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0"/>
  </p:notesMasterIdLst>
  <p:sldIdLst>
    <p:sldId id="256" r:id="rId2"/>
    <p:sldId id="365" r:id="rId3"/>
    <p:sldId id="344" r:id="rId4"/>
    <p:sldId id="343" r:id="rId5"/>
    <p:sldId id="371" r:id="rId6"/>
    <p:sldId id="345" r:id="rId7"/>
    <p:sldId id="366" r:id="rId8"/>
    <p:sldId id="370" r:id="rId9"/>
    <p:sldId id="347" r:id="rId10"/>
    <p:sldId id="348" r:id="rId11"/>
    <p:sldId id="349" r:id="rId12"/>
    <p:sldId id="350" r:id="rId13"/>
    <p:sldId id="351" r:id="rId14"/>
    <p:sldId id="285" r:id="rId15"/>
    <p:sldId id="323" r:id="rId16"/>
    <p:sldId id="336" r:id="rId17"/>
    <p:sldId id="338" r:id="rId18"/>
    <p:sldId id="339" r:id="rId19"/>
    <p:sldId id="340" r:id="rId20"/>
    <p:sldId id="341" r:id="rId21"/>
    <p:sldId id="372" r:id="rId22"/>
    <p:sldId id="373" r:id="rId23"/>
    <p:sldId id="374" r:id="rId24"/>
    <p:sldId id="375" r:id="rId25"/>
    <p:sldId id="376" r:id="rId26"/>
    <p:sldId id="360" r:id="rId27"/>
    <p:sldId id="361" r:id="rId28"/>
    <p:sldId id="362" r:id="rId29"/>
    <p:sldId id="363" r:id="rId30"/>
    <p:sldId id="364" r:id="rId31"/>
    <p:sldId id="342" r:id="rId32"/>
    <p:sldId id="330" r:id="rId33"/>
    <p:sldId id="306" r:id="rId34"/>
    <p:sldId id="318" r:id="rId35"/>
    <p:sldId id="304" r:id="rId36"/>
    <p:sldId id="300" r:id="rId37"/>
    <p:sldId id="312" r:id="rId38"/>
    <p:sldId id="280" r:id="rId39"/>
  </p:sldIdLst>
  <p:sldSz cx="9144000" cy="6858000" type="screen4x3"/>
  <p:notesSz cx="6858000" cy="9144000"/>
  <p:embeddedFontLst>
    <p:embeddedFont>
      <p:font typeface="Muli" panose="020B0604020202020204" charset="0"/>
      <p:regular r:id="rId41"/>
      <p:bold r:id="rId42"/>
      <p:italic r:id="rId43"/>
      <p:boldItalic r:id="rId44"/>
    </p:embeddedFont>
    <p:embeddedFont>
      <p:font typeface="Roboto Slab" panose="020B0604020202020204" charset="0"/>
      <p:regular r:id="rId45"/>
      <p:bold r:id="rId46"/>
    </p:embeddedFont>
    <p:embeddedFont>
      <p:font typeface="Source Sans Pro"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Helvetica Neue" panose="020B0604020202020204" charset="0"/>
      <p:regular r:id="rId55"/>
      <p:bold r:id="rId56"/>
      <p:italic r:id="rId57"/>
      <p:boldItalic r:id="rId58"/>
    </p:embeddedFont>
    <p:embeddedFont>
      <p:font typeface="Nixie One"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6FF533-7213-4840-9B2B-F9C272FFC551}">
  <a:tblStyle styleId="{1D6FF533-7213-4840-9B2B-F9C272FFC551}"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13" autoAdjust="0"/>
    <p:restoredTop sz="93503" autoAdjust="0"/>
  </p:normalViewPr>
  <p:slideViewPr>
    <p:cSldViewPr snapToGrid="0">
      <p:cViewPr>
        <p:scale>
          <a:sx n="90" d="100"/>
          <a:sy n="90"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903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005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50864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7286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BosScrew exploits plastics natural tendency to creep over time, temperature and vibration.  </a:t>
            </a:r>
          </a:p>
          <a:p>
            <a:pPr marL="171450" indent="-171450">
              <a:buFontTx/>
              <a:buChar char="-"/>
            </a:pPr>
            <a:r>
              <a:rPr lang="en-US" dirty="0"/>
              <a:t>It says DRIVEN.  </a:t>
            </a:r>
          </a:p>
          <a:p>
            <a:pPr marL="171450" indent="-171450">
              <a:buFontTx/>
              <a:buChar char="-"/>
            </a:pPr>
            <a:r>
              <a:rPr lang="en-US" dirty="0"/>
              <a:t>This eliminates the need for metal inserts</a:t>
            </a:r>
          </a:p>
          <a:p>
            <a:pPr marL="171450" indent="-171450">
              <a:buFontTx/>
              <a:buChar char="-"/>
            </a:pPr>
            <a:r>
              <a:rPr lang="en-US" dirty="0"/>
              <a:t>Pressure wells are formed down into the tightening flank (top) of the thread allowing excellent reusability</a:t>
            </a:r>
          </a:p>
        </p:txBody>
      </p:sp>
    </p:spTree>
    <p:extLst>
      <p:ext uri="{BB962C8B-B14F-4D97-AF65-F5344CB8AC3E}">
        <p14:creationId xmlns:p14="http://schemas.microsoft.com/office/powerpoint/2010/main" val="46328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01059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857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57295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559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4056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fontAlgn="base"/>
            <a:r>
              <a:rPr lang="en-US" sz="1100" b="0" i="0" kern="1200" dirty="0">
                <a:solidFill>
                  <a:schemeClr val="tx1"/>
                </a:solidFill>
                <a:effectLst/>
                <a:latin typeface="+mn-lt"/>
                <a:ea typeface="+mn-ea"/>
                <a:cs typeface="+mn-cs"/>
              </a:rPr>
              <a:t>Byron Smith - When ITW acquired Shakeproof Screw and Lock company in the 1920s, the timing could not have been better. Americans’ demand for mass-produced automobiles was rising at an incredible rate. The automotive industry was struggling to keep the screws in their vehicles from jarring loose on the nation’s very bumpy new roads.</a:t>
            </a:r>
          </a:p>
          <a:p>
            <a:pPr fontAlgn="base"/>
            <a:r>
              <a:rPr lang="en-US" sz="1100" b="0" i="0" kern="1200" dirty="0">
                <a:solidFill>
                  <a:schemeClr val="tx1"/>
                </a:solidFill>
                <a:effectLst/>
                <a:latin typeface="+mn-lt"/>
                <a:ea typeface="+mn-ea"/>
                <a:cs typeface="+mn-cs"/>
              </a:rPr>
              <a:t>Enter ITW </a:t>
            </a:r>
            <a:r>
              <a:rPr lang="en-US" sz="1100" b="0" i="0" kern="1200" dirty="0" err="1">
                <a:solidFill>
                  <a:schemeClr val="tx1"/>
                </a:solidFill>
                <a:effectLst/>
                <a:latin typeface="+mn-lt"/>
                <a:ea typeface="+mn-ea"/>
                <a:cs typeface="+mn-cs"/>
              </a:rPr>
              <a:t>Shakeproof’s</a:t>
            </a:r>
            <a:r>
              <a:rPr lang="en-US" sz="1100" b="0" i="0" kern="1200" dirty="0">
                <a:solidFill>
                  <a:schemeClr val="tx1"/>
                </a:solidFill>
                <a:effectLst/>
                <a:latin typeface="+mn-lt"/>
                <a:ea typeface="+mn-ea"/>
                <a:cs typeface="+mn-cs"/>
              </a:rPr>
              <a:t> twisted tooth lock washer. A simple device, the washer was placed under the head of a screw to keep it from loosening. This seemingly small innovation improved the quality and durability of vehicles, not to mention the reputation, of the burgeoning auto industry. From that new product many others have been created, including plastic fasteners that serve a wide range of industrial applications. ITW Shakeproof continues to revolutionize the stampings industry with a diverse and uniquely tooled product line. Their retainers and washers, like the lock washer of 1923, are among the finest state-of-the-art, anti-vibration, anti-loosening, mechanical fastening devices available.</a:t>
            </a:r>
          </a:p>
          <a:p>
            <a:endParaRPr lang="en-US" dirty="0"/>
          </a:p>
        </p:txBody>
      </p:sp>
    </p:spTree>
    <p:extLst>
      <p:ext uri="{BB962C8B-B14F-4D97-AF65-F5344CB8AC3E}">
        <p14:creationId xmlns:p14="http://schemas.microsoft.com/office/powerpoint/2010/main" val="1879801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412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53995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6958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4236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26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9054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ITW Businesses operate in nearly every corner of the globe, with significant </a:t>
            </a:r>
            <a:r>
              <a:rPr lang="en-US" sz="1100" dirty="0" err="1">
                <a:solidFill>
                  <a:schemeClr val="tx1"/>
                </a:solidFill>
              </a:rPr>
              <a:t>presense</a:t>
            </a:r>
            <a:r>
              <a:rPr lang="en-US" sz="1100" dirty="0">
                <a:solidFill>
                  <a:schemeClr val="tx1"/>
                </a:solidFill>
              </a:rPr>
              <a:t> in developed as well as emerging markets.  In fact, half of our revenue is generated outside of the United States.  Strategic, global expansion offers significant opportunity for our customers, shareholders and our talented employees.</a:t>
            </a:r>
            <a:endParaRPr lang="en" sz="1100" dirty="0">
              <a:solidFill>
                <a:schemeClr val="tx1"/>
              </a:solidFill>
            </a:endParaRPr>
          </a:p>
          <a:p>
            <a:pPr lvl="0">
              <a:spcBef>
                <a:spcPts val="0"/>
              </a:spcBef>
              <a:buNone/>
            </a:pPr>
            <a:endParaRPr dirty="0"/>
          </a:p>
        </p:txBody>
      </p:sp>
    </p:spTree>
    <p:extLst>
      <p:ext uri="{BB962C8B-B14F-4D97-AF65-F5344CB8AC3E}">
        <p14:creationId xmlns:p14="http://schemas.microsoft.com/office/powerpoint/2010/main" val="406504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866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8987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661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131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3043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73782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700184" y="1360350"/>
            <a:ext cx="5807399" cy="1546500"/>
          </a:xfrm>
          <a:prstGeom prst="rect">
            <a:avLst/>
          </a:prstGeom>
        </p:spPr>
        <p:txBody>
          <a:bodyPr lIns="91425" tIns="91425" rIns="91425" bIns="91425" anchor="t" anchorCtr="0"/>
          <a:lstStyle>
            <a:lvl1pPr lvl="0">
              <a:spcBef>
                <a:spcPts val="0"/>
              </a:spcBef>
              <a:buClr>
                <a:srgbClr val="0091EA"/>
              </a:buClr>
              <a:buSzPct val="100000"/>
              <a:defRPr sz="6000" b="1">
                <a:solidFill>
                  <a:srgbClr val="0091EA"/>
                </a:solidFill>
              </a:defRPr>
            </a:lvl1pPr>
            <a:lvl2pPr lvl="1">
              <a:spcBef>
                <a:spcPts val="0"/>
              </a:spcBef>
              <a:buClr>
                <a:srgbClr val="0091EA"/>
              </a:buClr>
              <a:buSzPct val="100000"/>
              <a:defRPr sz="6000" b="1">
                <a:solidFill>
                  <a:srgbClr val="0091EA"/>
                </a:solidFill>
              </a:defRPr>
            </a:lvl2pPr>
            <a:lvl3pPr lvl="2">
              <a:spcBef>
                <a:spcPts val="0"/>
              </a:spcBef>
              <a:buClr>
                <a:srgbClr val="0091EA"/>
              </a:buClr>
              <a:buSzPct val="100000"/>
              <a:defRPr sz="6000" b="1">
                <a:solidFill>
                  <a:srgbClr val="0091EA"/>
                </a:solidFill>
              </a:defRPr>
            </a:lvl3pPr>
            <a:lvl4pPr lvl="3">
              <a:spcBef>
                <a:spcPts val="0"/>
              </a:spcBef>
              <a:buClr>
                <a:srgbClr val="0091EA"/>
              </a:buClr>
              <a:buSzPct val="100000"/>
              <a:defRPr sz="6000" b="1">
                <a:solidFill>
                  <a:srgbClr val="0091EA"/>
                </a:solidFill>
              </a:defRPr>
            </a:lvl4pPr>
            <a:lvl5pPr lvl="4">
              <a:spcBef>
                <a:spcPts val="0"/>
              </a:spcBef>
              <a:buClr>
                <a:srgbClr val="0091EA"/>
              </a:buClr>
              <a:buSzPct val="100000"/>
              <a:defRPr sz="6000" b="1">
                <a:solidFill>
                  <a:srgbClr val="0091EA"/>
                </a:solidFill>
              </a:defRPr>
            </a:lvl5pPr>
            <a:lvl6pPr lvl="5">
              <a:spcBef>
                <a:spcPts val="0"/>
              </a:spcBef>
              <a:buClr>
                <a:srgbClr val="0091EA"/>
              </a:buClr>
              <a:buSzPct val="100000"/>
              <a:defRPr sz="6000" b="1">
                <a:solidFill>
                  <a:srgbClr val="0091EA"/>
                </a:solidFill>
              </a:defRPr>
            </a:lvl6pPr>
            <a:lvl7pPr lvl="6">
              <a:spcBef>
                <a:spcPts val="0"/>
              </a:spcBef>
              <a:buClr>
                <a:srgbClr val="0091EA"/>
              </a:buClr>
              <a:buSzPct val="100000"/>
              <a:defRPr sz="6000" b="1">
                <a:solidFill>
                  <a:srgbClr val="0091EA"/>
                </a:solidFill>
              </a:defRPr>
            </a:lvl7pPr>
            <a:lvl8pPr lvl="7">
              <a:spcBef>
                <a:spcPts val="0"/>
              </a:spcBef>
              <a:buClr>
                <a:srgbClr val="0091EA"/>
              </a:buClr>
              <a:buSzPct val="100000"/>
              <a:defRPr sz="6000" b="1">
                <a:solidFill>
                  <a:srgbClr val="0091EA"/>
                </a:solidFill>
              </a:defRPr>
            </a:lvl8pPr>
            <a:lvl9pPr lvl="8">
              <a:spcBef>
                <a:spcPts val="0"/>
              </a:spcBef>
              <a:buClr>
                <a:srgbClr val="0091EA"/>
              </a:buClr>
              <a:buSzPct val="100000"/>
              <a:defRPr sz="6000" b="1">
                <a:solidFill>
                  <a:srgbClr val="0091EA"/>
                </a:solidFill>
              </a:defRPr>
            </a:lvl9pPr>
          </a:lstStyle>
          <a:p>
            <a:endParaRPr/>
          </a:p>
        </p:txBody>
      </p:sp>
      <p:sp>
        <p:nvSpPr>
          <p:cNvPr id="10" name="Shape 10"/>
          <p:cNvSpPr/>
          <p:nvPr/>
        </p:nvSpPr>
        <p:spPr>
          <a:xfrm>
            <a:off x="6897625" y="6199950"/>
            <a:ext cx="126900" cy="126900"/>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7454375" y="5638800"/>
            <a:ext cx="126900" cy="126900"/>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8827727" y="4597553"/>
            <a:ext cx="75899" cy="75899"/>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8677050" y="6577875"/>
            <a:ext cx="126900" cy="126900"/>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a:off x="2972225" y="633400"/>
            <a:ext cx="126900" cy="126900"/>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a:off x="579634" y="3373478"/>
            <a:ext cx="126900" cy="126900"/>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a:off x="311843" y="791518"/>
            <a:ext cx="126900" cy="126900"/>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17" name="Shape 17"/>
          <p:cNvSpPr/>
          <p:nvPr/>
        </p:nvSpPr>
        <p:spPr>
          <a:xfrm>
            <a:off x="626321" y="1339871"/>
            <a:ext cx="253800" cy="253800"/>
          </a:xfrm>
          <a:prstGeom prst="ellipse">
            <a:avLst/>
          </a:prstGeom>
          <a:noFill/>
          <a:ln w="19050" cap="flat" cmpd="sng">
            <a:solidFill>
              <a:srgbClr val="0091E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18"/>
          <p:cNvSpPr/>
          <p:nvPr/>
        </p:nvSpPr>
        <p:spPr>
          <a:xfrm>
            <a:off x="8104500" y="4963100"/>
            <a:ext cx="190200" cy="190500"/>
          </a:xfrm>
          <a:prstGeom prst="ellipse">
            <a:avLst/>
          </a:prstGeom>
          <a:noFill/>
          <a:ln w="19050" cap="flat" cmpd="sng">
            <a:solidFill>
              <a:srgbClr val="0091E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19"/>
          <p:cNvSpPr/>
          <p:nvPr/>
        </p:nvSpPr>
        <p:spPr>
          <a:xfrm>
            <a:off x="8803950" y="5654656"/>
            <a:ext cx="190200" cy="190500"/>
          </a:xfrm>
          <a:prstGeom prst="ellipse">
            <a:avLst/>
          </a:prstGeom>
          <a:noFill/>
          <a:ln w="19050" cap="flat" cmpd="sng">
            <a:solidFill>
              <a:srgbClr val="0091E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20"/>
          <p:cNvSpPr/>
          <p:nvPr/>
        </p:nvSpPr>
        <p:spPr>
          <a:xfrm>
            <a:off x="196310" y="1990890"/>
            <a:ext cx="75899" cy="75899"/>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1738050" y="271321"/>
            <a:ext cx="253800" cy="253800"/>
          </a:xfrm>
          <a:prstGeom prst="ellipse">
            <a:avLst/>
          </a:prstGeom>
          <a:noFill/>
          <a:ln w="19050" cap="flat" cmpd="sng">
            <a:solidFill>
              <a:srgbClr val="0091E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22"/>
          <p:cNvSpPr/>
          <p:nvPr/>
        </p:nvSpPr>
        <p:spPr>
          <a:xfrm>
            <a:off x="771658" y="2504485"/>
            <a:ext cx="75899" cy="75899"/>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a:off x="4271583" y="474825"/>
            <a:ext cx="75899" cy="75899"/>
          </a:xfrm>
          <a:prstGeom prst="ellipse">
            <a:avLst/>
          </a:prstGeom>
          <a:solidFill>
            <a:srgbClr val="0091EA"/>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a:off x="7729213" y="6127437"/>
            <a:ext cx="253800" cy="254100"/>
          </a:xfrm>
          <a:prstGeom prst="ellipse">
            <a:avLst/>
          </a:prstGeom>
          <a:noFill/>
          <a:ln w="19050" cap="flat" cmpd="sng">
            <a:solidFill>
              <a:srgbClr val="0091E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1546025" y="2034925"/>
            <a:ext cx="5832600" cy="1546500"/>
          </a:xfrm>
          <a:prstGeom prst="rect">
            <a:avLst/>
          </a:prstGeom>
        </p:spPr>
        <p:txBody>
          <a:bodyPr lIns="91425" tIns="91425" rIns="91425" bIns="91425" anchor="b" anchorCtr="0"/>
          <a:lstStyle>
            <a:lvl1pPr lvl="0" rtl="0">
              <a:spcBef>
                <a:spcPts val="0"/>
              </a:spcBef>
              <a:buSzPct val="100000"/>
              <a:defRPr sz="4800" b="1"/>
            </a:lvl1pPr>
            <a:lvl2pPr lvl="1" rtl="0">
              <a:spcBef>
                <a:spcPts val="0"/>
              </a:spcBef>
              <a:buSzPct val="100000"/>
              <a:defRPr sz="4800" b="1"/>
            </a:lvl2pPr>
            <a:lvl3pPr lvl="2" rtl="0">
              <a:spcBef>
                <a:spcPts val="0"/>
              </a:spcBef>
              <a:buSzPct val="100000"/>
              <a:defRPr sz="4800" b="1"/>
            </a:lvl3pPr>
            <a:lvl4pPr lvl="3" rtl="0">
              <a:spcBef>
                <a:spcPts val="0"/>
              </a:spcBef>
              <a:buSzPct val="100000"/>
              <a:defRPr sz="4800" b="1"/>
            </a:lvl4pPr>
            <a:lvl5pPr lvl="4" rtl="0">
              <a:spcBef>
                <a:spcPts val="0"/>
              </a:spcBef>
              <a:buSzPct val="100000"/>
              <a:defRPr sz="4800" b="1"/>
            </a:lvl5pPr>
            <a:lvl6pPr lvl="5" rtl="0">
              <a:spcBef>
                <a:spcPts val="0"/>
              </a:spcBef>
              <a:buSzPct val="100000"/>
              <a:defRPr sz="4800" b="1"/>
            </a:lvl6pPr>
            <a:lvl7pPr lvl="6" rtl="0">
              <a:spcBef>
                <a:spcPts val="0"/>
              </a:spcBef>
              <a:buSzPct val="100000"/>
              <a:defRPr sz="4800" b="1"/>
            </a:lvl7pPr>
            <a:lvl8pPr lvl="7" rtl="0">
              <a:spcBef>
                <a:spcPts val="0"/>
              </a:spcBef>
              <a:buSzPct val="100000"/>
              <a:defRPr sz="4800" b="1"/>
            </a:lvl8pPr>
            <a:lvl9pPr lvl="8" rtl="0">
              <a:spcBef>
                <a:spcPts val="0"/>
              </a:spcBef>
              <a:buSzPct val="100000"/>
              <a:defRPr sz="4800" b="1"/>
            </a:lvl9pPr>
          </a:lstStyle>
          <a:p>
            <a:endParaRPr/>
          </a:p>
        </p:txBody>
      </p:sp>
      <p:sp>
        <p:nvSpPr>
          <p:cNvPr id="27" name="Shape 27"/>
          <p:cNvSpPr txBox="1">
            <a:spLocks noGrp="1"/>
          </p:cNvSpPr>
          <p:nvPr>
            <p:ph type="subTitle" idx="1"/>
          </p:nvPr>
        </p:nvSpPr>
        <p:spPr>
          <a:xfrm>
            <a:off x="1546025" y="3710548"/>
            <a:ext cx="5832600" cy="1046400"/>
          </a:xfrm>
          <a:prstGeom prst="rect">
            <a:avLst/>
          </a:prstGeom>
        </p:spPr>
        <p:txBody>
          <a:bodyPr lIns="91425" tIns="91425" rIns="91425" bIns="91425" anchor="t" anchorCtr="0"/>
          <a:lstStyle>
            <a:lvl1pPr lvl="0" rtl="0">
              <a:spcBef>
                <a:spcPts val="0"/>
              </a:spcBef>
              <a:buClr>
                <a:srgbClr val="607D8B"/>
              </a:buClr>
              <a:buNone/>
              <a:defRPr>
                <a:solidFill>
                  <a:srgbClr val="607D8B"/>
                </a:solidFill>
              </a:defRPr>
            </a:lvl1pPr>
            <a:lvl2pPr lvl="1" rtl="0">
              <a:spcBef>
                <a:spcPts val="0"/>
              </a:spcBef>
              <a:buClr>
                <a:srgbClr val="607D8B"/>
              </a:buClr>
              <a:buSzPct val="100000"/>
              <a:buNone/>
              <a:defRPr sz="3000">
                <a:solidFill>
                  <a:srgbClr val="607D8B"/>
                </a:solidFill>
              </a:defRPr>
            </a:lvl2pPr>
            <a:lvl3pPr lvl="2" rtl="0">
              <a:spcBef>
                <a:spcPts val="0"/>
              </a:spcBef>
              <a:buClr>
                <a:srgbClr val="607D8B"/>
              </a:buClr>
              <a:buSzPct val="100000"/>
              <a:buNone/>
              <a:defRPr sz="3000">
                <a:solidFill>
                  <a:srgbClr val="607D8B"/>
                </a:solidFill>
              </a:defRPr>
            </a:lvl3pPr>
            <a:lvl4pPr lvl="3" rtl="0">
              <a:spcBef>
                <a:spcPts val="0"/>
              </a:spcBef>
              <a:buClr>
                <a:srgbClr val="607D8B"/>
              </a:buClr>
              <a:buSzPct val="100000"/>
              <a:buNone/>
              <a:defRPr sz="3000">
                <a:solidFill>
                  <a:srgbClr val="607D8B"/>
                </a:solidFill>
              </a:defRPr>
            </a:lvl4pPr>
            <a:lvl5pPr lvl="4" rtl="0">
              <a:spcBef>
                <a:spcPts val="0"/>
              </a:spcBef>
              <a:buClr>
                <a:srgbClr val="607D8B"/>
              </a:buClr>
              <a:buSzPct val="100000"/>
              <a:buNone/>
              <a:defRPr sz="3000">
                <a:solidFill>
                  <a:srgbClr val="607D8B"/>
                </a:solidFill>
              </a:defRPr>
            </a:lvl5pPr>
            <a:lvl6pPr lvl="5" rtl="0">
              <a:spcBef>
                <a:spcPts val="0"/>
              </a:spcBef>
              <a:buClr>
                <a:srgbClr val="607D8B"/>
              </a:buClr>
              <a:buSzPct val="100000"/>
              <a:buNone/>
              <a:defRPr sz="3000">
                <a:solidFill>
                  <a:srgbClr val="607D8B"/>
                </a:solidFill>
              </a:defRPr>
            </a:lvl6pPr>
            <a:lvl7pPr lvl="6" rtl="0">
              <a:spcBef>
                <a:spcPts val="0"/>
              </a:spcBef>
              <a:buClr>
                <a:srgbClr val="607D8B"/>
              </a:buClr>
              <a:buSzPct val="100000"/>
              <a:buNone/>
              <a:defRPr sz="3000">
                <a:solidFill>
                  <a:srgbClr val="607D8B"/>
                </a:solidFill>
              </a:defRPr>
            </a:lvl7pPr>
            <a:lvl8pPr lvl="7" rtl="0">
              <a:spcBef>
                <a:spcPts val="0"/>
              </a:spcBef>
              <a:buClr>
                <a:srgbClr val="607D8B"/>
              </a:buClr>
              <a:buSzPct val="100000"/>
              <a:buNone/>
              <a:defRPr sz="3000">
                <a:solidFill>
                  <a:srgbClr val="607D8B"/>
                </a:solidFill>
              </a:defRPr>
            </a:lvl8pPr>
            <a:lvl9pPr lvl="8" rtl="0">
              <a:spcBef>
                <a:spcPts val="0"/>
              </a:spcBef>
              <a:buClr>
                <a:srgbClr val="607D8B"/>
              </a:buClr>
              <a:buSzPct val="100000"/>
              <a:buNone/>
              <a:defRPr sz="3000">
                <a:solidFill>
                  <a:srgbClr val="607D8B"/>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786150" y="410826"/>
            <a:ext cx="7571700" cy="9368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3" name="Shape 43"/>
          <p:cNvSpPr txBox="1">
            <a:spLocks noGrp="1"/>
          </p:cNvSpPr>
          <p:nvPr>
            <p:ph type="body" idx="1"/>
          </p:nvPr>
        </p:nvSpPr>
        <p:spPr>
          <a:xfrm>
            <a:off x="786137" y="1600200"/>
            <a:ext cx="3675300" cy="49677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44" name="Shape 44"/>
          <p:cNvSpPr txBox="1">
            <a:spLocks noGrp="1"/>
          </p:cNvSpPr>
          <p:nvPr>
            <p:ph type="body" idx="2"/>
          </p:nvPr>
        </p:nvSpPr>
        <p:spPr>
          <a:xfrm>
            <a:off x="4682658" y="1600200"/>
            <a:ext cx="3675300" cy="49677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86150" y="410826"/>
            <a:ext cx="7571700" cy="936899"/>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7" name="Shape 47"/>
          <p:cNvSpPr txBox="1">
            <a:spLocks noGrp="1"/>
          </p:cNvSpPr>
          <p:nvPr>
            <p:ph type="body" idx="1"/>
          </p:nvPr>
        </p:nvSpPr>
        <p:spPr>
          <a:xfrm>
            <a:off x="786150" y="1600200"/>
            <a:ext cx="2419799" cy="4967700"/>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48" name="Shape 48"/>
          <p:cNvSpPr txBox="1">
            <a:spLocks noGrp="1"/>
          </p:cNvSpPr>
          <p:nvPr>
            <p:ph type="body" idx="2"/>
          </p:nvPr>
        </p:nvSpPr>
        <p:spPr>
          <a:xfrm>
            <a:off x="3329991" y="1600200"/>
            <a:ext cx="2419799" cy="4967700"/>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49" name="Shape 49"/>
          <p:cNvSpPr txBox="1">
            <a:spLocks noGrp="1"/>
          </p:cNvSpPr>
          <p:nvPr>
            <p:ph type="body" idx="3"/>
          </p:nvPr>
        </p:nvSpPr>
        <p:spPr>
          <a:xfrm>
            <a:off x="5873833" y="1600200"/>
            <a:ext cx="2419799" cy="4967700"/>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27"/>
        <p:cNvGrpSpPr/>
        <p:nvPr/>
      </p:nvGrpSpPr>
      <p:grpSpPr>
        <a:xfrm>
          <a:off x="0" y="0"/>
          <a:ext cx="0" cy="0"/>
          <a:chOff x="0" y="0"/>
          <a:chExt cx="0" cy="0"/>
        </a:xfrm>
      </p:grpSpPr>
      <p:sp>
        <p:nvSpPr>
          <p:cNvPr id="128" name="Shape 128"/>
          <p:cNvSpPr/>
          <p:nvPr/>
        </p:nvSpPr>
        <p:spPr>
          <a:xfrm rot="10800000" flipH="1">
            <a:off x="7663675" y="4913077"/>
            <a:ext cx="1034700" cy="1194400"/>
          </a:xfrm>
          <a:custGeom>
            <a:avLst/>
            <a:gdLst/>
            <a:ahLst/>
            <a:cxnLst/>
            <a:rect l="0" t="0" r="0" b="0"/>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29" name="Shape 129"/>
          <p:cNvSpPr/>
          <p:nvPr/>
        </p:nvSpPr>
        <p:spPr>
          <a:xfrm rot="5400000">
            <a:off x="308598" y="430015"/>
            <a:ext cx="1528000" cy="1323300"/>
          </a:xfrm>
          <a:custGeom>
            <a:avLst/>
            <a:gdLst/>
            <a:ahLst/>
            <a:cxnLst/>
            <a:rect l="0" t="0" r="0" b="0"/>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30" name="Shape 130"/>
          <p:cNvSpPr txBox="1">
            <a:spLocks noGrp="1"/>
          </p:cNvSpPr>
          <p:nvPr>
            <p:ph type="title"/>
          </p:nvPr>
        </p:nvSpPr>
        <p:spPr>
          <a:xfrm>
            <a:off x="1732700" y="2314133"/>
            <a:ext cx="4944300" cy="860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1" name="Shape 131"/>
          <p:cNvSpPr txBox="1">
            <a:spLocks noGrp="1"/>
          </p:cNvSpPr>
          <p:nvPr>
            <p:ph type="body" idx="1"/>
          </p:nvPr>
        </p:nvSpPr>
        <p:spPr>
          <a:xfrm>
            <a:off x="1732700" y="3006832"/>
            <a:ext cx="4944300" cy="2213200"/>
          </a:xfrm>
          <a:prstGeom prst="rect">
            <a:avLst/>
          </a:prstGeom>
        </p:spPr>
        <p:txBody>
          <a:bodyPr lIns="91425" tIns="91425" rIns="91425" bIns="91425" anchor="t" anchorCtr="0"/>
          <a:lstStyle>
            <a:lvl1pPr lvl="0">
              <a:spcBef>
                <a:spcPts val="0"/>
              </a:spcBef>
              <a:buFont typeface="Muli"/>
              <a:defRPr>
                <a:latin typeface="Muli"/>
                <a:ea typeface="Muli"/>
                <a:cs typeface="Muli"/>
                <a:sym typeface="Muli"/>
              </a:defRPr>
            </a:lvl1pPr>
            <a:lvl2pPr lvl="1">
              <a:spcBef>
                <a:spcPts val="0"/>
              </a:spcBef>
              <a:buFont typeface="Muli"/>
              <a:defRPr>
                <a:latin typeface="Muli"/>
                <a:ea typeface="Muli"/>
                <a:cs typeface="Muli"/>
                <a:sym typeface="Muli"/>
              </a:defRPr>
            </a:lvl2pPr>
            <a:lvl3pPr lvl="2">
              <a:spcBef>
                <a:spcPts val="0"/>
              </a:spcBef>
              <a:buFont typeface="Muli"/>
              <a:defRPr>
                <a:latin typeface="Muli"/>
                <a:ea typeface="Muli"/>
                <a:cs typeface="Muli"/>
                <a:sym typeface="Muli"/>
              </a:defRPr>
            </a:lvl3pPr>
            <a:lvl4pPr lvl="3">
              <a:spcBef>
                <a:spcPts val="0"/>
              </a:spcBef>
              <a:buFont typeface="Muli"/>
              <a:defRPr>
                <a:latin typeface="Muli"/>
                <a:ea typeface="Muli"/>
                <a:cs typeface="Muli"/>
                <a:sym typeface="Muli"/>
              </a:defRPr>
            </a:lvl4pPr>
            <a:lvl5pPr lvl="4">
              <a:spcBef>
                <a:spcPts val="0"/>
              </a:spcBef>
              <a:buFont typeface="Muli"/>
              <a:defRPr>
                <a:latin typeface="Muli"/>
                <a:ea typeface="Muli"/>
                <a:cs typeface="Muli"/>
                <a:sym typeface="Muli"/>
              </a:defRPr>
            </a:lvl5pPr>
            <a:lvl6pPr lvl="5">
              <a:spcBef>
                <a:spcPts val="0"/>
              </a:spcBef>
              <a:buFont typeface="Muli"/>
              <a:defRPr>
                <a:latin typeface="Muli"/>
                <a:ea typeface="Muli"/>
                <a:cs typeface="Muli"/>
                <a:sym typeface="Muli"/>
              </a:defRPr>
            </a:lvl6pPr>
            <a:lvl7pPr lvl="6">
              <a:spcBef>
                <a:spcPts val="0"/>
              </a:spcBef>
              <a:buFont typeface="Muli"/>
              <a:defRPr>
                <a:latin typeface="Muli"/>
                <a:ea typeface="Muli"/>
                <a:cs typeface="Muli"/>
                <a:sym typeface="Muli"/>
              </a:defRPr>
            </a:lvl7pPr>
            <a:lvl8pPr lvl="7">
              <a:spcBef>
                <a:spcPts val="0"/>
              </a:spcBef>
              <a:buFont typeface="Muli"/>
              <a:defRPr>
                <a:latin typeface="Muli"/>
                <a:ea typeface="Muli"/>
                <a:cs typeface="Muli"/>
                <a:sym typeface="Muli"/>
              </a:defRPr>
            </a:lvl8pPr>
            <a:lvl9pPr lvl="8">
              <a:spcBef>
                <a:spcPts val="0"/>
              </a:spcBef>
              <a:buFont typeface="Muli"/>
              <a:defRPr>
                <a:latin typeface="Muli"/>
                <a:ea typeface="Muli"/>
                <a:cs typeface="Muli"/>
                <a:sym typeface="Muli"/>
              </a:defRPr>
            </a:lvl9pPr>
          </a:lstStyle>
          <a:p>
            <a:endParaRPr/>
          </a:p>
        </p:txBody>
      </p:sp>
      <p:sp>
        <p:nvSpPr>
          <p:cNvPr id="132" name="Shape 132"/>
          <p:cNvSpPr/>
          <p:nvPr/>
        </p:nvSpPr>
        <p:spPr>
          <a:xfrm rot="10800000" flipH="1">
            <a:off x="-123825" y="1411967"/>
            <a:ext cx="819899" cy="946799"/>
          </a:xfrm>
          <a:prstGeom prst="hexagon">
            <a:avLst>
              <a:gd name="adj" fmla="val 28678"/>
              <a:gd name="vf" fmla="val 115470"/>
            </a:avLst>
          </a:prstGeom>
          <a:noFill/>
          <a:ln w="9525" cap="flat" cmpd="sng">
            <a:solidFill>
              <a:srgbClr val="19BBD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33" name="Shape 133"/>
          <p:cNvSpPr/>
          <p:nvPr/>
        </p:nvSpPr>
        <p:spPr>
          <a:xfrm rot="10800000" flipH="1">
            <a:off x="638174" y="1920132"/>
            <a:ext cx="428700" cy="494800"/>
          </a:xfrm>
          <a:prstGeom prst="hexagon">
            <a:avLst>
              <a:gd name="adj" fmla="val 28678"/>
              <a:gd name="vf" fmla="val 115470"/>
            </a:avLst>
          </a:pr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34" name="Shape 134"/>
          <p:cNvSpPr/>
          <p:nvPr/>
        </p:nvSpPr>
        <p:spPr>
          <a:xfrm rot="10800000" flipH="1">
            <a:off x="1495425" y="-175532"/>
            <a:ext cx="819899" cy="946799"/>
          </a:xfrm>
          <a:prstGeom prst="hexagon">
            <a:avLst>
              <a:gd name="adj" fmla="val 28678"/>
              <a:gd name="vf" fmla="val 115470"/>
            </a:avLst>
          </a:prstGeom>
          <a:noFill/>
          <a:ln w="76200" cap="flat" cmpd="sng">
            <a:solidFill>
              <a:srgbClr val="184769"/>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35" name="Shape 135"/>
          <p:cNvSpPr/>
          <p:nvPr/>
        </p:nvSpPr>
        <p:spPr>
          <a:xfrm rot="10800000" flipH="1">
            <a:off x="327800" y="118565"/>
            <a:ext cx="358799" cy="414000"/>
          </a:xfrm>
          <a:prstGeom prst="hexagon">
            <a:avLst>
              <a:gd name="adj" fmla="val 28678"/>
              <a:gd name="vf" fmla="val 115470"/>
            </a:avLst>
          </a:prstGeom>
          <a:solidFill>
            <a:srgbClr val="00E1C6"/>
          </a:solidFill>
          <a:ln>
            <a:noFill/>
          </a:ln>
        </p:spPr>
        <p:txBody>
          <a:bodyPr lIns="91425" tIns="91425" rIns="91425" bIns="91425" anchor="ctr" anchorCtr="0">
            <a:noAutofit/>
          </a:bodyPr>
          <a:lstStyle/>
          <a:p>
            <a:pPr lvl="0">
              <a:spcBef>
                <a:spcPts val="0"/>
              </a:spcBef>
              <a:buNone/>
            </a:pPr>
            <a:endParaRPr sz="1400"/>
          </a:p>
        </p:txBody>
      </p:sp>
      <p:sp>
        <p:nvSpPr>
          <p:cNvPr id="136" name="Shape 136"/>
          <p:cNvSpPr/>
          <p:nvPr/>
        </p:nvSpPr>
        <p:spPr>
          <a:xfrm rot="10800000" flipH="1">
            <a:off x="8486775" y="5641034"/>
            <a:ext cx="819899" cy="946799"/>
          </a:xfrm>
          <a:prstGeom prst="hexagon">
            <a:avLst>
              <a:gd name="adj" fmla="val 28678"/>
              <a:gd name="vf" fmla="val 115470"/>
            </a:avLst>
          </a:prstGeom>
          <a:noFill/>
          <a:ln w="9525" cap="flat"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37" name="Shape 137"/>
          <p:cNvSpPr/>
          <p:nvPr/>
        </p:nvSpPr>
        <p:spPr>
          <a:xfrm rot="10800000" flipH="1">
            <a:off x="8124824" y="6154265"/>
            <a:ext cx="428700" cy="494800"/>
          </a:xfrm>
          <a:prstGeom prst="hexagon">
            <a:avLst>
              <a:gd name="adj" fmla="val 28678"/>
              <a:gd name="vf" fmla="val 115470"/>
            </a:avLst>
          </a:prstGeom>
          <a:solidFill>
            <a:srgbClr val="3292E1"/>
          </a:solidFill>
          <a:ln>
            <a:noFill/>
          </a:ln>
        </p:spPr>
        <p:txBody>
          <a:bodyPr lIns="91425" tIns="91425" rIns="91425" bIns="91425" anchor="ctr" anchorCtr="0">
            <a:noAutofit/>
          </a:bodyPr>
          <a:lstStyle/>
          <a:p>
            <a:pPr lvl="0">
              <a:spcBef>
                <a:spcPts val="0"/>
              </a:spcBef>
              <a:buNone/>
            </a:pPr>
            <a:endParaRPr sz="1400"/>
          </a:p>
        </p:txBody>
      </p:sp>
      <p:sp>
        <p:nvSpPr>
          <p:cNvPr id="138" name="Shape 138"/>
          <p:cNvSpPr/>
          <p:nvPr/>
        </p:nvSpPr>
        <p:spPr>
          <a:xfrm rot="10800000" flipH="1">
            <a:off x="7821348" y="3913867"/>
            <a:ext cx="819899" cy="946399"/>
          </a:xfrm>
          <a:prstGeom prst="hexagon">
            <a:avLst>
              <a:gd name="adj" fmla="val 28678"/>
              <a:gd name="vf" fmla="val 115470"/>
            </a:avLst>
          </a:pr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39" name="Shape 139"/>
          <p:cNvSpPr/>
          <p:nvPr/>
        </p:nvSpPr>
        <p:spPr>
          <a:xfrm rot="10800000" flipH="1">
            <a:off x="8486776" y="4682899"/>
            <a:ext cx="358799" cy="414000"/>
          </a:xfrm>
          <a:prstGeom prst="hexagon">
            <a:avLst>
              <a:gd name="adj" fmla="val 28678"/>
              <a:gd name="vf" fmla="val 115470"/>
            </a:avLst>
          </a:prstGeom>
          <a:noFill/>
          <a:ln w="19050" cap="flat" cmpd="sng">
            <a:solidFill>
              <a:srgbClr val="00E1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nvGrpSpPr>
          <p:cNvPr id="140" name="Shape 140"/>
          <p:cNvGrpSpPr/>
          <p:nvPr/>
        </p:nvGrpSpPr>
        <p:grpSpPr>
          <a:xfrm>
            <a:off x="1729784" y="81423"/>
            <a:ext cx="351203" cy="432880"/>
            <a:chOff x="5975075" y="2327500"/>
            <a:chExt cx="420100" cy="388350"/>
          </a:xfrm>
        </p:grpSpPr>
        <p:sp>
          <p:nvSpPr>
            <p:cNvPr id="141" name="Shape 141"/>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42" name="Shape 142"/>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grpSp>
      <p:sp>
        <p:nvSpPr>
          <p:cNvPr id="143" name="Shape 143"/>
          <p:cNvSpPr/>
          <p:nvPr/>
        </p:nvSpPr>
        <p:spPr>
          <a:xfrm>
            <a:off x="203101" y="1693568"/>
            <a:ext cx="166061" cy="383605"/>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lIns="91425" tIns="91425" rIns="91425" bIns="91425" anchor="ctr" anchorCtr="0">
            <a:noAutofit/>
          </a:bodyPr>
          <a:lstStyle/>
          <a:p>
            <a:pPr lvl="0">
              <a:spcBef>
                <a:spcPts val="0"/>
              </a:spcBef>
              <a:buNone/>
            </a:pPr>
            <a:endParaRPr sz="1400"/>
          </a:p>
        </p:txBody>
      </p:sp>
      <p:sp>
        <p:nvSpPr>
          <p:cNvPr id="144" name="Shape 144"/>
          <p:cNvSpPr/>
          <p:nvPr/>
        </p:nvSpPr>
        <p:spPr>
          <a:xfrm>
            <a:off x="8772688" y="5949077"/>
            <a:ext cx="248072" cy="330743"/>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grpSp>
        <p:nvGrpSpPr>
          <p:cNvPr id="145" name="Shape 145"/>
          <p:cNvGrpSpPr/>
          <p:nvPr/>
        </p:nvGrpSpPr>
        <p:grpSpPr>
          <a:xfrm>
            <a:off x="7354067" y="4568953"/>
            <a:ext cx="455624" cy="582737"/>
            <a:chOff x="5241175" y="4959100"/>
            <a:chExt cx="539775" cy="517775"/>
          </a:xfrm>
        </p:grpSpPr>
        <p:sp>
          <p:nvSpPr>
            <p:cNvPr id="146" name="Shape 146"/>
            <p:cNvSpPr/>
            <p:nvPr/>
          </p:nvSpPr>
          <p:spPr>
            <a:xfrm>
              <a:off x="5575150" y="4959100"/>
              <a:ext cx="161225" cy="178300"/>
            </a:xfrm>
            <a:custGeom>
              <a:avLst/>
              <a:gdLst/>
              <a:ahLst/>
              <a:cxnLst/>
              <a:rect l="0" t="0" r="0" b="0"/>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47" name="Shape 147"/>
            <p:cNvSpPr/>
            <p:nvPr/>
          </p:nvSpPr>
          <p:spPr>
            <a:xfrm>
              <a:off x="5330925" y="4985350"/>
              <a:ext cx="128250" cy="148400"/>
            </a:xfrm>
            <a:custGeom>
              <a:avLst/>
              <a:gdLst/>
              <a:ahLst/>
              <a:cxnLst/>
              <a:rect l="0" t="0" r="0" b="0"/>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48" name="Shape 148"/>
            <p:cNvSpPr/>
            <p:nvPr/>
          </p:nvSpPr>
          <p:spPr>
            <a:xfrm>
              <a:off x="5241175" y="5241175"/>
              <a:ext cx="180125" cy="109325"/>
            </a:xfrm>
            <a:custGeom>
              <a:avLst/>
              <a:gdLst/>
              <a:ahLst/>
              <a:cxnLst/>
              <a:rect l="0" t="0" r="0" b="0"/>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49" name="Shape 149"/>
            <p:cNvSpPr/>
            <p:nvPr/>
          </p:nvSpPr>
          <p:spPr>
            <a:xfrm>
              <a:off x="5461575" y="5316900"/>
              <a:ext cx="89175" cy="159975"/>
            </a:xfrm>
            <a:custGeom>
              <a:avLst/>
              <a:gdLst/>
              <a:ahLst/>
              <a:cxnLst/>
              <a:rect l="0" t="0" r="0" b="0"/>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50" name="Shape 150"/>
            <p:cNvSpPr/>
            <p:nvPr/>
          </p:nvSpPr>
          <p:spPr>
            <a:xfrm>
              <a:off x="5619100" y="5194175"/>
              <a:ext cx="161850" cy="89775"/>
            </a:xfrm>
            <a:custGeom>
              <a:avLst/>
              <a:gdLst/>
              <a:ahLst/>
              <a:cxnLst/>
              <a:rect l="0" t="0" r="0" b="0"/>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151" name="Shape 151"/>
            <p:cNvSpPr/>
            <p:nvPr/>
          </p:nvSpPr>
          <p:spPr>
            <a:xfrm>
              <a:off x="5420075" y="5116000"/>
              <a:ext cx="189300" cy="189925"/>
            </a:xfrm>
            <a:custGeom>
              <a:avLst/>
              <a:gdLst/>
              <a:ahLst/>
              <a:cxnLst/>
              <a:rect l="0" t="0" r="0" b="0"/>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grpSp>
      <p:sp>
        <p:nvSpPr>
          <p:cNvPr id="152" name="Shape 152"/>
          <p:cNvSpPr/>
          <p:nvPr/>
        </p:nvSpPr>
        <p:spPr>
          <a:xfrm>
            <a:off x="8081326" y="4205167"/>
            <a:ext cx="299951" cy="363784"/>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3292E1"/>
          </a:solidFill>
          <a:ln>
            <a:noFill/>
          </a:ln>
        </p:spPr>
        <p:txBody>
          <a:bodyPr lIns="91425" tIns="91425" rIns="91425" bIns="91425" anchor="ctr" anchorCtr="0">
            <a:noAutofit/>
          </a:bodyPr>
          <a:lstStyle/>
          <a:p>
            <a:pPr lvl="0">
              <a:spcBef>
                <a:spcPts val="0"/>
              </a:spcBef>
              <a:buNone/>
            </a:pPr>
            <a:endParaRPr sz="1400"/>
          </a:p>
        </p:txBody>
      </p:sp>
      <p:grpSp>
        <p:nvGrpSpPr>
          <p:cNvPr id="153" name="Shape 153"/>
          <p:cNvGrpSpPr/>
          <p:nvPr/>
        </p:nvGrpSpPr>
        <p:grpSpPr>
          <a:xfrm>
            <a:off x="904276" y="686923"/>
            <a:ext cx="382958" cy="809480"/>
            <a:chOff x="6718575" y="2318625"/>
            <a:chExt cx="256950" cy="407375"/>
          </a:xfrm>
        </p:grpSpPr>
        <p:sp>
          <p:nvSpPr>
            <p:cNvPr id="154" name="Shape 154"/>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5" name="Shape 155"/>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6" name="Shape 156"/>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7" name="Shape 157"/>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8" name="Shape 158"/>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9" name="Shape 159"/>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60" name="Shape 160"/>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61" name="Shape 161"/>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grpSp>
        <p:nvGrpSpPr>
          <p:cNvPr id="162" name="Shape 162"/>
          <p:cNvGrpSpPr/>
          <p:nvPr/>
        </p:nvGrpSpPr>
        <p:grpSpPr>
          <a:xfrm>
            <a:off x="335760" y="2454040"/>
            <a:ext cx="342881" cy="466757"/>
            <a:chOff x="3951850" y="2985350"/>
            <a:chExt cx="407950" cy="416500"/>
          </a:xfrm>
        </p:grpSpPr>
        <p:sp>
          <p:nvSpPr>
            <p:cNvPr id="163" name="Shape 163"/>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64" name="Shape 164"/>
            <p:cNvSpPr/>
            <p:nvPr/>
          </p:nvSpPr>
          <p:spPr>
            <a:xfrm>
              <a:off x="3988375" y="3021875"/>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65" name="Shape 165"/>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66" name="Shape 166"/>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9623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40BDE-15C3-4C88-8EBF-6429DC24F61D}" type="datetime1">
              <a:rPr lang="en-US" smtClean="0"/>
              <a:t>12/20/2017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3F76B-F1AE-4F4B-8DC0-E9BF11FEF07A}" type="slidenum">
              <a:rPr lang="en-US" smtClean="0"/>
              <a:t>‹#›</a:t>
            </a:fld>
            <a:endParaRPr lang="en-US" dirty="0"/>
          </a:p>
        </p:txBody>
      </p:sp>
    </p:spTree>
    <p:extLst>
      <p:ext uri="{BB962C8B-B14F-4D97-AF65-F5344CB8AC3E}">
        <p14:creationId xmlns:p14="http://schemas.microsoft.com/office/powerpoint/2010/main" val="317797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6"/>
        <p:cNvGrpSpPr/>
        <p:nvPr/>
      </p:nvGrpSpPr>
      <p:grpSpPr>
        <a:xfrm>
          <a:off x="0" y="0"/>
          <a:ext cx="0" cy="0"/>
          <a:chOff x="0" y="0"/>
          <a:chExt cx="0" cy="0"/>
        </a:xfrm>
      </p:grpSpPr>
      <p:sp>
        <p:nvSpPr>
          <p:cNvPr id="237" name="Shape 237"/>
          <p:cNvSpPr/>
          <p:nvPr/>
        </p:nvSpPr>
        <p:spPr>
          <a:xfrm rot="10800000" flipH="1">
            <a:off x="7663675" y="4913077"/>
            <a:ext cx="1034700" cy="1194400"/>
          </a:xfrm>
          <a:custGeom>
            <a:avLst/>
            <a:gdLst/>
            <a:ahLst/>
            <a:cxnLst/>
            <a:rect l="0" t="0" r="0" b="0"/>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38" name="Shape 238"/>
          <p:cNvSpPr/>
          <p:nvPr/>
        </p:nvSpPr>
        <p:spPr>
          <a:xfrm rot="5400000">
            <a:off x="308598" y="430015"/>
            <a:ext cx="1528000" cy="1323300"/>
          </a:xfrm>
          <a:custGeom>
            <a:avLst/>
            <a:gdLst/>
            <a:ahLst/>
            <a:cxnLst/>
            <a:rect l="0" t="0" r="0" b="0"/>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39" name="Shape 239"/>
          <p:cNvSpPr txBox="1">
            <a:spLocks noGrp="1"/>
          </p:cNvSpPr>
          <p:nvPr>
            <p:ph type="title"/>
          </p:nvPr>
        </p:nvSpPr>
        <p:spPr>
          <a:xfrm>
            <a:off x="1732700" y="1094933"/>
            <a:ext cx="4944300" cy="860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0" name="Shape 240"/>
          <p:cNvSpPr/>
          <p:nvPr/>
        </p:nvSpPr>
        <p:spPr>
          <a:xfrm rot="10800000" flipH="1">
            <a:off x="-123825" y="1411967"/>
            <a:ext cx="819899" cy="946799"/>
          </a:xfrm>
          <a:prstGeom prst="hexagon">
            <a:avLst>
              <a:gd name="adj" fmla="val 28678"/>
              <a:gd name="vf" fmla="val 115470"/>
            </a:avLst>
          </a:prstGeom>
          <a:noFill/>
          <a:ln w="9525" cap="flat" cmpd="sng">
            <a:solidFill>
              <a:srgbClr val="19BBD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41" name="Shape 241"/>
          <p:cNvSpPr/>
          <p:nvPr/>
        </p:nvSpPr>
        <p:spPr>
          <a:xfrm rot="10800000" flipH="1">
            <a:off x="638174" y="1920132"/>
            <a:ext cx="428700" cy="494800"/>
          </a:xfrm>
          <a:prstGeom prst="hexagon">
            <a:avLst>
              <a:gd name="adj" fmla="val 28678"/>
              <a:gd name="vf" fmla="val 115470"/>
            </a:avLst>
          </a:pr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42" name="Shape 242"/>
          <p:cNvSpPr/>
          <p:nvPr/>
        </p:nvSpPr>
        <p:spPr>
          <a:xfrm rot="10800000" flipH="1">
            <a:off x="1495425" y="-175532"/>
            <a:ext cx="819899" cy="946799"/>
          </a:xfrm>
          <a:prstGeom prst="hexagon">
            <a:avLst>
              <a:gd name="adj" fmla="val 28678"/>
              <a:gd name="vf" fmla="val 115470"/>
            </a:avLst>
          </a:prstGeom>
          <a:noFill/>
          <a:ln w="76200" cap="flat" cmpd="sng">
            <a:solidFill>
              <a:srgbClr val="184769"/>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43" name="Shape 243"/>
          <p:cNvSpPr/>
          <p:nvPr/>
        </p:nvSpPr>
        <p:spPr>
          <a:xfrm rot="10800000" flipH="1">
            <a:off x="327800" y="118565"/>
            <a:ext cx="358799" cy="414000"/>
          </a:xfrm>
          <a:prstGeom prst="hexagon">
            <a:avLst>
              <a:gd name="adj" fmla="val 28678"/>
              <a:gd name="vf" fmla="val 115470"/>
            </a:avLst>
          </a:prstGeom>
          <a:solidFill>
            <a:srgbClr val="00E1C6"/>
          </a:solidFill>
          <a:ln>
            <a:noFill/>
          </a:ln>
        </p:spPr>
        <p:txBody>
          <a:bodyPr lIns="91425" tIns="91425" rIns="91425" bIns="91425" anchor="ctr" anchorCtr="0">
            <a:noAutofit/>
          </a:bodyPr>
          <a:lstStyle/>
          <a:p>
            <a:pPr lvl="0">
              <a:spcBef>
                <a:spcPts val="0"/>
              </a:spcBef>
              <a:buNone/>
            </a:pPr>
            <a:endParaRPr sz="1400"/>
          </a:p>
        </p:txBody>
      </p:sp>
      <p:grpSp>
        <p:nvGrpSpPr>
          <p:cNvPr id="244" name="Shape 244"/>
          <p:cNvGrpSpPr/>
          <p:nvPr/>
        </p:nvGrpSpPr>
        <p:grpSpPr>
          <a:xfrm>
            <a:off x="1729784" y="81423"/>
            <a:ext cx="351203" cy="432880"/>
            <a:chOff x="5975075" y="2327500"/>
            <a:chExt cx="420100" cy="388350"/>
          </a:xfrm>
        </p:grpSpPr>
        <p:sp>
          <p:nvSpPr>
            <p:cNvPr id="245" name="Shape 245"/>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46" name="Shape 246"/>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grpSp>
      <p:sp>
        <p:nvSpPr>
          <p:cNvPr id="247" name="Shape 247"/>
          <p:cNvSpPr/>
          <p:nvPr/>
        </p:nvSpPr>
        <p:spPr>
          <a:xfrm>
            <a:off x="203101" y="1693568"/>
            <a:ext cx="166061" cy="383605"/>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lIns="91425" tIns="91425" rIns="91425" bIns="91425" anchor="ctr" anchorCtr="0">
            <a:noAutofit/>
          </a:bodyPr>
          <a:lstStyle/>
          <a:p>
            <a:pPr lvl="0">
              <a:spcBef>
                <a:spcPts val="0"/>
              </a:spcBef>
              <a:buNone/>
            </a:pPr>
            <a:endParaRPr sz="1400"/>
          </a:p>
        </p:txBody>
      </p:sp>
      <p:grpSp>
        <p:nvGrpSpPr>
          <p:cNvPr id="248" name="Shape 248"/>
          <p:cNvGrpSpPr/>
          <p:nvPr/>
        </p:nvGrpSpPr>
        <p:grpSpPr>
          <a:xfrm>
            <a:off x="904276" y="686923"/>
            <a:ext cx="382958" cy="809480"/>
            <a:chOff x="6718575" y="2318625"/>
            <a:chExt cx="256950" cy="407375"/>
          </a:xfrm>
        </p:grpSpPr>
        <p:sp>
          <p:nvSpPr>
            <p:cNvPr id="249" name="Shape 249"/>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0" name="Shape 250"/>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1" name="Shape 251"/>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2" name="Shape 252"/>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3" name="Shape 253"/>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4" name="Shape 254"/>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5" name="Shape 255"/>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6" name="Shape 256"/>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grpSp>
        <p:nvGrpSpPr>
          <p:cNvPr id="257" name="Shape 257"/>
          <p:cNvGrpSpPr/>
          <p:nvPr/>
        </p:nvGrpSpPr>
        <p:grpSpPr>
          <a:xfrm>
            <a:off x="335760" y="2454040"/>
            <a:ext cx="342881" cy="466757"/>
            <a:chOff x="3951850" y="2985350"/>
            <a:chExt cx="407950" cy="416500"/>
          </a:xfrm>
        </p:grpSpPr>
        <p:sp>
          <p:nvSpPr>
            <p:cNvPr id="258" name="Shape 258"/>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59" name="Shape 259"/>
            <p:cNvSpPr/>
            <p:nvPr/>
          </p:nvSpPr>
          <p:spPr>
            <a:xfrm>
              <a:off x="3988375" y="3021875"/>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60" name="Shape 260"/>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61" name="Shape 261"/>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262" name="Shape 262"/>
          <p:cNvSpPr/>
          <p:nvPr/>
        </p:nvSpPr>
        <p:spPr>
          <a:xfrm rot="10800000" flipH="1">
            <a:off x="8486775" y="5641034"/>
            <a:ext cx="819899" cy="946799"/>
          </a:xfrm>
          <a:prstGeom prst="hexagon">
            <a:avLst>
              <a:gd name="adj" fmla="val 28678"/>
              <a:gd name="vf" fmla="val 115470"/>
            </a:avLst>
          </a:prstGeom>
          <a:noFill/>
          <a:ln w="9525" cap="flat" cmpd="sng">
            <a:solidFill>
              <a:srgbClr val="18476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63" name="Shape 263"/>
          <p:cNvSpPr/>
          <p:nvPr/>
        </p:nvSpPr>
        <p:spPr>
          <a:xfrm rot="10800000" flipH="1">
            <a:off x="8124824" y="6154265"/>
            <a:ext cx="428700" cy="494800"/>
          </a:xfrm>
          <a:prstGeom prst="hexagon">
            <a:avLst>
              <a:gd name="adj" fmla="val 28678"/>
              <a:gd name="vf" fmla="val 115470"/>
            </a:avLst>
          </a:prstGeom>
          <a:solidFill>
            <a:srgbClr val="3292E1"/>
          </a:solidFill>
          <a:ln>
            <a:noFill/>
          </a:ln>
        </p:spPr>
        <p:txBody>
          <a:bodyPr lIns="91425" tIns="91425" rIns="91425" bIns="91425" anchor="ctr" anchorCtr="0">
            <a:noAutofit/>
          </a:bodyPr>
          <a:lstStyle/>
          <a:p>
            <a:pPr lvl="0">
              <a:spcBef>
                <a:spcPts val="0"/>
              </a:spcBef>
              <a:buNone/>
            </a:pPr>
            <a:endParaRPr sz="1400"/>
          </a:p>
        </p:txBody>
      </p:sp>
      <p:sp>
        <p:nvSpPr>
          <p:cNvPr id="264" name="Shape 264"/>
          <p:cNvSpPr/>
          <p:nvPr/>
        </p:nvSpPr>
        <p:spPr>
          <a:xfrm rot="10800000" flipH="1">
            <a:off x="7821348" y="3913867"/>
            <a:ext cx="819899" cy="946399"/>
          </a:xfrm>
          <a:prstGeom prst="hexagon">
            <a:avLst>
              <a:gd name="adj" fmla="val 28678"/>
              <a:gd name="vf" fmla="val 115470"/>
            </a:avLst>
          </a:pr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65" name="Shape 265"/>
          <p:cNvSpPr/>
          <p:nvPr/>
        </p:nvSpPr>
        <p:spPr>
          <a:xfrm rot="10800000" flipH="1">
            <a:off x="8486776" y="4682899"/>
            <a:ext cx="358799" cy="414000"/>
          </a:xfrm>
          <a:prstGeom prst="hexagon">
            <a:avLst>
              <a:gd name="adj" fmla="val 28678"/>
              <a:gd name="vf" fmla="val 115470"/>
            </a:avLst>
          </a:prstGeom>
          <a:noFill/>
          <a:ln w="19050" cap="flat" cmpd="sng">
            <a:solidFill>
              <a:srgbClr val="00E1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66" name="Shape 266"/>
          <p:cNvSpPr/>
          <p:nvPr/>
        </p:nvSpPr>
        <p:spPr>
          <a:xfrm>
            <a:off x="8772688" y="5949077"/>
            <a:ext cx="248072" cy="330743"/>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grpSp>
        <p:nvGrpSpPr>
          <p:cNvPr id="267" name="Shape 267"/>
          <p:cNvGrpSpPr/>
          <p:nvPr/>
        </p:nvGrpSpPr>
        <p:grpSpPr>
          <a:xfrm>
            <a:off x="7354067" y="4568953"/>
            <a:ext cx="455624" cy="582737"/>
            <a:chOff x="5241175" y="4959100"/>
            <a:chExt cx="539775" cy="517775"/>
          </a:xfrm>
        </p:grpSpPr>
        <p:sp>
          <p:nvSpPr>
            <p:cNvPr id="268" name="Shape 268"/>
            <p:cNvSpPr/>
            <p:nvPr/>
          </p:nvSpPr>
          <p:spPr>
            <a:xfrm>
              <a:off x="5575150" y="4959100"/>
              <a:ext cx="161225" cy="178300"/>
            </a:xfrm>
            <a:custGeom>
              <a:avLst/>
              <a:gdLst/>
              <a:ahLst/>
              <a:cxnLst/>
              <a:rect l="0" t="0" r="0" b="0"/>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69" name="Shape 269"/>
            <p:cNvSpPr/>
            <p:nvPr/>
          </p:nvSpPr>
          <p:spPr>
            <a:xfrm>
              <a:off x="5330925" y="4985350"/>
              <a:ext cx="128250" cy="148400"/>
            </a:xfrm>
            <a:custGeom>
              <a:avLst/>
              <a:gdLst/>
              <a:ahLst/>
              <a:cxnLst/>
              <a:rect l="0" t="0" r="0" b="0"/>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70" name="Shape 270"/>
            <p:cNvSpPr/>
            <p:nvPr/>
          </p:nvSpPr>
          <p:spPr>
            <a:xfrm>
              <a:off x="5241175" y="5241175"/>
              <a:ext cx="180125" cy="109325"/>
            </a:xfrm>
            <a:custGeom>
              <a:avLst/>
              <a:gdLst/>
              <a:ahLst/>
              <a:cxnLst/>
              <a:rect l="0" t="0" r="0" b="0"/>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71" name="Shape 271"/>
            <p:cNvSpPr/>
            <p:nvPr/>
          </p:nvSpPr>
          <p:spPr>
            <a:xfrm>
              <a:off x="5461575" y="5316900"/>
              <a:ext cx="89175" cy="159975"/>
            </a:xfrm>
            <a:custGeom>
              <a:avLst/>
              <a:gdLst/>
              <a:ahLst/>
              <a:cxnLst/>
              <a:rect l="0" t="0" r="0" b="0"/>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72" name="Shape 272"/>
            <p:cNvSpPr/>
            <p:nvPr/>
          </p:nvSpPr>
          <p:spPr>
            <a:xfrm>
              <a:off x="5619100" y="5194175"/>
              <a:ext cx="161850" cy="89775"/>
            </a:xfrm>
            <a:custGeom>
              <a:avLst/>
              <a:gdLst/>
              <a:ahLst/>
              <a:cxnLst/>
              <a:rect l="0" t="0" r="0" b="0"/>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sp>
          <p:nvSpPr>
            <p:cNvPr id="273" name="Shape 273"/>
            <p:cNvSpPr/>
            <p:nvPr/>
          </p:nvSpPr>
          <p:spPr>
            <a:xfrm>
              <a:off x="5420075" y="5116000"/>
              <a:ext cx="189300" cy="189925"/>
            </a:xfrm>
            <a:custGeom>
              <a:avLst/>
              <a:gdLst/>
              <a:ahLst/>
              <a:cxnLst/>
              <a:rect l="0" t="0" r="0" b="0"/>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p:spPr>
          <p:txBody>
            <a:bodyPr lIns="91425" tIns="91425" rIns="91425" bIns="91425" anchor="ctr" anchorCtr="0">
              <a:noAutofit/>
            </a:bodyPr>
            <a:lstStyle/>
            <a:p>
              <a:pPr lvl="0">
                <a:spcBef>
                  <a:spcPts val="0"/>
                </a:spcBef>
                <a:buNone/>
              </a:pPr>
              <a:endParaRPr sz="1400"/>
            </a:p>
          </p:txBody>
        </p:sp>
      </p:grpSp>
      <p:sp>
        <p:nvSpPr>
          <p:cNvPr id="274" name="Shape 274"/>
          <p:cNvSpPr/>
          <p:nvPr/>
        </p:nvSpPr>
        <p:spPr>
          <a:xfrm>
            <a:off x="8081326" y="4205167"/>
            <a:ext cx="299951" cy="363784"/>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3292E1"/>
          </a:solidFill>
          <a:ln>
            <a:noFill/>
          </a:ln>
        </p:spPr>
        <p:txBody>
          <a:bodyPr lIns="91425" tIns="91425" rIns="91425" bIns="91425" anchor="ctr" anchorCtr="0">
            <a:noAutofit/>
          </a:bodyPr>
          <a:lstStyle/>
          <a:p>
            <a:pPr lvl="0">
              <a:spcBef>
                <a:spcPts val="0"/>
              </a:spcBef>
              <a:buNone/>
            </a:pPr>
            <a:endParaRPr sz="1400"/>
          </a:p>
        </p:txBody>
      </p:sp>
    </p:spTree>
    <p:extLst>
      <p:ext uri="{BB962C8B-B14F-4D97-AF65-F5344CB8AC3E}">
        <p14:creationId xmlns:p14="http://schemas.microsoft.com/office/powerpoint/2010/main" val="3055751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cstate="email">
            <a:alphaModFix/>
            <a:extLst>
              <a:ext uri="{28A0092B-C50C-407E-A947-70E740481C1C}">
                <a14:useLocalDpi xmlns:a14="http://schemas.microsoft.com/office/drawing/2010/main"/>
              </a:ext>
            </a:extLst>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786150" y="410826"/>
            <a:ext cx="7571700" cy="936899"/>
          </a:xfrm>
          <a:prstGeom prst="rect">
            <a:avLst/>
          </a:prstGeom>
          <a:noFill/>
          <a:ln>
            <a:noFill/>
          </a:ln>
        </p:spPr>
        <p:txBody>
          <a:bodyPr lIns="91425" tIns="91425" rIns="91425" bIns="91425" anchor="b" anchorCtr="0"/>
          <a:lstStyle>
            <a:lvl1pPr lvl="0">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1pPr>
            <a:lvl2pPr lvl="1">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2pPr>
            <a:lvl3pPr lvl="2">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3pPr>
            <a:lvl4pPr lvl="3">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4pPr>
            <a:lvl5pPr lvl="4">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5pPr>
            <a:lvl6pPr lvl="5">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6pPr>
            <a:lvl7pPr lvl="6">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7pPr>
            <a:lvl8pPr lvl="7">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8pPr>
            <a:lvl9pPr lvl="8">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786150" y="1682266"/>
            <a:ext cx="7571700" cy="4764899"/>
          </a:xfrm>
          <a:prstGeom prst="rect">
            <a:avLst/>
          </a:prstGeom>
          <a:noFill/>
          <a:ln>
            <a:noFill/>
          </a:ln>
        </p:spPr>
        <p:txBody>
          <a:bodyPr lIns="91425" tIns="91425" rIns="91425" bIns="91425" anchor="t" anchorCtr="0"/>
          <a:lstStyle>
            <a:lvl1pPr lvl="0">
              <a:spcBef>
                <a:spcPts val="600"/>
              </a:spcBef>
              <a:buClr>
                <a:srgbClr val="CFD8DC"/>
              </a:buClr>
              <a:buSzPct val="100000"/>
              <a:buFont typeface="Source Sans Pro"/>
              <a:buChar char="◎"/>
              <a:defRPr sz="3000">
                <a:solidFill>
                  <a:srgbClr val="263238"/>
                </a:solidFill>
                <a:latin typeface="Source Sans Pro"/>
                <a:ea typeface="Source Sans Pro"/>
                <a:cs typeface="Source Sans Pro"/>
                <a:sym typeface="Source Sans Pro"/>
              </a:defRPr>
            </a:lvl1pPr>
            <a:lvl2pPr lvl="1">
              <a:spcBef>
                <a:spcPts val="480"/>
              </a:spcBef>
              <a:buClr>
                <a:srgbClr val="CFD8DC"/>
              </a:buClr>
              <a:buSzPct val="100000"/>
              <a:buFont typeface="Source Sans Pro"/>
              <a:buChar char="○"/>
              <a:defRPr sz="2400">
                <a:solidFill>
                  <a:srgbClr val="263238"/>
                </a:solidFill>
                <a:latin typeface="Source Sans Pro"/>
                <a:ea typeface="Source Sans Pro"/>
                <a:cs typeface="Source Sans Pro"/>
                <a:sym typeface="Source Sans Pro"/>
              </a:defRPr>
            </a:lvl2pPr>
            <a:lvl3pPr lvl="2">
              <a:spcBef>
                <a:spcPts val="480"/>
              </a:spcBef>
              <a:buClr>
                <a:srgbClr val="CFD8DC"/>
              </a:buClr>
              <a:buSzPct val="100000"/>
              <a:buFont typeface="Source Sans Pro"/>
              <a:buChar char="◉"/>
              <a:defRPr sz="2400">
                <a:solidFill>
                  <a:srgbClr val="263238"/>
                </a:solidFill>
                <a:latin typeface="Source Sans Pro"/>
                <a:ea typeface="Source Sans Pro"/>
                <a:cs typeface="Source Sans Pro"/>
                <a:sym typeface="Source Sans Pro"/>
              </a:defRPr>
            </a:lvl3pPr>
            <a:lvl4pPr lvl="3">
              <a:spcBef>
                <a:spcPts val="360"/>
              </a:spcBef>
              <a:buClr>
                <a:srgbClr val="CFD8DC"/>
              </a:buClr>
              <a:buSzPct val="100000"/>
              <a:buFont typeface="Source Sans Pro"/>
              <a:defRPr sz="1800">
                <a:solidFill>
                  <a:srgbClr val="263238"/>
                </a:solidFill>
                <a:latin typeface="Source Sans Pro"/>
                <a:ea typeface="Source Sans Pro"/>
                <a:cs typeface="Source Sans Pro"/>
                <a:sym typeface="Source Sans Pro"/>
              </a:defRPr>
            </a:lvl4pPr>
            <a:lvl5pPr lvl="4">
              <a:spcBef>
                <a:spcPts val="360"/>
              </a:spcBef>
              <a:buClr>
                <a:srgbClr val="CFD8DC"/>
              </a:buClr>
              <a:buSzPct val="100000"/>
              <a:buFont typeface="Source Sans Pro"/>
              <a:defRPr sz="1800">
                <a:solidFill>
                  <a:srgbClr val="263238"/>
                </a:solidFill>
                <a:latin typeface="Source Sans Pro"/>
                <a:ea typeface="Source Sans Pro"/>
                <a:cs typeface="Source Sans Pro"/>
                <a:sym typeface="Source Sans Pro"/>
              </a:defRPr>
            </a:lvl5pPr>
            <a:lvl6pPr lvl="5">
              <a:spcBef>
                <a:spcPts val="360"/>
              </a:spcBef>
              <a:buClr>
                <a:srgbClr val="CFD8DC"/>
              </a:buClr>
              <a:buSzPct val="100000"/>
              <a:buFont typeface="Source Sans Pro"/>
              <a:defRPr sz="1800">
                <a:solidFill>
                  <a:srgbClr val="263238"/>
                </a:solidFill>
                <a:latin typeface="Source Sans Pro"/>
                <a:ea typeface="Source Sans Pro"/>
                <a:cs typeface="Source Sans Pro"/>
                <a:sym typeface="Source Sans Pro"/>
              </a:defRPr>
            </a:lvl6pPr>
            <a:lvl7pPr lvl="6">
              <a:spcBef>
                <a:spcPts val="360"/>
              </a:spcBef>
              <a:buClr>
                <a:srgbClr val="CFD8DC"/>
              </a:buClr>
              <a:buSzPct val="100000"/>
              <a:buFont typeface="Source Sans Pro"/>
              <a:defRPr sz="1800">
                <a:solidFill>
                  <a:srgbClr val="263238"/>
                </a:solidFill>
                <a:latin typeface="Source Sans Pro"/>
                <a:ea typeface="Source Sans Pro"/>
                <a:cs typeface="Source Sans Pro"/>
                <a:sym typeface="Source Sans Pro"/>
              </a:defRPr>
            </a:lvl7pPr>
            <a:lvl8pPr lvl="7">
              <a:spcBef>
                <a:spcPts val="360"/>
              </a:spcBef>
              <a:buClr>
                <a:srgbClr val="CFD8DC"/>
              </a:buClr>
              <a:buSzPct val="100000"/>
              <a:buFont typeface="Source Sans Pro"/>
              <a:defRPr sz="1800">
                <a:solidFill>
                  <a:srgbClr val="263238"/>
                </a:solidFill>
                <a:latin typeface="Source Sans Pro"/>
                <a:ea typeface="Source Sans Pro"/>
                <a:cs typeface="Source Sans Pro"/>
                <a:sym typeface="Source Sans Pro"/>
              </a:defRPr>
            </a:lvl8pPr>
            <a:lvl9pPr lvl="8">
              <a:spcBef>
                <a:spcPts val="360"/>
              </a:spcBef>
              <a:buClr>
                <a:srgbClr val="CFD8DC"/>
              </a:buClr>
              <a:buSzPct val="100000"/>
              <a:buFont typeface="Source Sans Pro"/>
              <a:defRPr sz="1800">
                <a:solidFill>
                  <a:srgbClr val="263238"/>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6" r:id="rId5"/>
    <p:sldLayoutId id="2147483659" r:id="rId6"/>
    <p:sldLayoutId id="2147483662" r:id="rId7"/>
    <p:sldLayoutId id="21474836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3.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7.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gif"/></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79.gif"/><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xml"/><Relationship Id="rId1" Type="http://schemas.openxmlformats.org/officeDocument/2006/relationships/video" Target="https://www.youtube.com/embed/vETvcftn9nU" TargetMode="Externa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cid:9D6A96F3-66E9-4690-AF41-105CB9A9411B" TargetMode="External"/><Relationship Id="rId3" Type="http://schemas.openxmlformats.org/officeDocument/2006/relationships/hyperlink" Target="http://www.google.com/url?sa=i&amp;rct=j&amp;q=&amp;esrc=s&amp;source=images&amp;cd=&amp;cad=rja&amp;uact=8&amp;ved=0ahUKEwihiL-X44jUAhXrylQKHUghBlUQjRwIBw&amp;url=http://archive.jsonline.com/business/oshkosh-corp-unveils-new-vehicle-that-will-replace-military-humvees-b99564693z1-322970981.html&amp;psig=AFQjCNHtllPi4uWsBUYxSM-hmQBJkln6Mg&amp;ust=1495723685291263" TargetMode="External"/><Relationship Id="rId7"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jpeg"/><Relationship Id="rId10" Type="http://schemas.openxmlformats.org/officeDocument/2006/relationships/image" Target="../media/image96.png"/><Relationship Id="rId4" Type="http://schemas.openxmlformats.org/officeDocument/2006/relationships/image" Target="../media/image91.jpeg"/><Relationship Id="rId9"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www.shakeproof.com/" TargetMode="External"/><Relationship Id="rId7" Type="http://schemas.microsoft.com/office/2007/relationships/hdphoto" Target="../media/hdphoto9.wdp"/><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hyperlink" Target="https://www.linkedin.com/in/michaelgricciardi/" TargetMode="External"/><Relationship Id="rId4" Type="http://schemas.openxmlformats.org/officeDocument/2006/relationships/hyperlink" Target="mailto:Mike.Ricciardi@ITWShakeproof.com" TargetMode="External"/><Relationship Id="rId9"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7PQyant3mCc" TargetMode="Externa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438" y="2112751"/>
            <a:ext cx="6914594" cy="1704337"/>
          </a:xfrm>
          <a:prstGeom prst="rect">
            <a:avLst/>
          </a:prstGeom>
        </p:spPr>
      </p:pic>
      <p:pic>
        <p:nvPicPr>
          <p:cNvPr id="1028" name="Picture 4" descr="Image result for IT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807" y="6017558"/>
            <a:ext cx="1885226" cy="640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1325507" y="1914194"/>
            <a:ext cx="4944300" cy="645300"/>
          </a:xfrm>
          <a:prstGeom prst="rect">
            <a:avLst/>
          </a:prstGeom>
        </p:spPr>
        <p:txBody>
          <a:bodyPr lIns="91425" tIns="91425" rIns="91425" bIns="91425" anchor="b" anchorCtr="0">
            <a:noAutofit/>
          </a:bodyPr>
          <a:lstStyle/>
          <a:p>
            <a:pPr lvl="0"/>
            <a:r>
              <a:rPr lang="en-US" sz="3200" b="1" dirty="0">
                <a:latin typeface="Nixie One" panose="020B0604020202020204" charset="0"/>
                <a:cs typeface="Arial" pitchFamily="34" charset="0"/>
              </a:rPr>
              <a:t>CNC Machining</a:t>
            </a:r>
            <a:endParaRPr lang="en" sz="3200" dirty="0">
              <a:latin typeface="Nixie One" panose="020B0604020202020204" charset="0"/>
            </a:endParaRPr>
          </a:p>
        </p:txBody>
      </p:sp>
      <p:sp>
        <p:nvSpPr>
          <p:cNvPr id="362" name="Shape 362"/>
          <p:cNvSpPr txBox="1">
            <a:spLocks noGrp="1"/>
          </p:cNvSpPr>
          <p:nvPr>
            <p:ph type="body" idx="1"/>
          </p:nvPr>
        </p:nvSpPr>
        <p:spPr>
          <a:xfrm>
            <a:off x="1061188" y="2446850"/>
            <a:ext cx="4944300" cy="1659900"/>
          </a:xfrm>
          <a:prstGeom prst="rect">
            <a:avLst/>
          </a:prstGeom>
        </p:spPr>
        <p:txBody>
          <a:bodyPr lIns="91425" tIns="91425" rIns="91425" bIns="91425" anchor="t" anchorCtr="0">
            <a:noAutofit/>
          </a:bodyPr>
          <a:lstStyle/>
          <a:p>
            <a:pPr lvl="1">
              <a:lnSpc>
                <a:spcPct val="150000"/>
              </a:lnSpc>
            </a:pPr>
            <a:r>
              <a:rPr lang="en-US" sz="1800" b="1" dirty="0">
                <a:latin typeface="+mn-lt"/>
                <a:cs typeface="Arial" pitchFamily="34" charset="0"/>
              </a:rPr>
              <a:t>Mazak – Haas</a:t>
            </a:r>
          </a:p>
          <a:p>
            <a:pPr lvl="1">
              <a:lnSpc>
                <a:spcPct val="150000"/>
              </a:lnSpc>
            </a:pPr>
            <a:r>
              <a:rPr lang="en-US" sz="1800" b="1" dirty="0">
                <a:latin typeface="+mn-lt"/>
                <a:cs typeface="Arial" pitchFamily="34" charset="0"/>
              </a:rPr>
              <a:t>Single – Multi Spindle</a:t>
            </a:r>
          </a:p>
          <a:p>
            <a:pPr lvl="1">
              <a:lnSpc>
                <a:spcPct val="150000"/>
              </a:lnSpc>
            </a:pPr>
            <a:r>
              <a:rPr lang="en-US" sz="1800" b="1" dirty="0">
                <a:latin typeface="+mn-lt"/>
                <a:cs typeface="Arial" pitchFamily="34" charset="0"/>
              </a:rPr>
              <a:t>Headless</a:t>
            </a:r>
          </a:p>
          <a:p>
            <a:pPr lvl="1">
              <a:lnSpc>
                <a:spcPct val="150000"/>
              </a:lnSpc>
            </a:pPr>
            <a:r>
              <a:rPr lang="en-US" sz="1800" b="1" dirty="0">
                <a:latin typeface="+mn-lt"/>
                <a:cs typeface="Arial" pitchFamily="34" charset="0"/>
              </a:rPr>
              <a:t>Grooved</a:t>
            </a:r>
          </a:p>
          <a:p>
            <a:pPr lvl="1">
              <a:lnSpc>
                <a:spcPct val="150000"/>
              </a:lnSpc>
            </a:pPr>
            <a:r>
              <a:rPr lang="en-US" sz="1800" b="1" dirty="0">
                <a:latin typeface="+mn-lt"/>
                <a:cs typeface="Arial" pitchFamily="34" charset="0"/>
              </a:rPr>
              <a:t>Cross - End Drilled</a:t>
            </a:r>
          </a:p>
          <a:p>
            <a:pPr lvl="1">
              <a:lnSpc>
                <a:spcPct val="150000"/>
              </a:lnSpc>
            </a:pPr>
            <a:r>
              <a:rPr lang="en-US" sz="1800" b="1" dirty="0">
                <a:latin typeface="+mn-lt"/>
                <a:cs typeface="Arial" pitchFamily="34" charset="0"/>
              </a:rPr>
              <a:t>Tapped</a:t>
            </a:r>
          </a:p>
          <a:p>
            <a:pPr lvl="1">
              <a:lnSpc>
                <a:spcPct val="150000"/>
              </a:lnSpc>
            </a:pPr>
            <a:r>
              <a:rPr lang="en-US" sz="1800" b="1" dirty="0">
                <a:latin typeface="+mn-lt"/>
                <a:cs typeface="Arial" pitchFamily="34" charset="0"/>
              </a:rPr>
              <a:t>Threaded</a:t>
            </a:r>
          </a:p>
          <a:p>
            <a:pPr lvl="1">
              <a:lnSpc>
                <a:spcPct val="150000"/>
              </a:lnSpc>
            </a:pPr>
            <a:r>
              <a:rPr lang="en-US" sz="1800" b="1" dirty="0">
                <a:latin typeface="+mn-lt"/>
                <a:cs typeface="Arial" pitchFamily="34" charset="0"/>
              </a:rPr>
              <a:t>To 2-1/2” Diameter</a:t>
            </a:r>
          </a:p>
          <a:p>
            <a:pPr lvl="1">
              <a:lnSpc>
                <a:spcPct val="150000"/>
              </a:lnSpc>
            </a:pPr>
            <a:r>
              <a:rPr lang="en-US" sz="1800" b="1" dirty="0">
                <a:latin typeface="+mn-lt"/>
                <a:cs typeface="Arial" pitchFamily="34" charset="0"/>
              </a:rPr>
              <a:t>Ferrous (Carbon &amp; Alloy) - Stainless</a:t>
            </a:r>
            <a:endParaRPr lang="en-US" sz="800" dirty="0">
              <a:latin typeface="+mn-lt"/>
            </a:endParaRPr>
          </a:p>
        </p:txBody>
      </p:sp>
      <p:pic>
        <p:nvPicPr>
          <p:cNvPr id="5" name="Picture 5" descr="bee_turnin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586074" y="950232"/>
            <a:ext cx="4208691" cy="315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3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618275" y="2697787"/>
            <a:ext cx="4944300" cy="645300"/>
          </a:xfrm>
          <a:prstGeom prst="rect">
            <a:avLst/>
          </a:prstGeom>
        </p:spPr>
        <p:txBody>
          <a:bodyPr lIns="91425" tIns="91425" rIns="91425" bIns="91425" anchor="b" anchorCtr="0">
            <a:noAutofit/>
          </a:bodyPr>
          <a:lstStyle/>
          <a:p>
            <a:pPr lvl="0"/>
            <a:r>
              <a:rPr lang="en-US" sz="2400" b="1" dirty="0">
                <a:latin typeface="Nixie One" panose="020B0604020202020204" charset="0"/>
                <a:cs typeface="Arial" pitchFamily="34" charset="0"/>
              </a:rPr>
              <a:t>Assemblies (Bee </a:t>
            </a:r>
            <a:r>
              <a:rPr lang="en-US" sz="2400" b="1" dirty="0" err="1">
                <a:latin typeface="Nixie One" panose="020B0604020202020204" charset="0"/>
                <a:cs typeface="Arial" pitchFamily="34" charset="0"/>
              </a:rPr>
              <a:t>Leitzke</a:t>
            </a:r>
            <a:r>
              <a:rPr lang="en-US" sz="2400" b="1" dirty="0">
                <a:latin typeface="Nixie One" panose="020B0604020202020204" charset="0"/>
                <a:cs typeface="Arial" pitchFamily="34" charset="0"/>
              </a:rPr>
              <a:t>)</a:t>
            </a:r>
            <a:endParaRPr lang="en" sz="2400" dirty="0">
              <a:latin typeface="Nixie One" panose="020B0604020202020204" charset="0"/>
            </a:endParaRPr>
          </a:p>
        </p:txBody>
      </p:sp>
      <p:sp>
        <p:nvSpPr>
          <p:cNvPr id="362" name="Shape 362"/>
          <p:cNvSpPr txBox="1">
            <a:spLocks noGrp="1"/>
          </p:cNvSpPr>
          <p:nvPr>
            <p:ph type="body" idx="1"/>
          </p:nvPr>
        </p:nvSpPr>
        <p:spPr>
          <a:xfrm>
            <a:off x="618275" y="3159569"/>
            <a:ext cx="4944300" cy="1659900"/>
          </a:xfrm>
          <a:prstGeom prst="rect">
            <a:avLst/>
          </a:prstGeom>
        </p:spPr>
        <p:txBody>
          <a:bodyPr lIns="91425" tIns="91425" rIns="91425" bIns="91425" anchor="t" anchorCtr="0">
            <a:noAutofit/>
          </a:bodyPr>
          <a:lstStyle/>
          <a:p>
            <a:pPr>
              <a:lnSpc>
                <a:spcPct val="150000"/>
              </a:lnSpc>
            </a:pPr>
            <a:r>
              <a:rPr lang="en-US" sz="2000" b="1" dirty="0">
                <a:latin typeface="Calibri" pitchFamily="34" charset="0"/>
                <a:cs typeface="Arial" pitchFamily="34" charset="0"/>
              </a:rPr>
              <a:t>Preventive Loss</a:t>
            </a:r>
          </a:p>
          <a:p>
            <a:pPr>
              <a:lnSpc>
                <a:spcPct val="150000"/>
              </a:lnSpc>
            </a:pPr>
            <a:r>
              <a:rPr lang="en-US" sz="2000" b="1" dirty="0">
                <a:latin typeface="Calibri" pitchFamily="34" charset="0"/>
                <a:cs typeface="Arial" pitchFamily="34" charset="0"/>
              </a:rPr>
              <a:t>Lanyards</a:t>
            </a:r>
          </a:p>
          <a:p>
            <a:pPr>
              <a:lnSpc>
                <a:spcPct val="150000"/>
              </a:lnSpc>
            </a:pPr>
            <a:r>
              <a:rPr lang="en-US" sz="2000" b="1" dirty="0">
                <a:latin typeface="Calibri" pitchFamily="34" charset="0"/>
                <a:cs typeface="Arial" pitchFamily="34" charset="0"/>
              </a:rPr>
              <a:t>Wire Forms</a:t>
            </a:r>
          </a:p>
          <a:p>
            <a:pPr>
              <a:lnSpc>
                <a:spcPct val="150000"/>
              </a:lnSpc>
            </a:pPr>
            <a:r>
              <a:rPr lang="en-US" sz="2000" b="1" dirty="0">
                <a:latin typeface="Calibri" pitchFamily="34" charset="0"/>
                <a:cs typeface="Arial" pitchFamily="34" charset="0"/>
              </a:rPr>
              <a:t>Handles</a:t>
            </a:r>
          </a:p>
          <a:p>
            <a:pPr>
              <a:lnSpc>
                <a:spcPct val="150000"/>
              </a:lnSpc>
            </a:pPr>
            <a:r>
              <a:rPr lang="en-US" sz="2000" b="1" dirty="0">
                <a:latin typeface="Calibri" pitchFamily="34" charset="0"/>
                <a:cs typeface="Arial" pitchFamily="34" charset="0"/>
              </a:rPr>
              <a:t>Aircraft Cable</a:t>
            </a:r>
          </a:p>
          <a:p>
            <a:pPr>
              <a:lnSpc>
                <a:spcPct val="150000"/>
              </a:lnSpc>
            </a:pPr>
            <a:r>
              <a:rPr lang="en-US" sz="2000" b="1" dirty="0">
                <a:latin typeface="Calibri" pitchFamily="34" charset="0"/>
                <a:cs typeface="Arial" pitchFamily="34" charset="0"/>
              </a:rPr>
              <a:t>Nylon Coated</a:t>
            </a:r>
          </a:p>
          <a:p>
            <a:pPr>
              <a:lnSpc>
                <a:spcPct val="150000"/>
              </a:lnSpc>
            </a:pPr>
            <a:r>
              <a:rPr lang="en-US" sz="2000" b="1" dirty="0">
                <a:latin typeface="Calibri" pitchFamily="34" charset="0"/>
                <a:cs typeface="Arial" pitchFamily="34" charset="0"/>
              </a:rPr>
              <a:t>Stainless - Galvanized</a:t>
            </a:r>
            <a:endParaRPr lang="en-US" sz="2400" b="1" dirty="0">
              <a:latin typeface="Calibri" pitchFamily="34" charset="0"/>
              <a:cs typeface="Arial" pitchFamily="34" charset="0"/>
            </a:endParaRPr>
          </a:p>
        </p:txBody>
      </p:sp>
      <p:pic>
        <p:nvPicPr>
          <p:cNvPr id="6" name="Picture 5" descr="bee_assembli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8473" y="760232"/>
            <a:ext cx="4558481" cy="341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56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1053157" y="2649221"/>
            <a:ext cx="4944300" cy="645300"/>
          </a:xfrm>
          <a:prstGeom prst="rect">
            <a:avLst/>
          </a:prstGeom>
        </p:spPr>
        <p:txBody>
          <a:bodyPr lIns="91425" tIns="91425" rIns="91425" bIns="91425" anchor="b" anchorCtr="0">
            <a:noAutofit/>
          </a:bodyPr>
          <a:lstStyle/>
          <a:p>
            <a:pPr lvl="0"/>
            <a:r>
              <a:rPr lang="en-US" sz="3200" b="1" dirty="0">
                <a:latin typeface="Nixie One" panose="020B0604020202020204" charset="0"/>
                <a:cs typeface="Arial" pitchFamily="34" charset="0"/>
              </a:rPr>
              <a:t>Stampings</a:t>
            </a:r>
            <a:endParaRPr lang="en" sz="3200" dirty="0">
              <a:latin typeface="Nixie One" panose="020B0604020202020204" charset="0"/>
            </a:endParaRPr>
          </a:p>
        </p:txBody>
      </p:sp>
      <p:sp>
        <p:nvSpPr>
          <p:cNvPr id="362" name="Shape 362"/>
          <p:cNvSpPr txBox="1">
            <a:spLocks noGrp="1"/>
          </p:cNvSpPr>
          <p:nvPr>
            <p:ph type="body" idx="1"/>
          </p:nvPr>
        </p:nvSpPr>
        <p:spPr>
          <a:xfrm>
            <a:off x="628650" y="3221012"/>
            <a:ext cx="5368807" cy="1659900"/>
          </a:xfrm>
          <a:prstGeom prst="rect">
            <a:avLst/>
          </a:prstGeom>
        </p:spPr>
        <p:txBody>
          <a:bodyPr lIns="91425" tIns="91425" rIns="91425" bIns="91425" anchor="t" anchorCtr="0">
            <a:noAutofit/>
          </a:bodyPr>
          <a:lstStyle/>
          <a:p>
            <a:r>
              <a:rPr lang="en-US" sz="2000" b="1" dirty="0">
                <a:latin typeface="+mn-lt"/>
                <a:cs typeface="Arial" pitchFamily="34" charset="0"/>
              </a:rPr>
              <a:t>SEMS Washers / Over Thread Washers</a:t>
            </a:r>
          </a:p>
          <a:p>
            <a:r>
              <a:rPr lang="en-US" sz="2000" b="1" dirty="0">
                <a:latin typeface="+mn-lt"/>
                <a:cs typeface="Arial" pitchFamily="34" charset="0"/>
              </a:rPr>
              <a:t>Twisted Tooth Washers</a:t>
            </a:r>
          </a:p>
          <a:p>
            <a:r>
              <a:rPr lang="en-US" sz="2000" b="1" dirty="0">
                <a:latin typeface="+mn-lt"/>
                <a:cs typeface="Arial" pitchFamily="34" charset="0"/>
              </a:rPr>
              <a:t>Square Cone / Crest Cup</a:t>
            </a:r>
          </a:p>
          <a:p>
            <a:r>
              <a:rPr lang="en-US" sz="2000" b="1" dirty="0">
                <a:latin typeface="+mn-lt"/>
                <a:cs typeface="Arial" pitchFamily="34" charset="0"/>
              </a:rPr>
              <a:t>Conical</a:t>
            </a:r>
          </a:p>
          <a:p>
            <a:r>
              <a:rPr lang="en-US" sz="2000" b="1" dirty="0">
                <a:latin typeface="+mn-lt"/>
                <a:cs typeface="Arial" pitchFamily="34" charset="0"/>
              </a:rPr>
              <a:t>Wave</a:t>
            </a:r>
          </a:p>
          <a:p>
            <a:r>
              <a:rPr lang="en-US" sz="2000" b="1" dirty="0">
                <a:latin typeface="+mn-lt"/>
                <a:cs typeface="Arial" pitchFamily="34" charset="0"/>
              </a:rPr>
              <a:t>Retainers</a:t>
            </a:r>
          </a:p>
          <a:p>
            <a:r>
              <a:rPr lang="en-US" sz="2000" b="1" dirty="0">
                <a:latin typeface="+mn-lt"/>
                <a:cs typeface="Arial" pitchFamily="34" charset="0"/>
              </a:rPr>
              <a:t>Specials</a:t>
            </a:r>
          </a:p>
          <a:p>
            <a:r>
              <a:rPr lang="en-US" sz="2000" b="1" dirty="0">
                <a:latin typeface="+mn-lt"/>
                <a:cs typeface="Arial" pitchFamily="34" charset="0"/>
              </a:rPr>
              <a:t>#4 – 2” Thickness .008-.129”</a:t>
            </a:r>
          </a:p>
          <a:p>
            <a:r>
              <a:rPr lang="en-US" sz="2000" b="1" dirty="0">
                <a:latin typeface="+mn-lt"/>
                <a:cs typeface="Arial" pitchFamily="34" charset="0"/>
              </a:rPr>
              <a:t>Ferrous – Non Ferrous</a:t>
            </a:r>
          </a:p>
        </p:txBody>
      </p:sp>
      <p:pic>
        <p:nvPicPr>
          <p:cNvPr id="5" name="Picture 5" descr="sh_springs"/>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895845" y="2500768"/>
            <a:ext cx="1313113" cy="103067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sh_shaf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7514411" y="2462516"/>
            <a:ext cx="1373990" cy="103067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sh_spri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7208958" y="1111250"/>
            <a:ext cx="1679443" cy="1259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5" descr="sh_twiste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5274398" y="1111250"/>
            <a:ext cx="1734437" cy="13010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6" descr="float_stamp"/>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21857" y="1111250"/>
            <a:ext cx="1652418" cy="13010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sh_sem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4619567" y="3903980"/>
            <a:ext cx="2489696" cy="164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0120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1" y="445466"/>
            <a:ext cx="8229600" cy="990600"/>
          </a:xfrm>
        </p:spPr>
        <p:txBody>
          <a:bodyPr>
            <a:normAutofit/>
          </a:bodyPr>
          <a:lstStyle/>
          <a:p>
            <a:r>
              <a:rPr lang="en-US" b="1" dirty="0">
                <a:latin typeface="Arial" pitchFamily="34" charset="0"/>
                <a:cs typeface="Arial" pitchFamily="34" charset="0"/>
              </a:rPr>
              <a:t>Helical Lock Washers (Mellowes)</a:t>
            </a:r>
            <a:endParaRPr lang="en-US" dirty="0"/>
          </a:p>
        </p:txBody>
      </p:sp>
      <p:sp>
        <p:nvSpPr>
          <p:cNvPr id="3" name="Content Placeholder 2"/>
          <p:cNvSpPr>
            <a:spLocks noGrp="1"/>
          </p:cNvSpPr>
          <p:nvPr>
            <p:ph idx="1"/>
          </p:nvPr>
        </p:nvSpPr>
        <p:spPr/>
        <p:txBody>
          <a:bodyPr/>
          <a:lstStyle/>
          <a:p>
            <a:pPr>
              <a:lnSpc>
                <a:spcPct val="150000"/>
              </a:lnSpc>
            </a:pPr>
            <a:r>
              <a:rPr lang="en-US" sz="2400" b="1" dirty="0">
                <a:cs typeface="Arial" pitchFamily="34" charset="0"/>
              </a:rPr>
              <a:t>Standards</a:t>
            </a:r>
          </a:p>
          <a:p>
            <a:pPr>
              <a:lnSpc>
                <a:spcPct val="150000"/>
              </a:lnSpc>
            </a:pPr>
            <a:r>
              <a:rPr lang="en-US" sz="2400" b="1" dirty="0">
                <a:cs typeface="Arial" pitchFamily="34" charset="0"/>
              </a:rPr>
              <a:t>Heavy/Extra Duty</a:t>
            </a:r>
          </a:p>
          <a:p>
            <a:pPr>
              <a:lnSpc>
                <a:spcPct val="150000"/>
              </a:lnSpc>
            </a:pPr>
            <a:r>
              <a:rPr lang="en-US" sz="2400" b="1" dirty="0">
                <a:cs typeface="Arial" pitchFamily="34" charset="0"/>
              </a:rPr>
              <a:t>Hi-Collar</a:t>
            </a:r>
          </a:p>
          <a:p>
            <a:pPr>
              <a:lnSpc>
                <a:spcPct val="150000"/>
              </a:lnSpc>
            </a:pPr>
            <a:r>
              <a:rPr lang="en-US" sz="2400" b="1" dirty="0">
                <a:cs typeface="Arial" pitchFamily="34" charset="0"/>
              </a:rPr>
              <a:t>Double Coil</a:t>
            </a:r>
          </a:p>
          <a:p>
            <a:pPr>
              <a:lnSpc>
                <a:spcPct val="150000"/>
              </a:lnSpc>
            </a:pPr>
            <a:r>
              <a:rPr lang="en-US" sz="2400" b="1" dirty="0">
                <a:cs typeface="Arial" pitchFamily="34" charset="0"/>
              </a:rPr>
              <a:t>SEMS</a:t>
            </a:r>
          </a:p>
          <a:p>
            <a:pPr>
              <a:lnSpc>
                <a:spcPct val="150000"/>
              </a:lnSpc>
            </a:pPr>
            <a:r>
              <a:rPr lang="en-US" sz="2400" b="1" dirty="0">
                <a:cs typeface="Arial" pitchFamily="34" charset="0"/>
              </a:rPr>
              <a:t>#4 to 3” Diameters</a:t>
            </a:r>
          </a:p>
          <a:p>
            <a:pPr>
              <a:lnSpc>
                <a:spcPct val="150000"/>
              </a:lnSpc>
            </a:pPr>
            <a:r>
              <a:rPr lang="en-US" sz="2400" b="1" dirty="0">
                <a:cs typeface="Arial" pitchFamily="34" charset="0"/>
              </a:rPr>
              <a:t>Ferrous – Non Ferrous – </a:t>
            </a:r>
            <a:r>
              <a:rPr lang="en-US" sz="2400" b="1" dirty="0" err="1">
                <a:cs typeface="Arial" pitchFamily="34" charset="0"/>
              </a:rPr>
              <a:t>Kmonel</a:t>
            </a:r>
            <a:endParaRPr lang="en-US" sz="2400" dirty="0"/>
          </a:p>
        </p:txBody>
      </p:sp>
      <p:sp>
        <p:nvSpPr>
          <p:cNvPr id="4" name="Slide Number Placeholder 3"/>
          <p:cNvSpPr>
            <a:spLocks noGrp="1"/>
          </p:cNvSpPr>
          <p:nvPr>
            <p:ph type="sldNum" sz="quarter" idx="12"/>
          </p:nvPr>
        </p:nvSpPr>
        <p:spPr/>
        <p:txBody>
          <a:bodyPr/>
          <a:lstStyle/>
          <a:p>
            <a:endParaRPr lang="en-US" dirty="0"/>
          </a:p>
        </p:txBody>
      </p:sp>
      <p:pic>
        <p:nvPicPr>
          <p:cNvPr id="6" name="Picture 5" descr="sh_hel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686301" y="1828799"/>
            <a:ext cx="3467100" cy="26007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00000000-0008-0000-0000-000007000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731" y="4520423"/>
            <a:ext cx="1855057" cy="165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8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decorp.com/resources/content/5/8/images/ITW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176" b="-1"/>
          <a:stretch/>
        </p:blipFill>
        <p:spPr bwMode="auto">
          <a:xfrm>
            <a:off x="0" y="-80683"/>
            <a:ext cx="7781722" cy="6938683"/>
          </a:xfrm>
          <a:prstGeom prst="rect">
            <a:avLst/>
          </a:prstGeom>
          <a:noFill/>
          <a:extLst>
            <a:ext uri="{909E8E84-426E-40DD-AFC4-6F175D3DCCD1}">
              <a14:hiddenFill xmlns:a14="http://schemas.microsoft.com/office/drawing/2010/main">
                <a:solidFill>
                  <a:srgbClr val="FFFFFF"/>
                </a:solidFill>
              </a14:hiddenFill>
            </a:ext>
          </a:extLst>
        </p:spPr>
      </p:pic>
      <p:sp>
        <p:nvSpPr>
          <p:cNvPr id="3" name="Shape 407"/>
          <p:cNvSpPr txBox="1">
            <a:spLocks/>
          </p:cNvSpPr>
          <p:nvPr/>
        </p:nvSpPr>
        <p:spPr>
          <a:xfrm>
            <a:off x="4763963" y="5765680"/>
            <a:ext cx="4124886" cy="874942"/>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ct val="100000"/>
              <a:buFont typeface="Roboto Slab"/>
              <a:buNone/>
              <a:defRPr sz="2000" b="0" i="0" u="none" strike="noStrike" cap="none">
                <a:solidFill>
                  <a:srgbClr val="0091EA"/>
                </a:solidFill>
                <a:latin typeface="Roboto Slab"/>
                <a:ea typeface="Roboto Slab"/>
                <a:cs typeface="Roboto Slab"/>
                <a:sym typeface="Roboto Slab"/>
              </a:defRPr>
            </a:lvl1pPr>
            <a:lvl2pPr lvl="1">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2pPr>
            <a:lvl3pPr lvl="2">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3pPr>
            <a:lvl4pPr lvl="3">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4pPr>
            <a:lvl5pPr lvl="4">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5pPr>
            <a:lvl6pPr lvl="5">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6pPr>
            <a:lvl7pPr lvl="6">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7pPr>
            <a:lvl8pPr lvl="7">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8pPr>
            <a:lvl9pPr lvl="8">
              <a:spcBef>
                <a:spcPts val="0"/>
              </a:spcBef>
              <a:buClr>
                <a:srgbClr val="0091EA"/>
              </a:buClr>
              <a:buSzPct val="100000"/>
              <a:buFont typeface="Roboto Slab"/>
              <a:buNone/>
              <a:defRPr sz="2000">
                <a:solidFill>
                  <a:srgbClr val="0091EA"/>
                </a:solidFill>
                <a:latin typeface="Roboto Slab"/>
                <a:ea typeface="Roboto Slab"/>
                <a:cs typeface="Roboto Slab"/>
                <a:sym typeface="Roboto Slab"/>
              </a:defRPr>
            </a:lvl9pPr>
          </a:lstStyle>
          <a:p>
            <a:r>
              <a:rPr lang="en" sz="3600" b="1" dirty="0"/>
              <a:t>ITW Shakeproof</a:t>
            </a:r>
            <a:br>
              <a:rPr lang="en" sz="3600" b="1" dirty="0"/>
            </a:br>
            <a:r>
              <a:rPr lang="en" sz="3600" b="1" dirty="0"/>
              <a:t>Innovations</a:t>
            </a:r>
            <a:endParaRPr lang="en" sz="2800" b="1" dirty="0"/>
          </a:p>
        </p:txBody>
      </p:sp>
    </p:spTree>
    <p:extLst>
      <p:ext uri="{BB962C8B-B14F-4D97-AF65-F5344CB8AC3E}">
        <p14:creationId xmlns:p14="http://schemas.microsoft.com/office/powerpoint/2010/main" val="185453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63" name="Picture 62"/>
          <p:cNvPicPr>
            <a:picLocks noChangeAspect="1"/>
          </p:cNvPicPr>
          <p:nvPr/>
        </p:nvPicPr>
        <p:blipFill rotWithShape="1">
          <a:blip r:embed="rId3" cstate="email">
            <a:extLst>
              <a:ext uri="{28A0092B-C50C-407E-A947-70E740481C1C}">
                <a14:useLocalDpi xmlns:a14="http://schemas.microsoft.com/office/drawing/2010/main"/>
              </a:ext>
            </a:extLst>
          </a:blip>
          <a:srcRect l="971" t="1456" r="1602" b="2438"/>
          <a:stretch/>
        </p:blipFill>
        <p:spPr>
          <a:xfrm>
            <a:off x="2367445" y="227226"/>
            <a:ext cx="5993219" cy="3439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8" name="Group 57"/>
          <p:cNvGrpSpPr/>
          <p:nvPr/>
        </p:nvGrpSpPr>
        <p:grpSpPr>
          <a:xfrm>
            <a:off x="312295" y="1308491"/>
            <a:ext cx="3613150" cy="3613407"/>
            <a:chOff x="1521036" y="1162744"/>
            <a:chExt cx="3732038" cy="3959749"/>
          </a:xfrm>
        </p:grpSpPr>
        <p:pic>
          <p:nvPicPr>
            <p:cNvPr id="4" name="Picture 3"/>
            <p:cNvPicPr>
              <a:picLocks noChangeAspect="1"/>
            </p:cNvPicPr>
            <p:nvPr/>
          </p:nvPicPr>
          <p:blipFill rotWithShape="1">
            <a:blip r:embed="rId4"/>
            <a:srcRect l="-1" r="844"/>
            <a:stretch/>
          </p:blipFill>
          <p:spPr>
            <a:xfrm>
              <a:off x="1521036" y="1162744"/>
              <a:ext cx="3732038" cy="3959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Picture 55"/>
            <p:cNvPicPr>
              <a:picLocks noChangeAspect="1"/>
            </p:cNvPicPr>
            <p:nvPr/>
          </p:nvPicPr>
          <p:blipFill>
            <a:blip r:embed="rId5"/>
            <a:stretch>
              <a:fillRect/>
            </a:stretch>
          </p:blipFill>
          <p:spPr>
            <a:xfrm>
              <a:off x="4447430" y="2491822"/>
              <a:ext cx="805644" cy="191250"/>
            </a:xfrm>
            <a:prstGeom prst="rect">
              <a:avLst/>
            </a:prstGeom>
          </p:spPr>
        </p:pic>
      </p:grpSp>
      <p:pic>
        <p:nvPicPr>
          <p:cNvPr id="6" name="Picture 5"/>
          <p:cNvPicPr>
            <a:picLocks noChangeAspect="1"/>
          </p:cNvPicPr>
          <p:nvPr/>
        </p:nvPicPr>
        <p:blipFill>
          <a:blip r:embed="rId6"/>
          <a:stretch>
            <a:fillRect/>
          </a:stretch>
        </p:blipFill>
        <p:spPr>
          <a:xfrm>
            <a:off x="3925445" y="3405674"/>
            <a:ext cx="4939072" cy="3359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053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Shape 368"/>
          <p:cNvSpPr txBox="1">
            <a:spLocks noGrp="1"/>
          </p:cNvSpPr>
          <p:nvPr>
            <p:ph type="ctrTitle" idx="4294967295"/>
          </p:nvPr>
        </p:nvSpPr>
        <p:spPr>
          <a:xfrm>
            <a:off x="2835647" y="2332051"/>
            <a:ext cx="6057982" cy="1295727"/>
          </a:xfrm>
          <a:prstGeom prst="rect">
            <a:avLst/>
          </a:prstGeom>
        </p:spPr>
        <p:txBody>
          <a:bodyPr lIns="91425" tIns="91425" rIns="91425" bIns="91425" anchor="t" anchorCtr="0">
            <a:noAutofit/>
          </a:bodyPr>
          <a:lstStyle/>
          <a:p>
            <a:r>
              <a:rPr lang="en" sz="4800" dirty="0"/>
              <a:t>Thread Forming Screws into </a:t>
            </a:r>
            <a:r>
              <a:rPr lang="en" sz="5400" dirty="0"/>
              <a:t>Plastic</a:t>
            </a:r>
            <a:endParaRPr lang="en" sz="4800" dirty="0"/>
          </a:p>
        </p:txBody>
      </p:sp>
      <p:grpSp>
        <p:nvGrpSpPr>
          <p:cNvPr id="370" name="Shape 370"/>
          <p:cNvGrpSpPr/>
          <p:nvPr/>
        </p:nvGrpSpPr>
        <p:grpSpPr>
          <a:xfrm>
            <a:off x="1885570" y="1809701"/>
            <a:ext cx="1032404" cy="1032467"/>
            <a:chOff x="6654650" y="3665275"/>
            <a:chExt cx="409100" cy="409125"/>
          </a:xfrm>
        </p:grpSpPr>
        <p:sp>
          <p:nvSpPr>
            <p:cNvPr id="371" name="Shape 371"/>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lIns="91425" tIns="91425" rIns="91425" bIns="91425" anchor="ctr" anchorCtr="0">
              <a:noAutofit/>
            </a:bodyPr>
            <a:lstStyle/>
            <a:p>
              <a:endParaRPr/>
            </a:p>
          </p:txBody>
        </p:sp>
        <p:sp>
          <p:nvSpPr>
            <p:cNvPr id="372" name="Shape 372"/>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lIns="91425" tIns="91425" rIns="91425" bIns="91425" anchor="ctr" anchorCtr="0">
              <a:noAutofit/>
            </a:bodyPr>
            <a:lstStyle/>
            <a:p>
              <a:endParaRPr/>
            </a:p>
          </p:txBody>
        </p:sp>
      </p:grpSp>
      <p:sp>
        <p:nvSpPr>
          <p:cNvPr id="378" name="Shape 378"/>
          <p:cNvSpPr/>
          <p:nvPr/>
        </p:nvSpPr>
        <p:spPr>
          <a:xfrm>
            <a:off x="2657038" y="2971752"/>
            <a:ext cx="260931" cy="249145"/>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sp>
        <p:nvSpPr>
          <p:cNvPr id="379" name="Shape 379"/>
          <p:cNvSpPr/>
          <p:nvPr/>
        </p:nvSpPr>
        <p:spPr>
          <a:xfrm rot="2327381">
            <a:off x="1220785" y="2456132"/>
            <a:ext cx="443468" cy="423387"/>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sp>
        <p:nvSpPr>
          <p:cNvPr id="380" name="Shape 380"/>
          <p:cNvSpPr/>
          <p:nvPr/>
        </p:nvSpPr>
        <p:spPr>
          <a:xfrm rot="2327012">
            <a:off x="2870273" y="2628896"/>
            <a:ext cx="183443" cy="175129"/>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11" y="1860456"/>
            <a:ext cx="2471736" cy="247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2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9130" y1="42832" x2="9130" y2="42832"/>
                        <a14:foregroundMark x1="17402" y1="38434" x2="36642" y2="65172"/>
                        <a14:foregroundMark x1="91238" y1="92524" x2="89767" y2="13896"/>
                        <a14:foregroundMark x1="95588" y1="89182" x2="2880" y2="69833"/>
                        <a14:foregroundMark x1="53493" y1="90765" x2="33456" y2="37379"/>
                        <a14:foregroundMark x1="27328" y1="89974" x2="28860" y2="55145"/>
                        <a14:foregroundMark x1="57843" y1="78012" x2="10049" y2="61038"/>
                        <a14:foregroundMark x1="60233" y1="88566" x2="54350" y2="67194"/>
                        <a14:foregroundMark x1="45037" y1="85224" x2="25858" y2="62885"/>
                        <a14:foregroundMark x1="28860" y1="82586" x2="18444" y2="62797"/>
                        <a14:foregroundMark x1="18934" y1="82058" x2="10784" y2="54002"/>
                      </a14:backgroundRemoval>
                    </a14:imgEffect>
                  </a14:imgLayer>
                </a14:imgProps>
              </a:ext>
              <a:ext uri="{28A0092B-C50C-407E-A947-70E740481C1C}">
                <a14:useLocalDpi xmlns:a14="http://schemas.microsoft.com/office/drawing/2010/main"/>
              </a:ext>
            </a:extLst>
          </a:blip>
          <a:stretch>
            <a:fillRect/>
          </a:stretch>
        </p:blipFill>
        <p:spPr>
          <a:xfrm>
            <a:off x="621234" y="306587"/>
            <a:ext cx="8522766" cy="593773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116" y="369948"/>
            <a:ext cx="4008201" cy="1745219"/>
          </a:xfrm>
          <a:prstGeom prst="rect">
            <a:avLst/>
          </a:prstGeom>
        </p:spPr>
      </p:pic>
    </p:spTree>
    <p:extLst>
      <p:ext uri="{BB962C8B-B14F-4D97-AF65-F5344CB8AC3E}">
        <p14:creationId xmlns:p14="http://schemas.microsoft.com/office/powerpoint/2010/main" val="2645230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08" y="730390"/>
            <a:ext cx="8537566" cy="539120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6615" y="323513"/>
            <a:ext cx="2356642" cy="1026110"/>
          </a:xfrm>
          <a:prstGeom prst="rect">
            <a:avLst/>
          </a:prstGeom>
        </p:spPr>
      </p:pic>
    </p:spTree>
    <p:extLst>
      <p:ext uri="{BB962C8B-B14F-4D97-AF65-F5344CB8AC3E}">
        <p14:creationId xmlns:p14="http://schemas.microsoft.com/office/powerpoint/2010/main" val="1759722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721925" y="313165"/>
            <a:ext cx="7571700" cy="486773"/>
          </a:xfrm>
          <a:prstGeom prst="rect">
            <a:avLst/>
          </a:prstGeom>
        </p:spPr>
        <p:txBody>
          <a:bodyPr lIns="91425" tIns="91425" rIns="91425" bIns="91425" anchor="b" anchorCtr="0">
            <a:noAutofit/>
          </a:bodyPr>
          <a:lstStyle/>
          <a:p>
            <a:pPr lvl="0" rtl="0">
              <a:spcBef>
                <a:spcPts val="0"/>
              </a:spcBef>
              <a:buNone/>
            </a:pPr>
            <a:r>
              <a:rPr lang="en" dirty="0"/>
              <a:t>BosScrew Successes – Various Markets</a:t>
            </a:r>
          </a:p>
        </p:txBody>
      </p:sp>
      <p:sp>
        <p:nvSpPr>
          <p:cNvPr id="255" name="Shape 255"/>
          <p:cNvSpPr txBox="1">
            <a:spLocks noGrp="1"/>
          </p:cNvSpPr>
          <p:nvPr>
            <p:ph type="body" idx="1"/>
          </p:nvPr>
        </p:nvSpPr>
        <p:spPr>
          <a:xfrm>
            <a:off x="786150" y="2057400"/>
            <a:ext cx="2419799" cy="1559700"/>
          </a:xfrm>
          <a:prstGeom prst="rect">
            <a:avLst/>
          </a:prstGeom>
        </p:spPr>
        <p:txBody>
          <a:bodyPr lIns="91425" tIns="91425" rIns="91425" bIns="91425" anchor="t" anchorCtr="0">
            <a:noAutofit/>
          </a:bodyPr>
          <a:lstStyle/>
          <a:p>
            <a:pPr lvl="0" rtl="0">
              <a:spcBef>
                <a:spcPts val="0"/>
              </a:spcBef>
              <a:buNone/>
            </a:pPr>
            <a:r>
              <a:rPr lang="en" b="1" dirty="0"/>
              <a:t>Weatherstrip</a:t>
            </a:r>
          </a:p>
          <a:p>
            <a:pPr lvl="0" rtl="0">
              <a:spcBef>
                <a:spcPts val="0"/>
              </a:spcBef>
              <a:buNone/>
            </a:pPr>
            <a:r>
              <a:rPr lang="en-US" b="1" dirty="0"/>
              <a:t>T</a:t>
            </a:r>
            <a:r>
              <a:rPr lang="en" b="1" dirty="0"/>
              <a:t>o Door</a:t>
            </a:r>
          </a:p>
          <a:p>
            <a:pPr lvl="0" rtl="0">
              <a:spcBef>
                <a:spcPts val="0"/>
              </a:spcBef>
              <a:buNone/>
            </a:pPr>
            <a:r>
              <a:rPr lang="en" sz="1200" dirty="0"/>
              <a:t>The plant was having issues with Hi-lo screws stripping exisiting bosses.  Quick prototypes were created to fit the non-standard boss design.</a:t>
            </a:r>
          </a:p>
        </p:txBody>
      </p:sp>
      <p:sp>
        <p:nvSpPr>
          <p:cNvPr id="256" name="Shape 256"/>
          <p:cNvSpPr txBox="1">
            <a:spLocks noGrp="1"/>
          </p:cNvSpPr>
          <p:nvPr>
            <p:ph type="body" idx="2"/>
          </p:nvPr>
        </p:nvSpPr>
        <p:spPr>
          <a:xfrm>
            <a:off x="3329988" y="2057400"/>
            <a:ext cx="2419799" cy="1559700"/>
          </a:xfrm>
          <a:prstGeom prst="rect">
            <a:avLst/>
          </a:prstGeom>
        </p:spPr>
        <p:txBody>
          <a:bodyPr lIns="91425" tIns="91425" rIns="91425" bIns="91425" anchor="t" anchorCtr="0">
            <a:noAutofit/>
          </a:bodyPr>
          <a:lstStyle/>
          <a:p>
            <a:pPr lvl="0" rtl="0">
              <a:spcBef>
                <a:spcPts val="0"/>
              </a:spcBef>
              <a:buNone/>
            </a:pPr>
            <a:r>
              <a:rPr lang="en" b="1" dirty="0"/>
              <a:t>Truck Air Deflector</a:t>
            </a:r>
          </a:p>
          <a:p>
            <a:pPr lvl="0" rtl="0">
              <a:spcBef>
                <a:spcPts val="0"/>
              </a:spcBef>
              <a:buNone/>
            </a:pPr>
            <a:r>
              <a:rPr lang="en" sz="1200" dirty="0"/>
              <a:t>Chosen for increased performance, the BosScrew design worked well in testing for the new applica</a:t>
            </a:r>
            <a:r>
              <a:rPr lang="en-US" sz="1200" dirty="0"/>
              <a:t>ti</a:t>
            </a:r>
            <a:r>
              <a:rPr lang="en" sz="1200" dirty="0"/>
              <a:t>on.</a:t>
            </a:r>
          </a:p>
        </p:txBody>
      </p:sp>
      <p:sp>
        <p:nvSpPr>
          <p:cNvPr id="257" name="Shape 257"/>
          <p:cNvSpPr txBox="1">
            <a:spLocks noGrp="1"/>
          </p:cNvSpPr>
          <p:nvPr>
            <p:ph type="body" idx="3"/>
          </p:nvPr>
        </p:nvSpPr>
        <p:spPr>
          <a:xfrm>
            <a:off x="5873826" y="2057400"/>
            <a:ext cx="2719668" cy="1559700"/>
          </a:xfrm>
          <a:prstGeom prst="rect">
            <a:avLst/>
          </a:prstGeom>
        </p:spPr>
        <p:txBody>
          <a:bodyPr lIns="91425" tIns="91425" rIns="91425" bIns="91425" anchor="t" anchorCtr="0">
            <a:noAutofit/>
          </a:bodyPr>
          <a:lstStyle/>
          <a:p>
            <a:pPr lvl="0">
              <a:buNone/>
            </a:pPr>
            <a:r>
              <a:rPr lang="en" b="1" dirty="0"/>
              <a:t>Small Engine </a:t>
            </a:r>
            <a:r>
              <a:rPr lang="en-US" b="1" dirty="0"/>
              <a:t>Carburetor Stud</a:t>
            </a:r>
          </a:p>
          <a:p>
            <a:pPr lvl="0">
              <a:buNone/>
            </a:pPr>
            <a:r>
              <a:rPr lang="en" sz="1200" dirty="0"/>
              <a:t>Chosen for increased performance, engineering specificially liked the application’s resistance to loosening in high critical safety application.</a:t>
            </a:r>
          </a:p>
          <a:p>
            <a:pPr lvl="0" rtl="0">
              <a:spcBef>
                <a:spcPts val="0"/>
              </a:spcBef>
              <a:buNone/>
            </a:pPr>
            <a:endParaRPr sz="1200" dirty="0"/>
          </a:p>
        </p:txBody>
      </p:sp>
      <p:sp>
        <p:nvSpPr>
          <p:cNvPr id="258" name="Shape 258"/>
          <p:cNvSpPr txBox="1">
            <a:spLocks noGrp="1"/>
          </p:cNvSpPr>
          <p:nvPr>
            <p:ph type="body" idx="1"/>
          </p:nvPr>
        </p:nvSpPr>
        <p:spPr>
          <a:xfrm>
            <a:off x="757954" y="4662115"/>
            <a:ext cx="2419799" cy="1468800"/>
          </a:xfrm>
          <a:prstGeom prst="rect">
            <a:avLst/>
          </a:prstGeom>
        </p:spPr>
        <p:txBody>
          <a:bodyPr lIns="91425" tIns="91425" rIns="91425" bIns="91425" anchor="t" anchorCtr="0">
            <a:noAutofit/>
          </a:bodyPr>
          <a:lstStyle/>
          <a:p>
            <a:pPr lvl="0" rtl="0">
              <a:spcBef>
                <a:spcPts val="0"/>
              </a:spcBef>
              <a:buNone/>
            </a:pPr>
            <a:r>
              <a:rPr lang="en" b="1" dirty="0"/>
              <a:t>Front End Module</a:t>
            </a:r>
          </a:p>
          <a:p>
            <a:pPr lvl="0" rtl="0">
              <a:spcBef>
                <a:spcPts val="0"/>
              </a:spcBef>
              <a:buNone/>
            </a:pPr>
            <a:r>
              <a:rPr lang="en" b="1" dirty="0"/>
              <a:t>Facia Brackets</a:t>
            </a:r>
          </a:p>
          <a:p>
            <a:pPr lvl="0" rtl="0">
              <a:spcBef>
                <a:spcPts val="0"/>
              </a:spcBef>
              <a:buNone/>
            </a:pPr>
            <a:r>
              <a:rPr lang="en" sz="1200" dirty="0"/>
              <a:t>BosScrew was chosen for this new applica</a:t>
            </a:r>
            <a:r>
              <a:rPr lang="en-US" sz="1200" dirty="0"/>
              <a:t>ti</a:t>
            </a:r>
            <a:r>
              <a:rPr lang="en" sz="1200" dirty="0"/>
              <a:t>on after presented opportunities for higher drive-to-strip ratio</a:t>
            </a:r>
          </a:p>
        </p:txBody>
      </p:sp>
      <p:sp>
        <p:nvSpPr>
          <p:cNvPr id="259" name="Shape 259"/>
          <p:cNvSpPr txBox="1">
            <a:spLocks noGrp="1"/>
          </p:cNvSpPr>
          <p:nvPr>
            <p:ph type="body" idx="2"/>
          </p:nvPr>
        </p:nvSpPr>
        <p:spPr>
          <a:xfrm>
            <a:off x="3329988" y="4656694"/>
            <a:ext cx="2419799" cy="1468800"/>
          </a:xfrm>
          <a:prstGeom prst="rect">
            <a:avLst/>
          </a:prstGeom>
        </p:spPr>
        <p:txBody>
          <a:bodyPr lIns="91425" tIns="91425" rIns="91425" bIns="91425" anchor="t" anchorCtr="0">
            <a:noAutofit/>
          </a:bodyPr>
          <a:lstStyle/>
          <a:p>
            <a:pPr lvl="0" rtl="0">
              <a:spcBef>
                <a:spcPts val="0"/>
              </a:spcBef>
              <a:buNone/>
            </a:pPr>
            <a:r>
              <a:rPr lang="en" b="1" dirty="0"/>
              <a:t>Seat Tracks</a:t>
            </a:r>
          </a:p>
          <a:p>
            <a:pPr lvl="0" rtl="0">
              <a:spcBef>
                <a:spcPts val="0"/>
              </a:spcBef>
              <a:buNone/>
            </a:pPr>
            <a:r>
              <a:rPr lang="en" sz="1200" dirty="0"/>
              <a:t>The use of BosScrew was suggested by Automotive engineering for the applica</a:t>
            </a:r>
            <a:r>
              <a:rPr lang="en-US" sz="1200" dirty="0"/>
              <a:t>ti</a:t>
            </a:r>
            <a:r>
              <a:rPr lang="en" sz="1200" dirty="0"/>
              <a:t>on.  The teir needed a safety critical anti-loosening alternative.</a:t>
            </a:r>
          </a:p>
        </p:txBody>
      </p:sp>
      <p:sp>
        <p:nvSpPr>
          <p:cNvPr id="260" name="Shape 260"/>
          <p:cNvSpPr txBox="1">
            <a:spLocks noGrp="1"/>
          </p:cNvSpPr>
          <p:nvPr>
            <p:ph type="body" idx="3"/>
          </p:nvPr>
        </p:nvSpPr>
        <p:spPr>
          <a:xfrm>
            <a:off x="5873825" y="4643665"/>
            <a:ext cx="2419799" cy="1468800"/>
          </a:xfrm>
          <a:prstGeom prst="rect">
            <a:avLst/>
          </a:prstGeom>
        </p:spPr>
        <p:txBody>
          <a:bodyPr lIns="91425" tIns="91425" rIns="91425" bIns="91425" anchor="t" anchorCtr="0">
            <a:noAutofit/>
          </a:bodyPr>
          <a:lstStyle/>
          <a:p>
            <a:pPr lvl="0" rtl="0">
              <a:spcBef>
                <a:spcPts val="0"/>
              </a:spcBef>
              <a:buNone/>
            </a:pPr>
            <a:r>
              <a:rPr lang="en" b="1" dirty="0"/>
              <a:t>Center Console</a:t>
            </a:r>
          </a:p>
          <a:p>
            <a:pPr lvl="0" rtl="0">
              <a:spcBef>
                <a:spcPts val="0"/>
              </a:spcBef>
              <a:buNone/>
            </a:pPr>
            <a:r>
              <a:rPr lang="en" sz="1200" dirty="0"/>
              <a:t>VAVE efforts were conducted to consolidate existing plastic tapping screws into one specific size and length BosScrew.</a:t>
            </a:r>
          </a:p>
          <a:p>
            <a:pPr lvl="0" rtl="0">
              <a:spcBef>
                <a:spcPts val="0"/>
              </a:spcBef>
              <a:buNone/>
            </a:pPr>
            <a:endParaRPr sz="12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2763" y="861082"/>
            <a:ext cx="730094" cy="1210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577" y="3974841"/>
            <a:ext cx="2590031" cy="579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1138" y="3476969"/>
            <a:ext cx="1270265" cy="116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7419" y="3626974"/>
            <a:ext cx="1165490" cy="1029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international navistar air deflecto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22944" y="882159"/>
            <a:ext cx="1566987" cy="117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Rebuild Small Engine Carbureto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66783" y="758210"/>
            <a:ext cx="1649860" cy="1313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0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F595FF-6A44-4D68-8DC4-2C0A429DE78F}"/>
              </a:ext>
            </a:extLst>
          </p:cNvPr>
          <p:cNvPicPr>
            <a:picLocks noChangeAspect="1"/>
          </p:cNvPicPr>
          <p:nvPr/>
        </p:nvPicPr>
        <p:blipFill>
          <a:blip r:embed="rId3">
            <a:extLst>
              <a:ext uri="{BEBA8EAE-BF5A-486C-A8C5-ECC9F3942E4B}">
                <a14:imgProps xmlns:a14="http://schemas.microsoft.com/office/drawing/2010/main">
                  <a14:imgLayer r:embed="rId4">
                    <a14:imgEffect>
                      <a14:artisticPlasticWrap/>
                    </a14:imgEffect>
                  </a14:imgLayer>
                </a14:imgProps>
              </a:ext>
            </a:extLst>
          </a:blip>
          <a:stretch>
            <a:fillRect/>
          </a:stretch>
        </p:blipFill>
        <p:spPr>
          <a:xfrm>
            <a:off x="0" y="0"/>
            <a:ext cx="7976507" cy="3384557"/>
          </a:xfrm>
          <a:prstGeom prst="rect">
            <a:avLst/>
          </a:prstGeom>
          <a:effectLst>
            <a:softEdge rad="63500"/>
          </a:effectLst>
        </p:spPr>
      </p:pic>
      <p:sp>
        <p:nvSpPr>
          <p:cNvPr id="2" name="Title 1">
            <a:extLst>
              <a:ext uri="{FF2B5EF4-FFF2-40B4-BE49-F238E27FC236}">
                <a16:creationId xmlns:a16="http://schemas.microsoft.com/office/drawing/2014/main" id="{F083CBCD-62F7-4B0B-B8AF-5579DA8C9EBB}"/>
              </a:ext>
            </a:extLst>
          </p:cNvPr>
          <p:cNvSpPr>
            <a:spLocks noGrp="1"/>
          </p:cNvSpPr>
          <p:nvPr>
            <p:ph type="ctrTitle"/>
          </p:nvPr>
        </p:nvSpPr>
        <p:spPr>
          <a:xfrm>
            <a:off x="3660575" y="-191383"/>
            <a:ext cx="6555921" cy="1709057"/>
          </a:xfrm>
        </p:spPr>
        <p:txBody>
          <a:bodyPr/>
          <a:lstStyle/>
          <a:p>
            <a:r>
              <a:rPr lang="en-US" sz="4000" dirty="0"/>
              <a:t>Simple Ideas Help the Industry Take Off…</a:t>
            </a:r>
          </a:p>
        </p:txBody>
      </p:sp>
      <p:pic>
        <p:nvPicPr>
          <p:cNvPr id="4" name="Picture 2">
            <a:extLst>
              <a:ext uri="{FF2B5EF4-FFF2-40B4-BE49-F238E27FC236}">
                <a16:creationId xmlns:a16="http://schemas.microsoft.com/office/drawing/2014/main" id="{9E327C2F-2E8A-4524-B343-EAF7D9E61A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04" t="9570" r="2680" b="5933"/>
          <a:stretch/>
        </p:blipFill>
        <p:spPr bwMode="auto">
          <a:xfrm>
            <a:off x="384763" y="3767378"/>
            <a:ext cx="3613142" cy="2671405"/>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AA7637B-17E5-44E3-BF64-4C89C05E9D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8629" y="2440123"/>
            <a:ext cx="1779814" cy="139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5DCCB578-3BA8-44A1-B0A9-3DC0F1529E0B}"/>
              </a:ext>
            </a:extLst>
          </p:cNvPr>
          <p:cNvSpPr/>
          <p:nvPr/>
        </p:nvSpPr>
        <p:spPr>
          <a:xfrm>
            <a:off x="4343400" y="3995978"/>
            <a:ext cx="4425043" cy="2031325"/>
          </a:xfrm>
          <a:prstGeom prst="rect">
            <a:avLst/>
          </a:prstGeom>
        </p:spPr>
        <p:txBody>
          <a:bodyPr wrap="square">
            <a:spAutoFit/>
          </a:bodyPr>
          <a:lstStyle/>
          <a:p>
            <a:r>
              <a:rPr lang="en-US" sz="1800" dirty="0"/>
              <a:t>After acquiring </a:t>
            </a:r>
            <a:r>
              <a:rPr lang="en-US" sz="1800" b="1" dirty="0">
                <a:solidFill>
                  <a:srgbClr val="A50021"/>
                </a:solidFill>
              </a:rPr>
              <a:t>Shakeproof</a:t>
            </a:r>
            <a:r>
              <a:rPr lang="en-US" sz="1800" dirty="0"/>
              <a:t> Screw and Nut Lock Company in 1923, ITW engineers developed the Shakeproof twisted tooth lock washer which had numerous applications on the Ford Model-T to resolve issues caused by uneven road conditions.</a:t>
            </a:r>
          </a:p>
        </p:txBody>
      </p:sp>
    </p:spTree>
    <p:extLst>
      <p:ext uri="{BB962C8B-B14F-4D97-AF65-F5344CB8AC3E}">
        <p14:creationId xmlns:p14="http://schemas.microsoft.com/office/powerpoint/2010/main" val="888823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721925" y="313165"/>
            <a:ext cx="7571700" cy="486773"/>
          </a:xfrm>
          <a:prstGeom prst="rect">
            <a:avLst/>
          </a:prstGeom>
        </p:spPr>
        <p:txBody>
          <a:bodyPr lIns="91425" tIns="91425" rIns="91425" bIns="91425" anchor="b" anchorCtr="0">
            <a:noAutofit/>
          </a:bodyPr>
          <a:lstStyle/>
          <a:p>
            <a:pPr lvl="0" rtl="0">
              <a:spcBef>
                <a:spcPts val="0"/>
              </a:spcBef>
              <a:buNone/>
            </a:pPr>
            <a:r>
              <a:rPr lang="en" dirty="0"/>
              <a:t>BosScrew Successes C</a:t>
            </a:r>
            <a:r>
              <a:rPr lang="en-US" dirty="0"/>
              <a:t>o</a:t>
            </a:r>
            <a:r>
              <a:rPr lang="en" dirty="0"/>
              <a:t>ntinued…</a:t>
            </a:r>
          </a:p>
        </p:txBody>
      </p:sp>
      <p:sp>
        <p:nvSpPr>
          <p:cNvPr id="255" name="Shape 255"/>
          <p:cNvSpPr txBox="1">
            <a:spLocks noGrp="1"/>
          </p:cNvSpPr>
          <p:nvPr>
            <p:ph type="body" idx="1"/>
          </p:nvPr>
        </p:nvSpPr>
        <p:spPr>
          <a:xfrm>
            <a:off x="786150" y="2057400"/>
            <a:ext cx="2419799" cy="1559700"/>
          </a:xfrm>
          <a:prstGeom prst="rect">
            <a:avLst/>
          </a:prstGeom>
        </p:spPr>
        <p:txBody>
          <a:bodyPr lIns="91425" tIns="91425" rIns="91425" bIns="91425" anchor="t" anchorCtr="0">
            <a:noAutofit/>
          </a:bodyPr>
          <a:lstStyle/>
          <a:p>
            <a:pPr lvl="0" rtl="0">
              <a:spcBef>
                <a:spcPts val="0"/>
              </a:spcBef>
              <a:buNone/>
            </a:pPr>
            <a:r>
              <a:rPr lang="en-US" b="1" dirty="0"/>
              <a:t>Door Zone Module</a:t>
            </a:r>
            <a:endParaRPr lang="en" b="1" dirty="0"/>
          </a:p>
          <a:p>
            <a:pPr lvl="0" rtl="0">
              <a:spcBef>
                <a:spcPts val="0"/>
              </a:spcBef>
              <a:buNone/>
            </a:pPr>
            <a:r>
              <a:rPr lang="en" sz="1200" dirty="0"/>
              <a:t>Assembly issues at the plant (alignment, stripping, loosening) required the switch to BosScrew after engineer recommended testing.</a:t>
            </a:r>
          </a:p>
        </p:txBody>
      </p:sp>
      <p:sp>
        <p:nvSpPr>
          <p:cNvPr id="256" name="Shape 256"/>
          <p:cNvSpPr txBox="1">
            <a:spLocks noGrp="1"/>
          </p:cNvSpPr>
          <p:nvPr>
            <p:ph type="body" idx="2"/>
          </p:nvPr>
        </p:nvSpPr>
        <p:spPr>
          <a:xfrm>
            <a:off x="3329988" y="2057400"/>
            <a:ext cx="2259049" cy="1559700"/>
          </a:xfrm>
          <a:prstGeom prst="rect">
            <a:avLst/>
          </a:prstGeom>
        </p:spPr>
        <p:txBody>
          <a:bodyPr lIns="91425" tIns="91425" rIns="91425" bIns="91425" anchor="t" anchorCtr="0">
            <a:noAutofit/>
          </a:bodyPr>
          <a:lstStyle/>
          <a:p>
            <a:pPr lvl="0" rtl="0">
              <a:spcBef>
                <a:spcPts val="0"/>
              </a:spcBef>
              <a:buNone/>
            </a:pPr>
            <a:r>
              <a:rPr lang="en" b="1" dirty="0"/>
              <a:t>Lawn Mower Clutch Assembly</a:t>
            </a:r>
          </a:p>
          <a:p>
            <a:pPr lvl="0" rtl="0">
              <a:spcBef>
                <a:spcPts val="0"/>
              </a:spcBef>
              <a:buNone/>
            </a:pPr>
            <a:r>
              <a:rPr lang="en" sz="1200" dirty="0"/>
              <a:t>Chosen for increased performance, the BosScrew design worked well in testing for the new applica</a:t>
            </a:r>
            <a:r>
              <a:rPr lang="en-US" sz="1200" dirty="0"/>
              <a:t>ti</a:t>
            </a:r>
            <a:r>
              <a:rPr lang="en" sz="1200" dirty="0"/>
              <a:t>on.</a:t>
            </a:r>
          </a:p>
        </p:txBody>
      </p:sp>
      <p:sp>
        <p:nvSpPr>
          <p:cNvPr id="257" name="Shape 257"/>
          <p:cNvSpPr txBox="1">
            <a:spLocks noGrp="1"/>
          </p:cNvSpPr>
          <p:nvPr>
            <p:ph type="body" idx="3"/>
          </p:nvPr>
        </p:nvSpPr>
        <p:spPr>
          <a:xfrm>
            <a:off x="5873826" y="2057400"/>
            <a:ext cx="2419799" cy="1559700"/>
          </a:xfrm>
          <a:prstGeom prst="rect">
            <a:avLst/>
          </a:prstGeom>
        </p:spPr>
        <p:txBody>
          <a:bodyPr lIns="91425" tIns="91425" rIns="91425" bIns="91425" anchor="t" anchorCtr="0">
            <a:noAutofit/>
          </a:bodyPr>
          <a:lstStyle/>
          <a:p>
            <a:pPr lvl="0" rtl="0">
              <a:spcBef>
                <a:spcPts val="0"/>
              </a:spcBef>
              <a:buNone/>
            </a:pPr>
            <a:r>
              <a:rPr lang="en" b="1" dirty="0"/>
              <a:t>Relay Harness Attachment</a:t>
            </a:r>
          </a:p>
          <a:p>
            <a:pPr lvl="0" rtl="0">
              <a:spcBef>
                <a:spcPts val="0"/>
              </a:spcBef>
              <a:buNone/>
            </a:pPr>
            <a:r>
              <a:rPr lang="en" sz="1200" dirty="0"/>
              <a:t>Chosen for increased performance and resistance to loosening.  Also, the engineers required changes to the head design to accom</a:t>
            </a:r>
            <a:r>
              <a:rPr lang="en-US" sz="1200" dirty="0"/>
              <a:t>m</a:t>
            </a:r>
            <a:r>
              <a:rPr lang="en" sz="1200" dirty="0"/>
              <a:t>odate new application.</a:t>
            </a:r>
            <a:endParaRPr sz="1200" dirty="0"/>
          </a:p>
        </p:txBody>
      </p:sp>
      <p:sp>
        <p:nvSpPr>
          <p:cNvPr id="258" name="Shape 258"/>
          <p:cNvSpPr txBox="1">
            <a:spLocks noGrp="1"/>
          </p:cNvSpPr>
          <p:nvPr>
            <p:ph type="body" idx="1"/>
          </p:nvPr>
        </p:nvSpPr>
        <p:spPr>
          <a:xfrm>
            <a:off x="757954" y="4662115"/>
            <a:ext cx="2419799" cy="1468800"/>
          </a:xfrm>
          <a:prstGeom prst="rect">
            <a:avLst/>
          </a:prstGeom>
        </p:spPr>
        <p:txBody>
          <a:bodyPr lIns="91425" tIns="91425" rIns="91425" bIns="91425" anchor="t" anchorCtr="0">
            <a:noAutofit/>
          </a:bodyPr>
          <a:lstStyle/>
          <a:p>
            <a:pPr lvl="0" rtl="0">
              <a:spcBef>
                <a:spcPts val="0"/>
              </a:spcBef>
              <a:buNone/>
            </a:pPr>
            <a:r>
              <a:rPr lang="en" b="1" dirty="0"/>
              <a:t>Lawn Mower Handle Assembly</a:t>
            </a:r>
          </a:p>
          <a:p>
            <a:pPr lvl="0" rtl="0">
              <a:spcBef>
                <a:spcPts val="0"/>
              </a:spcBef>
              <a:buNone/>
            </a:pPr>
            <a:r>
              <a:rPr lang="en-US" sz="1200" dirty="0"/>
              <a:t>Various Joint Assemblies chosen for superior performance in testing.</a:t>
            </a:r>
            <a:endParaRPr lang="en" sz="1200" dirty="0"/>
          </a:p>
        </p:txBody>
      </p:sp>
      <p:sp>
        <p:nvSpPr>
          <p:cNvPr id="259" name="Shape 259"/>
          <p:cNvSpPr txBox="1">
            <a:spLocks noGrp="1"/>
          </p:cNvSpPr>
          <p:nvPr>
            <p:ph type="body" idx="2"/>
          </p:nvPr>
        </p:nvSpPr>
        <p:spPr>
          <a:xfrm>
            <a:off x="3329988" y="4656694"/>
            <a:ext cx="2419799" cy="1468800"/>
          </a:xfrm>
          <a:prstGeom prst="rect">
            <a:avLst/>
          </a:prstGeom>
        </p:spPr>
        <p:txBody>
          <a:bodyPr lIns="91425" tIns="91425" rIns="91425" bIns="91425" anchor="t" anchorCtr="0">
            <a:noAutofit/>
          </a:bodyPr>
          <a:lstStyle/>
          <a:p>
            <a:pPr lvl="0" rtl="0">
              <a:spcBef>
                <a:spcPts val="0"/>
              </a:spcBef>
              <a:buNone/>
            </a:pPr>
            <a:r>
              <a:rPr lang="en" b="1" dirty="0"/>
              <a:t>Grab Handle Attachment</a:t>
            </a:r>
          </a:p>
          <a:p>
            <a:pPr lvl="0" rtl="0">
              <a:spcBef>
                <a:spcPts val="0"/>
              </a:spcBef>
              <a:buNone/>
            </a:pPr>
            <a:r>
              <a:rPr lang="en" sz="1200" dirty="0"/>
              <a:t>The use of BosScrew was suggested by Automotive engineering for the applica</a:t>
            </a:r>
            <a:r>
              <a:rPr lang="en-US" sz="1200" dirty="0"/>
              <a:t>ti</a:t>
            </a:r>
            <a:r>
              <a:rPr lang="en" sz="1200" dirty="0"/>
              <a:t>on.  The teir needed a safety critical anti-loosening alternative.</a:t>
            </a:r>
          </a:p>
        </p:txBody>
      </p:sp>
      <p:sp>
        <p:nvSpPr>
          <p:cNvPr id="260" name="Shape 260"/>
          <p:cNvSpPr txBox="1">
            <a:spLocks noGrp="1"/>
          </p:cNvSpPr>
          <p:nvPr>
            <p:ph type="body" idx="3"/>
          </p:nvPr>
        </p:nvSpPr>
        <p:spPr>
          <a:xfrm>
            <a:off x="5873825" y="4643665"/>
            <a:ext cx="2419799" cy="1468800"/>
          </a:xfrm>
          <a:prstGeom prst="rect">
            <a:avLst/>
          </a:prstGeom>
        </p:spPr>
        <p:txBody>
          <a:bodyPr lIns="91425" tIns="91425" rIns="91425" bIns="91425" anchor="t" anchorCtr="0">
            <a:noAutofit/>
          </a:bodyPr>
          <a:lstStyle/>
          <a:p>
            <a:pPr lvl="0" rtl="0">
              <a:spcBef>
                <a:spcPts val="0"/>
              </a:spcBef>
              <a:buNone/>
            </a:pPr>
            <a:r>
              <a:rPr lang="en" b="1" dirty="0"/>
              <a:t>Intake Manifold MAP Sensor</a:t>
            </a:r>
          </a:p>
          <a:p>
            <a:pPr lvl="0" rtl="0">
              <a:spcBef>
                <a:spcPts val="0"/>
              </a:spcBef>
              <a:buNone/>
            </a:pPr>
            <a:r>
              <a:rPr lang="en" sz="1200" dirty="0"/>
              <a:t>Chosen for increased performance for next generation applica</a:t>
            </a:r>
            <a:r>
              <a:rPr lang="en-US" sz="1200" dirty="0"/>
              <a:t>ti</a:t>
            </a:r>
            <a:r>
              <a:rPr lang="en" sz="1200" dirty="0"/>
              <a:t>on.</a:t>
            </a:r>
          </a:p>
          <a:p>
            <a:pPr lvl="0" rtl="0">
              <a:spcBef>
                <a:spcPts val="0"/>
              </a:spcBef>
              <a:buNone/>
            </a:pPr>
            <a:endParaRPr sz="1200" dirty="0"/>
          </a:p>
        </p:txBody>
      </p:sp>
      <p:pic>
        <p:nvPicPr>
          <p:cNvPr id="2050" name="Picture 2" descr="Image result for door zone module c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560" y="1054175"/>
            <a:ext cx="1441595" cy="1049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0126" y="992773"/>
            <a:ext cx="1452422" cy="112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6" name="Picture 8" descr="Image result for grab handle attachmen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11093" y="3702355"/>
            <a:ext cx="1244415" cy="869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0126" y="3795051"/>
            <a:ext cx="928386" cy="848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descr="Image result for riding lawn mower clutch assembly"/>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329989" y="982699"/>
            <a:ext cx="1614584" cy="1135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lawn mower handle assembl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5772" y="3517920"/>
            <a:ext cx="1688618" cy="112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20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teel thread forming scr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96" y="3076915"/>
            <a:ext cx="7711301" cy="298812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970053" y="954390"/>
            <a:ext cx="7264989" cy="1843540"/>
          </a:xfrm>
        </p:spPr>
        <p:txBody>
          <a:bodyPr/>
          <a:lstStyle/>
          <a:p>
            <a:r>
              <a:rPr lang="en-US" sz="4800" dirty="0"/>
              <a:t>Thread Forming Screws into </a:t>
            </a:r>
            <a:r>
              <a:rPr lang="en-US" sz="4800" dirty="0">
                <a:solidFill>
                  <a:schemeClr val="tx1"/>
                </a:solidFill>
                <a:highlight>
                  <a:srgbClr val="C0C0C0"/>
                </a:highlight>
              </a:rPr>
              <a:t>.</a:t>
            </a:r>
            <a:r>
              <a:rPr lang="en-US" sz="6600" dirty="0">
                <a:solidFill>
                  <a:srgbClr val="0070C0"/>
                </a:solidFill>
                <a:highlight>
                  <a:srgbClr val="C0C0C0"/>
                </a:highlight>
              </a:rPr>
              <a:t>Steel</a:t>
            </a:r>
            <a:r>
              <a:rPr lang="en-US" sz="6600" dirty="0">
                <a:solidFill>
                  <a:schemeClr val="tx1"/>
                </a:solidFill>
                <a:highlight>
                  <a:srgbClr val="C0C0C0"/>
                </a:highlight>
              </a:rPr>
              <a:t>.</a:t>
            </a:r>
            <a:r>
              <a:rPr lang="en-US" sz="6600" dirty="0">
                <a:solidFill>
                  <a:srgbClr val="0070C0"/>
                </a:solidFill>
                <a:highlight>
                  <a:srgbClr val="C0C0C0"/>
                </a:highlight>
              </a:rPr>
              <a:t> </a:t>
            </a:r>
            <a:endParaRPr lang="en-US" sz="7200" dirty="0">
              <a:solidFill>
                <a:srgbClr val="0070C0"/>
              </a:solidFill>
              <a:highlight>
                <a:srgbClr val="C0C0C0"/>
              </a:highlight>
            </a:endParaRPr>
          </a:p>
        </p:txBody>
      </p:sp>
      <p:sp>
        <p:nvSpPr>
          <p:cNvPr id="7" name="Rectangle 6"/>
          <p:cNvSpPr/>
          <p:nvPr/>
        </p:nvSpPr>
        <p:spPr>
          <a:xfrm>
            <a:off x="2371725" y="1664493"/>
            <a:ext cx="2357438" cy="11334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520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45656"/>
          <a:stretch/>
        </p:blipFill>
        <p:spPr>
          <a:xfrm>
            <a:off x="270861" y="2619668"/>
            <a:ext cx="3682827" cy="2467700"/>
          </a:xfrm>
          <a:prstGeom prst="rect">
            <a:avLst/>
          </a:prstGeom>
        </p:spPr>
      </p:pic>
      <p:sp>
        <p:nvSpPr>
          <p:cNvPr id="2" name="Title 1"/>
          <p:cNvSpPr>
            <a:spLocks noGrp="1"/>
          </p:cNvSpPr>
          <p:nvPr>
            <p:ph type="ctrTitle"/>
          </p:nvPr>
        </p:nvSpPr>
        <p:spPr>
          <a:xfrm>
            <a:off x="459018" y="878189"/>
            <a:ext cx="8448958" cy="1843540"/>
          </a:xfrm>
        </p:spPr>
        <p:txBody>
          <a:bodyPr/>
          <a:lstStyle/>
          <a:p>
            <a:br>
              <a:rPr lang="en-US" sz="5400" dirty="0"/>
            </a:br>
            <a:r>
              <a:rPr lang="en-US" sz="3600" dirty="0"/>
              <a:t>Steel Thread Former</a:t>
            </a:r>
            <a:endParaRPr lang="en-US" sz="5400" dirty="0"/>
          </a:p>
        </p:txBody>
      </p:sp>
      <p:pic>
        <p:nvPicPr>
          <p:cNvPr id="6148" name="Picture 4" descr="TapR Fig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5005" y="1156513"/>
            <a:ext cx="3251455" cy="1463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foregroundMark x1="23295" y1="51617" x2="23769" y2="3376"/>
                        <a14:backgroundMark x1="6250" y1="89451" x2="3788" y2="75387"/>
                        <a14:backgroundMark x1="6439" y1="81013" x2="6061" y2="76793"/>
                      </a14:backgroundRemoval>
                    </a14:imgEffect>
                  </a14:imgLayer>
                </a14:imgProps>
              </a:ext>
              <a:ext uri="{28A0092B-C50C-407E-A947-70E740481C1C}">
                <a14:useLocalDpi xmlns:a14="http://schemas.microsoft.com/office/drawing/2010/main"/>
              </a:ext>
            </a:extLst>
          </a:blip>
          <a:stretch>
            <a:fillRect/>
          </a:stretch>
        </p:blipFill>
        <p:spPr>
          <a:xfrm>
            <a:off x="2682210" y="2577108"/>
            <a:ext cx="6461790" cy="4350694"/>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018" y="312313"/>
            <a:ext cx="4398523" cy="1438169"/>
          </a:xfrm>
          <a:prstGeom prst="rect">
            <a:avLst/>
          </a:prstGeom>
        </p:spPr>
      </p:pic>
    </p:spTree>
    <p:extLst>
      <p:ext uri="{BB962C8B-B14F-4D97-AF65-F5344CB8AC3E}">
        <p14:creationId xmlns:p14="http://schemas.microsoft.com/office/powerpoint/2010/main" val="327478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EKS"/>
          <p:cNvPicPr>
            <a:picLocks noChangeAspect="1" noChangeArrowheads="1"/>
          </p:cNvPicPr>
          <p:nvPr/>
        </p:nvPicPr>
        <p:blipFill rotWithShape="1">
          <a:blip r:embed="rId2">
            <a:extLst>
              <a:ext uri="{28A0092B-C50C-407E-A947-70E740481C1C}">
                <a14:useLocalDpi xmlns:a14="http://schemas.microsoft.com/office/drawing/2010/main"/>
              </a:ext>
            </a:extLst>
          </a:blip>
          <a:srcRect t="63976"/>
          <a:stretch/>
        </p:blipFill>
        <p:spPr bwMode="auto">
          <a:xfrm>
            <a:off x="6428819" y="4521301"/>
            <a:ext cx="2542461" cy="1568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753" y="248518"/>
            <a:ext cx="4398523" cy="1438169"/>
          </a:xfrm>
          <a:prstGeom prst="rect">
            <a:avLst/>
          </a:prstGeom>
        </p:spPr>
      </p:pic>
      <p:pic>
        <p:nvPicPr>
          <p:cNvPr id="4" name="Picture 3"/>
          <p:cNvPicPr>
            <a:picLocks noChangeAspect="1"/>
          </p:cNvPicPr>
          <p:nvPr/>
        </p:nvPicPr>
        <p:blipFill>
          <a:blip r:embed="rId4"/>
          <a:stretch>
            <a:fillRect/>
          </a:stretch>
        </p:blipFill>
        <p:spPr>
          <a:xfrm>
            <a:off x="6647536" y="2763644"/>
            <a:ext cx="2105025" cy="1419225"/>
          </a:xfrm>
          <a:prstGeom prst="rect">
            <a:avLst/>
          </a:prstGeom>
        </p:spPr>
      </p:pic>
      <p:pic>
        <p:nvPicPr>
          <p:cNvPr id="7" name="Picture 6"/>
          <p:cNvPicPr>
            <a:picLocks noChangeAspect="1"/>
          </p:cNvPicPr>
          <p:nvPr/>
        </p:nvPicPr>
        <p:blipFill rotWithShape="1">
          <a:blip r:embed="rId5"/>
          <a:srcRect t="25825"/>
          <a:stretch/>
        </p:blipFill>
        <p:spPr>
          <a:xfrm>
            <a:off x="130147" y="2002971"/>
            <a:ext cx="6352337" cy="4503017"/>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1712" y="361365"/>
            <a:ext cx="3209294" cy="2402279"/>
          </a:xfrm>
          <a:prstGeom prst="rect">
            <a:avLst/>
          </a:prstGeom>
        </p:spPr>
      </p:pic>
    </p:spTree>
    <p:extLst>
      <p:ext uri="{BB962C8B-B14F-4D97-AF65-F5344CB8AC3E}">
        <p14:creationId xmlns:p14="http://schemas.microsoft.com/office/powerpoint/2010/main" val="1605846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711669" y="1366333"/>
            <a:ext cx="7571700" cy="486773"/>
          </a:xfrm>
          <a:prstGeom prst="rect">
            <a:avLst/>
          </a:prstGeom>
        </p:spPr>
        <p:txBody>
          <a:bodyPr lIns="91425" tIns="91425" rIns="91425" bIns="91425" anchor="b" anchorCtr="0">
            <a:noAutofit/>
          </a:bodyPr>
          <a:lstStyle/>
          <a:p>
            <a:pPr lvl="0" rtl="0">
              <a:spcBef>
                <a:spcPts val="0"/>
              </a:spcBef>
              <a:buNone/>
            </a:pPr>
            <a:r>
              <a:rPr lang="en" sz="4000" dirty="0"/>
              <a:t>TAP/R Successes – Various Markets</a:t>
            </a:r>
          </a:p>
        </p:txBody>
      </p:sp>
      <p:sp>
        <p:nvSpPr>
          <p:cNvPr id="255" name="Shape 255"/>
          <p:cNvSpPr txBox="1">
            <a:spLocks noGrp="1"/>
          </p:cNvSpPr>
          <p:nvPr>
            <p:ph type="body" idx="1"/>
          </p:nvPr>
        </p:nvSpPr>
        <p:spPr>
          <a:xfrm>
            <a:off x="655229" y="3669797"/>
            <a:ext cx="2419799" cy="1559700"/>
          </a:xfrm>
          <a:prstGeom prst="rect">
            <a:avLst/>
          </a:prstGeom>
        </p:spPr>
        <p:txBody>
          <a:bodyPr lIns="91425" tIns="91425" rIns="91425" bIns="91425" anchor="t" anchorCtr="0">
            <a:noAutofit/>
          </a:bodyPr>
          <a:lstStyle/>
          <a:p>
            <a:pPr lvl="0" rtl="0">
              <a:spcBef>
                <a:spcPts val="0"/>
              </a:spcBef>
              <a:buNone/>
            </a:pPr>
            <a:r>
              <a:rPr lang="en-US" b="1" dirty="0"/>
              <a:t>Door Hinge Assembly</a:t>
            </a:r>
            <a:endParaRPr lang="en" b="1" dirty="0"/>
          </a:p>
          <a:p>
            <a:pPr lvl="0" rtl="0">
              <a:spcBef>
                <a:spcPts val="0"/>
              </a:spcBef>
              <a:buNone/>
            </a:pPr>
            <a:r>
              <a:rPr lang="en" sz="1200" dirty="0"/>
              <a:t>Trilobular issues within this appliance assembly plant lead to the use of TAP/R with its 360 degrees of thread engagement.</a:t>
            </a:r>
          </a:p>
        </p:txBody>
      </p:sp>
      <p:sp>
        <p:nvSpPr>
          <p:cNvPr id="256" name="Shape 256"/>
          <p:cNvSpPr txBox="1">
            <a:spLocks noGrp="1"/>
          </p:cNvSpPr>
          <p:nvPr>
            <p:ph type="body" idx="2"/>
          </p:nvPr>
        </p:nvSpPr>
        <p:spPr>
          <a:xfrm>
            <a:off x="3199067" y="3669797"/>
            <a:ext cx="2419799" cy="1559700"/>
          </a:xfrm>
          <a:prstGeom prst="rect">
            <a:avLst/>
          </a:prstGeom>
        </p:spPr>
        <p:txBody>
          <a:bodyPr lIns="91425" tIns="91425" rIns="91425" bIns="91425" anchor="t" anchorCtr="0">
            <a:noAutofit/>
          </a:bodyPr>
          <a:lstStyle/>
          <a:p>
            <a:pPr lvl="0" rtl="0">
              <a:spcBef>
                <a:spcPts val="0"/>
              </a:spcBef>
              <a:buNone/>
            </a:pPr>
            <a:r>
              <a:rPr lang="en" b="1" dirty="0"/>
              <a:t>Chassis Frame Joints</a:t>
            </a:r>
          </a:p>
          <a:p>
            <a:pPr lvl="0" rtl="0">
              <a:spcBef>
                <a:spcPts val="0"/>
              </a:spcBef>
              <a:buNone/>
            </a:pPr>
            <a:r>
              <a:rPr lang="en" sz="1200" dirty="0"/>
              <a:t>Recreational vehicle chassis frame joint variability lead to the consolidation and overall use of ITW’s TAP/R threadformer</a:t>
            </a:r>
          </a:p>
        </p:txBody>
      </p:sp>
      <p:sp>
        <p:nvSpPr>
          <p:cNvPr id="257" name="Shape 257"/>
          <p:cNvSpPr txBox="1">
            <a:spLocks noGrp="1"/>
          </p:cNvSpPr>
          <p:nvPr>
            <p:ph type="body" idx="3"/>
          </p:nvPr>
        </p:nvSpPr>
        <p:spPr>
          <a:xfrm>
            <a:off x="5742906" y="3669796"/>
            <a:ext cx="2770112" cy="1724183"/>
          </a:xfrm>
          <a:prstGeom prst="rect">
            <a:avLst/>
          </a:prstGeom>
        </p:spPr>
        <p:txBody>
          <a:bodyPr lIns="91425" tIns="91425" rIns="91425" bIns="91425" anchor="t" anchorCtr="0">
            <a:noAutofit/>
          </a:bodyPr>
          <a:lstStyle/>
          <a:p>
            <a:pPr lvl="0" rtl="0">
              <a:spcBef>
                <a:spcPts val="0"/>
              </a:spcBef>
              <a:buNone/>
            </a:pPr>
            <a:r>
              <a:rPr lang="en" b="1" dirty="0"/>
              <a:t>Kitchen Appliance Handles</a:t>
            </a:r>
          </a:p>
          <a:p>
            <a:pPr lvl="0" rtl="0">
              <a:spcBef>
                <a:spcPts val="0"/>
              </a:spcBef>
              <a:buNone/>
            </a:pPr>
            <a:r>
              <a:rPr lang="en" sz="1200" dirty="0"/>
              <a:t>TAPR chosen for increased performance, engineering specificially liked self aligning &amp; paint clearing features</a:t>
            </a:r>
            <a:endParaRPr sz="1200" dirty="0"/>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0887" y="2139038"/>
            <a:ext cx="1467632" cy="1545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2" descr="[​IM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75956" y="2307771"/>
            <a:ext cx="1977582" cy="1340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6" name="Picture 8" descr="Image result for kitchen appliance handl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24086" y="2222669"/>
            <a:ext cx="1797330" cy="151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4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711669" y="1366333"/>
            <a:ext cx="7571700" cy="486773"/>
          </a:xfrm>
          <a:prstGeom prst="rect">
            <a:avLst/>
          </a:prstGeom>
        </p:spPr>
        <p:txBody>
          <a:bodyPr lIns="91425" tIns="91425" rIns="91425" bIns="91425" anchor="b" anchorCtr="0">
            <a:noAutofit/>
          </a:bodyPr>
          <a:lstStyle/>
          <a:p>
            <a:pPr lvl="0" rtl="0">
              <a:spcBef>
                <a:spcPts val="0"/>
              </a:spcBef>
              <a:buNone/>
            </a:pPr>
            <a:r>
              <a:rPr lang="en" sz="4000" dirty="0"/>
              <a:t>TAP/R Successes – Various Markets Continued…</a:t>
            </a:r>
          </a:p>
        </p:txBody>
      </p:sp>
      <p:sp>
        <p:nvSpPr>
          <p:cNvPr id="12" name="Shape 258"/>
          <p:cNvSpPr txBox="1">
            <a:spLocks/>
          </p:cNvSpPr>
          <p:nvPr/>
        </p:nvSpPr>
        <p:spPr>
          <a:xfrm>
            <a:off x="462747" y="3978611"/>
            <a:ext cx="2568759" cy="1468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9pPr>
          </a:lstStyle>
          <a:p>
            <a:pPr>
              <a:buFont typeface="Source Sans Pro"/>
              <a:buNone/>
            </a:pPr>
            <a:r>
              <a:rPr lang="en" b="1" dirty="0"/>
              <a:t>Engine/ Transmisson Mount Bracket</a:t>
            </a:r>
          </a:p>
          <a:p>
            <a:pPr>
              <a:buFont typeface="Source Sans Pro"/>
              <a:buNone/>
            </a:pPr>
            <a:r>
              <a:rPr lang="en" sz="1200" dirty="0"/>
              <a:t>Shakeproof Thread was chosen after presented opportunities for higher torque control and anti-loosening</a:t>
            </a:r>
          </a:p>
        </p:txBody>
      </p:sp>
      <p:sp>
        <p:nvSpPr>
          <p:cNvPr id="13" name="Shape 259"/>
          <p:cNvSpPr txBox="1">
            <a:spLocks/>
          </p:cNvSpPr>
          <p:nvPr/>
        </p:nvSpPr>
        <p:spPr>
          <a:xfrm>
            <a:off x="3329988" y="3991640"/>
            <a:ext cx="2419799" cy="1468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9pPr>
          </a:lstStyle>
          <a:p>
            <a:pPr>
              <a:buFont typeface="Source Sans Pro"/>
              <a:buNone/>
            </a:pPr>
            <a:r>
              <a:rPr lang="en" b="1" dirty="0"/>
              <a:t>Welding Equipment Grounding</a:t>
            </a:r>
          </a:p>
          <a:p>
            <a:pPr>
              <a:buFont typeface="Source Sans Pro"/>
              <a:buNone/>
            </a:pPr>
            <a:r>
              <a:rPr lang="en" sz="1200" dirty="0"/>
              <a:t>The use of Shakerpoof Thread was verified for safety critical anti-loosening design in small &amp; medium sized engines.</a:t>
            </a:r>
          </a:p>
        </p:txBody>
      </p:sp>
      <p:sp>
        <p:nvSpPr>
          <p:cNvPr id="14" name="Shape 260"/>
          <p:cNvSpPr txBox="1">
            <a:spLocks/>
          </p:cNvSpPr>
          <p:nvPr/>
        </p:nvSpPr>
        <p:spPr>
          <a:xfrm>
            <a:off x="5863570" y="3978611"/>
            <a:ext cx="2419799" cy="1468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CFD8DC"/>
              </a:buClr>
              <a:buSzPct val="100000"/>
              <a:buFont typeface="Source Sans Pro"/>
              <a:buChar char="◉"/>
              <a:defRPr sz="2000" b="0" i="0" u="none" strike="noStrike" cap="none">
                <a:solidFill>
                  <a:srgbClr val="263238"/>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CFD8DC"/>
              </a:buClr>
              <a:buSzPct val="100000"/>
              <a:buFont typeface="Source Sans Pro"/>
              <a:buNone/>
              <a:defRPr sz="2000" b="0" i="0" u="none" strike="noStrike" cap="none">
                <a:solidFill>
                  <a:srgbClr val="263238"/>
                </a:solidFill>
                <a:latin typeface="Source Sans Pro"/>
                <a:ea typeface="Source Sans Pro"/>
                <a:cs typeface="Source Sans Pro"/>
                <a:sym typeface="Source Sans Pro"/>
              </a:defRPr>
            </a:lvl9pPr>
          </a:lstStyle>
          <a:p>
            <a:pPr>
              <a:buFont typeface="Source Sans Pro"/>
              <a:buNone/>
            </a:pPr>
            <a:r>
              <a:rPr lang="en-US" b="1" dirty="0"/>
              <a:t>Nut Plate Stripping</a:t>
            </a:r>
          </a:p>
          <a:p>
            <a:pPr>
              <a:buFont typeface="Source Sans Pro"/>
              <a:buNone/>
            </a:pPr>
            <a:r>
              <a:rPr lang="en-US" sz="1200" dirty="0"/>
              <a:t>Assembly had issues with paint clogging.  TAP/R chosen for engagement, anti-</a:t>
            </a:r>
            <a:r>
              <a:rPr lang="en-US" sz="1200" dirty="0" err="1"/>
              <a:t>crossthreading</a:t>
            </a:r>
            <a:r>
              <a:rPr lang="en-US" sz="1200" dirty="0"/>
              <a:t> and paint clearing feature</a:t>
            </a:r>
          </a:p>
        </p:txBody>
      </p:sp>
      <p:pic>
        <p:nvPicPr>
          <p:cNvPr id="17" name="Picture 4" descr="Image result for welded nut pla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3825" y="2420111"/>
            <a:ext cx="2170877" cy="15992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welding equipment ground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73061" y="2546792"/>
            <a:ext cx="2003763" cy="15428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lated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2210" y="2741962"/>
            <a:ext cx="1935823" cy="126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8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Shape 368"/>
          <p:cNvSpPr txBox="1">
            <a:spLocks noGrp="1"/>
          </p:cNvSpPr>
          <p:nvPr>
            <p:ph type="ctrTitle" idx="4294967295"/>
          </p:nvPr>
        </p:nvSpPr>
        <p:spPr>
          <a:xfrm>
            <a:off x="4335834" y="4032378"/>
            <a:ext cx="4751016" cy="1295727"/>
          </a:xfrm>
          <a:prstGeom prst="rect">
            <a:avLst/>
          </a:prstGeom>
        </p:spPr>
        <p:txBody>
          <a:bodyPr lIns="91425" tIns="91425" rIns="91425" bIns="91425" anchor="t" anchorCtr="0">
            <a:noAutofit/>
          </a:bodyPr>
          <a:lstStyle/>
          <a:p>
            <a:r>
              <a:rPr lang="en-US" sz="4800" dirty="0"/>
              <a:t>Sheet Metal Anti-Loosening</a:t>
            </a:r>
            <a:br>
              <a:rPr lang="en-US" sz="4800" dirty="0"/>
            </a:br>
            <a:endParaRPr lang="en" sz="4800" dirty="0"/>
          </a:p>
        </p:txBody>
      </p:sp>
      <p:grpSp>
        <p:nvGrpSpPr>
          <p:cNvPr id="370" name="Shape 370"/>
          <p:cNvGrpSpPr/>
          <p:nvPr/>
        </p:nvGrpSpPr>
        <p:grpSpPr>
          <a:xfrm>
            <a:off x="1885570" y="1809701"/>
            <a:ext cx="1032404" cy="1032467"/>
            <a:chOff x="6654650" y="3665275"/>
            <a:chExt cx="409100" cy="409125"/>
          </a:xfrm>
        </p:grpSpPr>
        <p:sp>
          <p:nvSpPr>
            <p:cNvPr id="371" name="Shape 371"/>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lIns="91425" tIns="91425" rIns="91425" bIns="91425" anchor="ctr" anchorCtr="0">
              <a:noAutofit/>
            </a:bodyPr>
            <a:lstStyle/>
            <a:p>
              <a:endParaRPr/>
            </a:p>
          </p:txBody>
        </p:sp>
        <p:sp>
          <p:nvSpPr>
            <p:cNvPr id="372" name="Shape 372"/>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lIns="91425" tIns="91425" rIns="91425" bIns="91425" anchor="ctr" anchorCtr="0">
              <a:noAutofit/>
            </a:bodyPr>
            <a:lstStyle/>
            <a:p>
              <a:endParaRPr/>
            </a:p>
          </p:txBody>
        </p:sp>
      </p:grpSp>
      <p:sp>
        <p:nvSpPr>
          <p:cNvPr id="378" name="Shape 378"/>
          <p:cNvSpPr/>
          <p:nvPr/>
        </p:nvSpPr>
        <p:spPr>
          <a:xfrm>
            <a:off x="2657038" y="2971752"/>
            <a:ext cx="260931" cy="249145"/>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sp>
        <p:nvSpPr>
          <p:cNvPr id="379" name="Shape 379"/>
          <p:cNvSpPr/>
          <p:nvPr/>
        </p:nvSpPr>
        <p:spPr>
          <a:xfrm rot="2327381">
            <a:off x="1220785" y="2456132"/>
            <a:ext cx="443468" cy="423387"/>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sp>
        <p:nvSpPr>
          <p:cNvPr id="380" name="Shape 380"/>
          <p:cNvSpPr/>
          <p:nvPr/>
        </p:nvSpPr>
        <p:spPr>
          <a:xfrm rot="2327012">
            <a:off x="2870273" y="2628896"/>
            <a:ext cx="183443" cy="175129"/>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pic>
        <p:nvPicPr>
          <p:cNvPr id="1026" name="Picture 2" descr="Image result for sheet metal screwing">
            <a:extLst>
              <a:ext uri="{FF2B5EF4-FFF2-40B4-BE49-F238E27FC236}">
                <a16:creationId xmlns:a16="http://schemas.microsoft.com/office/drawing/2014/main" id="{AA9F36BA-94C8-4C34-8D9B-7DD1E9552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06" y="259557"/>
            <a:ext cx="50387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heet metal screwing">
            <a:extLst>
              <a:ext uri="{FF2B5EF4-FFF2-40B4-BE49-F238E27FC236}">
                <a16:creationId xmlns:a16="http://schemas.microsoft.com/office/drawing/2014/main" id="{43032866-D459-4222-A01C-36BB95632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9" y="3265111"/>
            <a:ext cx="3300597" cy="283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060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7263" y="333787"/>
            <a:ext cx="8186737" cy="6524214"/>
          </a:xfrm>
          <a:prstGeom prst="rect">
            <a:avLst/>
          </a:prstGeom>
        </p:spPr>
      </p:pic>
      <p:sp>
        <p:nvSpPr>
          <p:cNvPr id="3" name="Rectangle 2"/>
          <p:cNvSpPr/>
          <p:nvPr/>
        </p:nvSpPr>
        <p:spPr>
          <a:xfrm>
            <a:off x="800100" y="5743575"/>
            <a:ext cx="3847479" cy="111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109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32" y="278605"/>
            <a:ext cx="8210257" cy="6443664"/>
          </a:xfrm>
          <a:prstGeom prst="rect">
            <a:avLst/>
          </a:prstGeom>
        </p:spPr>
      </p:pic>
    </p:spTree>
    <p:extLst>
      <p:ext uri="{BB962C8B-B14F-4D97-AF65-F5344CB8AC3E}">
        <p14:creationId xmlns:p14="http://schemas.microsoft.com/office/powerpoint/2010/main" val="2141011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1587432" y="1548624"/>
            <a:ext cx="6046050" cy="645300"/>
          </a:xfrm>
          <a:prstGeom prst="rect">
            <a:avLst/>
          </a:prstGeom>
        </p:spPr>
        <p:txBody>
          <a:bodyPr lIns="91425" tIns="91425" rIns="91425" bIns="91425" anchor="t" anchorCtr="0">
            <a:noAutofit/>
          </a:bodyPr>
          <a:lstStyle/>
          <a:p>
            <a:r>
              <a:rPr lang="en" sz="3200" dirty="0"/>
              <a:t>GX Self-Extruding</a:t>
            </a:r>
            <a:br>
              <a:rPr lang="en" sz="3200" dirty="0"/>
            </a:br>
            <a:r>
              <a:rPr lang="en" sz="2400" dirty="0"/>
              <a:t>Commonly known as t</a:t>
            </a:r>
            <a:r>
              <a:rPr lang="en-US" sz="2400" dirty="0"/>
              <a:t>he</a:t>
            </a:r>
            <a:r>
              <a:rPr lang="en" sz="2400" dirty="0"/>
              <a:t> GXCA point</a:t>
            </a:r>
            <a:endParaRPr lang="en" sz="3200" dirty="0"/>
          </a:p>
        </p:txBody>
      </p:sp>
      <p:grpSp>
        <p:nvGrpSpPr>
          <p:cNvPr id="7" name="Shape 711"/>
          <p:cNvGrpSpPr/>
          <p:nvPr/>
        </p:nvGrpSpPr>
        <p:grpSpPr>
          <a:xfrm>
            <a:off x="832998" y="2554163"/>
            <a:ext cx="318996" cy="307210"/>
            <a:chOff x="2583325" y="2972875"/>
            <a:chExt cx="462850" cy="445750"/>
          </a:xfrm>
        </p:grpSpPr>
        <p:sp>
          <p:nvSpPr>
            <p:cNvPr id="8" name="Shape 712"/>
            <p:cNvSpPr/>
            <p:nvPr/>
          </p:nvSpPr>
          <p:spPr>
            <a:xfrm>
              <a:off x="2701775" y="3323350"/>
              <a:ext cx="225950" cy="95275"/>
            </a:xfrm>
            <a:custGeom>
              <a:avLst/>
              <a:gdLst/>
              <a:ahLst/>
              <a:cxnLst/>
              <a:rect l="0" t="0" r="0" b="0"/>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FFFFFF"/>
            </a:solidFill>
            <a:ln>
              <a:noFill/>
            </a:ln>
          </p:spPr>
          <p:txBody>
            <a:bodyPr lIns="91425" tIns="91425" rIns="91425" bIns="91425" anchor="ctr" anchorCtr="0">
              <a:noAutofit/>
            </a:bodyPr>
            <a:lstStyle/>
            <a:p>
              <a:endParaRPr/>
            </a:p>
          </p:txBody>
        </p:sp>
        <p:sp>
          <p:nvSpPr>
            <p:cNvPr id="9" name="Shape 713"/>
            <p:cNvSpPr/>
            <p:nvPr/>
          </p:nvSpPr>
          <p:spPr>
            <a:xfrm>
              <a:off x="2583325" y="2972875"/>
              <a:ext cx="462850" cy="337075"/>
            </a:xfrm>
            <a:custGeom>
              <a:avLst/>
              <a:gdLst/>
              <a:ahLst/>
              <a:cxnLst/>
              <a:rect l="0" t="0" r="0" b="0"/>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FFFFFF"/>
            </a:solidFill>
            <a:ln>
              <a:noFill/>
            </a:ln>
          </p:spPr>
          <p:txBody>
            <a:bodyPr lIns="91425" tIns="91425" rIns="91425" bIns="91425" anchor="ctr" anchorCtr="0">
              <a:noAutofit/>
            </a:bodyPr>
            <a:lstStyle/>
            <a:p>
              <a:endParaRP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1515" y="3121435"/>
            <a:ext cx="7116849" cy="2007777"/>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0101" y="220856"/>
            <a:ext cx="1678263" cy="1987550"/>
          </a:xfrm>
          <a:prstGeom prst="rect">
            <a:avLst/>
          </a:prstGeom>
        </p:spPr>
      </p:pic>
      <p:pic>
        <p:nvPicPr>
          <p:cNvPr id="12290" name="Picture 2" descr="TEK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8259" y="3407186"/>
            <a:ext cx="1180884" cy="24208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8394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Shape 427"/>
          <p:cNvSpPr txBox="1">
            <a:spLocks noGrp="1"/>
          </p:cNvSpPr>
          <p:nvPr>
            <p:ph type="title" idx="4294967295"/>
          </p:nvPr>
        </p:nvSpPr>
        <p:spPr>
          <a:xfrm>
            <a:off x="1087260" y="1123710"/>
            <a:ext cx="4148555" cy="645300"/>
          </a:xfrm>
          <a:prstGeom prst="rect">
            <a:avLst/>
          </a:prstGeom>
        </p:spPr>
        <p:txBody>
          <a:bodyPr lIns="91425" tIns="91425" rIns="91425" bIns="91425" anchor="b" anchorCtr="0">
            <a:noAutofit/>
          </a:bodyPr>
          <a:lstStyle/>
          <a:p>
            <a:r>
              <a:rPr lang="en" sz="3000" dirty="0"/>
              <a:t>Illinois Tool Works</a:t>
            </a:r>
            <a:br>
              <a:rPr lang="en" sz="3000" dirty="0"/>
            </a:br>
            <a:r>
              <a:rPr lang="en" sz="3000" dirty="0"/>
              <a:t>A Global Company</a:t>
            </a:r>
          </a:p>
        </p:txBody>
      </p:sp>
      <p:sp>
        <p:nvSpPr>
          <p:cNvPr id="435" name="Shape 435"/>
          <p:cNvSpPr/>
          <p:nvPr/>
        </p:nvSpPr>
        <p:spPr>
          <a:xfrm>
            <a:off x="623422" y="1266826"/>
            <a:ext cx="463838" cy="463813"/>
          </a:xfrm>
          <a:custGeom>
            <a:avLst/>
            <a:gdLst/>
            <a:ahLst/>
            <a:cxnLst/>
            <a:rect l="0" t="0" r="0" b="0"/>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lIns="91425" tIns="91425" rIns="91425" bIns="91425" anchor="ctr" anchorCtr="0">
            <a:noAutofit/>
          </a:bodyPr>
          <a:lstStyle/>
          <a:p>
            <a:endParaRPr/>
          </a:p>
        </p:txBody>
      </p:sp>
      <p:pic>
        <p:nvPicPr>
          <p:cNvPr id="3074" name="Picture 2" descr="Image result for itw corpora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28203" y="831177"/>
            <a:ext cx="2562639" cy="8712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7C4A221-6075-4A41-A702-BB4B0FD2ABA6}"/>
              </a:ext>
            </a:extLst>
          </p:cNvPr>
          <p:cNvPicPr>
            <a:picLocks noChangeAspect="1"/>
          </p:cNvPicPr>
          <p:nvPr/>
        </p:nvPicPr>
        <p:blipFill rotWithShape="1">
          <a:blip r:embed="rId4"/>
          <a:srcRect t="23790" r="15645"/>
          <a:stretch/>
        </p:blipFill>
        <p:spPr>
          <a:xfrm>
            <a:off x="388516" y="1845590"/>
            <a:ext cx="8328901" cy="3945270"/>
          </a:xfrm>
          <a:prstGeom prst="rect">
            <a:avLst/>
          </a:prstGeom>
        </p:spPr>
      </p:pic>
    </p:spTree>
    <p:extLst>
      <p:ext uri="{BB962C8B-B14F-4D97-AF65-F5344CB8AC3E}">
        <p14:creationId xmlns:p14="http://schemas.microsoft.com/office/powerpoint/2010/main" val="307747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10" name="Shape 413"/>
          <p:cNvSpPr txBox="1">
            <a:spLocks/>
          </p:cNvSpPr>
          <p:nvPr/>
        </p:nvSpPr>
        <p:spPr>
          <a:xfrm>
            <a:off x="2081950" y="1069200"/>
            <a:ext cx="6935050" cy="6453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SzPct val="100000"/>
              <a:buFont typeface="Nixie One"/>
              <a:buNone/>
              <a:defRPr sz="4000" b="0" i="0" u="none" strike="noStrike" cap="none">
                <a:solidFill>
                  <a:srgbClr val="19BBD5"/>
                </a:solidFill>
                <a:latin typeface="Nixie One"/>
                <a:ea typeface="Nixie One"/>
                <a:cs typeface="Nixie One"/>
                <a:sym typeface="Nixie One"/>
              </a:defRPr>
            </a:lvl1pPr>
            <a:lvl2pPr lvl="1">
              <a:spcBef>
                <a:spcPts val="0"/>
              </a:spcBef>
              <a:buClr>
                <a:srgbClr val="19BBD5"/>
              </a:buClr>
              <a:buSzPct val="100000"/>
              <a:buFont typeface="Nixie One"/>
              <a:buNone/>
              <a:defRPr sz="4000">
                <a:solidFill>
                  <a:srgbClr val="19BBD5"/>
                </a:solidFill>
                <a:latin typeface="Nixie One"/>
                <a:ea typeface="Nixie One"/>
                <a:cs typeface="Nixie One"/>
                <a:sym typeface="Nixie One"/>
              </a:defRPr>
            </a:lvl2pPr>
            <a:lvl3pPr lvl="2">
              <a:spcBef>
                <a:spcPts val="0"/>
              </a:spcBef>
              <a:buClr>
                <a:srgbClr val="19BBD5"/>
              </a:buClr>
              <a:buSzPct val="100000"/>
              <a:buFont typeface="Nixie One"/>
              <a:buNone/>
              <a:defRPr sz="4000">
                <a:solidFill>
                  <a:srgbClr val="19BBD5"/>
                </a:solidFill>
                <a:latin typeface="Nixie One"/>
                <a:ea typeface="Nixie One"/>
                <a:cs typeface="Nixie One"/>
                <a:sym typeface="Nixie One"/>
              </a:defRPr>
            </a:lvl3pPr>
            <a:lvl4pPr lvl="3">
              <a:spcBef>
                <a:spcPts val="0"/>
              </a:spcBef>
              <a:buClr>
                <a:srgbClr val="19BBD5"/>
              </a:buClr>
              <a:buSzPct val="100000"/>
              <a:buFont typeface="Nixie One"/>
              <a:buNone/>
              <a:defRPr sz="4000">
                <a:solidFill>
                  <a:srgbClr val="19BBD5"/>
                </a:solidFill>
                <a:latin typeface="Nixie One"/>
                <a:ea typeface="Nixie One"/>
                <a:cs typeface="Nixie One"/>
                <a:sym typeface="Nixie One"/>
              </a:defRPr>
            </a:lvl4pPr>
            <a:lvl5pPr lvl="4">
              <a:spcBef>
                <a:spcPts val="0"/>
              </a:spcBef>
              <a:buClr>
                <a:srgbClr val="19BBD5"/>
              </a:buClr>
              <a:buSzPct val="100000"/>
              <a:buFont typeface="Nixie One"/>
              <a:buNone/>
              <a:defRPr sz="4000">
                <a:solidFill>
                  <a:srgbClr val="19BBD5"/>
                </a:solidFill>
                <a:latin typeface="Nixie One"/>
                <a:ea typeface="Nixie One"/>
                <a:cs typeface="Nixie One"/>
                <a:sym typeface="Nixie One"/>
              </a:defRPr>
            </a:lvl5pPr>
            <a:lvl6pPr lvl="5">
              <a:spcBef>
                <a:spcPts val="0"/>
              </a:spcBef>
              <a:buClr>
                <a:srgbClr val="19BBD5"/>
              </a:buClr>
              <a:buSzPct val="100000"/>
              <a:buFont typeface="Nixie One"/>
              <a:buNone/>
              <a:defRPr sz="4000">
                <a:solidFill>
                  <a:srgbClr val="19BBD5"/>
                </a:solidFill>
                <a:latin typeface="Nixie One"/>
                <a:ea typeface="Nixie One"/>
                <a:cs typeface="Nixie One"/>
                <a:sym typeface="Nixie One"/>
              </a:defRPr>
            </a:lvl6pPr>
            <a:lvl7pPr lvl="6">
              <a:spcBef>
                <a:spcPts val="0"/>
              </a:spcBef>
              <a:buClr>
                <a:srgbClr val="19BBD5"/>
              </a:buClr>
              <a:buSzPct val="100000"/>
              <a:buFont typeface="Nixie One"/>
              <a:buNone/>
              <a:defRPr sz="4000">
                <a:solidFill>
                  <a:srgbClr val="19BBD5"/>
                </a:solidFill>
                <a:latin typeface="Nixie One"/>
                <a:ea typeface="Nixie One"/>
                <a:cs typeface="Nixie One"/>
                <a:sym typeface="Nixie One"/>
              </a:defRPr>
            </a:lvl7pPr>
            <a:lvl8pPr lvl="7">
              <a:spcBef>
                <a:spcPts val="0"/>
              </a:spcBef>
              <a:buClr>
                <a:srgbClr val="19BBD5"/>
              </a:buClr>
              <a:buSzPct val="100000"/>
              <a:buFont typeface="Nixie One"/>
              <a:buNone/>
              <a:defRPr sz="4000">
                <a:solidFill>
                  <a:srgbClr val="19BBD5"/>
                </a:solidFill>
                <a:latin typeface="Nixie One"/>
                <a:ea typeface="Nixie One"/>
                <a:cs typeface="Nixie One"/>
                <a:sym typeface="Nixie One"/>
              </a:defRPr>
            </a:lvl8pPr>
            <a:lvl9pPr lvl="8">
              <a:spcBef>
                <a:spcPts val="0"/>
              </a:spcBef>
              <a:buClr>
                <a:srgbClr val="19BBD5"/>
              </a:buClr>
              <a:buSzPct val="100000"/>
              <a:buFont typeface="Nixie One"/>
              <a:buNone/>
              <a:defRPr sz="4000">
                <a:solidFill>
                  <a:srgbClr val="19BBD5"/>
                </a:solidFill>
                <a:latin typeface="Nixie One"/>
                <a:ea typeface="Nixie One"/>
                <a:cs typeface="Nixie One"/>
                <a:sym typeface="Nixie One"/>
              </a:defRPr>
            </a:lvl9pPr>
          </a:lstStyle>
          <a:p>
            <a:r>
              <a:rPr lang="en" sz="2800" dirty="0"/>
              <a:t>Advantages</a:t>
            </a:r>
          </a:p>
        </p:txBody>
      </p:sp>
      <p:sp>
        <p:nvSpPr>
          <p:cNvPr id="3" name="Shape 413"/>
          <p:cNvSpPr txBox="1">
            <a:spLocks/>
          </p:cNvSpPr>
          <p:nvPr/>
        </p:nvSpPr>
        <p:spPr>
          <a:xfrm>
            <a:off x="977050" y="3175313"/>
            <a:ext cx="6935050" cy="6453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SzPct val="100000"/>
              <a:buFont typeface="Nixie One"/>
              <a:buNone/>
              <a:defRPr sz="4000" b="0" i="0" u="none" strike="noStrike" cap="none">
                <a:solidFill>
                  <a:srgbClr val="19BBD5"/>
                </a:solidFill>
                <a:latin typeface="Nixie One"/>
                <a:ea typeface="Nixie One"/>
                <a:cs typeface="Nixie One"/>
                <a:sym typeface="Nixie One"/>
              </a:defRPr>
            </a:lvl1pPr>
            <a:lvl2pPr lvl="1">
              <a:spcBef>
                <a:spcPts val="0"/>
              </a:spcBef>
              <a:buClr>
                <a:srgbClr val="19BBD5"/>
              </a:buClr>
              <a:buSzPct val="100000"/>
              <a:buFont typeface="Nixie One"/>
              <a:buNone/>
              <a:defRPr sz="4000">
                <a:solidFill>
                  <a:srgbClr val="19BBD5"/>
                </a:solidFill>
                <a:latin typeface="Nixie One"/>
                <a:ea typeface="Nixie One"/>
                <a:cs typeface="Nixie One"/>
                <a:sym typeface="Nixie One"/>
              </a:defRPr>
            </a:lvl2pPr>
            <a:lvl3pPr lvl="2">
              <a:spcBef>
                <a:spcPts val="0"/>
              </a:spcBef>
              <a:buClr>
                <a:srgbClr val="19BBD5"/>
              </a:buClr>
              <a:buSzPct val="100000"/>
              <a:buFont typeface="Nixie One"/>
              <a:buNone/>
              <a:defRPr sz="4000">
                <a:solidFill>
                  <a:srgbClr val="19BBD5"/>
                </a:solidFill>
                <a:latin typeface="Nixie One"/>
                <a:ea typeface="Nixie One"/>
                <a:cs typeface="Nixie One"/>
                <a:sym typeface="Nixie One"/>
              </a:defRPr>
            </a:lvl3pPr>
            <a:lvl4pPr lvl="3">
              <a:spcBef>
                <a:spcPts val="0"/>
              </a:spcBef>
              <a:buClr>
                <a:srgbClr val="19BBD5"/>
              </a:buClr>
              <a:buSzPct val="100000"/>
              <a:buFont typeface="Nixie One"/>
              <a:buNone/>
              <a:defRPr sz="4000">
                <a:solidFill>
                  <a:srgbClr val="19BBD5"/>
                </a:solidFill>
                <a:latin typeface="Nixie One"/>
                <a:ea typeface="Nixie One"/>
                <a:cs typeface="Nixie One"/>
                <a:sym typeface="Nixie One"/>
              </a:defRPr>
            </a:lvl4pPr>
            <a:lvl5pPr lvl="4">
              <a:spcBef>
                <a:spcPts val="0"/>
              </a:spcBef>
              <a:buClr>
                <a:srgbClr val="19BBD5"/>
              </a:buClr>
              <a:buSzPct val="100000"/>
              <a:buFont typeface="Nixie One"/>
              <a:buNone/>
              <a:defRPr sz="4000">
                <a:solidFill>
                  <a:srgbClr val="19BBD5"/>
                </a:solidFill>
                <a:latin typeface="Nixie One"/>
                <a:ea typeface="Nixie One"/>
                <a:cs typeface="Nixie One"/>
                <a:sym typeface="Nixie One"/>
              </a:defRPr>
            </a:lvl5pPr>
            <a:lvl6pPr lvl="5">
              <a:spcBef>
                <a:spcPts val="0"/>
              </a:spcBef>
              <a:buClr>
                <a:srgbClr val="19BBD5"/>
              </a:buClr>
              <a:buSzPct val="100000"/>
              <a:buFont typeface="Nixie One"/>
              <a:buNone/>
              <a:defRPr sz="4000">
                <a:solidFill>
                  <a:srgbClr val="19BBD5"/>
                </a:solidFill>
                <a:latin typeface="Nixie One"/>
                <a:ea typeface="Nixie One"/>
                <a:cs typeface="Nixie One"/>
                <a:sym typeface="Nixie One"/>
              </a:defRPr>
            </a:lvl6pPr>
            <a:lvl7pPr lvl="6">
              <a:spcBef>
                <a:spcPts val="0"/>
              </a:spcBef>
              <a:buClr>
                <a:srgbClr val="19BBD5"/>
              </a:buClr>
              <a:buSzPct val="100000"/>
              <a:buFont typeface="Nixie One"/>
              <a:buNone/>
              <a:defRPr sz="4000">
                <a:solidFill>
                  <a:srgbClr val="19BBD5"/>
                </a:solidFill>
                <a:latin typeface="Nixie One"/>
                <a:ea typeface="Nixie One"/>
                <a:cs typeface="Nixie One"/>
                <a:sym typeface="Nixie One"/>
              </a:defRPr>
            </a:lvl7pPr>
            <a:lvl8pPr lvl="7">
              <a:spcBef>
                <a:spcPts val="0"/>
              </a:spcBef>
              <a:buClr>
                <a:srgbClr val="19BBD5"/>
              </a:buClr>
              <a:buSzPct val="100000"/>
              <a:buFont typeface="Nixie One"/>
              <a:buNone/>
              <a:defRPr sz="4000">
                <a:solidFill>
                  <a:srgbClr val="19BBD5"/>
                </a:solidFill>
                <a:latin typeface="Nixie One"/>
                <a:ea typeface="Nixie One"/>
                <a:cs typeface="Nixie One"/>
                <a:sym typeface="Nixie One"/>
              </a:defRPr>
            </a:lvl8pPr>
            <a:lvl9pPr lvl="8">
              <a:spcBef>
                <a:spcPts val="0"/>
              </a:spcBef>
              <a:buClr>
                <a:srgbClr val="19BBD5"/>
              </a:buClr>
              <a:buSzPct val="100000"/>
              <a:buFont typeface="Nixie One"/>
              <a:buNone/>
              <a:defRPr sz="4000">
                <a:solidFill>
                  <a:srgbClr val="19BBD5"/>
                </a:solidFill>
                <a:latin typeface="Nixie One"/>
                <a:ea typeface="Nixie One"/>
                <a:cs typeface="Nixie One"/>
                <a:sym typeface="Nixie One"/>
              </a:defRPr>
            </a:lvl9pPr>
          </a:lstStyle>
          <a:p>
            <a:r>
              <a:rPr lang="en" sz="2800" dirty="0">
                <a:latin typeface="+mn-lt"/>
              </a:rPr>
              <a:t>Common Problems Solved</a:t>
            </a:r>
            <a:r>
              <a:rPr lang="en" sz="2800" dirty="0"/>
              <a:t>…</a:t>
            </a:r>
          </a:p>
        </p:txBody>
      </p:sp>
      <p:sp>
        <p:nvSpPr>
          <p:cNvPr id="4" name="Shape 362"/>
          <p:cNvSpPr txBox="1">
            <a:spLocks/>
          </p:cNvSpPr>
          <p:nvPr/>
        </p:nvSpPr>
        <p:spPr>
          <a:xfrm>
            <a:off x="1085271" y="3720025"/>
            <a:ext cx="4944300" cy="16599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b="1" dirty="0">
                <a:solidFill>
                  <a:srgbClr val="19BBD5"/>
                </a:solidFill>
                <a:latin typeface="+mn-lt"/>
                <a:cs typeface="Arial" pitchFamily="34" charset="0"/>
              </a:rPr>
              <a:t>Non-100% Thread Engagement</a:t>
            </a:r>
          </a:p>
          <a:p>
            <a:pPr marL="285750" indent="-285750">
              <a:buFont typeface="Arial" panose="020B0604020202020204" pitchFamily="34" charset="0"/>
              <a:buChar char="•"/>
            </a:pPr>
            <a:r>
              <a:rPr lang="en-US" b="1" dirty="0">
                <a:solidFill>
                  <a:srgbClr val="19BBD5"/>
                </a:solidFill>
                <a:latin typeface="+mn-lt"/>
                <a:cs typeface="Arial" pitchFamily="34" charset="0"/>
              </a:rPr>
              <a:t>Stripping out in thin sheet metal</a:t>
            </a:r>
          </a:p>
          <a:p>
            <a:pPr marL="285750" indent="-285750">
              <a:buFont typeface="Arial" panose="020B0604020202020204" pitchFamily="34" charset="0"/>
              <a:buChar char="•"/>
            </a:pPr>
            <a:r>
              <a:rPr lang="en-US" b="1" dirty="0">
                <a:solidFill>
                  <a:srgbClr val="19BBD5"/>
                </a:solidFill>
                <a:latin typeface="+mn-lt"/>
                <a:cs typeface="Arial" pitchFamily="34" charset="0"/>
              </a:rPr>
              <a:t>Assembly / Operator issues</a:t>
            </a:r>
          </a:p>
          <a:p>
            <a:pPr marL="285750" indent="-285750">
              <a:buFont typeface="Arial" panose="020B0604020202020204" pitchFamily="34" charset="0"/>
              <a:buChar char="•"/>
            </a:pPr>
            <a:r>
              <a:rPr lang="en-US" b="1" dirty="0">
                <a:solidFill>
                  <a:srgbClr val="19BBD5"/>
                </a:solidFill>
                <a:latin typeface="+mn-lt"/>
                <a:cs typeface="Arial" pitchFamily="34" charset="0"/>
              </a:rPr>
              <a:t>High cost customer competitor screw</a:t>
            </a:r>
          </a:p>
          <a:p>
            <a:pPr marL="285750" indent="-285750">
              <a:buFont typeface="Arial" panose="020B0604020202020204" pitchFamily="34" charset="0"/>
              <a:buChar char="•"/>
            </a:pPr>
            <a:endParaRPr lang="en-US" b="1" dirty="0">
              <a:solidFill>
                <a:srgbClr val="19BBD5"/>
              </a:solidFill>
              <a:cs typeface="Arial" pitchFamily="34" charset="0"/>
            </a:endParaRPr>
          </a:p>
        </p:txBody>
      </p:sp>
      <p:sp>
        <p:nvSpPr>
          <p:cNvPr id="6" name="Shape 362"/>
          <p:cNvSpPr txBox="1">
            <a:spLocks/>
          </p:cNvSpPr>
          <p:nvPr/>
        </p:nvSpPr>
        <p:spPr>
          <a:xfrm>
            <a:off x="2374050" y="1670487"/>
            <a:ext cx="4944300" cy="16599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b="1" dirty="0">
              <a:solidFill>
                <a:srgbClr val="19BBD5"/>
              </a:solidFill>
              <a:latin typeface="Calibri" pitchFamily="34" charset="0"/>
              <a:cs typeface="Arial" pitchFamily="34" charset="0"/>
            </a:endParaRPr>
          </a:p>
        </p:txBody>
      </p:sp>
      <p:sp>
        <p:nvSpPr>
          <p:cNvPr id="11" name="Shape 362"/>
          <p:cNvSpPr txBox="1">
            <a:spLocks/>
          </p:cNvSpPr>
          <p:nvPr/>
        </p:nvSpPr>
        <p:spPr>
          <a:xfrm>
            <a:off x="2139892" y="1616000"/>
            <a:ext cx="4944300" cy="16599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b="1" dirty="0">
                <a:solidFill>
                  <a:srgbClr val="19BBD5"/>
                </a:solidFill>
                <a:latin typeface="+mn-lt"/>
                <a:cs typeface="Arial" pitchFamily="34" charset="0"/>
              </a:rPr>
              <a:t>Increases area for thread engagement</a:t>
            </a:r>
          </a:p>
          <a:p>
            <a:pPr marL="285750" indent="-285750">
              <a:buFont typeface="Arial" panose="020B0604020202020204" pitchFamily="34" charset="0"/>
              <a:buChar char="•"/>
            </a:pPr>
            <a:r>
              <a:rPr lang="en-US" b="1" dirty="0">
                <a:solidFill>
                  <a:srgbClr val="19BBD5"/>
                </a:solidFill>
                <a:latin typeface="+mn-lt"/>
                <a:cs typeface="Arial" pitchFamily="34" charset="0"/>
              </a:rPr>
              <a:t>Paint &amp; coating removal</a:t>
            </a:r>
          </a:p>
          <a:p>
            <a:pPr marL="285750" indent="-285750">
              <a:buFont typeface="Arial" panose="020B0604020202020204" pitchFamily="34" charset="0"/>
              <a:buChar char="•"/>
            </a:pPr>
            <a:r>
              <a:rPr lang="en-US" b="1" dirty="0">
                <a:solidFill>
                  <a:srgbClr val="19BBD5"/>
                </a:solidFill>
                <a:latin typeface="+mn-lt"/>
                <a:cs typeface="Arial" pitchFamily="34" charset="0"/>
              </a:rPr>
              <a:t>Combine several assembly steps</a:t>
            </a:r>
          </a:p>
          <a:p>
            <a:pPr marL="285750" indent="-285750">
              <a:buFont typeface="Arial" panose="020B0604020202020204" pitchFamily="34" charset="0"/>
              <a:buChar char="•"/>
            </a:pPr>
            <a:r>
              <a:rPr lang="en-US" b="1" dirty="0">
                <a:solidFill>
                  <a:srgbClr val="19BBD5"/>
                </a:solidFill>
                <a:latin typeface="+mn-lt"/>
                <a:cs typeface="Arial" pitchFamily="34" charset="0"/>
              </a:rPr>
              <a:t>360 Degree thread engagement</a:t>
            </a:r>
          </a:p>
          <a:p>
            <a:pPr marL="285750" indent="-285750">
              <a:buFont typeface="Arial" panose="020B0604020202020204" pitchFamily="34" charset="0"/>
              <a:buChar char="•"/>
            </a:pPr>
            <a:endParaRPr lang="en-US" b="1" dirty="0">
              <a:solidFill>
                <a:srgbClr val="19BBD5"/>
              </a:solidFill>
              <a:cs typeface="Arial"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8888" y="1739565"/>
            <a:ext cx="3104358" cy="1521744"/>
          </a:xfrm>
          <a:prstGeom prst="rect">
            <a:avLst/>
          </a:prstGeom>
        </p:spPr>
      </p:pic>
      <p:pic>
        <p:nvPicPr>
          <p:cNvPr id="13" name="Picture 4" descr="Image result for commercial vehicle grou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9568" y="4042707"/>
            <a:ext cx="4044950" cy="227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316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Shape 368"/>
          <p:cNvSpPr txBox="1">
            <a:spLocks noGrp="1"/>
          </p:cNvSpPr>
          <p:nvPr>
            <p:ph type="ctrTitle" idx="4294967295"/>
          </p:nvPr>
        </p:nvSpPr>
        <p:spPr>
          <a:xfrm>
            <a:off x="2835647" y="2865182"/>
            <a:ext cx="6057982" cy="1295727"/>
          </a:xfrm>
          <a:prstGeom prst="rect">
            <a:avLst/>
          </a:prstGeom>
        </p:spPr>
        <p:txBody>
          <a:bodyPr lIns="91425" tIns="91425" rIns="91425" bIns="91425" anchor="t" anchorCtr="0">
            <a:noAutofit/>
          </a:bodyPr>
          <a:lstStyle/>
          <a:p>
            <a:r>
              <a:rPr lang="en" sz="6000" dirty="0"/>
              <a:t>Anti-Loosening</a:t>
            </a:r>
          </a:p>
        </p:txBody>
      </p:sp>
      <p:grpSp>
        <p:nvGrpSpPr>
          <p:cNvPr id="370" name="Shape 370"/>
          <p:cNvGrpSpPr/>
          <p:nvPr/>
        </p:nvGrpSpPr>
        <p:grpSpPr>
          <a:xfrm>
            <a:off x="1885570" y="1809701"/>
            <a:ext cx="1032404" cy="1032467"/>
            <a:chOff x="6654650" y="3665275"/>
            <a:chExt cx="409100" cy="409125"/>
          </a:xfrm>
        </p:grpSpPr>
        <p:sp>
          <p:nvSpPr>
            <p:cNvPr id="371" name="Shape 371"/>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lIns="91425" tIns="91425" rIns="91425" bIns="91425" anchor="ctr" anchorCtr="0">
              <a:noAutofit/>
            </a:bodyPr>
            <a:lstStyle/>
            <a:p>
              <a:endParaRPr/>
            </a:p>
          </p:txBody>
        </p:sp>
        <p:sp>
          <p:nvSpPr>
            <p:cNvPr id="372" name="Shape 372"/>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lIns="91425" tIns="91425" rIns="91425" bIns="91425" anchor="ctr" anchorCtr="0">
              <a:noAutofit/>
            </a:bodyPr>
            <a:lstStyle/>
            <a:p>
              <a:endParaRPr/>
            </a:p>
          </p:txBody>
        </p:sp>
      </p:grpSp>
      <p:sp>
        <p:nvSpPr>
          <p:cNvPr id="378" name="Shape 378"/>
          <p:cNvSpPr/>
          <p:nvPr/>
        </p:nvSpPr>
        <p:spPr>
          <a:xfrm>
            <a:off x="2657038" y="2971752"/>
            <a:ext cx="260931" cy="249145"/>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sp>
        <p:nvSpPr>
          <p:cNvPr id="379" name="Shape 379"/>
          <p:cNvSpPr/>
          <p:nvPr/>
        </p:nvSpPr>
        <p:spPr>
          <a:xfrm rot="2327381">
            <a:off x="1220785" y="2456132"/>
            <a:ext cx="443468" cy="423387"/>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sp>
        <p:nvSpPr>
          <p:cNvPr id="380" name="Shape 380"/>
          <p:cNvSpPr/>
          <p:nvPr/>
        </p:nvSpPr>
        <p:spPr>
          <a:xfrm rot="2327012">
            <a:off x="2870273" y="2628896"/>
            <a:ext cx="183443" cy="175129"/>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lIns="91425" tIns="91425" rIns="91425" bIns="91425" anchor="ctr" anchorCtr="0">
            <a:noAutofit/>
          </a:bodyPr>
          <a:lstStyle/>
          <a:p>
            <a:endParaRPr/>
          </a:p>
        </p:txBody>
      </p:sp>
      <p:pic>
        <p:nvPicPr>
          <p:cNvPr id="5122" name="Picture 2" descr="Image result for anti loosening scr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92" y="858908"/>
            <a:ext cx="2595471" cy="19362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16105" b="17572"/>
          <a:stretch/>
        </p:blipFill>
        <p:spPr bwMode="auto">
          <a:xfrm>
            <a:off x="631591" y="4230963"/>
            <a:ext cx="4913502" cy="185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16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ETvcftn9nU"/>
          <p:cNvPicPr>
            <a:picLocks noRot="1" noChangeAspect="1"/>
          </p:cNvPicPr>
          <p:nvPr>
            <a:videoFile r:link="rId1"/>
          </p:nvPr>
        </p:nvPicPr>
        <p:blipFill>
          <a:blip r:embed="rId3"/>
          <a:stretch>
            <a:fillRect/>
          </a:stretch>
        </p:blipFill>
        <p:spPr>
          <a:xfrm>
            <a:off x="2981421" y="2951314"/>
            <a:ext cx="5726021" cy="3220887"/>
          </a:xfrm>
          <a:prstGeom prst="rect">
            <a:avLst/>
          </a:prstGeom>
        </p:spPr>
      </p:pic>
      <p:sp>
        <p:nvSpPr>
          <p:cNvPr id="5" name="Shape 368"/>
          <p:cNvSpPr txBox="1">
            <a:spLocks noGrp="1"/>
          </p:cNvSpPr>
          <p:nvPr>
            <p:ph type="ctrTitle" idx="4294967295"/>
          </p:nvPr>
        </p:nvSpPr>
        <p:spPr>
          <a:xfrm>
            <a:off x="192249" y="3945639"/>
            <a:ext cx="3329410" cy="1246968"/>
          </a:xfrm>
          <a:prstGeom prst="rect">
            <a:avLst/>
          </a:prstGeom>
        </p:spPr>
        <p:txBody>
          <a:bodyPr lIns="91425" tIns="91425" rIns="91425" bIns="91425" anchor="t" anchorCtr="0">
            <a:noAutofit/>
          </a:bodyPr>
          <a:lstStyle/>
          <a:p>
            <a:r>
              <a:rPr lang="en" dirty="0"/>
              <a:t>Double click here to watch video  </a:t>
            </a:r>
          </a:p>
        </p:txBody>
      </p:sp>
      <p:cxnSp>
        <p:nvCxnSpPr>
          <p:cNvPr id="6" name="Straight Arrow Connector 5"/>
          <p:cNvCxnSpPr/>
          <p:nvPr/>
        </p:nvCxnSpPr>
        <p:spPr>
          <a:xfrm>
            <a:off x="1856954" y="4497687"/>
            <a:ext cx="10072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3868742" y="384523"/>
            <a:ext cx="4838700" cy="2191989"/>
          </a:xfrm>
          <a:prstGeom prst="rect">
            <a:avLst/>
          </a:prstGeom>
        </p:spPr>
      </p:pic>
    </p:spTree>
    <p:extLst>
      <p:ext uri="{BB962C8B-B14F-4D97-AF65-F5344CB8AC3E}">
        <p14:creationId xmlns:p14="http://schemas.microsoft.com/office/powerpoint/2010/main" val="2978106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98410" y="979715"/>
            <a:ext cx="7075206" cy="2565918"/>
            <a:chOff x="1894114" y="1763486"/>
            <a:chExt cx="6698706" cy="2322359"/>
          </a:xfrm>
        </p:grpSpPr>
        <p:pic>
          <p:nvPicPr>
            <p:cNvPr id="4" name="Picture 1" descr="image00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4114" y="1813703"/>
              <a:ext cx="6698706" cy="22721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598331" y="1763486"/>
              <a:ext cx="982019" cy="22055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268" y="4357396"/>
            <a:ext cx="2532267" cy="1688178"/>
          </a:xfrm>
          <a:prstGeom prst="rect">
            <a:avLst/>
          </a:prstGeom>
        </p:spPr>
      </p:pic>
      <p:pic>
        <p:nvPicPr>
          <p:cNvPr id="10" name="Picture 2" descr="http://www.atnf7.com/assets/img/screws/nylok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5969" y="4532047"/>
            <a:ext cx="1793946" cy="159449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3935625" y="4676450"/>
            <a:ext cx="816233" cy="1255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527234" y="4598103"/>
            <a:ext cx="1542797" cy="1462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9794" y="4454481"/>
            <a:ext cx="2033822" cy="1922380"/>
          </a:xfrm>
          <a:prstGeom prst="rect">
            <a:avLst/>
          </a:prstGeom>
        </p:spPr>
      </p:pic>
    </p:spTree>
    <p:extLst>
      <p:ext uri="{BB962C8B-B14F-4D97-AF65-F5344CB8AC3E}">
        <p14:creationId xmlns:p14="http://schemas.microsoft.com/office/powerpoint/2010/main" val="2836810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3759" y1="68689" x2="2675" y2="29686"/>
                        <a14:foregroundMark x1="12036" y1="64572" x2="47474" y2="45179"/>
                        <a14:foregroundMark x1="91976" y1="78548" x2="80089" y2="15818"/>
                        <a14:foregroundMark x1="52749" y1="51679" x2="61293" y2="24269"/>
                        <a14:foregroundMark x1="59361" y1="53413" x2="83358" y2="13434"/>
                        <a14:foregroundMark x1="90713" y1="50704" x2="80386" y2="10834"/>
                        <a14:foregroundMark x1="4978" y1="48862" x2="11293" y2="95666"/>
                        <a14:foregroundMark x1="3640" y1="96533" x2="13967" y2="53304"/>
                        <a14:foregroundMark x1="1189" y1="67281" x2="48366" y2="63164"/>
                        <a14:foregroundMark x1="52600" y1="90899" x2="51337" y2="46696"/>
                        <a14:foregroundMark x1="71694" y1="74648" x2="21620" y2="55038"/>
                        <a14:foregroundMark x1="27043" y1="73239" x2="30981" y2="43445"/>
                        <a14:foregroundMark x1="21545" y1="67064" x2="10847" y2="38245"/>
                        <a14:foregroundMark x1="10698" y1="70098" x2="4532" y2="54280"/>
                        <a14:foregroundMark x1="11293" y1="83857" x2="4160" y2="61105"/>
                        <a14:foregroundMark x1="7875" y1="77140" x2="13150" y2="57746"/>
                        <a14:foregroundMark x1="22140" y1="93066" x2="22140" y2="93066"/>
                        <a14:foregroundMark x1="22140" y1="93066" x2="62259" y2="79523"/>
                        <a14:foregroundMark x1="87073" y1="98700" x2="63744" y2="80715"/>
                      </a14:backgroundRemoval>
                    </a14:imgEffect>
                  </a14:imgLayer>
                </a14:imgProps>
              </a:ext>
            </a:extLst>
          </a:blip>
          <a:stretch>
            <a:fillRect/>
          </a:stretch>
        </p:blipFill>
        <p:spPr>
          <a:xfrm>
            <a:off x="0" y="144721"/>
            <a:ext cx="9144000" cy="6270366"/>
          </a:xfrm>
          <a:prstGeom prst="rect">
            <a:avLst/>
          </a:prstGeom>
        </p:spPr>
      </p:pic>
      <p:sp>
        <p:nvSpPr>
          <p:cNvPr id="6" name="Shape 368"/>
          <p:cNvSpPr txBox="1">
            <a:spLocks noGrp="1"/>
          </p:cNvSpPr>
          <p:nvPr>
            <p:ph type="ctrTitle" idx="4294967295"/>
          </p:nvPr>
        </p:nvSpPr>
        <p:spPr>
          <a:xfrm>
            <a:off x="413915" y="314863"/>
            <a:ext cx="6057982" cy="1295727"/>
          </a:xfrm>
          <a:prstGeom prst="rect">
            <a:avLst/>
          </a:prstGeom>
        </p:spPr>
        <p:txBody>
          <a:bodyPr lIns="91425" tIns="91425" rIns="91425" bIns="91425" anchor="t" anchorCtr="0">
            <a:noAutofit/>
          </a:bodyPr>
          <a:lstStyle/>
          <a:p>
            <a:r>
              <a:rPr lang="en" sz="6000" dirty="0"/>
              <a:t>Shakeproof Thread</a:t>
            </a:r>
          </a:p>
        </p:txBody>
      </p:sp>
    </p:spTree>
    <p:extLst>
      <p:ext uri="{BB962C8B-B14F-4D97-AF65-F5344CB8AC3E}">
        <p14:creationId xmlns:p14="http://schemas.microsoft.com/office/powerpoint/2010/main" val="3680937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721925" y="313165"/>
            <a:ext cx="7571700" cy="486773"/>
          </a:xfrm>
          <a:prstGeom prst="rect">
            <a:avLst/>
          </a:prstGeom>
        </p:spPr>
        <p:txBody>
          <a:bodyPr lIns="91425" tIns="91425" rIns="91425" bIns="91425" anchor="b" anchorCtr="0">
            <a:noAutofit/>
          </a:bodyPr>
          <a:lstStyle/>
          <a:p>
            <a:pPr lvl="0" rtl="0">
              <a:spcBef>
                <a:spcPts val="0"/>
              </a:spcBef>
              <a:buNone/>
            </a:pPr>
            <a:r>
              <a:rPr lang="en" dirty="0"/>
              <a:t>Shakeproof Thread Successes – Various Markets</a:t>
            </a:r>
          </a:p>
        </p:txBody>
      </p:sp>
      <p:sp>
        <p:nvSpPr>
          <p:cNvPr id="255" name="Shape 255"/>
          <p:cNvSpPr txBox="1">
            <a:spLocks noGrp="1"/>
          </p:cNvSpPr>
          <p:nvPr>
            <p:ph type="body" idx="1"/>
          </p:nvPr>
        </p:nvSpPr>
        <p:spPr>
          <a:xfrm>
            <a:off x="786150" y="2057400"/>
            <a:ext cx="2419799" cy="1559700"/>
          </a:xfrm>
          <a:prstGeom prst="rect">
            <a:avLst/>
          </a:prstGeom>
        </p:spPr>
        <p:txBody>
          <a:bodyPr lIns="91425" tIns="91425" rIns="91425" bIns="91425" anchor="t" anchorCtr="0">
            <a:noAutofit/>
          </a:bodyPr>
          <a:lstStyle/>
          <a:p>
            <a:pPr lvl="0" rtl="0">
              <a:spcBef>
                <a:spcPts val="0"/>
              </a:spcBef>
              <a:buNone/>
            </a:pPr>
            <a:r>
              <a:rPr lang="en-US" b="1" dirty="0"/>
              <a:t>Truck Chassis Fasteners</a:t>
            </a:r>
            <a:endParaRPr lang="en" b="1" dirty="0"/>
          </a:p>
          <a:p>
            <a:pPr lvl="0" rtl="0">
              <a:spcBef>
                <a:spcPts val="0"/>
              </a:spcBef>
              <a:buNone/>
            </a:pPr>
            <a:r>
              <a:rPr lang="en" sz="1200" dirty="0"/>
              <a:t>The plant was having torque control issues with existing specialty chassis designs.  Shakeproof Thread chosen for superior performance</a:t>
            </a:r>
          </a:p>
        </p:txBody>
      </p:sp>
      <p:sp>
        <p:nvSpPr>
          <p:cNvPr id="256" name="Shape 256"/>
          <p:cNvSpPr txBox="1">
            <a:spLocks noGrp="1"/>
          </p:cNvSpPr>
          <p:nvPr>
            <p:ph type="body" idx="2"/>
          </p:nvPr>
        </p:nvSpPr>
        <p:spPr>
          <a:xfrm>
            <a:off x="3329988" y="2057400"/>
            <a:ext cx="2419799" cy="1559700"/>
          </a:xfrm>
          <a:prstGeom prst="rect">
            <a:avLst/>
          </a:prstGeom>
        </p:spPr>
        <p:txBody>
          <a:bodyPr lIns="91425" tIns="91425" rIns="91425" bIns="91425" anchor="t" anchorCtr="0">
            <a:noAutofit/>
          </a:bodyPr>
          <a:lstStyle/>
          <a:p>
            <a:pPr lvl="0" rtl="0">
              <a:spcBef>
                <a:spcPts val="0"/>
              </a:spcBef>
              <a:buNone/>
            </a:pPr>
            <a:r>
              <a:rPr lang="en" b="1" dirty="0"/>
              <a:t>Stainless Handle Assembly</a:t>
            </a:r>
          </a:p>
          <a:p>
            <a:pPr lvl="0" rtl="0">
              <a:spcBef>
                <a:spcPts val="0"/>
              </a:spcBef>
              <a:buNone/>
            </a:pPr>
            <a:r>
              <a:rPr lang="en" sz="1200" dirty="0"/>
              <a:t>Chosen for increased performance, the Shakeproof Thread worked well in the existing application.</a:t>
            </a:r>
          </a:p>
        </p:txBody>
      </p:sp>
      <p:sp>
        <p:nvSpPr>
          <p:cNvPr id="257" name="Shape 257"/>
          <p:cNvSpPr txBox="1">
            <a:spLocks noGrp="1"/>
          </p:cNvSpPr>
          <p:nvPr>
            <p:ph type="body" idx="3"/>
          </p:nvPr>
        </p:nvSpPr>
        <p:spPr>
          <a:xfrm>
            <a:off x="5873826" y="2057399"/>
            <a:ext cx="2419799" cy="1724183"/>
          </a:xfrm>
          <a:prstGeom prst="rect">
            <a:avLst/>
          </a:prstGeom>
        </p:spPr>
        <p:txBody>
          <a:bodyPr lIns="91425" tIns="91425" rIns="91425" bIns="91425" anchor="t" anchorCtr="0">
            <a:noAutofit/>
          </a:bodyPr>
          <a:lstStyle/>
          <a:p>
            <a:pPr lvl="0" rtl="0">
              <a:spcBef>
                <a:spcPts val="0"/>
              </a:spcBef>
              <a:buNone/>
            </a:pPr>
            <a:r>
              <a:rPr lang="en" b="1" dirty="0"/>
              <a:t>Military Door Hinge Assembly</a:t>
            </a:r>
          </a:p>
          <a:p>
            <a:pPr lvl="0" rtl="0">
              <a:spcBef>
                <a:spcPts val="0"/>
              </a:spcBef>
              <a:buNone/>
            </a:pPr>
            <a:r>
              <a:rPr lang="en" sz="1200" dirty="0"/>
              <a:t>Chosen for increased performance, engineering specificially liked the application’s resistance to loosening in high critical safety application.</a:t>
            </a:r>
          </a:p>
          <a:p>
            <a:pPr lvl="0" rtl="0">
              <a:spcBef>
                <a:spcPts val="0"/>
              </a:spcBef>
              <a:buNone/>
            </a:pPr>
            <a:endParaRPr sz="1200" dirty="0"/>
          </a:p>
        </p:txBody>
      </p:sp>
      <p:sp>
        <p:nvSpPr>
          <p:cNvPr id="258" name="Shape 258"/>
          <p:cNvSpPr txBox="1">
            <a:spLocks noGrp="1"/>
          </p:cNvSpPr>
          <p:nvPr>
            <p:ph type="body" idx="1"/>
          </p:nvPr>
        </p:nvSpPr>
        <p:spPr>
          <a:xfrm>
            <a:off x="757954" y="4662115"/>
            <a:ext cx="2419799" cy="1468800"/>
          </a:xfrm>
          <a:prstGeom prst="rect">
            <a:avLst/>
          </a:prstGeom>
        </p:spPr>
        <p:txBody>
          <a:bodyPr lIns="91425" tIns="91425" rIns="91425" bIns="91425" anchor="t" anchorCtr="0">
            <a:noAutofit/>
          </a:bodyPr>
          <a:lstStyle/>
          <a:p>
            <a:pPr lvl="0" rtl="0">
              <a:spcBef>
                <a:spcPts val="0"/>
              </a:spcBef>
              <a:buNone/>
            </a:pPr>
            <a:r>
              <a:rPr lang="en" b="1" dirty="0"/>
              <a:t>Lower Handle to Deck</a:t>
            </a:r>
          </a:p>
          <a:p>
            <a:pPr lvl="0" rtl="0">
              <a:spcBef>
                <a:spcPts val="0"/>
              </a:spcBef>
              <a:buNone/>
            </a:pPr>
            <a:r>
              <a:rPr lang="en" sz="1200" dirty="0"/>
              <a:t>Shakeproof Thread was chosen after presented opportunities for higher torque control and anti-loosening</a:t>
            </a:r>
          </a:p>
        </p:txBody>
      </p:sp>
      <p:sp>
        <p:nvSpPr>
          <p:cNvPr id="259" name="Shape 259"/>
          <p:cNvSpPr txBox="1">
            <a:spLocks noGrp="1"/>
          </p:cNvSpPr>
          <p:nvPr>
            <p:ph type="body" idx="2"/>
          </p:nvPr>
        </p:nvSpPr>
        <p:spPr>
          <a:xfrm>
            <a:off x="3329988" y="4656694"/>
            <a:ext cx="2419799" cy="1468800"/>
          </a:xfrm>
          <a:prstGeom prst="rect">
            <a:avLst/>
          </a:prstGeom>
        </p:spPr>
        <p:txBody>
          <a:bodyPr lIns="91425" tIns="91425" rIns="91425" bIns="91425" anchor="t" anchorCtr="0">
            <a:noAutofit/>
          </a:bodyPr>
          <a:lstStyle/>
          <a:p>
            <a:pPr lvl="0" rtl="0">
              <a:spcBef>
                <a:spcPts val="0"/>
              </a:spcBef>
              <a:buNone/>
            </a:pPr>
            <a:r>
              <a:rPr lang="en" b="1" dirty="0"/>
              <a:t>Small/Medium Engine Rocker Stud</a:t>
            </a:r>
          </a:p>
          <a:p>
            <a:pPr lvl="0" rtl="0">
              <a:spcBef>
                <a:spcPts val="0"/>
              </a:spcBef>
              <a:buNone/>
            </a:pPr>
            <a:r>
              <a:rPr lang="en" sz="1200" dirty="0"/>
              <a:t>The use of Shakerpoof Thread was verified for safety critical anti-loosening design in small &amp; medium sized engines.</a:t>
            </a:r>
          </a:p>
        </p:txBody>
      </p:sp>
      <p:sp>
        <p:nvSpPr>
          <p:cNvPr id="260" name="Shape 260"/>
          <p:cNvSpPr txBox="1">
            <a:spLocks noGrp="1"/>
          </p:cNvSpPr>
          <p:nvPr>
            <p:ph type="body" idx="3"/>
          </p:nvPr>
        </p:nvSpPr>
        <p:spPr>
          <a:xfrm>
            <a:off x="5873825" y="4643665"/>
            <a:ext cx="2419799" cy="1468800"/>
          </a:xfrm>
          <a:prstGeom prst="rect">
            <a:avLst/>
          </a:prstGeom>
        </p:spPr>
        <p:txBody>
          <a:bodyPr lIns="91425" tIns="91425" rIns="91425" bIns="91425" anchor="t" anchorCtr="0">
            <a:noAutofit/>
          </a:bodyPr>
          <a:lstStyle/>
          <a:p>
            <a:pPr lvl="0" rtl="0">
              <a:spcBef>
                <a:spcPts val="0"/>
              </a:spcBef>
              <a:buNone/>
            </a:pPr>
            <a:r>
              <a:rPr lang="en" b="1" dirty="0"/>
              <a:t>Muffler Motor Attachment</a:t>
            </a:r>
          </a:p>
          <a:p>
            <a:pPr lvl="0" rtl="0">
              <a:spcBef>
                <a:spcPts val="0"/>
              </a:spcBef>
              <a:buNone/>
            </a:pPr>
            <a:r>
              <a:rPr lang="en" sz="1200" dirty="0"/>
              <a:t>Chosen for increased performance when testing against high heat &amp; vibration stresses.</a:t>
            </a:r>
            <a:endParaRPr sz="1200" dirty="0"/>
          </a:p>
        </p:txBody>
      </p:sp>
      <p:pic>
        <p:nvPicPr>
          <p:cNvPr id="1028" name="Picture 4" descr="Image result for oshkosh truck military vehicles">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15084" y="1115186"/>
            <a:ext cx="2090581" cy="942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lightweight-truck-fram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9004" y="963853"/>
            <a:ext cx="1366933" cy="1093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3425" y="3861207"/>
            <a:ext cx="1672512" cy="886033"/>
          </a:xfrm>
          <a:prstGeom prst="rect">
            <a:avLst/>
          </a:prstGeom>
        </p:spPr>
      </p:pic>
      <p:pic>
        <p:nvPicPr>
          <p:cNvPr id="17" name="Picture 16" descr="cid:9D6A96F3-66E9-4690-AF41-105CB9A9411B"/>
          <p:cNvPicPr/>
          <p:nvPr/>
        </p:nvPicPr>
        <p:blipFill rotWithShape="1">
          <a:blip r:embed="rId7" r:link="rId8" cstate="email">
            <a:extLst>
              <a:ext uri="{28A0092B-C50C-407E-A947-70E740481C1C}">
                <a14:useLocalDpi xmlns:a14="http://schemas.microsoft.com/office/drawing/2010/main"/>
              </a:ext>
            </a:extLst>
          </a:blip>
          <a:srcRect/>
          <a:stretch>
            <a:fillRect/>
          </a:stretch>
        </p:blipFill>
        <p:spPr bwMode="auto">
          <a:xfrm>
            <a:off x="3620278" y="895739"/>
            <a:ext cx="1138334" cy="1161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descr="Image result for muffler motor stih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32626" y="3781583"/>
            <a:ext cx="937341" cy="906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59699" y="3384094"/>
            <a:ext cx="871332" cy="1313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4902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 name="Group 1"/>
          <p:cNvGrpSpPr/>
          <p:nvPr/>
        </p:nvGrpSpPr>
        <p:grpSpPr>
          <a:xfrm>
            <a:off x="1337274" y="1634760"/>
            <a:ext cx="7532598" cy="5108940"/>
            <a:chOff x="-1116411" y="4759976"/>
            <a:chExt cx="9771110" cy="6874140"/>
          </a:xfrm>
        </p:grpSpPr>
        <p:sp>
          <p:nvSpPr>
            <p:cNvPr id="6" name="Title 1"/>
            <p:cNvSpPr txBox="1">
              <a:spLocks/>
            </p:cNvSpPr>
            <p:nvPr/>
          </p:nvSpPr>
          <p:spPr>
            <a:xfrm>
              <a:off x="-894010" y="5826627"/>
              <a:ext cx="8229600" cy="99060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SzPct val="100000"/>
                <a:buFont typeface="Nixie One"/>
                <a:buNone/>
                <a:defRPr sz="4000" b="0" i="0" u="none" strike="noStrike" cap="none">
                  <a:solidFill>
                    <a:srgbClr val="19BBD5"/>
                  </a:solidFill>
                  <a:latin typeface="Nixie One"/>
                  <a:ea typeface="Nixie One"/>
                  <a:cs typeface="Nixie One"/>
                  <a:sym typeface="Nixie One"/>
                </a:defRPr>
              </a:lvl1pPr>
              <a:lvl2pPr lvl="1">
                <a:spcBef>
                  <a:spcPts val="0"/>
                </a:spcBef>
                <a:buClr>
                  <a:srgbClr val="19BBD5"/>
                </a:buClr>
                <a:buSzPct val="100000"/>
                <a:buFont typeface="Nixie One"/>
                <a:buNone/>
                <a:defRPr sz="4000">
                  <a:solidFill>
                    <a:srgbClr val="19BBD5"/>
                  </a:solidFill>
                  <a:latin typeface="Nixie One"/>
                  <a:ea typeface="Nixie One"/>
                  <a:cs typeface="Nixie One"/>
                  <a:sym typeface="Nixie One"/>
                </a:defRPr>
              </a:lvl2pPr>
              <a:lvl3pPr lvl="2">
                <a:spcBef>
                  <a:spcPts val="0"/>
                </a:spcBef>
                <a:buClr>
                  <a:srgbClr val="19BBD5"/>
                </a:buClr>
                <a:buSzPct val="100000"/>
                <a:buFont typeface="Nixie One"/>
                <a:buNone/>
                <a:defRPr sz="4000">
                  <a:solidFill>
                    <a:srgbClr val="19BBD5"/>
                  </a:solidFill>
                  <a:latin typeface="Nixie One"/>
                  <a:ea typeface="Nixie One"/>
                  <a:cs typeface="Nixie One"/>
                  <a:sym typeface="Nixie One"/>
                </a:defRPr>
              </a:lvl3pPr>
              <a:lvl4pPr lvl="3">
                <a:spcBef>
                  <a:spcPts val="0"/>
                </a:spcBef>
                <a:buClr>
                  <a:srgbClr val="19BBD5"/>
                </a:buClr>
                <a:buSzPct val="100000"/>
                <a:buFont typeface="Nixie One"/>
                <a:buNone/>
                <a:defRPr sz="4000">
                  <a:solidFill>
                    <a:srgbClr val="19BBD5"/>
                  </a:solidFill>
                  <a:latin typeface="Nixie One"/>
                  <a:ea typeface="Nixie One"/>
                  <a:cs typeface="Nixie One"/>
                  <a:sym typeface="Nixie One"/>
                </a:defRPr>
              </a:lvl4pPr>
              <a:lvl5pPr lvl="4">
                <a:spcBef>
                  <a:spcPts val="0"/>
                </a:spcBef>
                <a:buClr>
                  <a:srgbClr val="19BBD5"/>
                </a:buClr>
                <a:buSzPct val="100000"/>
                <a:buFont typeface="Nixie One"/>
                <a:buNone/>
                <a:defRPr sz="4000">
                  <a:solidFill>
                    <a:srgbClr val="19BBD5"/>
                  </a:solidFill>
                  <a:latin typeface="Nixie One"/>
                  <a:ea typeface="Nixie One"/>
                  <a:cs typeface="Nixie One"/>
                  <a:sym typeface="Nixie One"/>
                </a:defRPr>
              </a:lvl5pPr>
              <a:lvl6pPr lvl="5">
                <a:spcBef>
                  <a:spcPts val="0"/>
                </a:spcBef>
                <a:buClr>
                  <a:srgbClr val="19BBD5"/>
                </a:buClr>
                <a:buSzPct val="100000"/>
                <a:buFont typeface="Nixie One"/>
                <a:buNone/>
                <a:defRPr sz="4000">
                  <a:solidFill>
                    <a:srgbClr val="19BBD5"/>
                  </a:solidFill>
                  <a:latin typeface="Nixie One"/>
                  <a:ea typeface="Nixie One"/>
                  <a:cs typeface="Nixie One"/>
                  <a:sym typeface="Nixie One"/>
                </a:defRPr>
              </a:lvl6pPr>
              <a:lvl7pPr lvl="6">
                <a:spcBef>
                  <a:spcPts val="0"/>
                </a:spcBef>
                <a:buClr>
                  <a:srgbClr val="19BBD5"/>
                </a:buClr>
                <a:buSzPct val="100000"/>
                <a:buFont typeface="Nixie One"/>
                <a:buNone/>
                <a:defRPr sz="4000">
                  <a:solidFill>
                    <a:srgbClr val="19BBD5"/>
                  </a:solidFill>
                  <a:latin typeface="Nixie One"/>
                  <a:ea typeface="Nixie One"/>
                  <a:cs typeface="Nixie One"/>
                  <a:sym typeface="Nixie One"/>
                </a:defRPr>
              </a:lvl7pPr>
              <a:lvl8pPr lvl="7">
                <a:spcBef>
                  <a:spcPts val="0"/>
                </a:spcBef>
                <a:buClr>
                  <a:srgbClr val="19BBD5"/>
                </a:buClr>
                <a:buSzPct val="100000"/>
                <a:buFont typeface="Nixie One"/>
                <a:buNone/>
                <a:defRPr sz="4000">
                  <a:solidFill>
                    <a:srgbClr val="19BBD5"/>
                  </a:solidFill>
                  <a:latin typeface="Nixie One"/>
                  <a:ea typeface="Nixie One"/>
                  <a:cs typeface="Nixie One"/>
                  <a:sym typeface="Nixie One"/>
                </a:defRPr>
              </a:lvl8pPr>
              <a:lvl9pPr lvl="8">
                <a:spcBef>
                  <a:spcPts val="0"/>
                </a:spcBef>
                <a:buClr>
                  <a:srgbClr val="19BBD5"/>
                </a:buClr>
                <a:buSzPct val="100000"/>
                <a:buFont typeface="Nixie One"/>
                <a:buNone/>
                <a:defRPr sz="4000">
                  <a:solidFill>
                    <a:srgbClr val="19BBD5"/>
                  </a:solidFill>
                  <a:latin typeface="Nixie One"/>
                  <a:ea typeface="Nixie One"/>
                  <a:cs typeface="Nixie One"/>
                  <a:sym typeface="Nixie One"/>
                </a:defRPr>
              </a:lvl9pPr>
            </a:lstStyle>
            <a:p>
              <a:r>
                <a:rPr lang="en-US" b="1" dirty="0"/>
                <a:t>Licenses</a:t>
              </a:r>
            </a:p>
          </p:txBody>
        </p:sp>
        <p:sp>
          <p:nvSpPr>
            <p:cNvPr id="7" name="Content Placeholder 2"/>
            <p:cNvSpPr txBox="1">
              <a:spLocks/>
            </p:cNvSpPr>
            <p:nvPr/>
          </p:nvSpPr>
          <p:spPr>
            <a:xfrm>
              <a:off x="-1116411" y="6757316"/>
              <a:ext cx="8229600" cy="48768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Font typeface="Muli"/>
                <a:buChar char="◇"/>
                <a:defRPr sz="1400" b="0" i="0" u="none" strike="noStrike" cap="none">
                  <a:solidFill>
                    <a:srgbClr val="C6DAEC"/>
                  </a:solidFill>
                  <a:latin typeface="Muli"/>
                  <a:ea typeface="Muli"/>
                  <a:cs typeface="Muli"/>
                  <a:sym typeface="Muli"/>
                </a:defRPr>
              </a:lvl1pPr>
              <a:lvl2pPr marR="0" lvl="1" algn="l" rtl="0">
                <a:lnSpc>
                  <a:spcPct val="100000"/>
                </a:lnSpc>
                <a:spcBef>
                  <a:spcPts val="0"/>
                </a:spcBef>
                <a:spcAft>
                  <a:spcPts val="0"/>
                </a:spcAft>
                <a:buClr>
                  <a:srgbClr val="19BBD5"/>
                </a:buClr>
                <a:buFont typeface="Muli"/>
                <a:buChar char="￭"/>
                <a:defRPr sz="1400" b="0" i="0" u="none" strike="noStrike" cap="none">
                  <a:solidFill>
                    <a:srgbClr val="C6DAEC"/>
                  </a:solidFill>
                  <a:latin typeface="Muli"/>
                  <a:ea typeface="Muli"/>
                  <a:cs typeface="Muli"/>
                  <a:sym typeface="Muli"/>
                </a:defRPr>
              </a:lvl2pPr>
              <a:lvl3pPr marR="0" lvl="2" algn="l" rtl="0">
                <a:lnSpc>
                  <a:spcPct val="100000"/>
                </a:lnSpc>
                <a:spcBef>
                  <a:spcPts val="0"/>
                </a:spcBef>
                <a:spcAft>
                  <a:spcPts val="0"/>
                </a:spcAft>
                <a:buClr>
                  <a:srgbClr val="19BBD5"/>
                </a:buClr>
                <a:buFont typeface="Muli"/>
                <a:buChar char="￮"/>
                <a:defRPr sz="1400" b="0" i="0" u="none" strike="noStrike" cap="none">
                  <a:solidFill>
                    <a:srgbClr val="C6DAEC"/>
                  </a:solidFill>
                  <a:latin typeface="Muli"/>
                  <a:ea typeface="Muli"/>
                  <a:cs typeface="Muli"/>
                  <a:sym typeface="Muli"/>
                </a:defRPr>
              </a:lvl3pPr>
              <a:lvl4pPr marR="0" lvl="3" algn="l" rtl="0">
                <a:lnSpc>
                  <a:spcPct val="100000"/>
                </a:lnSpc>
                <a:spcBef>
                  <a:spcPts val="0"/>
                </a:spcBef>
                <a:spcAft>
                  <a:spcPts val="0"/>
                </a:spcAft>
                <a:buClr>
                  <a:srgbClr val="19BBD5"/>
                </a:buClr>
                <a:buFont typeface="Muli"/>
                <a:buNone/>
                <a:defRPr sz="1400" b="0" i="0" u="none" strike="noStrike" cap="none">
                  <a:solidFill>
                    <a:srgbClr val="C6DAEC"/>
                  </a:solidFill>
                  <a:latin typeface="Muli"/>
                  <a:ea typeface="Muli"/>
                  <a:cs typeface="Muli"/>
                  <a:sym typeface="Muli"/>
                </a:defRPr>
              </a:lvl4pPr>
              <a:lvl5pPr marR="0" lvl="4" algn="l" rtl="0">
                <a:lnSpc>
                  <a:spcPct val="100000"/>
                </a:lnSpc>
                <a:spcBef>
                  <a:spcPts val="0"/>
                </a:spcBef>
                <a:spcAft>
                  <a:spcPts val="0"/>
                </a:spcAft>
                <a:buClr>
                  <a:srgbClr val="19BBD5"/>
                </a:buClr>
                <a:buFont typeface="Muli"/>
                <a:buNone/>
                <a:defRPr sz="1400" b="0" i="0" u="none" strike="noStrike" cap="none">
                  <a:solidFill>
                    <a:srgbClr val="C6DAEC"/>
                  </a:solidFill>
                  <a:latin typeface="Muli"/>
                  <a:ea typeface="Muli"/>
                  <a:cs typeface="Muli"/>
                  <a:sym typeface="Muli"/>
                </a:defRPr>
              </a:lvl5pPr>
              <a:lvl6pPr marR="0" lvl="5"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6pPr>
              <a:lvl7pPr marR="0" lvl="6"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7pPr>
              <a:lvl8pPr marR="0" lvl="7"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8pPr>
              <a:lvl9pPr marR="0" lvl="8"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9pPr>
            </a:lstStyle>
            <a:p>
              <a:r>
                <a:rPr lang="en-US" sz="1800" b="1" dirty="0">
                  <a:solidFill>
                    <a:schemeClr val="tx1"/>
                  </a:solidFill>
                  <a:latin typeface="+mn-lt"/>
                </a:rPr>
                <a:t>TORX® / TORX PLUS®</a:t>
              </a:r>
            </a:p>
            <a:p>
              <a:r>
                <a:rPr lang="en-US" sz="1800" b="1" dirty="0">
                  <a:solidFill>
                    <a:schemeClr val="tx1"/>
                  </a:solidFill>
                  <a:latin typeface="+mn-lt"/>
                </a:rPr>
                <a:t>TAPTITE® / TAPTITE 2000®</a:t>
              </a:r>
            </a:p>
            <a:p>
              <a:r>
                <a:rPr lang="en-US" sz="1800" b="1" dirty="0" err="1">
                  <a:solidFill>
                    <a:schemeClr val="tx1"/>
                  </a:solidFill>
                  <a:latin typeface="+mn-lt"/>
                </a:rPr>
                <a:t>MAThread</a:t>
              </a:r>
              <a:r>
                <a:rPr lang="en-US" sz="1800" b="1" dirty="0">
                  <a:solidFill>
                    <a:schemeClr val="tx1"/>
                  </a:solidFill>
                  <a:latin typeface="+mn-lt"/>
                </a:rPr>
                <a:t>® / </a:t>
              </a:r>
              <a:r>
                <a:rPr lang="en-US" sz="1800" b="1" dirty="0" err="1">
                  <a:solidFill>
                    <a:schemeClr val="tx1"/>
                  </a:solidFill>
                  <a:latin typeface="+mn-lt"/>
                </a:rPr>
                <a:t>MATPoint</a:t>
              </a:r>
              <a:r>
                <a:rPr lang="en-US" sz="1800" b="1" dirty="0">
                  <a:solidFill>
                    <a:schemeClr val="tx1"/>
                  </a:solidFill>
                  <a:latin typeface="+mn-lt"/>
                </a:rPr>
                <a:t>®</a:t>
              </a:r>
            </a:p>
            <a:p>
              <a:r>
                <a:rPr lang="en-US" sz="1800" b="1" dirty="0">
                  <a:solidFill>
                    <a:schemeClr val="tx1"/>
                  </a:solidFill>
                  <a:latin typeface="+mn-lt"/>
                </a:rPr>
                <a:t>MORTORQ®</a:t>
              </a:r>
            </a:p>
            <a:p>
              <a:r>
                <a:rPr lang="en-US" sz="1800" b="1" dirty="0">
                  <a:solidFill>
                    <a:schemeClr val="tx1"/>
                  </a:solidFill>
                  <a:latin typeface="+mn-lt"/>
                </a:rPr>
                <a:t>ClearDrive™</a:t>
              </a:r>
            </a:p>
            <a:p>
              <a:r>
                <a:rPr lang="en-US" sz="1800" b="1" dirty="0">
                  <a:solidFill>
                    <a:schemeClr val="tx1"/>
                  </a:solidFill>
                  <a:latin typeface="+mn-lt"/>
                </a:rPr>
                <a:t>PT / Delta PT Screw</a:t>
              </a:r>
            </a:p>
            <a:p>
              <a:r>
                <a:rPr lang="en-US" sz="1800" b="1" dirty="0">
                  <a:solidFill>
                    <a:schemeClr val="tx1"/>
                  </a:solidFill>
                  <a:latin typeface="+mn-lt"/>
                </a:rPr>
                <a:t>ACRII – </a:t>
              </a:r>
              <a:r>
                <a:rPr lang="en-US" sz="1800" b="1" dirty="0" err="1">
                  <a:solidFill>
                    <a:schemeClr val="tx1"/>
                  </a:solidFill>
                  <a:latin typeface="+mn-lt"/>
                </a:rPr>
                <a:t>Phillps</a:t>
              </a:r>
              <a:r>
                <a:rPr lang="en-US" sz="1800" b="1" dirty="0">
                  <a:solidFill>
                    <a:schemeClr val="tx1"/>
                  </a:solidFill>
                  <a:latin typeface="+mn-lt"/>
                </a:rPr>
                <a:t> Square Drive</a:t>
              </a:r>
            </a:p>
            <a:p>
              <a:r>
                <a:rPr lang="en-US" sz="1800" b="1" dirty="0" err="1">
                  <a:solidFill>
                    <a:schemeClr val="tx1"/>
                  </a:solidFill>
                  <a:latin typeface="+mn-lt"/>
                </a:rPr>
                <a:t>Quadrex</a:t>
              </a:r>
              <a:endParaRPr lang="en-US" sz="1800" b="1" dirty="0">
                <a:solidFill>
                  <a:schemeClr val="tx1"/>
                </a:solidFill>
                <a:latin typeface="+mn-lt"/>
              </a:endParaRPr>
            </a:p>
            <a:p>
              <a:pPr>
                <a:buNone/>
              </a:pPr>
              <a:endParaRPr lang="en-US" sz="1800" dirty="0">
                <a:latin typeface="+mn-lt"/>
              </a:endParaRP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5114" y="7254835"/>
              <a:ext cx="2621501" cy="210502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32565" y="4795219"/>
              <a:ext cx="1200150" cy="120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http://pemcdn.penn-eng.com/design_info/torx_vs_torxplu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27464" y="4759976"/>
              <a:ext cx="2304288"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http://www.whitesell.ca/Screws_and_Bolts_files/MAThread_Screw.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400000">
              <a:off x="6007659" y="7209924"/>
              <a:ext cx="3176448" cy="21176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260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7" name="Picture 2" descr="http://inkhouse.com/wp-content/uploads/2014/12/18-670x39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45312" y="2181598"/>
            <a:ext cx="1747789" cy="11913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430512" y="1253862"/>
            <a:ext cx="6376939" cy="701938"/>
          </a:xfrm>
          <a:prstGeom prst="rect">
            <a:avLst/>
          </a:prstGeom>
          <a:noFill/>
          <a:ln>
            <a:noFill/>
          </a:ln>
        </p:spPr>
        <p:txBody>
          <a:bodyPr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SzPct val="100000"/>
              <a:buFont typeface="Nixie One"/>
              <a:buNone/>
              <a:defRPr sz="4000" b="0" i="0" u="none" strike="noStrike" cap="none">
                <a:solidFill>
                  <a:srgbClr val="19BBD5"/>
                </a:solidFill>
                <a:latin typeface="Nixie One"/>
                <a:ea typeface="Nixie One"/>
                <a:cs typeface="Nixie One"/>
                <a:sym typeface="Nixie One"/>
              </a:defRPr>
            </a:lvl1pPr>
            <a:lvl2pPr lvl="1">
              <a:spcBef>
                <a:spcPts val="0"/>
              </a:spcBef>
              <a:buClr>
                <a:srgbClr val="19BBD5"/>
              </a:buClr>
              <a:buSzPct val="100000"/>
              <a:buFont typeface="Nixie One"/>
              <a:buNone/>
              <a:defRPr sz="4000">
                <a:solidFill>
                  <a:srgbClr val="19BBD5"/>
                </a:solidFill>
                <a:latin typeface="Nixie One"/>
                <a:ea typeface="Nixie One"/>
                <a:cs typeface="Nixie One"/>
                <a:sym typeface="Nixie One"/>
              </a:defRPr>
            </a:lvl2pPr>
            <a:lvl3pPr lvl="2">
              <a:spcBef>
                <a:spcPts val="0"/>
              </a:spcBef>
              <a:buClr>
                <a:srgbClr val="19BBD5"/>
              </a:buClr>
              <a:buSzPct val="100000"/>
              <a:buFont typeface="Nixie One"/>
              <a:buNone/>
              <a:defRPr sz="4000">
                <a:solidFill>
                  <a:srgbClr val="19BBD5"/>
                </a:solidFill>
                <a:latin typeface="Nixie One"/>
                <a:ea typeface="Nixie One"/>
                <a:cs typeface="Nixie One"/>
                <a:sym typeface="Nixie One"/>
              </a:defRPr>
            </a:lvl3pPr>
            <a:lvl4pPr lvl="3">
              <a:spcBef>
                <a:spcPts val="0"/>
              </a:spcBef>
              <a:buClr>
                <a:srgbClr val="19BBD5"/>
              </a:buClr>
              <a:buSzPct val="100000"/>
              <a:buFont typeface="Nixie One"/>
              <a:buNone/>
              <a:defRPr sz="4000">
                <a:solidFill>
                  <a:srgbClr val="19BBD5"/>
                </a:solidFill>
                <a:latin typeface="Nixie One"/>
                <a:ea typeface="Nixie One"/>
                <a:cs typeface="Nixie One"/>
                <a:sym typeface="Nixie One"/>
              </a:defRPr>
            </a:lvl4pPr>
            <a:lvl5pPr lvl="4">
              <a:spcBef>
                <a:spcPts val="0"/>
              </a:spcBef>
              <a:buClr>
                <a:srgbClr val="19BBD5"/>
              </a:buClr>
              <a:buSzPct val="100000"/>
              <a:buFont typeface="Nixie One"/>
              <a:buNone/>
              <a:defRPr sz="4000">
                <a:solidFill>
                  <a:srgbClr val="19BBD5"/>
                </a:solidFill>
                <a:latin typeface="Nixie One"/>
                <a:ea typeface="Nixie One"/>
                <a:cs typeface="Nixie One"/>
                <a:sym typeface="Nixie One"/>
              </a:defRPr>
            </a:lvl5pPr>
            <a:lvl6pPr lvl="5">
              <a:spcBef>
                <a:spcPts val="0"/>
              </a:spcBef>
              <a:buClr>
                <a:srgbClr val="19BBD5"/>
              </a:buClr>
              <a:buSzPct val="100000"/>
              <a:buFont typeface="Nixie One"/>
              <a:buNone/>
              <a:defRPr sz="4000">
                <a:solidFill>
                  <a:srgbClr val="19BBD5"/>
                </a:solidFill>
                <a:latin typeface="Nixie One"/>
                <a:ea typeface="Nixie One"/>
                <a:cs typeface="Nixie One"/>
                <a:sym typeface="Nixie One"/>
              </a:defRPr>
            </a:lvl6pPr>
            <a:lvl7pPr lvl="6">
              <a:spcBef>
                <a:spcPts val="0"/>
              </a:spcBef>
              <a:buClr>
                <a:srgbClr val="19BBD5"/>
              </a:buClr>
              <a:buSzPct val="100000"/>
              <a:buFont typeface="Nixie One"/>
              <a:buNone/>
              <a:defRPr sz="4000">
                <a:solidFill>
                  <a:srgbClr val="19BBD5"/>
                </a:solidFill>
                <a:latin typeface="Nixie One"/>
                <a:ea typeface="Nixie One"/>
                <a:cs typeface="Nixie One"/>
                <a:sym typeface="Nixie One"/>
              </a:defRPr>
            </a:lvl7pPr>
            <a:lvl8pPr lvl="7">
              <a:spcBef>
                <a:spcPts val="0"/>
              </a:spcBef>
              <a:buClr>
                <a:srgbClr val="19BBD5"/>
              </a:buClr>
              <a:buSzPct val="100000"/>
              <a:buFont typeface="Nixie One"/>
              <a:buNone/>
              <a:defRPr sz="4000">
                <a:solidFill>
                  <a:srgbClr val="19BBD5"/>
                </a:solidFill>
                <a:latin typeface="Nixie One"/>
                <a:ea typeface="Nixie One"/>
                <a:cs typeface="Nixie One"/>
                <a:sym typeface="Nixie One"/>
              </a:defRPr>
            </a:lvl8pPr>
            <a:lvl9pPr lvl="8">
              <a:spcBef>
                <a:spcPts val="0"/>
              </a:spcBef>
              <a:buClr>
                <a:srgbClr val="19BBD5"/>
              </a:buClr>
              <a:buSzPct val="100000"/>
              <a:buFont typeface="Nixie One"/>
              <a:buNone/>
              <a:defRPr sz="4000">
                <a:solidFill>
                  <a:srgbClr val="19BBD5"/>
                </a:solidFill>
                <a:latin typeface="Nixie One"/>
                <a:ea typeface="Nixie One"/>
                <a:cs typeface="Nixie One"/>
                <a:sym typeface="Nixie One"/>
              </a:defRPr>
            </a:lvl9pPr>
          </a:lstStyle>
          <a:p>
            <a:r>
              <a:rPr lang="en-US" sz="3200" dirty="0"/>
              <a:t>Work With Us and We’ll Offer…</a:t>
            </a:r>
          </a:p>
        </p:txBody>
      </p:sp>
      <p:sp>
        <p:nvSpPr>
          <p:cNvPr id="9" name="Content Placeholder 4"/>
          <p:cNvSpPr txBox="1">
            <a:spLocks/>
          </p:cNvSpPr>
          <p:nvPr/>
        </p:nvSpPr>
        <p:spPr>
          <a:xfrm>
            <a:off x="752573" y="2702678"/>
            <a:ext cx="6626128" cy="2669422"/>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Font typeface="Muli"/>
              <a:buChar char="◇"/>
              <a:defRPr sz="1400" b="0" i="0" u="none" strike="noStrike" cap="none">
                <a:solidFill>
                  <a:srgbClr val="C6DAEC"/>
                </a:solidFill>
                <a:latin typeface="Muli"/>
                <a:ea typeface="Muli"/>
                <a:cs typeface="Muli"/>
                <a:sym typeface="Muli"/>
              </a:defRPr>
            </a:lvl1pPr>
            <a:lvl2pPr marR="0" lvl="1" algn="l" rtl="0">
              <a:lnSpc>
                <a:spcPct val="100000"/>
              </a:lnSpc>
              <a:spcBef>
                <a:spcPts val="0"/>
              </a:spcBef>
              <a:spcAft>
                <a:spcPts val="0"/>
              </a:spcAft>
              <a:buClr>
                <a:srgbClr val="19BBD5"/>
              </a:buClr>
              <a:buFont typeface="Muli"/>
              <a:buChar char="￭"/>
              <a:defRPr sz="1400" b="0" i="0" u="none" strike="noStrike" cap="none">
                <a:solidFill>
                  <a:srgbClr val="C6DAEC"/>
                </a:solidFill>
                <a:latin typeface="Muli"/>
                <a:ea typeface="Muli"/>
                <a:cs typeface="Muli"/>
                <a:sym typeface="Muli"/>
              </a:defRPr>
            </a:lvl2pPr>
            <a:lvl3pPr marR="0" lvl="2" algn="l" rtl="0">
              <a:lnSpc>
                <a:spcPct val="100000"/>
              </a:lnSpc>
              <a:spcBef>
                <a:spcPts val="0"/>
              </a:spcBef>
              <a:spcAft>
                <a:spcPts val="0"/>
              </a:spcAft>
              <a:buClr>
                <a:srgbClr val="19BBD5"/>
              </a:buClr>
              <a:buFont typeface="Muli"/>
              <a:buChar char="￮"/>
              <a:defRPr sz="1400" b="0" i="0" u="none" strike="noStrike" cap="none">
                <a:solidFill>
                  <a:srgbClr val="C6DAEC"/>
                </a:solidFill>
                <a:latin typeface="Muli"/>
                <a:ea typeface="Muli"/>
                <a:cs typeface="Muli"/>
                <a:sym typeface="Muli"/>
              </a:defRPr>
            </a:lvl3pPr>
            <a:lvl4pPr marR="0" lvl="3" algn="l" rtl="0">
              <a:lnSpc>
                <a:spcPct val="100000"/>
              </a:lnSpc>
              <a:spcBef>
                <a:spcPts val="0"/>
              </a:spcBef>
              <a:spcAft>
                <a:spcPts val="0"/>
              </a:spcAft>
              <a:buClr>
                <a:srgbClr val="19BBD5"/>
              </a:buClr>
              <a:buFont typeface="Muli"/>
              <a:buNone/>
              <a:defRPr sz="1400" b="0" i="0" u="none" strike="noStrike" cap="none">
                <a:solidFill>
                  <a:srgbClr val="C6DAEC"/>
                </a:solidFill>
                <a:latin typeface="Muli"/>
                <a:ea typeface="Muli"/>
                <a:cs typeface="Muli"/>
                <a:sym typeface="Muli"/>
              </a:defRPr>
            </a:lvl4pPr>
            <a:lvl5pPr marR="0" lvl="4" algn="l" rtl="0">
              <a:lnSpc>
                <a:spcPct val="100000"/>
              </a:lnSpc>
              <a:spcBef>
                <a:spcPts val="0"/>
              </a:spcBef>
              <a:spcAft>
                <a:spcPts val="0"/>
              </a:spcAft>
              <a:buClr>
                <a:srgbClr val="19BBD5"/>
              </a:buClr>
              <a:buFont typeface="Muli"/>
              <a:buNone/>
              <a:defRPr sz="1400" b="0" i="0" u="none" strike="noStrike" cap="none">
                <a:solidFill>
                  <a:srgbClr val="C6DAEC"/>
                </a:solidFill>
                <a:latin typeface="Muli"/>
                <a:ea typeface="Muli"/>
                <a:cs typeface="Muli"/>
                <a:sym typeface="Muli"/>
              </a:defRPr>
            </a:lvl5pPr>
            <a:lvl6pPr marR="0" lvl="5"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6pPr>
            <a:lvl7pPr marR="0" lvl="6"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7pPr>
            <a:lvl8pPr marR="0" lvl="7"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8pPr>
            <a:lvl9pPr marR="0" lvl="8" algn="l" rtl="0">
              <a:lnSpc>
                <a:spcPct val="100000"/>
              </a:lnSpc>
              <a:spcBef>
                <a:spcPts val="0"/>
              </a:spcBef>
              <a:spcAft>
                <a:spcPts val="0"/>
              </a:spcAft>
              <a:buClr>
                <a:srgbClr val="C6DAEC"/>
              </a:buClr>
              <a:buFont typeface="Muli"/>
              <a:buNone/>
              <a:defRPr sz="1400" b="0" i="0" u="none" strike="noStrike" cap="none">
                <a:solidFill>
                  <a:srgbClr val="C6DAEC"/>
                </a:solidFill>
                <a:latin typeface="Muli"/>
                <a:ea typeface="Muli"/>
                <a:cs typeface="Muli"/>
                <a:sym typeface="Muli"/>
              </a:defRPr>
            </a:lvl9pPr>
          </a:lstStyle>
          <a:p>
            <a:r>
              <a:rPr lang="en-US" b="1" dirty="0">
                <a:solidFill>
                  <a:srgbClr val="C00000"/>
                </a:solidFill>
                <a:latin typeface="+mn-lt"/>
              </a:rPr>
              <a:t>Timely Quotes</a:t>
            </a:r>
          </a:p>
          <a:p>
            <a:pPr marL="274320" lvl="1">
              <a:buNone/>
            </a:pPr>
            <a:r>
              <a:rPr lang="en-US" dirty="0">
                <a:solidFill>
                  <a:schemeClr val="tx1"/>
                </a:solidFill>
                <a:latin typeface="+mn-lt"/>
              </a:rPr>
              <a:t>Competitively priced while offering cost savings </a:t>
            </a:r>
          </a:p>
          <a:p>
            <a:pPr marL="274320" lvl="1">
              <a:buNone/>
            </a:pPr>
            <a:r>
              <a:rPr lang="en-US" dirty="0">
                <a:solidFill>
                  <a:schemeClr val="tx1"/>
                </a:solidFill>
                <a:latin typeface="+mn-lt"/>
              </a:rPr>
              <a:t>alternatives with a 1-2 day turnaround.</a:t>
            </a:r>
            <a:endParaRPr lang="en-US" b="1" dirty="0">
              <a:solidFill>
                <a:schemeClr val="tx1"/>
              </a:solidFill>
              <a:latin typeface="+mn-lt"/>
            </a:endParaRPr>
          </a:p>
          <a:p>
            <a:r>
              <a:rPr lang="en-US" b="1" dirty="0">
                <a:solidFill>
                  <a:srgbClr val="C00000"/>
                </a:solidFill>
                <a:latin typeface="+mn-lt"/>
              </a:rPr>
              <a:t>Application Engineering Support</a:t>
            </a:r>
          </a:p>
          <a:p>
            <a:pPr marL="274320" lvl="1">
              <a:buNone/>
            </a:pPr>
            <a:r>
              <a:rPr lang="en-US" dirty="0">
                <a:solidFill>
                  <a:schemeClr val="tx1"/>
                </a:solidFill>
                <a:latin typeface="+mn-lt"/>
              </a:rPr>
              <a:t>Our experts provide recommendations, design guidelines, and custom solutions to </a:t>
            </a:r>
            <a:r>
              <a:rPr lang="en-US" b="1" i="1" dirty="0">
                <a:solidFill>
                  <a:schemeClr val="tx1"/>
                </a:solidFill>
                <a:latin typeface="+mn-lt"/>
              </a:rPr>
              <a:t>solve issues </a:t>
            </a:r>
            <a:r>
              <a:rPr lang="en-US" dirty="0">
                <a:solidFill>
                  <a:schemeClr val="tx1"/>
                </a:solidFill>
                <a:latin typeface="+mn-lt"/>
              </a:rPr>
              <a:t>with performance, cost, weight and ergonomics.</a:t>
            </a:r>
          </a:p>
          <a:p>
            <a:r>
              <a:rPr lang="en-US" b="1" dirty="0">
                <a:solidFill>
                  <a:srgbClr val="C00000"/>
                </a:solidFill>
                <a:latin typeface="+mn-lt"/>
              </a:rPr>
              <a:t>Testing</a:t>
            </a:r>
          </a:p>
          <a:p>
            <a:pPr marL="274320" lvl="1">
              <a:buNone/>
            </a:pPr>
            <a:r>
              <a:rPr lang="en-US" b="1" dirty="0">
                <a:solidFill>
                  <a:schemeClr val="tx1"/>
                </a:solidFill>
                <a:latin typeface="+mn-lt"/>
              </a:rPr>
              <a:t>In-house</a:t>
            </a:r>
            <a:r>
              <a:rPr lang="en-US" dirty="0">
                <a:solidFill>
                  <a:schemeClr val="tx1"/>
                </a:solidFill>
                <a:latin typeface="+mn-lt"/>
              </a:rPr>
              <a:t> testing and validation to prove parts and provide comparison.</a:t>
            </a:r>
          </a:p>
          <a:p>
            <a:r>
              <a:rPr lang="en-US" b="1" dirty="0">
                <a:solidFill>
                  <a:srgbClr val="C00000"/>
                </a:solidFill>
                <a:latin typeface="+mn-lt"/>
              </a:rPr>
              <a:t>Prototypes</a:t>
            </a:r>
          </a:p>
          <a:p>
            <a:pPr marL="274320" lvl="1">
              <a:buNone/>
            </a:pPr>
            <a:r>
              <a:rPr lang="en-US" dirty="0">
                <a:solidFill>
                  <a:schemeClr val="tx1"/>
                </a:solidFill>
                <a:latin typeface="+mn-lt"/>
              </a:rPr>
              <a:t>Samples of new products are typically available within </a:t>
            </a:r>
            <a:r>
              <a:rPr lang="en-US" b="1" dirty="0">
                <a:solidFill>
                  <a:schemeClr val="tx1"/>
                </a:solidFill>
                <a:latin typeface="+mn-lt"/>
              </a:rPr>
              <a:t>6-8 weeks</a:t>
            </a:r>
            <a:r>
              <a:rPr lang="en-US" b="1" dirty="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369071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ctrTitle" idx="4294967295"/>
          </p:nvPr>
        </p:nvSpPr>
        <p:spPr>
          <a:xfrm>
            <a:off x="685800" y="587123"/>
            <a:ext cx="7772400" cy="1546500"/>
          </a:xfrm>
          <a:prstGeom prst="rect">
            <a:avLst/>
          </a:prstGeom>
        </p:spPr>
        <p:txBody>
          <a:bodyPr lIns="91425" tIns="91425" rIns="91425" bIns="91425" anchor="b" anchorCtr="0">
            <a:noAutofit/>
          </a:bodyPr>
          <a:lstStyle/>
          <a:p>
            <a:pPr lvl="0" rtl="0">
              <a:spcBef>
                <a:spcPts val="0"/>
              </a:spcBef>
              <a:buNone/>
            </a:pPr>
            <a:r>
              <a:rPr lang="en" sz="6000" b="1" dirty="0"/>
              <a:t>Thanks!</a:t>
            </a:r>
          </a:p>
        </p:txBody>
      </p:sp>
      <p:sp>
        <p:nvSpPr>
          <p:cNvPr id="344" name="Shape 344"/>
          <p:cNvSpPr txBox="1">
            <a:spLocks noGrp="1"/>
          </p:cNvSpPr>
          <p:nvPr>
            <p:ph type="subTitle" idx="4294967295"/>
          </p:nvPr>
        </p:nvSpPr>
        <p:spPr>
          <a:xfrm>
            <a:off x="685800" y="2186550"/>
            <a:ext cx="6593700" cy="1046400"/>
          </a:xfrm>
          <a:prstGeom prst="rect">
            <a:avLst/>
          </a:prstGeom>
        </p:spPr>
        <p:txBody>
          <a:bodyPr lIns="91425" tIns="91425" rIns="91425" bIns="91425" anchor="t" anchorCtr="0">
            <a:noAutofit/>
          </a:bodyPr>
          <a:lstStyle/>
          <a:p>
            <a:pPr lvl="0" rtl="0">
              <a:spcBef>
                <a:spcPts val="0"/>
              </a:spcBef>
              <a:buNone/>
            </a:pPr>
            <a:r>
              <a:rPr lang="en" sz="3600" b="1" dirty="0"/>
              <a:t>Any questions?</a:t>
            </a:r>
          </a:p>
        </p:txBody>
      </p:sp>
      <p:sp>
        <p:nvSpPr>
          <p:cNvPr id="345" name="Shape 345"/>
          <p:cNvSpPr txBox="1">
            <a:spLocks noGrp="1"/>
          </p:cNvSpPr>
          <p:nvPr>
            <p:ph type="body" idx="4294967295"/>
          </p:nvPr>
        </p:nvSpPr>
        <p:spPr>
          <a:xfrm>
            <a:off x="685800" y="3285875"/>
            <a:ext cx="8303559" cy="3281999"/>
          </a:xfrm>
          <a:prstGeom prst="rect">
            <a:avLst/>
          </a:prstGeom>
        </p:spPr>
        <p:txBody>
          <a:bodyPr lIns="91425" tIns="91425" rIns="91425" bIns="91425" anchor="t" anchorCtr="0">
            <a:noAutofit/>
          </a:bodyPr>
          <a:lstStyle/>
          <a:p>
            <a:pPr lvl="0">
              <a:spcBef>
                <a:spcPts val="0"/>
              </a:spcBef>
              <a:buNone/>
            </a:pPr>
            <a:r>
              <a:rPr lang="en" dirty="0"/>
              <a:t>ITW Shakeproof Group                           </a:t>
            </a:r>
            <a:r>
              <a:rPr lang="en" sz="1600" dirty="0">
                <a:hlinkClick r:id="rId3"/>
              </a:rPr>
              <a:t>www.shakeproof.com</a:t>
            </a:r>
            <a:r>
              <a:rPr lang="en" sz="1600" dirty="0"/>
              <a:t> </a:t>
            </a:r>
          </a:p>
          <a:p>
            <a:pPr lvl="0" rtl="0">
              <a:spcBef>
                <a:spcPts val="0"/>
              </a:spcBef>
              <a:buNone/>
            </a:pPr>
            <a:r>
              <a:rPr lang="en" sz="2000" dirty="0"/>
              <a:t> </a:t>
            </a:r>
          </a:p>
          <a:p>
            <a:pPr lvl="0" rtl="0">
              <a:spcBef>
                <a:spcPts val="0"/>
              </a:spcBef>
              <a:buNone/>
            </a:pPr>
            <a:r>
              <a:rPr lang="en" dirty="0">
                <a:hlinkClick r:id="rId4"/>
              </a:rPr>
              <a:t>Mike.Ricciardi@ITWShakeproof.com</a:t>
            </a:r>
            <a:r>
              <a:rPr lang="en" dirty="0"/>
              <a:t> </a:t>
            </a:r>
          </a:p>
          <a:p>
            <a:pPr lvl="0" rtl="0">
              <a:spcBef>
                <a:spcPts val="0"/>
              </a:spcBef>
              <a:buNone/>
            </a:pPr>
            <a:r>
              <a:rPr lang="en" dirty="0"/>
              <a:t>(224)875-1234</a:t>
            </a:r>
          </a:p>
          <a:p>
            <a:pPr lvl="0">
              <a:spcBef>
                <a:spcPts val="0"/>
              </a:spcBef>
              <a:buNone/>
            </a:pPr>
            <a:r>
              <a:rPr lang="en-US" sz="1600" dirty="0">
                <a:hlinkClick r:id="rId5"/>
              </a:rPr>
              <a:t>https://www.linkedin.com/in/michaelgricciardi/</a:t>
            </a:r>
            <a:r>
              <a:rPr lang="en-US" sz="1600" dirty="0"/>
              <a:t> </a:t>
            </a:r>
            <a:endParaRPr lang="en" sz="1600" dirty="0"/>
          </a:p>
        </p:txBody>
      </p:sp>
      <p:pic>
        <p:nvPicPr>
          <p:cNvPr id="5" name="Picture 4"/>
          <p:cNvPicPr>
            <a:picLocks noChangeAspect="1"/>
          </p:cNvPicPr>
          <p:nvPr/>
        </p:nvPicPr>
        <p:blipFill>
          <a:blip r:embed="rId6" cstate="email">
            <a:extLst>
              <a:ext uri="{BEBA8EAE-BF5A-486C-A8C5-ECC9F3942E4B}">
                <a14:imgProps xmlns:a14="http://schemas.microsoft.com/office/drawing/2010/main">
                  <a14:imgLayer r:embed="rId7">
                    <a14:imgEffect>
                      <a14:backgroundRemoval t="0" b="98703" l="265" r="100000"/>
                    </a14:imgEffect>
                  </a14:imgLayer>
                </a14:imgProps>
              </a:ext>
              <a:ext uri="{28A0092B-C50C-407E-A947-70E740481C1C}">
                <a14:useLocalDpi xmlns:a14="http://schemas.microsoft.com/office/drawing/2010/main"/>
              </a:ext>
            </a:extLst>
          </a:blip>
          <a:stretch>
            <a:fillRect/>
          </a:stretch>
        </p:blipFill>
        <p:spPr>
          <a:xfrm>
            <a:off x="4518212" y="748319"/>
            <a:ext cx="1003596" cy="1842580"/>
          </a:xfrm>
          <a:prstGeom prst="rect">
            <a:avLst/>
          </a:prstGeom>
        </p:spPr>
      </p:pic>
      <p:pic>
        <p:nvPicPr>
          <p:cNvPr id="2" name="Picture 1"/>
          <p:cNvPicPr>
            <a:picLocks noChangeAspect="1"/>
          </p:cNvPicPr>
          <p:nvPr/>
        </p:nvPicPr>
        <p:blipFill>
          <a:blip r:embed="rId8" cstate="email">
            <a:extLst>
              <a:ext uri="{BEBA8EAE-BF5A-486C-A8C5-ECC9F3942E4B}">
                <a14:imgProps xmlns:a14="http://schemas.microsoft.com/office/drawing/2010/main">
                  <a14:imgLayer r:embed="rId9">
                    <a14:imgEffect>
                      <a14:backgroundRemoval t="0" b="98723" l="0" r="100000">
                        <a14:backgroundMark x1="95982" y1="87234" x2="95982" y2="87234"/>
                      </a14:backgroundRemoval>
                    </a14:imgEffect>
                  </a14:imgLayer>
                </a14:imgProps>
              </a:ext>
              <a:ext uri="{28A0092B-C50C-407E-A947-70E740481C1C}">
                <a14:useLocalDpi xmlns:a14="http://schemas.microsoft.com/office/drawing/2010/main"/>
              </a:ext>
            </a:extLst>
          </a:blip>
          <a:stretch>
            <a:fillRect/>
          </a:stretch>
        </p:blipFill>
        <p:spPr>
          <a:xfrm>
            <a:off x="5521808" y="719716"/>
            <a:ext cx="3515384" cy="27660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9" name="Picture 4" descr="Image result for IT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661" y="1148207"/>
            <a:ext cx="4283670" cy="1456448"/>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7">
            <a:extLst>
              <a:ext uri="{FF2B5EF4-FFF2-40B4-BE49-F238E27FC236}">
                <a16:creationId xmlns:a16="http://schemas.microsoft.com/office/drawing/2014/main" id="{AEB389F5-333D-4F96-9955-DCD10E082AB9}"/>
              </a:ext>
            </a:extLst>
          </p:cNvPr>
          <p:cNvPicPr>
            <a:picLocks noGrp="1" noChangeAspect="1"/>
          </p:cNvPicPr>
          <p:nvPr/>
        </p:nvPicPr>
        <p:blipFill rotWithShape="1">
          <a:blip r:embed="rId4">
            <a:lum bright="70000" contrast="-70000"/>
            <a:extLst>
              <a:ext uri="{28A0092B-C50C-407E-A947-70E740481C1C}">
                <a14:useLocalDpi xmlns:a14="http://schemas.microsoft.com/office/drawing/2010/main" val="0"/>
              </a:ext>
            </a:extLst>
          </a:blip>
          <a:srcRect t="31331" b="28355"/>
          <a:stretch/>
        </p:blipFill>
        <p:spPr>
          <a:xfrm>
            <a:off x="-236188" y="1568606"/>
            <a:ext cx="9595718" cy="3868394"/>
          </a:xfrm>
          <a:prstGeom prst="rect">
            <a:avLst/>
          </a:prstGeom>
        </p:spPr>
      </p:pic>
      <p:pic>
        <p:nvPicPr>
          <p:cNvPr id="11" name="Picture 10">
            <a:extLst>
              <a:ext uri="{FF2B5EF4-FFF2-40B4-BE49-F238E27FC236}">
                <a16:creationId xmlns:a16="http://schemas.microsoft.com/office/drawing/2014/main" id="{144AF2CB-59E4-4A35-A7C9-9D5C15B8094E}"/>
              </a:ext>
            </a:extLst>
          </p:cNvPr>
          <p:cNvPicPr>
            <a:picLocks noChangeAspect="1"/>
          </p:cNvPicPr>
          <p:nvPr/>
        </p:nvPicPr>
        <p:blipFill rotWithShape="1">
          <a:blip r:embed="rId5">
            <a:extLst>
              <a:ext uri="{28A0092B-C50C-407E-A947-70E740481C1C}">
                <a14:useLocalDpi xmlns:a14="http://schemas.microsoft.com/office/drawing/2010/main" val="0"/>
              </a:ext>
            </a:extLst>
          </a:blip>
          <a:srcRect l="11255" r="10188"/>
          <a:stretch/>
        </p:blipFill>
        <p:spPr>
          <a:xfrm>
            <a:off x="1152005" y="3866014"/>
            <a:ext cx="2077795" cy="1991385"/>
          </a:xfrm>
          <a:prstGeom prst="rect">
            <a:avLst/>
          </a:prstGeom>
          <a:effectLst>
            <a:softEdge rad="31750"/>
          </a:effectLst>
        </p:spPr>
      </p:pic>
      <p:pic>
        <p:nvPicPr>
          <p:cNvPr id="12" name="Picture 11">
            <a:extLst>
              <a:ext uri="{FF2B5EF4-FFF2-40B4-BE49-F238E27FC236}">
                <a16:creationId xmlns:a16="http://schemas.microsoft.com/office/drawing/2014/main" id="{1FEABDE7-35D0-441F-A557-E33204FB56F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6654" r="6908" b="3828"/>
          <a:stretch/>
        </p:blipFill>
        <p:spPr>
          <a:xfrm>
            <a:off x="4016829" y="962402"/>
            <a:ext cx="4555672" cy="3390106"/>
          </a:xfrm>
          <a:prstGeom prst="rect">
            <a:avLst/>
          </a:prstGeom>
        </p:spPr>
      </p:pic>
    </p:spTree>
    <p:extLst>
      <p:ext uri="{BB962C8B-B14F-4D97-AF65-F5344CB8AC3E}">
        <p14:creationId xmlns:p14="http://schemas.microsoft.com/office/powerpoint/2010/main" val="2794060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9C9C0-66DC-4EBF-B831-8A71375894E8}"/>
              </a:ext>
            </a:extLst>
          </p:cNvPr>
          <p:cNvPicPr>
            <a:picLocks noChangeAspect="1"/>
          </p:cNvPicPr>
          <p:nvPr/>
        </p:nvPicPr>
        <p:blipFill>
          <a:blip r:embed="rId3"/>
          <a:stretch>
            <a:fillRect/>
          </a:stretch>
        </p:blipFill>
        <p:spPr>
          <a:xfrm>
            <a:off x="915479" y="2987666"/>
            <a:ext cx="2410045" cy="2932094"/>
          </a:xfrm>
          <a:prstGeom prst="rect">
            <a:avLst/>
          </a:prstGeom>
        </p:spPr>
      </p:pic>
      <p:sp>
        <p:nvSpPr>
          <p:cNvPr id="5" name="Rectangle 4">
            <a:extLst>
              <a:ext uri="{FF2B5EF4-FFF2-40B4-BE49-F238E27FC236}">
                <a16:creationId xmlns:a16="http://schemas.microsoft.com/office/drawing/2014/main" id="{2D0C756E-4D51-48E8-B7BB-E051BDE40987}"/>
              </a:ext>
            </a:extLst>
          </p:cNvPr>
          <p:cNvSpPr/>
          <p:nvPr/>
        </p:nvSpPr>
        <p:spPr>
          <a:xfrm>
            <a:off x="501632" y="465841"/>
            <a:ext cx="5824030" cy="1323439"/>
          </a:xfrm>
          <a:prstGeom prst="rect">
            <a:avLst/>
          </a:prstGeom>
        </p:spPr>
        <p:txBody>
          <a:bodyPr wrap="none">
            <a:spAutoFit/>
          </a:bodyPr>
          <a:lstStyle/>
          <a:p>
            <a:r>
              <a:rPr lang="en-US" sz="4000" b="1" dirty="0">
                <a:solidFill>
                  <a:srgbClr val="0091EA"/>
                </a:solidFill>
                <a:latin typeface="Roboto Slab" panose="020B0604020202020204" charset="0"/>
                <a:ea typeface="Roboto Slab" panose="020B0604020202020204" charset="0"/>
              </a:rPr>
              <a:t>Domestic Cold Forging </a:t>
            </a:r>
          </a:p>
          <a:p>
            <a:r>
              <a:rPr lang="en-US" sz="4000" b="1" dirty="0">
                <a:solidFill>
                  <a:srgbClr val="0091EA"/>
                </a:solidFill>
                <a:latin typeface="Roboto Slab" panose="020B0604020202020204" charset="0"/>
                <a:ea typeface="Roboto Slab" panose="020B0604020202020204" charset="0"/>
              </a:rPr>
              <a:t>Manufacturer</a:t>
            </a:r>
          </a:p>
        </p:txBody>
      </p:sp>
      <p:pic>
        <p:nvPicPr>
          <p:cNvPr id="2" name="7PQyant3mCc">
            <a:hlinkClick r:id="" action="ppaction://media"/>
            <a:extLst>
              <a:ext uri="{FF2B5EF4-FFF2-40B4-BE49-F238E27FC236}">
                <a16:creationId xmlns:a16="http://schemas.microsoft.com/office/drawing/2014/main" id="{3B87E56B-8F29-4A73-8742-BBD1BFCC8796}"/>
              </a:ext>
            </a:extLst>
          </p:cNvPr>
          <p:cNvPicPr>
            <a:picLocks noRot="1" noChangeAspect="1"/>
          </p:cNvPicPr>
          <p:nvPr>
            <a:videoFile r:link="rId1"/>
          </p:nvPr>
        </p:nvPicPr>
        <p:blipFill rotWithShape="1">
          <a:blip r:embed="rId4"/>
          <a:srcRect t="15324" r="2170" b="15396"/>
          <a:stretch/>
        </p:blipFill>
        <p:spPr>
          <a:xfrm>
            <a:off x="4365403" y="1374615"/>
            <a:ext cx="4155428" cy="2207045"/>
          </a:xfrm>
          <a:prstGeom prst="rect">
            <a:avLst/>
          </a:prstGeom>
        </p:spPr>
      </p:pic>
      <p:pic>
        <p:nvPicPr>
          <p:cNvPr id="6" name="Picture 5">
            <a:extLst>
              <a:ext uri="{FF2B5EF4-FFF2-40B4-BE49-F238E27FC236}">
                <a16:creationId xmlns:a16="http://schemas.microsoft.com/office/drawing/2014/main" id="{1D00AF22-2BAE-4670-8B2B-65981B0DB6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4427" y="288791"/>
            <a:ext cx="2480616" cy="611432"/>
          </a:xfrm>
          <a:prstGeom prst="rect">
            <a:avLst/>
          </a:prstGeom>
        </p:spPr>
      </p:pic>
      <p:sp>
        <p:nvSpPr>
          <p:cNvPr id="7" name="Rectangle 6">
            <a:extLst>
              <a:ext uri="{FF2B5EF4-FFF2-40B4-BE49-F238E27FC236}">
                <a16:creationId xmlns:a16="http://schemas.microsoft.com/office/drawing/2014/main" id="{73FCD112-C10C-44A7-88A4-0A90D033FA50}"/>
              </a:ext>
            </a:extLst>
          </p:cNvPr>
          <p:cNvSpPr/>
          <p:nvPr/>
        </p:nvSpPr>
        <p:spPr>
          <a:xfrm>
            <a:off x="915479" y="5940575"/>
            <a:ext cx="2464136" cy="523220"/>
          </a:xfrm>
          <a:prstGeom prst="rect">
            <a:avLst/>
          </a:prstGeom>
        </p:spPr>
        <p:txBody>
          <a:bodyPr wrap="none">
            <a:spAutoFit/>
          </a:bodyPr>
          <a:lstStyle/>
          <a:p>
            <a:r>
              <a:rPr lang="en-US" sz="2800" b="1" dirty="0">
                <a:solidFill>
                  <a:srgbClr val="0091EA"/>
                </a:solidFill>
                <a:latin typeface="Roboto Slab" panose="020B0604020202020204" charset="0"/>
                <a:ea typeface="Roboto Slab" panose="020B0604020202020204" charset="0"/>
              </a:rPr>
              <a:t>Cold Heading</a:t>
            </a:r>
          </a:p>
        </p:txBody>
      </p:sp>
      <p:sp>
        <p:nvSpPr>
          <p:cNvPr id="8" name="Rectangle 7">
            <a:extLst>
              <a:ext uri="{FF2B5EF4-FFF2-40B4-BE49-F238E27FC236}">
                <a16:creationId xmlns:a16="http://schemas.microsoft.com/office/drawing/2014/main" id="{A95B797D-CF4C-4B85-9E72-33FADBDD9C68}"/>
              </a:ext>
            </a:extLst>
          </p:cNvPr>
          <p:cNvSpPr/>
          <p:nvPr/>
        </p:nvSpPr>
        <p:spPr>
          <a:xfrm>
            <a:off x="5384698" y="6022092"/>
            <a:ext cx="2258952" cy="523220"/>
          </a:xfrm>
          <a:prstGeom prst="rect">
            <a:avLst/>
          </a:prstGeom>
        </p:spPr>
        <p:txBody>
          <a:bodyPr wrap="none">
            <a:spAutoFit/>
          </a:bodyPr>
          <a:lstStyle/>
          <a:p>
            <a:r>
              <a:rPr lang="en-US" sz="2800" b="1" dirty="0">
                <a:solidFill>
                  <a:srgbClr val="0091EA"/>
                </a:solidFill>
                <a:latin typeface="Roboto Slab" panose="020B0604020202020204" charset="0"/>
                <a:ea typeface="Roboto Slab" panose="020B0604020202020204" charset="0"/>
              </a:rPr>
              <a:t>Cold Rolling</a:t>
            </a:r>
          </a:p>
        </p:txBody>
      </p:sp>
      <p:pic>
        <p:nvPicPr>
          <p:cNvPr id="3" name="Picture 2">
            <a:extLst>
              <a:ext uri="{FF2B5EF4-FFF2-40B4-BE49-F238E27FC236}">
                <a16:creationId xmlns:a16="http://schemas.microsoft.com/office/drawing/2014/main" id="{86F976F4-A12C-4CB2-B873-4E61CAA481CC}"/>
              </a:ext>
            </a:extLst>
          </p:cNvPr>
          <p:cNvPicPr>
            <a:picLocks noChangeAspect="1"/>
          </p:cNvPicPr>
          <p:nvPr/>
        </p:nvPicPr>
        <p:blipFill>
          <a:blip r:embed="rId6"/>
          <a:stretch>
            <a:fillRect/>
          </a:stretch>
        </p:blipFill>
        <p:spPr>
          <a:xfrm>
            <a:off x="4980718" y="4190090"/>
            <a:ext cx="3017352" cy="1729670"/>
          </a:xfrm>
          <a:prstGeom prst="rect">
            <a:avLst/>
          </a:prstGeom>
        </p:spPr>
      </p:pic>
    </p:spTree>
    <p:extLst>
      <p:ext uri="{BB962C8B-B14F-4D97-AF65-F5344CB8AC3E}">
        <p14:creationId xmlns:p14="http://schemas.microsoft.com/office/powerpoint/2010/main" val="48707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026" name="Picture 2" descr="Image result for itw shakeproo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55238" y="1334526"/>
            <a:ext cx="2687576" cy="17857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069595" y="3632307"/>
            <a:ext cx="1872079" cy="2753485"/>
            <a:chOff x="1792470" y="2176446"/>
            <a:chExt cx="1684377" cy="2555044"/>
          </a:xfrm>
        </p:grpSpPr>
        <p:pic>
          <p:nvPicPr>
            <p:cNvPr id="7" name="Picture 14" descr="Related imag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92470" y="2176446"/>
              <a:ext cx="1684377" cy="2555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Shape 433"/>
            <p:cNvSpPr/>
            <p:nvPr/>
          </p:nvSpPr>
          <p:spPr>
            <a:xfrm>
              <a:off x="2897036" y="4017985"/>
              <a:ext cx="136148" cy="190469"/>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9BBD5"/>
            </a:solidFill>
            <a:ln>
              <a:noFill/>
            </a:ln>
          </p:spPr>
          <p:txBody>
            <a:bodyPr lIns="91425" tIns="91425" rIns="91425" bIns="91425" anchor="ctr" anchorCtr="0">
              <a:noAutofit/>
            </a:bodyPr>
            <a:lstStyle/>
            <a:p>
              <a:pPr lvl="0" rtl="0">
                <a:spcBef>
                  <a:spcPts val="0"/>
                </a:spcBef>
                <a:buNone/>
              </a:pPr>
              <a:endParaRPr>
                <a:solidFill>
                  <a:srgbClr val="00E1C6"/>
                </a:solidFill>
              </a:endParaRPr>
            </a:p>
          </p:txBody>
        </p:sp>
        <p:sp>
          <p:nvSpPr>
            <p:cNvPr id="9" name="Shape 433"/>
            <p:cNvSpPr/>
            <p:nvPr/>
          </p:nvSpPr>
          <p:spPr>
            <a:xfrm>
              <a:off x="2498511" y="3056412"/>
              <a:ext cx="136148" cy="190469"/>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9BBD5"/>
            </a:solidFill>
            <a:ln>
              <a:noFill/>
            </a:ln>
          </p:spPr>
          <p:txBody>
            <a:bodyPr lIns="91425" tIns="91425" rIns="91425" bIns="91425" anchor="ctr" anchorCtr="0">
              <a:noAutofit/>
            </a:bodyPr>
            <a:lstStyle/>
            <a:p>
              <a:pPr lvl="0" rtl="0">
                <a:spcBef>
                  <a:spcPts val="0"/>
                </a:spcBef>
                <a:buNone/>
              </a:pPr>
              <a:endParaRPr>
                <a:solidFill>
                  <a:srgbClr val="00E1C6"/>
                </a:solidFill>
              </a:endParaRPr>
            </a:p>
          </p:txBody>
        </p:sp>
        <p:sp>
          <p:nvSpPr>
            <p:cNvPr id="10" name="Shape 433"/>
            <p:cNvSpPr/>
            <p:nvPr/>
          </p:nvSpPr>
          <p:spPr>
            <a:xfrm>
              <a:off x="2498511" y="2791624"/>
              <a:ext cx="136148" cy="190469"/>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9BBD5"/>
            </a:solidFill>
            <a:ln>
              <a:noFill/>
            </a:ln>
          </p:spPr>
          <p:txBody>
            <a:bodyPr lIns="91425" tIns="91425" rIns="91425" bIns="91425" anchor="ctr" anchorCtr="0">
              <a:noAutofit/>
            </a:bodyPr>
            <a:lstStyle/>
            <a:p>
              <a:pPr lvl="0" rtl="0">
                <a:spcBef>
                  <a:spcPts val="0"/>
                </a:spcBef>
                <a:buNone/>
              </a:pPr>
              <a:endParaRPr>
                <a:solidFill>
                  <a:srgbClr val="00E1C6"/>
                </a:solidFill>
              </a:endParaRPr>
            </a:p>
          </p:txBody>
        </p:sp>
        <p:sp>
          <p:nvSpPr>
            <p:cNvPr id="11" name="Shape 433"/>
            <p:cNvSpPr/>
            <p:nvPr/>
          </p:nvSpPr>
          <p:spPr>
            <a:xfrm>
              <a:off x="2408137" y="2863034"/>
              <a:ext cx="136148" cy="190469"/>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9BBD5"/>
            </a:solidFill>
            <a:ln>
              <a:noFill/>
            </a:ln>
          </p:spPr>
          <p:txBody>
            <a:bodyPr lIns="91425" tIns="91425" rIns="91425" bIns="91425" anchor="ctr" anchorCtr="0">
              <a:noAutofit/>
            </a:bodyPr>
            <a:lstStyle/>
            <a:p>
              <a:pPr lvl="0" rtl="0">
                <a:spcBef>
                  <a:spcPts val="0"/>
                </a:spcBef>
                <a:buNone/>
              </a:pPr>
              <a:endParaRPr>
                <a:solidFill>
                  <a:srgbClr val="00E1C6"/>
                </a:solidFill>
              </a:endParaRPr>
            </a:p>
          </p:txBody>
        </p:sp>
        <p:sp>
          <p:nvSpPr>
            <p:cNvPr id="12" name="Shape 433"/>
            <p:cNvSpPr/>
            <p:nvPr/>
          </p:nvSpPr>
          <p:spPr>
            <a:xfrm>
              <a:off x="2341977" y="2730414"/>
              <a:ext cx="136148" cy="190469"/>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9BBD5"/>
            </a:solidFill>
            <a:ln>
              <a:noFill/>
            </a:ln>
          </p:spPr>
          <p:txBody>
            <a:bodyPr lIns="91425" tIns="91425" rIns="91425" bIns="91425" anchor="ctr" anchorCtr="0">
              <a:noAutofit/>
            </a:bodyPr>
            <a:lstStyle/>
            <a:p>
              <a:pPr lvl="0" rtl="0">
                <a:spcBef>
                  <a:spcPts val="0"/>
                </a:spcBef>
                <a:buNone/>
              </a:pPr>
              <a:endParaRPr>
                <a:solidFill>
                  <a:srgbClr val="00E1C6"/>
                </a:solidFill>
              </a:endParaRPr>
            </a:p>
          </p:txBody>
        </p:sp>
      </p:grpSp>
      <p:sp>
        <p:nvSpPr>
          <p:cNvPr id="5" name="Rectangle 4"/>
          <p:cNvSpPr/>
          <p:nvPr/>
        </p:nvSpPr>
        <p:spPr>
          <a:xfrm>
            <a:off x="3208645" y="4131887"/>
            <a:ext cx="5502041" cy="1754326"/>
          </a:xfrm>
          <a:prstGeom prst="rect">
            <a:avLst/>
          </a:prstGeom>
        </p:spPr>
        <p:txBody>
          <a:bodyPr wrap="square">
            <a:spAutoFit/>
          </a:bodyPr>
          <a:lstStyle/>
          <a:p>
            <a:r>
              <a:rPr lang="en-US" sz="1200" u="sng" dirty="0">
                <a:solidFill>
                  <a:schemeClr val="tx1"/>
                </a:solidFill>
                <a:latin typeface="Roboto Slab" panose="020B0604020202020204" charset="0"/>
                <a:ea typeface="Roboto Slab" panose="020B0604020202020204" charset="0"/>
              </a:rPr>
              <a:t>Milwaukee, WI </a:t>
            </a:r>
            <a:r>
              <a:rPr lang="en-US" sz="1200" dirty="0">
                <a:solidFill>
                  <a:schemeClr val="tx1"/>
                </a:solidFill>
                <a:latin typeface="Roboto Slab" panose="020B0604020202020204" charset="0"/>
                <a:ea typeface="Roboto Slab" panose="020B0604020202020204" charset="0"/>
              </a:rPr>
              <a:t>– </a:t>
            </a:r>
            <a:r>
              <a:rPr lang="en-US" sz="1200" dirty="0" err="1">
                <a:solidFill>
                  <a:schemeClr val="tx1"/>
                </a:solidFill>
                <a:latin typeface="Roboto Slab" panose="020B0604020202020204" charset="0"/>
                <a:ea typeface="Roboto Slab" panose="020B0604020202020204" charset="0"/>
              </a:rPr>
              <a:t>Mellowes</a:t>
            </a:r>
            <a:r>
              <a:rPr lang="en-US" sz="1200" dirty="0">
                <a:solidFill>
                  <a:schemeClr val="tx1"/>
                </a:solidFill>
                <a:latin typeface="Roboto Slab" panose="020B0604020202020204" charset="0"/>
                <a:ea typeface="Roboto Slab" panose="020B0604020202020204" charset="0"/>
              </a:rPr>
              <a:t> Lock Washers &amp; CNC</a:t>
            </a:r>
          </a:p>
          <a:p>
            <a:endParaRPr lang="en-US" sz="1200" u="sng" dirty="0">
              <a:solidFill>
                <a:schemeClr val="tx1"/>
              </a:solidFill>
              <a:latin typeface="Roboto Slab" panose="020B0604020202020204" charset="0"/>
              <a:ea typeface="Roboto Slab" panose="020B0604020202020204" charset="0"/>
            </a:endParaRPr>
          </a:p>
          <a:p>
            <a:r>
              <a:rPr lang="en-US" sz="1200" u="sng" dirty="0">
                <a:solidFill>
                  <a:schemeClr val="tx1"/>
                </a:solidFill>
                <a:latin typeface="Roboto Slab" panose="020B0604020202020204" charset="0"/>
                <a:ea typeface="Roboto Slab" panose="020B0604020202020204" charset="0"/>
              </a:rPr>
              <a:t>Watertown, WI </a:t>
            </a:r>
            <a:r>
              <a:rPr lang="en-US" sz="1200" dirty="0">
                <a:solidFill>
                  <a:schemeClr val="tx1"/>
                </a:solidFill>
                <a:latin typeface="Roboto Slab" panose="020B0604020202020204" charset="0"/>
                <a:ea typeface="Roboto Slab" panose="020B0604020202020204" charset="0"/>
              </a:rPr>
              <a:t>– Alpine Threaded, Bee </a:t>
            </a:r>
            <a:r>
              <a:rPr lang="en-US" sz="1200" dirty="0" err="1">
                <a:solidFill>
                  <a:schemeClr val="tx1"/>
                </a:solidFill>
                <a:latin typeface="Roboto Slab" panose="020B0604020202020204" charset="0"/>
                <a:ea typeface="Roboto Slab" panose="020B0604020202020204" charset="0"/>
              </a:rPr>
              <a:t>Leitzke</a:t>
            </a:r>
            <a:r>
              <a:rPr lang="en-US" sz="1200" dirty="0">
                <a:solidFill>
                  <a:schemeClr val="tx1"/>
                </a:solidFill>
                <a:latin typeface="Roboto Slab" panose="020B0604020202020204" charset="0"/>
                <a:ea typeface="Roboto Slab" panose="020B0604020202020204" charset="0"/>
              </a:rPr>
              <a:t> Pins</a:t>
            </a:r>
          </a:p>
          <a:p>
            <a:endParaRPr lang="en-US" sz="1200" dirty="0">
              <a:solidFill>
                <a:schemeClr val="tx1"/>
              </a:solidFill>
              <a:latin typeface="Roboto Slab" panose="020B0604020202020204" charset="0"/>
              <a:ea typeface="Roboto Slab" panose="020B0604020202020204" charset="0"/>
            </a:endParaRPr>
          </a:p>
          <a:p>
            <a:r>
              <a:rPr lang="en-US" sz="1200" u="sng" dirty="0">
                <a:solidFill>
                  <a:schemeClr val="tx1"/>
                </a:solidFill>
                <a:latin typeface="Roboto Slab" panose="020B0604020202020204" charset="0"/>
                <a:ea typeface="Roboto Slab" panose="020B0604020202020204" charset="0"/>
              </a:rPr>
              <a:t>Iron Ridge, WI </a:t>
            </a:r>
            <a:r>
              <a:rPr lang="en-US" sz="1200" dirty="0">
                <a:solidFill>
                  <a:schemeClr val="tx1"/>
                </a:solidFill>
                <a:latin typeface="Roboto Slab" panose="020B0604020202020204" charset="0"/>
                <a:ea typeface="Roboto Slab" panose="020B0604020202020204" charset="0"/>
              </a:rPr>
              <a:t>– Shipping Warehouse</a:t>
            </a:r>
          </a:p>
          <a:p>
            <a:endParaRPr lang="en-US" sz="1200" dirty="0">
              <a:solidFill>
                <a:schemeClr val="tx1"/>
              </a:solidFill>
              <a:latin typeface="Roboto Slab" panose="020B0604020202020204" charset="0"/>
              <a:ea typeface="Roboto Slab" panose="020B0604020202020204" charset="0"/>
            </a:endParaRPr>
          </a:p>
          <a:p>
            <a:r>
              <a:rPr lang="en-US" sz="1200" u="sng" dirty="0">
                <a:solidFill>
                  <a:schemeClr val="tx1"/>
                </a:solidFill>
                <a:latin typeface="Roboto Slab" panose="020B0604020202020204" charset="0"/>
                <a:ea typeface="Roboto Slab" panose="020B0604020202020204" charset="0"/>
              </a:rPr>
              <a:t>Broadview, IL </a:t>
            </a:r>
            <a:r>
              <a:rPr lang="en-US" sz="1200" dirty="0">
                <a:solidFill>
                  <a:schemeClr val="tx1"/>
                </a:solidFill>
                <a:latin typeface="Roboto Slab" panose="020B0604020202020204" charset="0"/>
                <a:ea typeface="Roboto Slab" panose="020B0604020202020204" charset="0"/>
              </a:rPr>
              <a:t>– ITW Shakeproof Stampings</a:t>
            </a:r>
          </a:p>
          <a:p>
            <a:endParaRPr lang="en-US" sz="1200" dirty="0">
              <a:solidFill>
                <a:schemeClr val="tx1"/>
              </a:solidFill>
              <a:latin typeface="Roboto Slab" panose="020B0604020202020204" charset="0"/>
              <a:ea typeface="Roboto Slab" panose="020B0604020202020204" charset="0"/>
            </a:endParaRPr>
          </a:p>
          <a:p>
            <a:r>
              <a:rPr lang="en-US" sz="1200" u="sng" dirty="0" err="1">
                <a:solidFill>
                  <a:schemeClr val="tx1"/>
                </a:solidFill>
                <a:latin typeface="Roboto Slab" panose="020B0604020202020204" charset="0"/>
                <a:ea typeface="Roboto Slab" panose="020B0604020202020204" charset="0"/>
              </a:rPr>
              <a:t>Galatin</a:t>
            </a:r>
            <a:r>
              <a:rPr lang="en-US" sz="1200" u="sng" dirty="0">
                <a:solidFill>
                  <a:schemeClr val="tx1"/>
                </a:solidFill>
                <a:latin typeface="Roboto Slab" panose="020B0604020202020204" charset="0"/>
                <a:ea typeface="Roboto Slab" panose="020B0604020202020204" charset="0"/>
              </a:rPr>
              <a:t>, TN </a:t>
            </a:r>
            <a:r>
              <a:rPr lang="en-US" sz="1200" dirty="0">
                <a:solidFill>
                  <a:schemeClr val="tx1"/>
                </a:solidFill>
                <a:latin typeface="Roboto Slab" panose="020B0604020202020204" charset="0"/>
                <a:ea typeface="Roboto Slab" panose="020B0604020202020204" charset="0"/>
              </a:rPr>
              <a:t>– CIP Stampings, clips, Internal Threaded</a:t>
            </a:r>
          </a:p>
        </p:txBody>
      </p:sp>
      <p:sp>
        <p:nvSpPr>
          <p:cNvPr id="13" name="Rectangle 12"/>
          <p:cNvSpPr/>
          <p:nvPr/>
        </p:nvSpPr>
        <p:spPr>
          <a:xfrm>
            <a:off x="3025127" y="3658328"/>
            <a:ext cx="5287025" cy="400110"/>
          </a:xfrm>
          <a:prstGeom prst="rect">
            <a:avLst/>
          </a:prstGeom>
        </p:spPr>
        <p:txBody>
          <a:bodyPr wrap="none">
            <a:spAutoFit/>
          </a:bodyPr>
          <a:lstStyle/>
          <a:p>
            <a:r>
              <a:rPr lang="en-US" sz="2000" b="1" dirty="0">
                <a:solidFill>
                  <a:srgbClr val="0091EA"/>
                </a:solidFill>
                <a:latin typeface="Roboto Slab" panose="020B0604020202020204" charset="0"/>
                <a:ea typeface="Roboto Slab" panose="020B0604020202020204" charset="0"/>
              </a:rPr>
              <a:t>Manufacturing and Engineering Facilities</a:t>
            </a:r>
          </a:p>
        </p:txBody>
      </p:sp>
      <p:pic>
        <p:nvPicPr>
          <p:cNvPr id="17" name="Picture 16">
            <a:extLst>
              <a:ext uri="{FF2B5EF4-FFF2-40B4-BE49-F238E27FC236}">
                <a16:creationId xmlns:a16="http://schemas.microsoft.com/office/drawing/2014/main" id="{843536BB-AE1E-49BF-AE1C-558AB2310F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4427" y="288791"/>
            <a:ext cx="2480616" cy="611432"/>
          </a:xfrm>
          <a:prstGeom prst="rect">
            <a:avLst/>
          </a:prstGeom>
        </p:spPr>
      </p:pic>
      <p:sp>
        <p:nvSpPr>
          <p:cNvPr id="20" name="Rectangle 19">
            <a:extLst>
              <a:ext uri="{FF2B5EF4-FFF2-40B4-BE49-F238E27FC236}">
                <a16:creationId xmlns:a16="http://schemas.microsoft.com/office/drawing/2014/main" id="{D0CFA9DA-7FC8-49A5-BA4F-B578548F6800}"/>
              </a:ext>
            </a:extLst>
          </p:cNvPr>
          <p:cNvSpPr/>
          <p:nvPr/>
        </p:nvSpPr>
        <p:spPr>
          <a:xfrm>
            <a:off x="501632" y="465841"/>
            <a:ext cx="5697394" cy="707886"/>
          </a:xfrm>
          <a:prstGeom prst="rect">
            <a:avLst/>
          </a:prstGeom>
        </p:spPr>
        <p:txBody>
          <a:bodyPr wrap="none">
            <a:spAutoFit/>
          </a:bodyPr>
          <a:lstStyle/>
          <a:p>
            <a:r>
              <a:rPr lang="en-US" sz="4000" b="1" dirty="0">
                <a:solidFill>
                  <a:srgbClr val="0091EA"/>
                </a:solidFill>
                <a:latin typeface="Roboto Slab" panose="020B0604020202020204" charset="0"/>
                <a:ea typeface="Roboto Slab" panose="020B0604020202020204" charset="0"/>
              </a:rPr>
              <a:t>Domestic Engineering</a:t>
            </a:r>
          </a:p>
        </p:txBody>
      </p:sp>
      <p:pic>
        <p:nvPicPr>
          <p:cNvPr id="1028" name="Picture 4" descr="Image result for applications engineering">
            <a:extLst>
              <a:ext uri="{FF2B5EF4-FFF2-40B4-BE49-F238E27FC236}">
                <a16:creationId xmlns:a16="http://schemas.microsoft.com/office/drawing/2014/main" id="{94BFA776-6132-4662-9034-910B83AE4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7298" y="1360129"/>
            <a:ext cx="2598563" cy="173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16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028" name="Picture 4" descr="http://s3images.coroflot.com/user_files/individual_files/190720_sZtTw3jHhTbVqqHIEdA15NXUD.jpg">
            <a:extLst>
              <a:ext uri="{FF2B5EF4-FFF2-40B4-BE49-F238E27FC236}">
                <a16:creationId xmlns:a16="http://schemas.microsoft.com/office/drawing/2014/main" id="{7E2BEB06-3970-43EB-BDF4-068D6212F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639" y="1976583"/>
            <a:ext cx="5550886" cy="413937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5656A863-BD15-4BF4-BFBD-6F178A164204}"/>
              </a:ext>
            </a:extLst>
          </p:cNvPr>
          <p:cNvSpPr/>
          <p:nvPr/>
        </p:nvSpPr>
        <p:spPr>
          <a:xfrm>
            <a:off x="437625" y="410130"/>
            <a:ext cx="6546985" cy="769441"/>
          </a:xfrm>
          <a:prstGeom prst="rect">
            <a:avLst/>
          </a:prstGeom>
        </p:spPr>
        <p:txBody>
          <a:bodyPr wrap="none">
            <a:spAutoFit/>
          </a:bodyPr>
          <a:lstStyle/>
          <a:p>
            <a:r>
              <a:rPr lang="en-US" sz="3600" b="1" dirty="0">
                <a:solidFill>
                  <a:srgbClr val="0091EA"/>
                </a:solidFill>
                <a:latin typeface="Roboto Slab" panose="020B0604020202020204" charset="0"/>
                <a:ea typeface="Roboto Slab" panose="020B0604020202020204" charset="0"/>
              </a:rPr>
              <a:t>Unique Challenges… </a:t>
            </a:r>
            <a:r>
              <a:rPr lang="en-US" sz="4400" b="1" dirty="0">
                <a:solidFill>
                  <a:srgbClr val="0091EA"/>
                </a:solidFill>
                <a:latin typeface="Roboto Slab" panose="020B0604020202020204" charset="0"/>
                <a:ea typeface="Roboto Slab" panose="020B0604020202020204" charset="0"/>
              </a:rPr>
              <a:t>Solved</a:t>
            </a:r>
            <a:endParaRPr lang="en-US" sz="3600" b="1" dirty="0">
              <a:solidFill>
                <a:srgbClr val="0091EA"/>
              </a:solidFill>
              <a:latin typeface="Roboto Slab" panose="020B0604020202020204" charset="0"/>
              <a:ea typeface="Roboto Slab" panose="020B0604020202020204" charset="0"/>
            </a:endParaRPr>
          </a:p>
        </p:txBody>
      </p:sp>
      <p:cxnSp>
        <p:nvCxnSpPr>
          <p:cNvPr id="28" name="Straight Connector 27">
            <a:extLst>
              <a:ext uri="{FF2B5EF4-FFF2-40B4-BE49-F238E27FC236}">
                <a16:creationId xmlns:a16="http://schemas.microsoft.com/office/drawing/2014/main" id="{51CEE856-165D-44E2-AFAA-14F642988A04}"/>
              </a:ext>
            </a:extLst>
          </p:cNvPr>
          <p:cNvCxnSpPr>
            <a:cxnSpLocks/>
            <a:stCxn id="1024" idx="1"/>
          </p:cNvCxnSpPr>
          <p:nvPr/>
        </p:nvCxnSpPr>
        <p:spPr>
          <a:xfrm flipH="1">
            <a:off x="4784438" y="1882659"/>
            <a:ext cx="1528420" cy="1025551"/>
          </a:xfrm>
          <a:prstGeom prst="line">
            <a:avLst/>
          </a:prstGeom>
          <a:ln w="38100">
            <a:solidFill>
              <a:srgbClr val="0091EA"/>
            </a:solidFill>
          </a:ln>
        </p:spPr>
        <p:style>
          <a:lnRef idx="1">
            <a:schemeClr val="accent1"/>
          </a:lnRef>
          <a:fillRef idx="0">
            <a:schemeClr val="accent1"/>
          </a:fillRef>
          <a:effectRef idx="0">
            <a:schemeClr val="accent1"/>
          </a:effectRef>
          <a:fontRef idx="minor">
            <a:schemeClr val="tx1"/>
          </a:fontRef>
        </p:style>
      </p:cxnSp>
      <p:sp>
        <p:nvSpPr>
          <p:cNvPr id="1024" name="TextBox 1023">
            <a:extLst>
              <a:ext uri="{FF2B5EF4-FFF2-40B4-BE49-F238E27FC236}">
                <a16:creationId xmlns:a16="http://schemas.microsoft.com/office/drawing/2014/main" id="{774A55D7-EC74-4977-8DE4-1644C3C344F5}"/>
              </a:ext>
            </a:extLst>
          </p:cNvPr>
          <p:cNvSpPr txBox="1"/>
          <p:nvPr/>
        </p:nvSpPr>
        <p:spPr>
          <a:xfrm>
            <a:off x="6312858" y="1682604"/>
            <a:ext cx="2340692" cy="400110"/>
          </a:xfrm>
          <a:prstGeom prst="rect">
            <a:avLst/>
          </a:prstGeom>
          <a:noFill/>
        </p:spPr>
        <p:txBody>
          <a:bodyPr wrap="square" rtlCol="0">
            <a:spAutoFit/>
          </a:bodyPr>
          <a:lstStyle/>
          <a:p>
            <a:r>
              <a:rPr lang="en-US" sz="2000" b="1" dirty="0">
                <a:solidFill>
                  <a:srgbClr val="0091EA"/>
                </a:solidFill>
              </a:rPr>
              <a:t>Clutch Assembly</a:t>
            </a:r>
          </a:p>
        </p:txBody>
      </p:sp>
      <p:sp>
        <p:nvSpPr>
          <p:cNvPr id="1029" name="Flowchart: Connector 1028">
            <a:extLst>
              <a:ext uri="{FF2B5EF4-FFF2-40B4-BE49-F238E27FC236}">
                <a16:creationId xmlns:a16="http://schemas.microsoft.com/office/drawing/2014/main" id="{11B2F26A-401C-4BB4-A2EA-8F23CB94736A}"/>
              </a:ext>
            </a:extLst>
          </p:cNvPr>
          <p:cNvSpPr/>
          <p:nvPr/>
        </p:nvSpPr>
        <p:spPr>
          <a:xfrm>
            <a:off x="4733833" y="2853414"/>
            <a:ext cx="101206" cy="101080"/>
          </a:xfrm>
          <a:prstGeom prst="flowChartConnector">
            <a:avLst/>
          </a:prstGeom>
          <a:solidFill>
            <a:srgbClr val="009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1" name="Picture 1030">
            <a:extLst>
              <a:ext uri="{FF2B5EF4-FFF2-40B4-BE49-F238E27FC236}">
                <a16:creationId xmlns:a16="http://schemas.microsoft.com/office/drawing/2014/main" id="{148A0911-BA3B-402E-AA59-AD1AA23F5F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78" b="96353" l="8203" r="91016">
                        <a14:foregroundMark x1="27734" y1="15355" x2="26953" y2="8061"/>
                        <a14:foregroundMark x1="49219" y1="44338" x2="51563" y2="96737"/>
                        <a14:foregroundMark x1="91016" y1="21881" x2="79688" y2="24376"/>
                        <a14:foregroundMark x1="14844" y1="21113" x2="8203" y2="21881"/>
                      </a14:backgroundRemoval>
                    </a14:imgEffect>
                  </a14:imgLayer>
                </a14:imgProps>
              </a:ext>
            </a:extLst>
          </a:blip>
          <a:stretch>
            <a:fillRect/>
          </a:stretch>
        </p:blipFill>
        <p:spPr>
          <a:xfrm rot="17885486">
            <a:off x="6630543" y="1952004"/>
            <a:ext cx="411438" cy="837341"/>
          </a:xfrm>
          <a:prstGeom prst="rect">
            <a:avLst/>
          </a:prstGeom>
        </p:spPr>
      </p:pic>
      <p:sp>
        <p:nvSpPr>
          <p:cNvPr id="40" name="TextBox 39">
            <a:extLst>
              <a:ext uri="{FF2B5EF4-FFF2-40B4-BE49-F238E27FC236}">
                <a16:creationId xmlns:a16="http://schemas.microsoft.com/office/drawing/2014/main" id="{47ACBAC8-CCF0-4A8D-A217-E33B723853D4}"/>
              </a:ext>
            </a:extLst>
          </p:cNvPr>
          <p:cNvSpPr txBox="1"/>
          <p:nvPr/>
        </p:nvSpPr>
        <p:spPr>
          <a:xfrm>
            <a:off x="6969859" y="2035752"/>
            <a:ext cx="2340692" cy="307777"/>
          </a:xfrm>
          <a:prstGeom prst="rect">
            <a:avLst/>
          </a:prstGeom>
          <a:noFill/>
        </p:spPr>
        <p:txBody>
          <a:bodyPr wrap="square" rtlCol="0">
            <a:spAutoFit/>
          </a:bodyPr>
          <a:lstStyle/>
          <a:p>
            <a:r>
              <a:rPr lang="en-US" dirty="0"/>
              <a:t>ITW </a:t>
            </a:r>
            <a:r>
              <a:rPr lang="en-US" b="1" dirty="0"/>
              <a:t>BosScrew</a:t>
            </a:r>
          </a:p>
        </p:txBody>
      </p:sp>
      <p:sp>
        <p:nvSpPr>
          <p:cNvPr id="41" name="TextBox 40">
            <a:extLst>
              <a:ext uri="{FF2B5EF4-FFF2-40B4-BE49-F238E27FC236}">
                <a16:creationId xmlns:a16="http://schemas.microsoft.com/office/drawing/2014/main" id="{158F3127-E926-4105-B7D1-015EA36F89C7}"/>
              </a:ext>
            </a:extLst>
          </p:cNvPr>
          <p:cNvSpPr txBox="1"/>
          <p:nvPr/>
        </p:nvSpPr>
        <p:spPr>
          <a:xfrm>
            <a:off x="7250615" y="2302927"/>
            <a:ext cx="1825555" cy="646331"/>
          </a:xfrm>
          <a:prstGeom prst="rect">
            <a:avLst/>
          </a:prstGeom>
          <a:noFill/>
        </p:spPr>
        <p:txBody>
          <a:bodyPr wrap="square" rtlCol="0">
            <a:spAutoFit/>
          </a:bodyPr>
          <a:lstStyle/>
          <a:p>
            <a:r>
              <a:rPr lang="en-US" sz="1200" dirty="0"/>
              <a:t>Plastic joint challenges</a:t>
            </a:r>
          </a:p>
          <a:p>
            <a:r>
              <a:rPr lang="en-US" sz="1200" dirty="0"/>
              <a:t>Vibration, loosening,</a:t>
            </a:r>
          </a:p>
          <a:p>
            <a:r>
              <a:rPr lang="en-US" sz="1200" dirty="0"/>
              <a:t>heat… Solved! </a:t>
            </a:r>
          </a:p>
        </p:txBody>
      </p:sp>
      <p:cxnSp>
        <p:nvCxnSpPr>
          <p:cNvPr id="42" name="Straight Connector 41">
            <a:extLst>
              <a:ext uri="{FF2B5EF4-FFF2-40B4-BE49-F238E27FC236}">
                <a16:creationId xmlns:a16="http://schemas.microsoft.com/office/drawing/2014/main" id="{DB138691-74CA-4C67-ABA1-64F452766590}"/>
              </a:ext>
            </a:extLst>
          </p:cNvPr>
          <p:cNvCxnSpPr>
            <a:cxnSpLocks/>
          </p:cNvCxnSpPr>
          <p:nvPr/>
        </p:nvCxnSpPr>
        <p:spPr>
          <a:xfrm flipV="1">
            <a:off x="2453649" y="4527308"/>
            <a:ext cx="2514939" cy="950445"/>
          </a:xfrm>
          <a:prstGeom prst="line">
            <a:avLst/>
          </a:prstGeom>
          <a:ln w="38100">
            <a:solidFill>
              <a:srgbClr val="0091EA"/>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1C1C2F56-E733-45FC-A879-7DF65B0A9793}"/>
              </a:ext>
            </a:extLst>
          </p:cNvPr>
          <p:cNvSpPr/>
          <p:nvPr/>
        </p:nvSpPr>
        <p:spPr>
          <a:xfrm>
            <a:off x="4917984" y="4476768"/>
            <a:ext cx="101206" cy="101080"/>
          </a:xfrm>
          <a:prstGeom prst="flowChartConnector">
            <a:avLst/>
          </a:prstGeom>
          <a:solidFill>
            <a:srgbClr val="009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071FC8D1-D016-46E3-A1DE-2DCB5853D348}"/>
              </a:ext>
            </a:extLst>
          </p:cNvPr>
          <p:cNvSpPr txBox="1"/>
          <p:nvPr/>
        </p:nvSpPr>
        <p:spPr>
          <a:xfrm>
            <a:off x="523266" y="5277698"/>
            <a:ext cx="2340692" cy="400110"/>
          </a:xfrm>
          <a:prstGeom prst="rect">
            <a:avLst/>
          </a:prstGeom>
          <a:noFill/>
        </p:spPr>
        <p:txBody>
          <a:bodyPr wrap="square" rtlCol="0">
            <a:spAutoFit/>
          </a:bodyPr>
          <a:lstStyle/>
          <a:p>
            <a:r>
              <a:rPr lang="en-US" sz="2000" b="1" dirty="0">
                <a:solidFill>
                  <a:srgbClr val="0091EA"/>
                </a:solidFill>
              </a:rPr>
              <a:t>Engine Mount</a:t>
            </a:r>
          </a:p>
        </p:txBody>
      </p:sp>
      <p:sp>
        <p:nvSpPr>
          <p:cNvPr id="52" name="TextBox 51">
            <a:extLst>
              <a:ext uri="{FF2B5EF4-FFF2-40B4-BE49-F238E27FC236}">
                <a16:creationId xmlns:a16="http://schemas.microsoft.com/office/drawing/2014/main" id="{6CC2F625-3A0B-47DC-852E-2B358CF0D22A}"/>
              </a:ext>
            </a:extLst>
          </p:cNvPr>
          <p:cNvSpPr txBox="1"/>
          <p:nvPr/>
        </p:nvSpPr>
        <p:spPr>
          <a:xfrm>
            <a:off x="957219" y="5645024"/>
            <a:ext cx="2340692" cy="307777"/>
          </a:xfrm>
          <a:prstGeom prst="rect">
            <a:avLst/>
          </a:prstGeom>
          <a:noFill/>
        </p:spPr>
        <p:txBody>
          <a:bodyPr wrap="square" rtlCol="0">
            <a:spAutoFit/>
          </a:bodyPr>
          <a:lstStyle/>
          <a:p>
            <a:r>
              <a:rPr lang="en-US" dirty="0"/>
              <a:t>ITW </a:t>
            </a:r>
            <a:r>
              <a:rPr lang="en-US" b="1" dirty="0"/>
              <a:t>TAP-R</a:t>
            </a:r>
          </a:p>
        </p:txBody>
      </p:sp>
      <p:pic>
        <p:nvPicPr>
          <p:cNvPr id="53" name="Picture 52">
            <a:extLst>
              <a:ext uri="{FF2B5EF4-FFF2-40B4-BE49-F238E27FC236}">
                <a16:creationId xmlns:a16="http://schemas.microsoft.com/office/drawing/2014/main" id="{4B71A0CE-CCB9-4CE2-8B4E-796E60781B0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69" b="91461" l="9434" r="91321">
                        <a14:foregroundMark x1="6415" y1="23820" x2="45660" y2="26292"/>
                        <a14:foregroundMark x1="45660" y1="26292" x2="91321" y2="24494"/>
                        <a14:foregroundMark x1="91321" y1="24494" x2="91321" y2="24719"/>
                        <a14:foregroundMark x1="30566" y1="19551" x2="49811" y2="10562"/>
                        <a14:foregroundMark x1="49811" y1="10562" x2="69057" y2="11011"/>
                        <a14:foregroundMark x1="69057" y1="11011" x2="76604" y2="19326"/>
                        <a14:foregroundMark x1="27170" y1="8764" x2="39623" y2="5169"/>
                        <a14:foregroundMark x1="50943" y1="77978" x2="46038" y2="89213"/>
                        <a14:foregroundMark x1="46038" y1="89213" x2="48679" y2="91461"/>
                      </a14:backgroundRemoval>
                    </a14:imgEffect>
                  </a14:imgLayer>
                </a14:imgProps>
              </a:ext>
            </a:extLst>
          </a:blip>
          <a:stretch>
            <a:fillRect/>
          </a:stretch>
        </p:blipFill>
        <p:spPr>
          <a:xfrm rot="20234966">
            <a:off x="494741" y="5637205"/>
            <a:ext cx="570199" cy="957504"/>
          </a:xfrm>
          <a:prstGeom prst="rect">
            <a:avLst/>
          </a:prstGeom>
        </p:spPr>
      </p:pic>
      <p:sp>
        <p:nvSpPr>
          <p:cNvPr id="54" name="TextBox 53">
            <a:extLst>
              <a:ext uri="{FF2B5EF4-FFF2-40B4-BE49-F238E27FC236}">
                <a16:creationId xmlns:a16="http://schemas.microsoft.com/office/drawing/2014/main" id="{100E0160-1BC8-48A3-8EDD-5ACCAFC667B2}"/>
              </a:ext>
            </a:extLst>
          </p:cNvPr>
          <p:cNvSpPr txBox="1"/>
          <p:nvPr/>
        </p:nvSpPr>
        <p:spPr>
          <a:xfrm>
            <a:off x="1062914" y="5883427"/>
            <a:ext cx="1825555" cy="646331"/>
          </a:xfrm>
          <a:prstGeom prst="rect">
            <a:avLst/>
          </a:prstGeom>
          <a:noFill/>
        </p:spPr>
        <p:txBody>
          <a:bodyPr wrap="square" rtlCol="0">
            <a:spAutoFit/>
          </a:bodyPr>
          <a:lstStyle/>
          <a:p>
            <a:r>
              <a:rPr lang="en-US" sz="1200" dirty="0"/>
              <a:t>Loosening challenge</a:t>
            </a:r>
          </a:p>
          <a:p>
            <a:r>
              <a:rPr lang="en-US" sz="1200" dirty="0" err="1"/>
              <a:t>Taptite</a:t>
            </a:r>
            <a:r>
              <a:rPr lang="en-US" sz="1200" dirty="0"/>
              <a:t> replacement</a:t>
            </a:r>
          </a:p>
          <a:p>
            <a:r>
              <a:rPr lang="en-US" sz="1200" dirty="0"/>
              <a:t>need… Solved! </a:t>
            </a:r>
          </a:p>
        </p:txBody>
      </p:sp>
      <p:cxnSp>
        <p:nvCxnSpPr>
          <p:cNvPr id="56" name="Straight Connector 55">
            <a:extLst>
              <a:ext uri="{FF2B5EF4-FFF2-40B4-BE49-F238E27FC236}">
                <a16:creationId xmlns:a16="http://schemas.microsoft.com/office/drawing/2014/main" id="{30C4ADA4-892C-41D9-9B35-7AAA965E92C5}"/>
              </a:ext>
            </a:extLst>
          </p:cNvPr>
          <p:cNvCxnSpPr>
            <a:cxnSpLocks/>
          </p:cNvCxnSpPr>
          <p:nvPr/>
        </p:nvCxnSpPr>
        <p:spPr>
          <a:xfrm flipH="1" flipV="1">
            <a:off x="5772797" y="3855300"/>
            <a:ext cx="1477818" cy="472170"/>
          </a:xfrm>
          <a:prstGeom prst="line">
            <a:avLst/>
          </a:prstGeom>
          <a:ln w="38100">
            <a:solidFill>
              <a:srgbClr val="0091EA"/>
            </a:solidFill>
          </a:ln>
        </p:spPr>
        <p:style>
          <a:lnRef idx="1">
            <a:schemeClr val="accent1"/>
          </a:lnRef>
          <a:fillRef idx="0">
            <a:schemeClr val="accent1"/>
          </a:fillRef>
          <a:effectRef idx="0">
            <a:schemeClr val="accent1"/>
          </a:effectRef>
          <a:fontRef idx="minor">
            <a:schemeClr val="tx1"/>
          </a:fontRef>
        </p:style>
      </p:cxnSp>
      <p:sp>
        <p:nvSpPr>
          <p:cNvPr id="58" name="Flowchart: Connector 57">
            <a:extLst>
              <a:ext uri="{FF2B5EF4-FFF2-40B4-BE49-F238E27FC236}">
                <a16:creationId xmlns:a16="http://schemas.microsoft.com/office/drawing/2014/main" id="{0C4C05EA-FEEB-4EDE-B7B3-268DC54D3CCC}"/>
              </a:ext>
            </a:extLst>
          </p:cNvPr>
          <p:cNvSpPr/>
          <p:nvPr/>
        </p:nvSpPr>
        <p:spPr>
          <a:xfrm>
            <a:off x="5722194" y="3803385"/>
            <a:ext cx="101206" cy="101080"/>
          </a:xfrm>
          <a:prstGeom prst="flowChartConnector">
            <a:avLst/>
          </a:prstGeom>
          <a:solidFill>
            <a:srgbClr val="009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D940B17B-9835-4579-9A36-CE20FD0548BE}"/>
              </a:ext>
            </a:extLst>
          </p:cNvPr>
          <p:cNvSpPr txBox="1"/>
          <p:nvPr/>
        </p:nvSpPr>
        <p:spPr>
          <a:xfrm>
            <a:off x="7302481" y="4017522"/>
            <a:ext cx="2340692" cy="707886"/>
          </a:xfrm>
          <a:prstGeom prst="rect">
            <a:avLst/>
          </a:prstGeom>
          <a:noFill/>
        </p:spPr>
        <p:txBody>
          <a:bodyPr wrap="square" rtlCol="0">
            <a:spAutoFit/>
          </a:bodyPr>
          <a:lstStyle/>
          <a:p>
            <a:r>
              <a:rPr lang="en-US" sz="2000" b="1" dirty="0">
                <a:solidFill>
                  <a:srgbClr val="0091EA"/>
                </a:solidFill>
              </a:rPr>
              <a:t>Headlight Assembly</a:t>
            </a:r>
          </a:p>
        </p:txBody>
      </p:sp>
      <p:sp>
        <p:nvSpPr>
          <p:cNvPr id="60" name="TextBox 59">
            <a:extLst>
              <a:ext uri="{FF2B5EF4-FFF2-40B4-BE49-F238E27FC236}">
                <a16:creationId xmlns:a16="http://schemas.microsoft.com/office/drawing/2014/main" id="{AAA620F3-0FE4-447D-929E-132FA688E137}"/>
              </a:ext>
            </a:extLst>
          </p:cNvPr>
          <p:cNvSpPr txBox="1"/>
          <p:nvPr/>
        </p:nvSpPr>
        <p:spPr>
          <a:xfrm>
            <a:off x="7483204" y="4684650"/>
            <a:ext cx="2340692" cy="307777"/>
          </a:xfrm>
          <a:prstGeom prst="rect">
            <a:avLst/>
          </a:prstGeom>
          <a:noFill/>
        </p:spPr>
        <p:txBody>
          <a:bodyPr wrap="square" rtlCol="0">
            <a:spAutoFit/>
          </a:bodyPr>
          <a:lstStyle/>
          <a:p>
            <a:r>
              <a:rPr lang="en-US" dirty="0"/>
              <a:t>ITW </a:t>
            </a:r>
            <a:r>
              <a:rPr lang="en-US" b="1" dirty="0"/>
              <a:t>BosScrew</a:t>
            </a:r>
          </a:p>
        </p:txBody>
      </p:sp>
      <p:sp>
        <p:nvSpPr>
          <p:cNvPr id="61" name="TextBox 60">
            <a:extLst>
              <a:ext uri="{FF2B5EF4-FFF2-40B4-BE49-F238E27FC236}">
                <a16:creationId xmlns:a16="http://schemas.microsoft.com/office/drawing/2014/main" id="{5000B57A-DFC3-4545-A6E4-FDEBEFB2C2F6}"/>
              </a:ext>
            </a:extLst>
          </p:cNvPr>
          <p:cNvSpPr txBox="1"/>
          <p:nvPr/>
        </p:nvSpPr>
        <p:spPr>
          <a:xfrm>
            <a:off x="7417937" y="4991587"/>
            <a:ext cx="1825555" cy="646331"/>
          </a:xfrm>
          <a:prstGeom prst="rect">
            <a:avLst/>
          </a:prstGeom>
          <a:noFill/>
        </p:spPr>
        <p:txBody>
          <a:bodyPr wrap="square" rtlCol="0">
            <a:spAutoFit/>
          </a:bodyPr>
          <a:lstStyle/>
          <a:p>
            <a:r>
              <a:rPr lang="en-US" sz="1200" dirty="0"/>
              <a:t>Loosening challenge</a:t>
            </a:r>
          </a:p>
          <a:p>
            <a:r>
              <a:rPr lang="en-US" sz="1200" dirty="0" err="1"/>
              <a:t>Taptite</a:t>
            </a:r>
            <a:r>
              <a:rPr lang="en-US" sz="1200" dirty="0"/>
              <a:t> replacement</a:t>
            </a:r>
          </a:p>
          <a:p>
            <a:r>
              <a:rPr lang="en-US" sz="1200" dirty="0"/>
              <a:t>need… Solved! </a:t>
            </a:r>
          </a:p>
        </p:txBody>
      </p:sp>
      <p:pic>
        <p:nvPicPr>
          <p:cNvPr id="63" name="Picture 7" descr="full bosscrew042">
            <a:extLst>
              <a:ext uri="{FF2B5EF4-FFF2-40B4-BE49-F238E27FC236}">
                <a16:creationId xmlns:a16="http://schemas.microsoft.com/office/drawing/2014/main" id="{4AC791ED-FFE0-4CB6-AE09-4B86B26847D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733" b="96489" l="15987" r="84013">
                        <a14:foregroundMark x1="81588" y1="4733" x2="73319" y2="13435"/>
                        <a14:foregroundMark x1="16097" y1="96489" x2="25689" y2="71298"/>
                        <a14:foregroundMark x1="82029" y1="5191" x2="84013" y2="7786"/>
                      </a14:backgroundRemoval>
                    </a14:imgEffect>
                  </a14:imgLayer>
                </a14:imgProps>
              </a:ext>
              <a:ext uri="{28A0092B-C50C-407E-A947-70E740481C1C}">
                <a14:useLocalDpi xmlns:a14="http://schemas.microsoft.com/office/drawing/2010/main" val="0"/>
              </a:ext>
            </a:extLst>
          </a:blip>
          <a:srcRect l="10585" r="10585"/>
          <a:stretch>
            <a:fillRect/>
          </a:stretch>
        </p:blipFill>
        <p:spPr bwMode="auto">
          <a:xfrm rot="20022546">
            <a:off x="6754456" y="4779497"/>
            <a:ext cx="991557" cy="90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891C73F6-0299-45A5-8032-6954879A7581}"/>
              </a:ext>
            </a:extLst>
          </p:cNvPr>
          <p:cNvSpPr txBox="1"/>
          <p:nvPr/>
        </p:nvSpPr>
        <p:spPr>
          <a:xfrm>
            <a:off x="762293" y="3138587"/>
            <a:ext cx="2340692" cy="400110"/>
          </a:xfrm>
          <a:prstGeom prst="rect">
            <a:avLst/>
          </a:prstGeom>
          <a:noFill/>
        </p:spPr>
        <p:txBody>
          <a:bodyPr wrap="square" rtlCol="0">
            <a:spAutoFit/>
          </a:bodyPr>
          <a:lstStyle/>
          <a:p>
            <a:r>
              <a:rPr lang="en-US" sz="2000" b="1" dirty="0">
                <a:solidFill>
                  <a:srgbClr val="0091EA"/>
                </a:solidFill>
              </a:rPr>
              <a:t>Blade Bolt</a:t>
            </a:r>
          </a:p>
        </p:txBody>
      </p:sp>
      <p:sp>
        <p:nvSpPr>
          <p:cNvPr id="65" name="TextBox 64">
            <a:extLst>
              <a:ext uri="{FF2B5EF4-FFF2-40B4-BE49-F238E27FC236}">
                <a16:creationId xmlns:a16="http://schemas.microsoft.com/office/drawing/2014/main" id="{13FD34C8-5478-49F4-91FB-A5E53E5757BC}"/>
              </a:ext>
            </a:extLst>
          </p:cNvPr>
          <p:cNvSpPr txBox="1"/>
          <p:nvPr/>
        </p:nvSpPr>
        <p:spPr>
          <a:xfrm>
            <a:off x="757327" y="3498632"/>
            <a:ext cx="2340692" cy="307777"/>
          </a:xfrm>
          <a:prstGeom prst="rect">
            <a:avLst/>
          </a:prstGeom>
          <a:noFill/>
        </p:spPr>
        <p:txBody>
          <a:bodyPr wrap="square" rtlCol="0">
            <a:spAutoFit/>
          </a:bodyPr>
          <a:lstStyle/>
          <a:p>
            <a:r>
              <a:rPr lang="en-US" b="1" dirty="0"/>
              <a:t>Shakeproof Thread</a:t>
            </a:r>
          </a:p>
        </p:txBody>
      </p:sp>
      <p:sp>
        <p:nvSpPr>
          <p:cNvPr id="66" name="TextBox 65">
            <a:extLst>
              <a:ext uri="{FF2B5EF4-FFF2-40B4-BE49-F238E27FC236}">
                <a16:creationId xmlns:a16="http://schemas.microsoft.com/office/drawing/2014/main" id="{BEACE325-8697-460F-B7AD-D3607B10C8F4}"/>
              </a:ext>
            </a:extLst>
          </p:cNvPr>
          <p:cNvSpPr txBox="1"/>
          <p:nvPr/>
        </p:nvSpPr>
        <p:spPr>
          <a:xfrm>
            <a:off x="730635" y="3770229"/>
            <a:ext cx="1686799" cy="646331"/>
          </a:xfrm>
          <a:prstGeom prst="rect">
            <a:avLst/>
          </a:prstGeom>
          <a:noFill/>
        </p:spPr>
        <p:txBody>
          <a:bodyPr wrap="square" rtlCol="0">
            <a:spAutoFit/>
          </a:bodyPr>
          <a:lstStyle/>
          <a:p>
            <a:r>
              <a:rPr lang="en-US" sz="1200" dirty="0"/>
              <a:t>Unique locking issue that required no adhesives… Solved!</a:t>
            </a:r>
          </a:p>
        </p:txBody>
      </p:sp>
      <p:cxnSp>
        <p:nvCxnSpPr>
          <p:cNvPr id="67" name="Straight Connector 66">
            <a:extLst>
              <a:ext uri="{FF2B5EF4-FFF2-40B4-BE49-F238E27FC236}">
                <a16:creationId xmlns:a16="http://schemas.microsoft.com/office/drawing/2014/main" id="{1F1FC6B0-B5C1-4B9A-A428-2BC2FDA2D1ED}"/>
              </a:ext>
            </a:extLst>
          </p:cNvPr>
          <p:cNvCxnSpPr>
            <a:cxnSpLocks/>
          </p:cNvCxnSpPr>
          <p:nvPr/>
        </p:nvCxnSpPr>
        <p:spPr>
          <a:xfrm>
            <a:off x="2202639" y="3336973"/>
            <a:ext cx="1687775" cy="1392060"/>
          </a:xfrm>
          <a:prstGeom prst="line">
            <a:avLst/>
          </a:prstGeom>
          <a:ln w="38100">
            <a:solidFill>
              <a:srgbClr val="0091EA"/>
            </a:solidFill>
          </a:ln>
        </p:spPr>
        <p:style>
          <a:lnRef idx="1">
            <a:schemeClr val="accent1"/>
          </a:lnRef>
          <a:fillRef idx="0">
            <a:schemeClr val="accent1"/>
          </a:fillRef>
          <a:effectRef idx="0">
            <a:schemeClr val="accent1"/>
          </a:effectRef>
          <a:fontRef idx="minor">
            <a:schemeClr val="tx1"/>
          </a:fontRef>
        </p:style>
      </p:cxnSp>
      <p:sp>
        <p:nvSpPr>
          <p:cNvPr id="70" name="Flowchart: Connector 69">
            <a:extLst>
              <a:ext uri="{FF2B5EF4-FFF2-40B4-BE49-F238E27FC236}">
                <a16:creationId xmlns:a16="http://schemas.microsoft.com/office/drawing/2014/main" id="{806936D6-B9DA-4FFB-8646-356C3999B597}"/>
              </a:ext>
            </a:extLst>
          </p:cNvPr>
          <p:cNvSpPr/>
          <p:nvPr/>
        </p:nvSpPr>
        <p:spPr>
          <a:xfrm>
            <a:off x="3836362" y="4668450"/>
            <a:ext cx="101206" cy="101080"/>
          </a:xfrm>
          <a:prstGeom prst="flowChartConnector">
            <a:avLst/>
          </a:prstGeom>
          <a:solidFill>
            <a:srgbClr val="009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0" name="Picture 1039">
            <a:extLst>
              <a:ext uri="{FF2B5EF4-FFF2-40B4-BE49-F238E27FC236}">
                <a16:creationId xmlns:a16="http://schemas.microsoft.com/office/drawing/2014/main" id="{A1203784-34BD-4341-B724-6F66FFFC5A9B}"/>
              </a:ext>
            </a:extLst>
          </p:cNvPr>
          <p:cNvPicPr>
            <a:picLocks noChangeAspect="1"/>
          </p:cNvPicPr>
          <p:nvPr/>
        </p:nvPicPr>
        <p:blipFill>
          <a:blip r:embed="rId10"/>
          <a:stretch>
            <a:fillRect/>
          </a:stretch>
        </p:blipFill>
        <p:spPr>
          <a:xfrm>
            <a:off x="304117" y="3193545"/>
            <a:ext cx="450531" cy="1235325"/>
          </a:xfrm>
          <a:prstGeom prst="rect">
            <a:avLst/>
          </a:prstGeom>
        </p:spPr>
      </p:pic>
      <p:sp>
        <p:nvSpPr>
          <p:cNvPr id="74" name="TextBox 73">
            <a:extLst>
              <a:ext uri="{FF2B5EF4-FFF2-40B4-BE49-F238E27FC236}">
                <a16:creationId xmlns:a16="http://schemas.microsoft.com/office/drawing/2014/main" id="{BB4C5C8A-4429-4943-8206-A94F4D3DD72A}"/>
              </a:ext>
            </a:extLst>
          </p:cNvPr>
          <p:cNvSpPr txBox="1"/>
          <p:nvPr/>
        </p:nvSpPr>
        <p:spPr>
          <a:xfrm>
            <a:off x="1049212" y="1334434"/>
            <a:ext cx="3404962" cy="400110"/>
          </a:xfrm>
          <a:prstGeom prst="rect">
            <a:avLst/>
          </a:prstGeom>
          <a:noFill/>
        </p:spPr>
        <p:txBody>
          <a:bodyPr wrap="square" rtlCol="0">
            <a:spAutoFit/>
          </a:bodyPr>
          <a:lstStyle/>
          <a:p>
            <a:r>
              <a:rPr lang="en-US" sz="2000" b="1" dirty="0">
                <a:solidFill>
                  <a:srgbClr val="0091EA"/>
                </a:solidFill>
              </a:rPr>
              <a:t>Deck Attachment</a:t>
            </a:r>
          </a:p>
        </p:txBody>
      </p:sp>
      <p:sp>
        <p:nvSpPr>
          <p:cNvPr id="75" name="TextBox 74">
            <a:extLst>
              <a:ext uri="{FF2B5EF4-FFF2-40B4-BE49-F238E27FC236}">
                <a16:creationId xmlns:a16="http://schemas.microsoft.com/office/drawing/2014/main" id="{9C4EFEA2-0326-415E-A17A-735963E009AC}"/>
              </a:ext>
            </a:extLst>
          </p:cNvPr>
          <p:cNvSpPr txBox="1"/>
          <p:nvPr/>
        </p:nvSpPr>
        <p:spPr>
          <a:xfrm>
            <a:off x="584269" y="1695481"/>
            <a:ext cx="2565199" cy="307777"/>
          </a:xfrm>
          <a:prstGeom prst="rect">
            <a:avLst/>
          </a:prstGeom>
          <a:noFill/>
        </p:spPr>
        <p:txBody>
          <a:bodyPr wrap="square" rtlCol="0">
            <a:spAutoFit/>
          </a:bodyPr>
          <a:lstStyle/>
          <a:p>
            <a:r>
              <a:rPr lang="en-US" b="1" dirty="0"/>
              <a:t>ITW BosScrew and TAP-R</a:t>
            </a:r>
          </a:p>
        </p:txBody>
      </p:sp>
      <p:sp>
        <p:nvSpPr>
          <p:cNvPr id="76" name="TextBox 75">
            <a:extLst>
              <a:ext uri="{FF2B5EF4-FFF2-40B4-BE49-F238E27FC236}">
                <a16:creationId xmlns:a16="http://schemas.microsoft.com/office/drawing/2014/main" id="{46B18AD6-AAC7-4F3B-8975-72C25F11A62C}"/>
              </a:ext>
            </a:extLst>
          </p:cNvPr>
          <p:cNvSpPr txBox="1"/>
          <p:nvPr/>
        </p:nvSpPr>
        <p:spPr>
          <a:xfrm>
            <a:off x="677036" y="1978706"/>
            <a:ext cx="1806470" cy="646331"/>
          </a:xfrm>
          <a:prstGeom prst="rect">
            <a:avLst/>
          </a:prstGeom>
          <a:noFill/>
        </p:spPr>
        <p:txBody>
          <a:bodyPr wrap="square" rtlCol="0">
            <a:spAutoFit/>
          </a:bodyPr>
          <a:lstStyle/>
          <a:p>
            <a:r>
              <a:rPr lang="en-US" sz="1200" dirty="0"/>
              <a:t>Various Thread forming issues in plastic and metal … Solved!</a:t>
            </a:r>
          </a:p>
        </p:txBody>
      </p:sp>
      <p:cxnSp>
        <p:nvCxnSpPr>
          <p:cNvPr id="77" name="Straight Connector 76">
            <a:extLst>
              <a:ext uri="{FF2B5EF4-FFF2-40B4-BE49-F238E27FC236}">
                <a16:creationId xmlns:a16="http://schemas.microsoft.com/office/drawing/2014/main" id="{6D061922-5A2E-4B65-8B45-2BDACBC3519B}"/>
              </a:ext>
            </a:extLst>
          </p:cNvPr>
          <p:cNvCxnSpPr>
            <a:cxnSpLocks/>
            <a:endCxn id="79" idx="0"/>
          </p:cNvCxnSpPr>
          <p:nvPr/>
        </p:nvCxnSpPr>
        <p:spPr>
          <a:xfrm>
            <a:off x="3309322" y="1579129"/>
            <a:ext cx="678849" cy="2812855"/>
          </a:xfrm>
          <a:prstGeom prst="line">
            <a:avLst/>
          </a:prstGeom>
          <a:ln w="38100">
            <a:solidFill>
              <a:srgbClr val="0091EA"/>
            </a:solidFill>
          </a:ln>
        </p:spPr>
        <p:style>
          <a:lnRef idx="1">
            <a:schemeClr val="accent1"/>
          </a:lnRef>
          <a:fillRef idx="0">
            <a:schemeClr val="accent1"/>
          </a:fillRef>
          <a:effectRef idx="0">
            <a:schemeClr val="accent1"/>
          </a:effectRef>
          <a:fontRef idx="minor">
            <a:schemeClr val="tx1"/>
          </a:fontRef>
        </p:style>
      </p:cxnSp>
      <p:sp>
        <p:nvSpPr>
          <p:cNvPr id="79" name="Flowchart: Connector 78">
            <a:extLst>
              <a:ext uri="{FF2B5EF4-FFF2-40B4-BE49-F238E27FC236}">
                <a16:creationId xmlns:a16="http://schemas.microsoft.com/office/drawing/2014/main" id="{3542209D-5A5B-411B-ACD6-B85525B7B735}"/>
              </a:ext>
            </a:extLst>
          </p:cNvPr>
          <p:cNvSpPr/>
          <p:nvPr/>
        </p:nvSpPr>
        <p:spPr>
          <a:xfrm>
            <a:off x="3937568" y="4391984"/>
            <a:ext cx="101206" cy="101080"/>
          </a:xfrm>
          <a:prstGeom prst="flowChartConnector">
            <a:avLst/>
          </a:prstGeom>
          <a:solidFill>
            <a:srgbClr val="009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D8684D70-14DF-4AA6-BBB3-670B16BBA5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78" b="96353" l="8203" r="91016">
                        <a14:foregroundMark x1="27734" y1="15355" x2="26953" y2="8061"/>
                        <a14:foregroundMark x1="49219" y1="44338" x2="51563" y2="96737"/>
                        <a14:foregroundMark x1="91016" y1="21881" x2="79688" y2="24376"/>
                        <a14:foregroundMark x1="14844" y1="21113" x2="8203" y2="21881"/>
                      </a14:backgroundRemoval>
                    </a14:imgEffect>
                  </a14:imgLayer>
                </a14:imgProps>
              </a:ext>
            </a:extLst>
          </a:blip>
          <a:stretch>
            <a:fillRect/>
          </a:stretch>
        </p:blipFill>
        <p:spPr>
          <a:xfrm>
            <a:off x="198616" y="1907522"/>
            <a:ext cx="411438" cy="837341"/>
          </a:xfrm>
          <a:prstGeom prst="rect">
            <a:avLst/>
          </a:prstGeom>
        </p:spPr>
      </p:pic>
    </p:spTree>
    <p:extLst>
      <p:ext uri="{BB962C8B-B14F-4D97-AF65-F5344CB8AC3E}">
        <p14:creationId xmlns:p14="http://schemas.microsoft.com/office/powerpoint/2010/main" val="1025556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 name="Picture 7">
            <a:extLst>
              <a:ext uri="{FF2B5EF4-FFF2-40B4-BE49-F238E27FC236}">
                <a16:creationId xmlns:a16="http://schemas.microsoft.com/office/drawing/2014/main" id="{0D64C8DC-11B2-48C1-A592-BC98847CC8DB}"/>
              </a:ext>
            </a:extLst>
          </p:cNvPr>
          <p:cNvPicPr>
            <a:picLocks noChangeAspect="1"/>
          </p:cNvPicPr>
          <p:nvPr/>
        </p:nvPicPr>
        <p:blipFill rotWithShape="1">
          <a:blip r:embed="rId3">
            <a:duotone>
              <a:prstClr val="black"/>
              <a:schemeClr val="bg1">
                <a:tint val="45000"/>
                <a:satMod val="400000"/>
              </a:schemeClr>
            </a:duotone>
          </a:blip>
          <a:srcRect t="17592" b="2903"/>
          <a:stretch/>
        </p:blipFill>
        <p:spPr>
          <a:xfrm>
            <a:off x="0" y="0"/>
            <a:ext cx="9144000" cy="3075200"/>
          </a:xfrm>
          <a:prstGeom prst="rect">
            <a:avLst/>
          </a:prstGeom>
        </p:spPr>
      </p:pic>
      <p:sp>
        <p:nvSpPr>
          <p:cNvPr id="9" name="Shape 361">
            <a:extLst>
              <a:ext uri="{FF2B5EF4-FFF2-40B4-BE49-F238E27FC236}">
                <a16:creationId xmlns:a16="http://schemas.microsoft.com/office/drawing/2014/main" id="{A39FDE0D-8AC3-48A9-9FF9-BB4EE1CC37C0}"/>
              </a:ext>
            </a:extLst>
          </p:cNvPr>
          <p:cNvSpPr txBox="1">
            <a:spLocks/>
          </p:cNvSpPr>
          <p:nvPr/>
        </p:nvSpPr>
        <p:spPr>
          <a:xfrm>
            <a:off x="118686" y="2532816"/>
            <a:ext cx="8041064" cy="6453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ct val="100000"/>
              <a:buFont typeface="Roboto Slab"/>
              <a:buNone/>
              <a:defRPr sz="4800" b="1" i="0" u="none" strike="noStrike" cap="none">
                <a:solidFill>
                  <a:srgbClr val="0091EA"/>
                </a:solidFill>
                <a:latin typeface="Roboto Slab"/>
                <a:ea typeface="Roboto Slab"/>
                <a:cs typeface="Roboto Slab"/>
                <a:sym typeface="Roboto Slab"/>
              </a:defRPr>
            </a:lvl1pPr>
            <a:lvl2pPr lvl="1"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2pPr>
            <a:lvl3pPr lvl="2"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3pPr>
            <a:lvl4pPr lvl="3"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4pPr>
            <a:lvl5pPr lvl="4"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5pPr>
            <a:lvl6pPr lvl="5"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6pPr>
            <a:lvl7pPr lvl="6"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7pPr>
            <a:lvl8pPr lvl="7"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8pPr>
            <a:lvl9pPr lvl="8" rtl="0">
              <a:spcBef>
                <a:spcPts val="0"/>
              </a:spcBef>
              <a:buClr>
                <a:srgbClr val="0091EA"/>
              </a:buClr>
              <a:buSzPct val="100000"/>
              <a:buFont typeface="Roboto Slab"/>
              <a:buNone/>
              <a:defRPr sz="4800" b="1">
                <a:solidFill>
                  <a:srgbClr val="0091EA"/>
                </a:solidFill>
                <a:latin typeface="Roboto Slab"/>
                <a:ea typeface="Roboto Slab"/>
                <a:cs typeface="Roboto Slab"/>
                <a:sym typeface="Roboto Slab"/>
              </a:defRPr>
            </a:lvl9pPr>
          </a:lstStyle>
          <a:p>
            <a:r>
              <a:rPr lang="en-US" sz="4000" dirty="0">
                <a:latin typeface="Nixie One" panose="020B0604020202020204" charset="0"/>
                <a:cs typeface="Arial" pitchFamily="34" charset="0"/>
              </a:rPr>
              <a:t>Threaded Product</a:t>
            </a:r>
            <a:endParaRPr lang="en" sz="4000" dirty="0">
              <a:latin typeface="Nixie One" panose="020B0604020202020204" charset="0"/>
            </a:endParaRPr>
          </a:p>
        </p:txBody>
      </p:sp>
      <p:sp>
        <p:nvSpPr>
          <p:cNvPr id="10" name="Shape 362">
            <a:extLst>
              <a:ext uri="{FF2B5EF4-FFF2-40B4-BE49-F238E27FC236}">
                <a16:creationId xmlns:a16="http://schemas.microsoft.com/office/drawing/2014/main" id="{1D1FC9E4-6FAD-4107-BDF4-2DE22A04C1B6}"/>
              </a:ext>
            </a:extLst>
          </p:cNvPr>
          <p:cNvSpPr txBox="1">
            <a:spLocks/>
          </p:cNvSpPr>
          <p:nvPr/>
        </p:nvSpPr>
        <p:spPr>
          <a:xfrm>
            <a:off x="4302642" y="3343583"/>
            <a:ext cx="6061852" cy="1659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607D8B"/>
              </a:buClr>
              <a:buSzPct val="100000"/>
              <a:buFont typeface="Source Sans Pro"/>
              <a:buNone/>
              <a:defRPr sz="3000" b="0" i="0" u="none" strike="noStrike" cap="none">
                <a:solidFill>
                  <a:srgbClr val="607D8B"/>
                </a:solidFill>
                <a:latin typeface="Source Sans Pro"/>
                <a:ea typeface="Source Sans Pro"/>
                <a:cs typeface="Source Sans Pro"/>
                <a:sym typeface="Source Sans Pro"/>
              </a:defRPr>
            </a:lvl9pPr>
          </a:lstStyle>
          <a:p>
            <a:pPr marL="285750" indent="-285750">
              <a:buFont typeface="Arial" panose="020B0604020202020204" pitchFamily="34" charset="0"/>
              <a:buChar char="•"/>
            </a:pPr>
            <a:r>
              <a:rPr lang="en-US" sz="1600" b="1" dirty="0">
                <a:latin typeface="+mn-lt"/>
                <a:cs typeface="Arial" pitchFamily="34" charset="0"/>
              </a:rPr>
              <a:t>Single and Multi Die Cold Headers</a:t>
            </a:r>
          </a:p>
          <a:p>
            <a:pPr marL="285750" indent="-285750">
              <a:buFont typeface="Arial" panose="020B0604020202020204" pitchFamily="34" charset="0"/>
              <a:buChar char="•"/>
            </a:pPr>
            <a:r>
              <a:rPr lang="en-US" sz="1600" b="1" dirty="0">
                <a:latin typeface="+mn-lt"/>
                <a:cs typeface="Arial" pitchFamily="34" charset="0"/>
              </a:rPr>
              <a:t>Thread Forming</a:t>
            </a:r>
          </a:p>
          <a:p>
            <a:pPr marL="285750" indent="-285750">
              <a:buFont typeface="Arial" panose="020B0604020202020204" pitchFamily="34" charset="0"/>
              <a:buChar char="•"/>
            </a:pPr>
            <a:r>
              <a:rPr lang="en-US" sz="1600" b="1" dirty="0">
                <a:latin typeface="+mn-lt"/>
                <a:cs typeface="Arial" pitchFamily="34" charset="0"/>
              </a:rPr>
              <a:t>Thread Cutting</a:t>
            </a:r>
          </a:p>
          <a:p>
            <a:pPr marL="285750" indent="-285750">
              <a:buFont typeface="Arial" panose="020B0604020202020204" pitchFamily="34" charset="0"/>
              <a:buChar char="•"/>
            </a:pPr>
            <a:r>
              <a:rPr lang="en-US" sz="1600" b="1" dirty="0" err="1">
                <a:latin typeface="+mn-lt"/>
                <a:cs typeface="Arial" pitchFamily="34" charset="0"/>
              </a:rPr>
              <a:t>Teks</a:t>
            </a:r>
            <a:r>
              <a:rPr lang="en-US" sz="1600" b="1" dirty="0">
                <a:latin typeface="+mn-lt"/>
                <a:cs typeface="Arial" pitchFamily="34" charset="0"/>
              </a:rPr>
              <a:t> Self-Drilling</a:t>
            </a:r>
          </a:p>
          <a:p>
            <a:pPr marL="285750" indent="-285750">
              <a:buFont typeface="Arial" panose="020B0604020202020204" pitchFamily="34" charset="0"/>
              <a:buChar char="•"/>
            </a:pPr>
            <a:r>
              <a:rPr lang="en-US" sz="1600" b="1" dirty="0">
                <a:latin typeface="+mn-lt"/>
                <a:cs typeface="Arial" pitchFamily="34" charset="0"/>
              </a:rPr>
              <a:t>SEMS</a:t>
            </a:r>
          </a:p>
          <a:p>
            <a:pPr marL="285750" indent="-285750">
              <a:buFont typeface="Arial" panose="020B0604020202020204" pitchFamily="34" charset="0"/>
              <a:buChar char="•"/>
            </a:pPr>
            <a:r>
              <a:rPr lang="en-US" sz="1600" b="1" dirty="0">
                <a:latin typeface="+mn-lt"/>
                <a:cs typeface="Arial" pitchFamily="34" charset="0"/>
              </a:rPr>
              <a:t>#2 to 1” diameter, up to 8” Lengths</a:t>
            </a:r>
          </a:p>
          <a:p>
            <a:pPr marL="285750" indent="-285750">
              <a:buFont typeface="Arial" panose="020B0604020202020204" pitchFamily="34" charset="0"/>
              <a:buChar char="•"/>
            </a:pPr>
            <a:r>
              <a:rPr lang="en-US" sz="1600" b="1" dirty="0">
                <a:latin typeface="+mn-lt"/>
                <a:cs typeface="Arial" pitchFamily="34" charset="0"/>
              </a:rPr>
              <a:t>Ferrous (Carbon &amp; Alloy)</a:t>
            </a:r>
          </a:p>
          <a:p>
            <a:pPr marL="285750" indent="-285750">
              <a:buFont typeface="Arial" panose="020B0604020202020204" pitchFamily="34" charset="0"/>
              <a:buChar char="•"/>
            </a:pPr>
            <a:r>
              <a:rPr lang="en-US" sz="1600" b="1" dirty="0">
                <a:latin typeface="+mn-lt"/>
                <a:cs typeface="Arial" pitchFamily="34" charset="0"/>
              </a:rPr>
              <a:t>Stainless - Brass</a:t>
            </a:r>
          </a:p>
        </p:txBody>
      </p:sp>
      <p:sp>
        <p:nvSpPr>
          <p:cNvPr id="11" name="AutoShape 2" descr="Image result for thread rolling">
            <a:extLst>
              <a:ext uri="{FF2B5EF4-FFF2-40B4-BE49-F238E27FC236}">
                <a16:creationId xmlns:a16="http://schemas.microsoft.com/office/drawing/2014/main" id="{E0F93B86-DF5B-41E6-94F7-C45FFCF0A97B}"/>
              </a:ext>
            </a:extLst>
          </p:cNvPr>
          <p:cNvSpPr>
            <a:spLocks noChangeAspect="1" noChangeArrowheads="1"/>
          </p:cNvSpPr>
          <p:nvPr/>
        </p:nvSpPr>
        <p:spPr bwMode="auto">
          <a:xfrm>
            <a:off x="5047672" y="340666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A98AC1C2-D5A8-4166-BD83-2450A753167B}"/>
              </a:ext>
            </a:extLst>
          </p:cNvPr>
          <p:cNvGraphicFramePr>
            <a:graphicFrameLocks noGrp="1"/>
          </p:cNvGraphicFramePr>
          <p:nvPr>
            <p:extLst>
              <p:ext uri="{D42A27DB-BD31-4B8C-83A1-F6EECF244321}">
                <p14:modId xmlns:p14="http://schemas.microsoft.com/office/powerpoint/2010/main" val="4148619003"/>
              </p:ext>
            </p:extLst>
          </p:nvPr>
        </p:nvGraphicFramePr>
        <p:xfrm>
          <a:off x="314957" y="3317358"/>
          <a:ext cx="3987685" cy="3372251"/>
        </p:xfrm>
        <a:graphic>
          <a:graphicData uri="http://schemas.openxmlformats.org/drawingml/2006/table">
            <a:tbl>
              <a:tblPr>
                <a:tableStyleId>{1D6FF533-7213-4840-9B2B-F9C272FFC551}</a:tableStyleId>
              </a:tblPr>
              <a:tblGrid>
                <a:gridCol w="975607">
                  <a:extLst>
                    <a:ext uri="{9D8B030D-6E8A-4147-A177-3AD203B41FA5}">
                      <a16:colId xmlns:a16="http://schemas.microsoft.com/office/drawing/2014/main" val="151229964"/>
                    </a:ext>
                  </a:extLst>
                </a:gridCol>
                <a:gridCol w="1078006">
                  <a:extLst>
                    <a:ext uri="{9D8B030D-6E8A-4147-A177-3AD203B41FA5}">
                      <a16:colId xmlns:a16="http://schemas.microsoft.com/office/drawing/2014/main" val="2775047070"/>
                    </a:ext>
                  </a:extLst>
                </a:gridCol>
                <a:gridCol w="1173126">
                  <a:extLst>
                    <a:ext uri="{9D8B030D-6E8A-4147-A177-3AD203B41FA5}">
                      <a16:colId xmlns:a16="http://schemas.microsoft.com/office/drawing/2014/main" val="3450849125"/>
                    </a:ext>
                  </a:extLst>
                </a:gridCol>
                <a:gridCol w="760946">
                  <a:extLst>
                    <a:ext uri="{9D8B030D-6E8A-4147-A177-3AD203B41FA5}">
                      <a16:colId xmlns:a16="http://schemas.microsoft.com/office/drawing/2014/main" val="3082043503"/>
                    </a:ext>
                  </a:extLst>
                </a:gridCol>
              </a:tblGrid>
              <a:tr h="232037">
                <a:tc>
                  <a:txBody>
                    <a:bodyPr/>
                    <a:lstStyle/>
                    <a:p>
                      <a:pPr algn="ctr" fontAlgn="ctr"/>
                      <a:r>
                        <a:rPr lang="en-US" sz="1100" b="1" u="none" strike="noStrike" dirty="0">
                          <a:effectLst/>
                        </a:rPr>
                        <a:t>Thread Size</a:t>
                      </a:r>
                      <a:endParaRPr lang="en-US"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b="1" u="none" strike="noStrike" dirty="0">
                          <a:effectLst/>
                        </a:rPr>
                        <a:t>Min. Length</a:t>
                      </a:r>
                      <a:endParaRPr lang="en-US"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b="1" u="none" strike="noStrike" dirty="0">
                          <a:effectLst/>
                        </a:rPr>
                        <a:t>Max. Length</a:t>
                      </a:r>
                      <a:endParaRPr lang="en-US" sz="11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379298"/>
                  </a:ext>
                </a:extLst>
              </a:tr>
              <a:tr h="224301">
                <a:tc>
                  <a:txBody>
                    <a:bodyPr/>
                    <a:lstStyle/>
                    <a:p>
                      <a:pPr algn="ct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.1750</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1.50</a:t>
                      </a:r>
                      <a:endParaRPr lang="en-US" sz="1100" b="0"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496360"/>
                  </a:ext>
                </a:extLst>
              </a:tr>
              <a:tr h="224301">
                <a:tc>
                  <a:txBody>
                    <a:bodyPr/>
                    <a:lstStyle/>
                    <a:p>
                      <a:pPr algn="ctr" fontAlgn="ctr"/>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.1750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1.50</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586442"/>
                  </a:ext>
                </a:extLst>
              </a:tr>
              <a:tr h="224301">
                <a:tc>
                  <a:txBody>
                    <a:bodyPr/>
                    <a:lstStyle/>
                    <a:p>
                      <a:pPr algn="ctr" fontAlgn="ctr"/>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.1750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1.50</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657571"/>
                  </a:ext>
                </a:extLst>
              </a:tr>
              <a:tr h="224301">
                <a:tc>
                  <a:txBody>
                    <a:bodyPr/>
                    <a:lstStyle/>
                    <a:p>
                      <a:pPr algn="ctr" fontAlgn="ctr"/>
                      <a:r>
                        <a:rPr lang="en-US" sz="1100" u="none" strike="noStrike">
                          <a:effectLst/>
                        </a:rPr>
                        <a:t>M5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4.45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38.10</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mm</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94915"/>
                  </a:ext>
                </a:extLst>
              </a:tr>
              <a:tr h="224301">
                <a:tc>
                  <a:txBody>
                    <a:bodyPr/>
                    <a:lstStyle/>
                    <a:p>
                      <a:pPr algn="ctr" fontAlgn="ctr"/>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.4375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1.63</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07894"/>
                  </a:ext>
                </a:extLst>
              </a:tr>
              <a:tr h="224301">
                <a:tc>
                  <a:txBody>
                    <a:bodyPr/>
                    <a:lstStyle/>
                    <a:p>
                      <a:pPr algn="ctr" fontAlgn="ctr"/>
                      <a:r>
                        <a:rPr lang="en-US" sz="1100" u="none" strike="noStrike">
                          <a:effectLst/>
                        </a:rPr>
                        <a:t>M6</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11.11</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41.28</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mm</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5661483"/>
                  </a:ext>
                </a:extLst>
              </a:tr>
              <a:tr h="224301">
                <a:tc>
                  <a:txBody>
                    <a:bodyPr/>
                    <a:lstStyle/>
                    <a:p>
                      <a:pPr algn="ctr" fontAlgn="ctr"/>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.4375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1.63</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8078154"/>
                  </a:ext>
                </a:extLst>
              </a:tr>
              <a:tr h="224301">
                <a:tc>
                  <a:txBody>
                    <a:bodyPr/>
                    <a:lstStyle/>
                    <a:p>
                      <a:pPr algn="ctr" fontAlgn="ctr"/>
                      <a:r>
                        <a:rPr lang="en-US" sz="1100" u="none" strike="noStrike">
                          <a:effectLst/>
                        </a:rPr>
                        <a:t>5/16</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.4375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2.13</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523090"/>
                  </a:ext>
                </a:extLst>
              </a:tr>
              <a:tr h="224301">
                <a:tc>
                  <a:txBody>
                    <a:bodyPr/>
                    <a:lstStyle/>
                    <a:p>
                      <a:pPr algn="ctr" fontAlgn="ctr"/>
                      <a:r>
                        <a:rPr lang="en-US" sz="1100" u="none" strike="noStrike">
                          <a:effectLst/>
                        </a:rPr>
                        <a:t>M8</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11.11</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53.97</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mm</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095773"/>
                  </a:ext>
                </a:extLst>
              </a:tr>
              <a:tr h="224301">
                <a:tc>
                  <a:txBody>
                    <a:bodyPr/>
                    <a:lstStyle/>
                    <a:p>
                      <a:pPr algn="ctr" fontAlgn="ctr"/>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.5000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3.70</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699814"/>
                  </a:ext>
                </a:extLst>
              </a:tr>
              <a:tr h="224301">
                <a:tc>
                  <a:txBody>
                    <a:bodyPr/>
                    <a:lstStyle/>
                    <a:p>
                      <a:pPr algn="ctr" fontAlgn="ctr"/>
                      <a:r>
                        <a:rPr lang="en-US" sz="1100" u="none" strike="noStrike">
                          <a:effectLst/>
                        </a:rPr>
                        <a:t>M10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12.70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93.98</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mm</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935011"/>
                  </a:ext>
                </a:extLst>
              </a:tr>
              <a:tr h="224301">
                <a:tc>
                  <a:txBody>
                    <a:bodyPr/>
                    <a:lstStyle/>
                    <a:p>
                      <a:pPr algn="ctr" fontAlgn="ctr"/>
                      <a:r>
                        <a:rPr lang="en-US" sz="1100" u="none" strike="noStrike">
                          <a:effectLst/>
                        </a:rPr>
                        <a:t>7/16</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.5000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4.75</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7831694"/>
                  </a:ext>
                </a:extLst>
              </a:tr>
              <a:tr h="224301">
                <a:tc>
                  <a:txBody>
                    <a:bodyPr/>
                    <a:lstStyle/>
                    <a:p>
                      <a:pPr algn="ctr" fontAlgn="ctr"/>
                      <a:r>
                        <a:rPr lang="en-US" sz="1100" u="none" strike="noStrike">
                          <a:effectLst/>
                        </a:rPr>
                        <a:t>M12</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12.70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120.65</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mm</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08747"/>
                  </a:ext>
                </a:extLst>
              </a:tr>
              <a:tr h="224301">
                <a:tc>
                  <a:txBody>
                    <a:bodyPr/>
                    <a:lstStyle/>
                    <a:p>
                      <a:pPr algn="ctr" fontAlgn="ctr"/>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.5000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4.75</a:t>
                      </a:r>
                      <a:endParaRPr lang="en-US" sz="11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l" fontAlgn="b"/>
                      <a:r>
                        <a:rPr lang="en-US" sz="1100" u="none" strike="noStrike" dirty="0">
                          <a:effectLst/>
                        </a:rPr>
                        <a:t>in</a:t>
                      </a:r>
                      <a:endParaRPr lang="en-US"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0024248"/>
                  </a:ext>
                </a:extLst>
              </a:tr>
            </a:tbl>
          </a:graphicData>
        </a:graphic>
      </p:graphicFrame>
    </p:spTree>
    <p:extLst>
      <p:ext uri="{BB962C8B-B14F-4D97-AF65-F5344CB8AC3E}">
        <p14:creationId xmlns:p14="http://schemas.microsoft.com/office/powerpoint/2010/main" val="77408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1189775" y="1948329"/>
            <a:ext cx="4944300" cy="645300"/>
          </a:xfrm>
          <a:prstGeom prst="rect">
            <a:avLst/>
          </a:prstGeom>
        </p:spPr>
        <p:txBody>
          <a:bodyPr lIns="91425" tIns="91425" rIns="91425" bIns="91425" anchor="b" anchorCtr="0">
            <a:noAutofit/>
          </a:bodyPr>
          <a:lstStyle/>
          <a:p>
            <a:pPr lvl="0"/>
            <a:r>
              <a:rPr lang="en-US" sz="3200" b="1" dirty="0">
                <a:latin typeface="Nixie One" panose="020B0604020202020204" charset="0"/>
                <a:cs typeface="Arial" pitchFamily="34" charset="0"/>
              </a:rPr>
              <a:t>Pins (Bee </a:t>
            </a:r>
            <a:r>
              <a:rPr lang="en-US" sz="3200" b="1" dirty="0" err="1">
                <a:latin typeface="Nixie One" panose="020B0604020202020204" charset="0"/>
                <a:cs typeface="Arial" pitchFamily="34" charset="0"/>
              </a:rPr>
              <a:t>Leitzke</a:t>
            </a:r>
            <a:r>
              <a:rPr lang="en-US" sz="3200" b="1" dirty="0">
                <a:latin typeface="Nixie One" panose="020B0604020202020204" charset="0"/>
                <a:cs typeface="Arial" pitchFamily="34" charset="0"/>
              </a:rPr>
              <a:t>)</a:t>
            </a:r>
            <a:endParaRPr lang="en" sz="3200" dirty="0">
              <a:latin typeface="Nixie One" panose="020B0604020202020204" charset="0"/>
            </a:endParaRPr>
          </a:p>
        </p:txBody>
      </p:sp>
      <p:sp>
        <p:nvSpPr>
          <p:cNvPr id="362" name="Shape 362"/>
          <p:cNvSpPr txBox="1">
            <a:spLocks noGrp="1"/>
          </p:cNvSpPr>
          <p:nvPr>
            <p:ph type="body" idx="1"/>
          </p:nvPr>
        </p:nvSpPr>
        <p:spPr>
          <a:xfrm>
            <a:off x="735799" y="2440352"/>
            <a:ext cx="5647490" cy="1659900"/>
          </a:xfrm>
          <a:prstGeom prst="rect">
            <a:avLst/>
          </a:prstGeom>
        </p:spPr>
        <p:txBody>
          <a:bodyPr lIns="91425" tIns="91425" rIns="91425" bIns="91425" anchor="t" anchorCtr="0">
            <a:noAutofit/>
          </a:bodyPr>
          <a:lstStyle/>
          <a:p>
            <a:pPr>
              <a:lnSpc>
                <a:spcPct val="150000"/>
              </a:lnSpc>
            </a:pPr>
            <a:r>
              <a:rPr lang="en-US" sz="1800" b="1" dirty="0">
                <a:latin typeface="Calibri" pitchFamily="34" charset="0"/>
                <a:cs typeface="Arial" pitchFamily="34" charset="0"/>
              </a:rPr>
              <a:t>Single and Multi Die Cold Headers</a:t>
            </a:r>
          </a:p>
          <a:p>
            <a:pPr>
              <a:lnSpc>
                <a:spcPct val="150000"/>
              </a:lnSpc>
            </a:pPr>
            <a:r>
              <a:rPr lang="en-US" sz="1800" b="1" dirty="0">
                <a:latin typeface="Calibri" pitchFamily="34" charset="0"/>
                <a:cs typeface="Arial" pitchFamily="34" charset="0"/>
              </a:rPr>
              <a:t>Clevis Pins</a:t>
            </a:r>
          </a:p>
          <a:p>
            <a:pPr>
              <a:lnSpc>
                <a:spcPct val="150000"/>
              </a:lnSpc>
            </a:pPr>
            <a:r>
              <a:rPr lang="en-US" sz="1800" b="1" dirty="0">
                <a:latin typeface="Calibri" pitchFamily="34" charset="0"/>
                <a:cs typeface="Arial" pitchFamily="34" charset="0"/>
              </a:rPr>
              <a:t>Cotter Pins - Hairpins</a:t>
            </a:r>
          </a:p>
          <a:p>
            <a:pPr>
              <a:lnSpc>
                <a:spcPct val="150000"/>
              </a:lnSpc>
            </a:pPr>
            <a:r>
              <a:rPr lang="en-US" sz="1800" b="1" dirty="0">
                <a:latin typeface="Calibri" pitchFamily="34" charset="0"/>
                <a:cs typeface="Arial" pitchFamily="34" charset="0"/>
              </a:rPr>
              <a:t>Hitch Pins - Lock Pins</a:t>
            </a:r>
          </a:p>
          <a:p>
            <a:pPr>
              <a:lnSpc>
                <a:spcPct val="150000"/>
              </a:lnSpc>
            </a:pPr>
            <a:r>
              <a:rPr lang="en-US" sz="1800" b="1" dirty="0">
                <a:latin typeface="Calibri" pitchFamily="34" charset="0"/>
                <a:cs typeface="Arial" pitchFamily="34" charset="0"/>
              </a:rPr>
              <a:t>Lynch Pins</a:t>
            </a:r>
          </a:p>
          <a:p>
            <a:pPr>
              <a:lnSpc>
                <a:spcPct val="150000"/>
              </a:lnSpc>
            </a:pPr>
            <a:r>
              <a:rPr lang="en-US" sz="1800" b="1" dirty="0">
                <a:latin typeface="Calibri" pitchFamily="34" charset="0"/>
                <a:cs typeface="Arial" pitchFamily="34" charset="0"/>
              </a:rPr>
              <a:t>CNC Turned Products</a:t>
            </a:r>
          </a:p>
          <a:p>
            <a:pPr>
              <a:lnSpc>
                <a:spcPct val="150000"/>
              </a:lnSpc>
            </a:pPr>
            <a:r>
              <a:rPr lang="en-US" sz="1800" b="1" dirty="0">
                <a:latin typeface="Calibri" pitchFamily="34" charset="0"/>
                <a:cs typeface="Arial" pitchFamily="34" charset="0"/>
              </a:rPr>
              <a:t>3/16 – 1” Diameters to 8” in Length</a:t>
            </a:r>
          </a:p>
          <a:p>
            <a:pPr>
              <a:lnSpc>
                <a:spcPct val="150000"/>
              </a:lnSpc>
            </a:pPr>
            <a:r>
              <a:rPr lang="en-US" sz="1800" b="1" dirty="0">
                <a:latin typeface="Calibri" pitchFamily="34" charset="0"/>
                <a:cs typeface="Arial" pitchFamily="34" charset="0"/>
              </a:rPr>
              <a:t>Ferrous (Carbon &amp; Alloy) - Stainless</a:t>
            </a:r>
            <a:endParaRPr lang="en" sz="1800" dirty="0"/>
          </a:p>
        </p:txBody>
      </p:sp>
      <p:pic>
        <p:nvPicPr>
          <p:cNvPr id="4" name="Picture 5" descr="bee_cross_sta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09996" y="277091"/>
            <a:ext cx="3938440" cy="309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6035"/>
      </p:ext>
    </p:extLst>
  </p:cSld>
  <p:clrMapOvr>
    <a:masterClrMapping/>
  </p:clrMapOvr>
</p:sld>
</file>

<file path=ppt/theme/theme1.xml><?xml version="1.0" encoding="utf-8"?>
<a:theme xmlns:a="http://schemas.openxmlformats.org/drawingml/2006/main" name="Corde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9081</TotalTime>
  <Words>1484</Words>
  <Application>Microsoft Office PowerPoint</Application>
  <PresentationFormat>On-screen Show (4:3)</PresentationFormat>
  <Paragraphs>260</Paragraphs>
  <Slides>38</Slides>
  <Notes>26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Muli</vt:lpstr>
      <vt:lpstr>Roboto Slab</vt:lpstr>
      <vt:lpstr>Source Sans Pro</vt:lpstr>
      <vt:lpstr>Calibri</vt:lpstr>
      <vt:lpstr>Helvetica Neue</vt:lpstr>
      <vt:lpstr>Nixie One</vt:lpstr>
      <vt:lpstr>Cordelia template</vt:lpstr>
      <vt:lpstr>PowerPoint Presentation</vt:lpstr>
      <vt:lpstr>Simple Ideas Help the Industry Take Off…</vt:lpstr>
      <vt:lpstr>Illinois Tool Works A Global Company</vt:lpstr>
      <vt:lpstr>PowerPoint Presentation</vt:lpstr>
      <vt:lpstr>PowerPoint Presentation</vt:lpstr>
      <vt:lpstr>PowerPoint Presentation</vt:lpstr>
      <vt:lpstr>PowerPoint Presentation</vt:lpstr>
      <vt:lpstr>PowerPoint Presentation</vt:lpstr>
      <vt:lpstr>Pins (Bee Leitzke)</vt:lpstr>
      <vt:lpstr>CNC Machining</vt:lpstr>
      <vt:lpstr>Assemblies (Bee Leitzke)</vt:lpstr>
      <vt:lpstr>Stampings</vt:lpstr>
      <vt:lpstr>Helical Lock Washers (Mellowes)</vt:lpstr>
      <vt:lpstr>PowerPoint Presentation</vt:lpstr>
      <vt:lpstr>PowerPoint Presentation</vt:lpstr>
      <vt:lpstr>Thread Forming Screws into Plastic</vt:lpstr>
      <vt:lpstr>PowerPoint Presentation</vt:lpstr>
      <vt:lpstr>PowerPoint Presentation</vt:lpstr>
      <vt:lpstr>BosScrew Successes – Various Markets</vt:lpstr>
      <vt:lpstr>BosScrew Successes Continued…</vt:lpstr>
      <vt:lpstr>Thread Forming Screws into .Steel. </vt:lpstr>
      <vt:lpstr> Steel Thread Former</vt:lpstr>
      <vt:lpstr>PowerPoint Presentation</vt:lpstr>
      <vt:lpstr>TAP/R Successes – Various Markets</vt:lpstr>
      <vt:lpstr>TAP/R Successes – Various Markets Continued…</vt:lpstr>
      <vt:lpstr>Sheet Metal Anti-Loosening </vt:lpstr>
      <vt:lpstr>PowerPoint Presentation</vt:lpstr>
      <vt:lpstr>PowerPoint Presentation</vt:lpstr>
      <vt:lpstr>GX Self-Extruding Commonly known as the GXCA point</vt:lpstr>
      <vt:lpstr>PowerPoint Presentation</vt:lpstr>
      <vt:lpstr>Anti-Loosening</vt:lpstr>
      <vt:lpstr>Double click here to watch video  </vt:lpstr>
      <vt:lpstr>PowerPoint Presentation</vt:lpstr>
      <vt:lpstr>Shakeproof Thread</vt:lpstr>
      <vt:lpstr>Shakeproof Thread Successes – Various Markets</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Ricciardi</dc:creator>
  <cp:lastModifiedBy>Michael Ricciardi</cp:lastModifiedBy>
  <cp:revision>90</cp:revision>
  <dcterms:modified xsi:type="dcterms:W3CDTF">2017-12-20T19:42:51Z</dcterms:modified>
</cp:coreProperties>
</file>