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7"/>
  </p:notesMasterIdLst>
  <p:handoutMasterIdLst>
    <p:handoutMasterId r:id="rId8"/>
  </p:handoutMasterIdLst>
  <p:sldIdLst>
    <p:sldId id="334" r:id="rId2"/>
    <p:sldId id="332" r:id="rId3"/>
    <p:sldId id="326" r:id="rId4"/>
    <p:sldId id="331" r:id="rId5"/>
    <p:sldId id="333" r:id="rId6"/>
  </p:sldIdLst>
  <p:sldSz cx="12192000" cy="6858000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0000"/>
    <a:srgbClr val="FFFFFF"/>
    <a:srgbClr val="FB7133"/>
    <a:srgbClr val="292929"/>
    <a:srgbClr val="FF572F"/>
    <a:srgbClr val="FF6A47"/>
    <a:srgbClr val="FF7757"/>
    <a:srgbClr val="1C1C1C"/>
    <a:srgbClr val="FF5D37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6088" cy="501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1119B-AACA-46A0-B9B8-12B97702D128}" type="datetimeFigureOut">
              <a:rPr lang="en-ZA" smtClean="0"/>
              <a:t>2018/01/09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20080"/>
            <a:ext cx="2986088" cy="501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075" y="9520080"/>
            <a:ext cx="2986088" cy="501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A79D4-BF0A-44E6-A8F9-D5A8EC49B34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89037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5558" cy="50283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1"/>
            <a:ext cx="2985558" cy="50283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50919722-1915-476C-8327-736E1663A7F9}" type="datetimeFigureOut">
              <a:rPr lang="en-ZA" smtClean="0"/>
              <a:t>2018/01/09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6B6267E2-C472-41B2-A77E-34AF90BC1D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33952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012C4-F1C1-4179-B500-08533F7495A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5977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267E2-C472-41B2-A77E-34AF90BC1D5A}" type="slidenum">
              <a:rPr lang="en-ZA" smtClean="0"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67497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083020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33114"/>
            <a:ext cx="10515600" cy="84952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9907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54238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5423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55075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33114"/>
            <a:ext cx="10515600" cy="84952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00920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074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2846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8237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05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133114"/>
            <a:ext cx="10515600" cy="84952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6516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5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133114"/>
            <a:ext cx="10515600" cy="84952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81527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3114"/>
            <a:ext cx="10515600" cy="84952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5190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40106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2806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6458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196" y="156418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3"/>
          <a:srcRect l="3149" t="33759" r="2521" b="54798"/>
          <a:stretch/>
        </p:blipFill>
        <p:spPr>
          <a:xfrm rot="5400000">
            <a:off x="-3195123" y="3195123"/>
            <a:ext cx="6858000" cy="46775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8" name="Rectangle 7"/>
          <p:cNvSpPr/>
          <p:nvPr userDrawn="1"/>
        </p:nvSpPr>
        <p:spPr>
          <a:xfrm>
            <a:off x="540913" y="0"/>
            <a:ext cx="128789" cy="6858001"/>
          </a:xfrm>
          <a:prstGeom prst="rect">
            <a:avLst/>
          </a:prstGeom>
          <a:solidFill>
            <a:srgbClr val="EE0000"/>
          </a:solidFill>
          <a:ln>
            <a:solidFill>
              <a:srgbClr val="FF33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Rectangle 8"/>
          <p:cNvSpPr/>
          <p:nvPr userDrawn="1"/>
        </p:nvSpPr>
        <p:spPr>
          <a:xfrm flipV="1">
            <a:off x="9302" y="6265922"/>
            <a:ext cx="8144098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3183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D867145-6FDB-4B4F-8821-7158BD53B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70771"/>
            <a:ext cx="5157787" cy="475107"/>
          </a:xfrm>
        </p:spPr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BDE946-088F-423D-A723-CE0E3D64F2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2305612"/>
            <a:ext cx="10873241" cy="3684588"/>
          </a:xfrm>
          <a:solidFill>
            <a:srgbClr val="EE0000"/>
          </a:solidFill>
        </p:spPr>
        <p:txBody>
          <a:bodyPr>
            <a:normAutofit/>
          </a:bodyPr>
          <a:lstStyle/>
          <a:p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ED9D35A-F40B-422C-9EA9-8FD8BB721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86F36B85-40FB-40BB-95D8-C0ED6FF137D6}"/>
              </a:ext>
            </a:extLst>
          </p:cNvPr>
          <p:cNvSpPr txBox="1">
            <a:spLocks/>
          </p:cNvSpPr>
          <p:nvPr/>
        </p:nvSpPr>
        <p:spPr>
          <a:xfrm>
            <a:off x="838200" y="921246"/>
            <a:ext cx="10515600" cy="84952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6124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solidFill>
            <a:srgbClr val="EE0000"/>
          </a:solidFill>
        </p:spPr>
        <p:txBody>
          <a:bodyPr anchor="b"/>
          <a:lstStyle/>
          <a:p>
            <a:pPr algn="ctr"/>
            <a:r>
              <a:rPr lang="en-ZA" dirty="0">
                <a:solidFill>
                  <a:schemeClr val="bg1"/>
                </a:solidFill>
              </a:rPr>
              <a:t>Begin With The End In Mind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  <a:solidFill>
            <a:srgbClr val="EE0000"/>
          </a:solidFill>
        </p:spPr>
        <p:txBody>
          <a:bodyPr anchor="b">
            <a:normAutofit fontScale="70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ZA" u="sng" dirty="0">
                <a:solidFill>
                  <a:schemeClr val="bg1"/>
                </a:solidFill>
              </a:rPr>
              <a:t>OUR VISION: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ZA" dirty="0">
                <a:solidFill>
                  <a:schemeClr val="bg1"/>
                </a:solidFill>
              </a:rPr>
              <a:t>Safe, Innovative mining solutions NOW!</a:t>
            </a:r>
          </a:p>
          <a:p>
            <a:pPr marL="0" indent="0" algn="ctr">
              <a:lnSpc>
                <a:spcPct val="120000"/>
              </a:lnSpc>
              <a:buNone/>
            </a:pPr>
            <a:endParaRPr lang="en-ZA" dirty="0">
              <a:solidFill>
                <a:schemeClr val="bg1"/>
              </a:solidFill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ZA" u="sng" dirty="0">
                <a:solidFill>
                  <a:schemeClr val="bg1"/>
                </a:solidFill>
              </a:rPr>
              <a:t>OUR MISSION: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ZA" dirty="0">
                <a:solidFill>
                  <a:schemeClr val="bg1"/>
                </a:solidFill>
              </a:rPr>
              <a:t>To develop a partnership of like-minded people and organizations with aligned cultures working together to…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ZA" dirty="0">
                <a:solidFill>
                  <a:schemeClr val="bg1"/>
                </a:solidFill>
              </a:rPr>
              <a:t>design, build, operate and evolve, safe, highly innovative and competitive cost per ton systems that….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ZA" dirty="0">
                <a:solidFill>
                  <a:schemeClr val="bg1"/>
                </a:solidFill>
              </a:rPr>
              <a:t>produce the highest sustainable profits per ton for all stakeholders in the moving and processing of construction and mined minerals.</a:t>
            </a:r>
          </a:p>
          <a:p>
            <a:pPr algn="just">
              <a:spcBef>
                <a:spcPct val="0"/>
              </a:spcBef>
              <a:buNone/>
            </a:pPr>
            <a:endParaRPr lang="en-ZA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r>
              <a:rPr lang="en-ZA" sz="2400" dirty="0">
                <a:solidFill>
                  <a:schemeClr val="bg1"/>
                </a:solidFill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en-ZA" sz="2200" u="sng" dirty="0">
                <a:solidFill>
                  <a:schemeClr val="bg1"/>
                </a:solidFill>
              </a:rPr>
              <a:t>OUR PURPOSE IS TO:</a:t>
            </a:r>
          </a:p>
          <a:p>
            <a:pPr algn="ctr">
              <a:lnSpc>
                <a:spcPct val="100000"/>
              </a:lnSpc>
            </a:pPr>
            <a:r>
              <a:rPr lang="en-ZA" sz="2200" dirty="0">
                <a:solidFill>
                  <a:schemeClr val="bg1"/>
                </a:solidFill>
              </a:rPr>
              <a:t>Unlock the value of Africa through it's PEOPLE, make a difference and have adventures!</a:t>
            </a:r>
          </a:p>
        </p:txBody>
      </p:sp>
    </p:spTree>
    <p:extLst>
      <p:ext uri="{BB962C8B-B14F-4D97-AF65-F5344CB8AC3E}">
        <p14:creationId xmlns:p14="http://schemas.microsoft.com/office/powerpoint/2010/main" val="395352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934462" y="757717"/>
            <a:ext cx="11176337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B713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Our “Customer Centric” culture and therefore our people are the key to making our vision a reality. </a:t>
            </a:r>
          </a:p>
          <a:p>
            <a:pPr algn="ctr"/>
            <a:r>
              <a:rPr lang="en-ZA" sz="1400" dirty="0"/>
              <a:t>It is vital for us to clearly define the culture </a:t>
            </a:r>
            <a:r>
              <a:rPr lang="en-ZA" sz="1400" u="sng" dirty="0">
                <a:solidFill>
                  <a:srgbClr val="EE0000"/>
                </a:solidFill>
              </a:rPr>
              <a:t>we want </a:t>
            </a:r>
            <a:r>
              <a:rPr lang="en-ZA" sz="1400" dirty="0"/>
              <a:t>and the culture </a:t>
            </a:r>
            <a:r>
              <a:rPr lang="en-ZA" sz="1400" u="sng" dirty="0">
                <a:solidFill>
                  <a:srgbClr val="EE0000"/>
                </a:solidFill>
              </a:rPr>
              <a:t>we do not want</a:t>
            </a:r>
            <a:r>
              <a:rPr lang="en-ZA" sz="1400" dirty="0"/>
              <a:t>. Through our shared value system we aim to evolve, nurture and grow ourselves and our culture.   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01817" y="1430767"/>
            <a:ext cx="5871199" cy="42218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0000"/>
              </a:lnSpc>
              <a:spcAft>
                <a:spcPct val="30000"/>
              </a:spcAft>
              <a:defRPr sz="1400" b="1" u="sng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>
              <a:lnSpc>
                <a:spcPct val="90000"/>
              </a:lnSpc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2pPr>
            <a:lvl3pPr>
              <a:lnSpc>
                <a:spcPct val="90000"/>
              </a:lnSpc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3pPr>
            <a:lvl4pPr>
              <a:lnSpc>
                <a:spcPct val="90000"/>
              </a:lnSpc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4pPr>
            <a:lvl5pPr>
              <a:lnSpc>
                <a:spcPct val="90000"/>
              </a:lnSpc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9pPr>
          </a:lstStyle>
          <a:p>
            <a:r>
              <a:rPr lang="en-ZA" dirty="0">
                <a:solidFill>
                  <a:srgbClr val="EE0000"/>
                </a:solidFill>
              </a:rPr>
              <a:t>The Culture we Want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75585" y="1423482"/>
            <a:ext cx="3135214" cy="42218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ct val="30000"/>
              </a:spcAft>
              <a:defRPr sz="1400" b="1" u="sng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>
              <a:lnSpc>
                <a:spcPct val="90000"/>
              </a:lnSpc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2pPr>
            <a:lvl3pPr>
              <a:lnSpc>
                <a:spcPct val="90000"/>
              </a:lnSpc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3pPr>
            <a:lvl4pPr>
              <a:lnSpc>
                <a:spcPct val="90000"/>
              </a:lnSpc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4pPr>
            <a:lvl5pPr>
              <a:lnSpc>
                <a:spcPct val="90000"/>
              </a:lnSpc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9pPr>
          </a:lstStyle>
          <a:p>
            <a:r>
              <a:rPr lang="en-ZA" dirty="0">
                <a:solidFill>
                  <a:srgbClr val="EE0000"/>
                </a:solidFill>
              </a:rPr>
              <a:t>The Culture we DON’T Want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01817" y="1856587"/>
            <a:ext cx="5868717" cy="43858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rgbClr val="F76F09"/>
                </a:solidFill>
              </a:defRPr>
            </a:lvl1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A dedicated customer centric supportive culture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A culture that through personal &amp; professional effectiveness generates well preforming financials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Effective people centric, balanced, 360º approach to each person’s life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Performance and target driven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Alignment of personal life goals (making personal dreams a reality with time and diligence) with organizational goals, milestones and our vision/purpose (to unlock synergy in a win win approach)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Leaders of the organization support their people in a servant leadership way with the support they need to achieve the goals they have set and agreed too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Leaders help develop and grow their people through balanced performance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Enjoying the journey, having fun and celebrating our milestones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Growing authentic, genuine, relationships that are deep and life long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A “feet on the ground, down to earth” approach to life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A solutions and “out the box” problem solving approach to challenges to solve our issues in a sustainable way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Efficient and effective approach to optimizing our process to enhance the customer experiences at the same time ensuring we optimize our margins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Open, honest, respectful, flat (not hierarchical) communication especially when it is difficult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An environment where people are free and encouraged to express their opinion as long as they are respectful in the way they express their opinion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People are respectful of others opinions even if they disagree with them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A culture that creates healthy stress – stress that encourages you to push yourself out of your comfort zone and grow, but does not go so far as to create destructive burnout stress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The culture we say we want is the reality on the ground every hour of every day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Our people do the right things for the right reasons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Family well-being is placed before work commitments and customers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Humble and confident leaders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People who work for us do not give or take bribes and are not morally corrupt 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When our customers have a problem we see it as an opportunity to perform better and we support them until the problem is solved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People that are aligned to making Africa a better place for all who live in it 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900" dirty="0">
                <a:solidFill>
                  <a:schemeClr val="bg1"/>
                </a:solidFill>
              </a:rPr>
              <a:t>We do the right things for the right reasons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975585" y="1761440"/>
            <a:ext cx="3135214" cy="415498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rgbClr val="F76F09"/>
                </a:solidFill>
              </a:defRPr>
            </a:lvl1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chemeClr val="bg1"/>
                </a:solidFill>
              </a:rPr>
              <a:t>Politically charged where people do the right things for the wrong reasons or the wrong things for the right reasons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chemeClr val="bg1"/>
                </a:solidFill>
              </a:rPr>
              <a:t>A culture that creates burnout and consistently prioritizes work over special (once in a life time) family and life commitments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chemeClr val="bg1"/>
                </a:solidFill>
              </a:rPr>
              <a:t>Inefficient and ineffective culture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chemeClr val="bg1"/>
                </a:solidFill>
              </a:rPr>
              <a:t>A culture that is more focused on an uncommunicative and hierarchical (keep you in the dark) culture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chemeClr val="bg1"/>
                </a:solidFill>
              </a:rPr>
              <a:t>Disempowering culture – takes your decision making power away through position power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chemeClr val="bg1"/>
                </a:solidFill>
              </a:rPr>
              <a:t>Sarcastic, humiliating 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chemeClr val="bg1"/>
                </a:solidFill>
              </a:rPr>
              <a:t>Dictatorial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chemeClr val="bg1"/>
                </a:solidFill>
              </a:rPr>
              <a:t>Racist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chemeClr val="bg1"/>
                </a:solidFill>
              </a:rPr>
              <a:t>Judgemental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chemeClr val="bg1"/>
                </a:solidFill>
              </a:rPr>
              <a:t>Sycophants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chemeClr val="bg1"/>
                </a:solidFill>
              </a:rPr>
              <a:t>A culture that has values on the wall to be politically correct and trendy but the real culture on the ground is totally different from the “wall” culture 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chemeClr val="bg1"/>
                </a:solidFill>
              </a:rPr>
              <a:t>Leaders full of ego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chemeClr val="bg1"/>
                </a:solidFill>
              </a:rPr>
              <a:t>Corrupt morally &amp; ethically  </a:t>
            </a:r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934462" y="45263"/>
            <a:ext cx="11176337" cy="749584"/>
          </a:xfr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>
            <a:noAutofit/>
          </a:bodyPr>
          <a:lstStyle/>
          <a:p>
            <a:pPr algn="ctr"/>
            <a:r>
              <a:rPr lang="en-ZA" sz="1800" dirty="0">
                <a:solidFill>
                  <a:schemeClr val="bg1"/>
                </a:solidFill>
              </a:rPr>
              <a:t> </a:t>
            </a:r>
            <a:r>
              <a:rPr lang="en-ZA" sz="4000" dirty="0">
                <a:solidFill>
                  <a:schemeClr val="bg1"/>
                </a:solidFill>
              </a:rPr>
              <a:t>Our Purpose Led Culture – “Cultural Blueprint”</a:t>
            </a:r>
            <a:br>
              <a:rPr lang="en-ZA" sz="4800" dirty="0">
                <a:solidFill>
                  <a:schemeClr val="bg1"/>
                </a:solidFill>
              </a:rPr>
            </a:br>
            <a:endParaRPr lang="en-ZA" sz="1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34462" y="1427727"/>
            <a:ext cx="2064872" cy="42218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ct val="30000"/>
              </a:spcAft>
              <a:defRPr sz="1400" b="1" u="sng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>
              <a:lnSpc>
                <a:spcPct val="90000"/>
              </a:lnSpc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2pPr>
            <a:lvl3pPr>
              <a:lnSpc>
                <a:spcPct val="90000"/>
              </a:lnSpc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3pPr>
            <a:lvl4pPr>
              <a:lnSpc>
                <a:spcPct val="90000"/>
              </a:lnSpc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4pPr>
            <a:lvl5pPr>
              <a:lnSpc>
                <a:spcPct val="90000"/>
              </a:lnSpc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 sz="2800" b="1">
                <a:solidFill>
                  <a:schemeClr val="tx2"/>
                </a:solidFill>
              </a:defRPr>
            </a:lvl9pPr>
          </a:lstStyle>
          <a:p>
            <a:r>
              <a:rPr lang="en-ZA" dirty="0">
                <a:solidFill>
                  <a:srgbClr val="EE0000"/>
                </a:solidFill>
              </a:rPr>
              <a:t>Value System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34461" y="1849909"/>
            <a:ext cx="2064873" cy="4154984"/>
          </a:xfrm>
          <a:prstGeom prst="rect">
            <a:avLst/>
          </a:prstGeom>
          <a:solidFill>
            <a:schemeClr val="bg1"/>
          </a:solidFill>
          <a:ln>
            <a:solidFill>
              <a:srgbClr val="EE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rgbClr val="F76F09"/>
                </a:solidFill>
              </a:defRPr>
            </a:lvl1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EE0000"/>
                </a:solidFill>
              </a:rPr>
              <a:t>Be Safe </a:t>
            </a:r>
            <a:r>
              <a:rPr lang="en-ZA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Design for safety – work safely – keep our &amp; our customers people safe &amp; look after the environment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EE0000"/>
                </a:solidFill>
              </a:rPr>
              <a:t>Be Honest </a:t>
            </a:r>
            <a:r>
              <a:rPr lang="en-ZA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Even when it is difficult </a:t>
            </a:r>
            <a:endParaRPr lang="en-ZA" sz="1100" dirty="0">
              <a:solidFill>
                <a:srgbClr val="EE0000"/>
              </a:solidFill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>
                <a:solidFill>
                  <a:srgbClr val="EE0000"/>
                </a:solidFill>
              </a:rPr>
              <a:t>Have Integrity  </a:t>
            </a:r>
            <a:r>
              <a:rPr lang="en-ZA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do what you say you will do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EE0000"/>
                </a:solidFill>
              </a:rPr>
              <a:t>Be Respectful </a:t>
            </a:r>
            <a:r>
              <a:rPr lang="en-ZA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be respectful even if you disagree  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EE0000"/>
                </a:solidFill>
              </a:rPr>
              <a:t>Be Authentic</a:t>
            </a:r>
            <a:r>
              <a:rPr lang="en-ZA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Be yourself, well grounded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FF0000"/>
                </a:solidFill>
              </a:rPr>
              <a:t>Be Disciplined </a:t>
            </a:r>
            <a:r>
              <a:rPr lang="en-ZA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measure ourselves and continuously  improve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EE0000"/>
                </a:solidFill>
              </a:rPr>
              <a:t>Be Innovative </a:t>
            </a:r>
            <a:r>
              <a:rPr lang="en-ZA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Think out the box (safely)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EE0000"/>
                </a:solidFill>
              </a:rPr>
              <a:t>Have Balanced Performance </a:t>
            </a:r>
            <a:r>
              <a:rPr lang="en-ZA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Grow, but don’t burn out, be healthy!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EE0000"/>
                </a:solidFill>
              </a:rPr>
              <a:t>Be Adventurous  </a:t>
            </a:r>
            <a:r>
              <a:rPr lang="en-ZA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Life is an adventure, enjoy it</a:t>
            </a:r>
          </a:p>
        </p:txBody>
      </p:sp>
    </p:spTree>
    <p:extLst>
      <p:ext uri="{BB962C8B-B14F-4D97-AF65-F5344CB8AC3E}">
        <p14:creationId xmlns:p14="http://schemas.microsoft.com/office/powerpoint/2010/main" val="270292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The Stakeholders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ZA" dirty="0"/>
              <a:t>Notes: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This model is an inside-out model, therefore the priority begins at the centre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The natural consequence of getting this ecosystem right for all stakeholders is that the shareholders will be rewarded well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450305" y="24064"/>
            <a:ext cx="6533148" cy="6208295"/>
            <a:chOff x="5450305" y="24064"/>
            <a:chExt cx="6533148" cy="6208295"/>
          </a:xfrm>
        </p:grpSpPr>
        <p:sp>
          <p:nvSpPr>
            <p:cNvPr id="6" name="AutoShape 11"/>
            <p:cNvSpPr>
              <a:spLocks noChangeArrowheads="1"/>
            </p:cNvSpPr>
            <p:nvPr/>
          </p:nvSpPr>
          <p:spPr bwMode="auto">
            <a:xfrm>
              <a:off x="5887844" y="453332"/>
              <a:ext cx="5647682" cy="5379271"/>
            </a:xfrm>
            <a:custGeom>
              <a:avLst/>
              <a:gdLst>
                <a:gd name="G0" fmla="+- 4091 0 0"/>
                <a:gd name="G1" fmla="+- 21600 0 4091"/>
                <a:gd name="G2" fmla="+- 21600 0 4091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4091" y="10800"/>
                  </a:moveTo>
                  <a:cubicBezTo>
                    <a:pt x="4091" y="14505"/>
                    <a:pt x="7095" y="17509"/>
                    <a:pt x="10800" y="17509"/>
                  </a:cubicBezTo>
                  <a:cubicBezTo>
                    <a:pt x="14505" y="17509"/>
                    <a:pt x="17509" y="14505"/>
                    <a:pt x="17509" y="10800"/>
                  </a:cubicBezTo>
                  <a:cubicBezTo>
                    <a:pt x="17509" y="7095"/>
                    <a:pt x="14505" y="4091"/>
                    <a:pt x="10800" y="4091"/>
                  </a:cubicBezTo>
                  <a:cubicBezTo>
                    <a:pt x="7095" y="4091"/>
                    <a:pt x="4091" y="7095"/>
                    <a:pt x="4091" y="10800"/>
                  </a:cubicBezTo>
                  <a:close/>
                </a:path>
              </a:pathLst>
            </a:custGeom>
            <a:solidFill>
              <a:srgbClr val="EE0000"/>
            </a:solidFill>
            <a:ln w="12700">
              <a:noFill/>
              <a:round/>
              <a:headEnd type="none" w="sm" len="sm"/>
              <a:tailEnd type="none" w="sm" len="sm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ZA" sz="2000">
                <a:cs typeface="Times New Roman" pitchFamily="18" charset="0"/>
              </a:endParaRPr>
            </a:p>
          </p:txBody>
        </p:sp>
        <p:sp>
          <p:nvSpPr>
            <p:cNvPr id="7" name="AutoShape 10"/>
            <p:cNvSpPr>
              <a:spLocks noChangeArrowheads="1"/>
            </p:cNvSpPr>
            <p:nvPr/>
          </p:nvSpPr>
          <p:spPr bwMode="auto">
            <a:xfrm>
              <a:off x="7329405" y="1824271"/>
              <a:ext cx="2726468" cy="2657993"/>
            </a:xfrm>
            <a:custGeom>
              <a:avLst/>
              <a:gdLst>
                <a:gd name="T0" fmla="*/ 1610490 w 21600"/>
                <a:gd name="T1" fmla="*/ 0 h 21600"/>
                <a:gd name="T2" fmla="*/ 471665 w 21600"/>
                <a:gd name="T3" fmla="*/ 485881 h 21600"/>
                <a:gd name="T4" fmla="*/ 0 w 21600"/>
                <a:gd name="T5" fmla="*/ 1659031 h 21600"/>
                <a:gd name="T6" fmla="*/ 471665 w 21600"/>
                <a:gd name="T7" fmla="*/ 2832181 h 21600"/>
                <a:gd name="T8" fmla="*/ 1610490 w 21600"/>
                <a:gd name="T9" fmla="*/ 3318062 h 21600"/>
                <a:gd name="T10" fmla="*/ 2749315 w 21600"/>
                <a:gd name="T11" fmla="*/ 2832181 h 21600"/>
                <a:gd name="T12" fmla="*/ 3220979 w 21600"/>
                <a:gd name="T13" fmla="*/ 1659031 h 21600"/>
                <a:gd name="T14" fmla="*/ 2749315 w 21600"/>
                <a:gd name="T15" fmla="*/ 48588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EE000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  <a:round/>
              <a:headEnd type="none" w="sm" len="sm"/>
              <a:tailEnd type="none" w="sm" len="sm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" name="Line 56"/>
            <p:cNvSpPr>
              <a:spLocks noChangeShapeType="1"/>
            </p:cNvSpPr>
            <p:nvPr/>
          </p:nvSpPr>
          <p:spPr bwMode="auto">
            <a:xfrm flipH="1" flipV="1">
              <a:off x="7402238" y="3100488"/>
              <a:ext cx="2622000" cy="52780"/>
            </a:xfrm>
            <a:prstGeom prst="line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>
                  <a:lumMod val="65000"/>
                  <a:lumOff val="35000"/>
                </a:schemeClr>
              </a:solidFill>
              <a:round/>
              <a:headEnd type="none" w="sm" len="sm"/>
              <a:tailEnd type="none" w="sm" len="sm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/>
            <a:lstStyle/>
            <a:p>
              <a:endParaRPr lang="en-US" sz="1600"/>
            </a:p>
          </p:txBody>
        </p:sp>
        <p:sp>
          <p:nvSpPr>
            <p:cNvPr id="9" name="Text Box 61"/>
            <p:cNvSpPr txBox="1">
              <a:spLocks noChangeArrowheads="1"/>
            </p:cNvSpPr>
            <p:nvPr/>
          </p:nvSpPr>
          <p:spPr bwMode="auto">
            <a:xfrm>
              <a:off x="7757692" y="3782999"/>
              <a:ext cx="1994457" cy="5847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>
              <a:spAutoFit/>
            </a:bodyPr>
            <a:lstStyle/>
            <a:p>
              <a:pPr algn="ctr"/>
              <a:r>
                <a:rPr lang="en-US" sz="1600" dirty="0">
                  <a:cs typeface="Times New Roman" pitchFamily="18" charset="0"/>
                </a:rPr>
                <a:t>Company Financial </a:t>
              </a:r>
            </a:p>
            <a:p>
              <a:pPr algn="ctr"/>
              <a:r>
                <a:rPr lang="en-US" sz="1600" dirty="0">
                  <a:cs typeface="Times New Roman" pitchFamily="18" charset="0"/>
                </a:rPr>
                <a:t>Health </a:t>
              </a:r>
              <a:endParaRPr lang="en-GB" sz="1600" dirty="0">
                <a:cs typeface="Times New Roman" pitchFamily="18" charset="0"/>
              </a:endParaRPr>
            </a:p>
          </p:txBody>
        </p:sp>
        <p:sp>
          <p:nvSpPr>
            <p:cNvPr id="10" name="Text Box 65"/>
            <p:cNvSpPr txBox="1">
              <a:spLocks noChangeArrowheads="1"/>
            </p:cNvSpPr>
            <p:nvPr/>
          </p:nvSpPr>
          <p:spPr bwMode="auto">
            <a:xfrm>
              <a:off x="8044243" y="5098392"/>
              <a:ext cx="1200003" cy="37566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>
              <a:spAutoFit/>
            </a:bodyPr>
            <a:lstStyle/>
            <a:p>
              <a:r>
                <a:rPr lang="en-US" sz="2000" dirty="0">
                  <a:cs typeface="Times New Roman" pitchFamily="18" charset="0"/>
                </a:rPr>
                <a:t>Suppliers</a:t>
              </a:r>
              <a:endParaRPr lang="en-GB" sz="2000" dirty="0">
                <a:cs typeface="Times New Roman" pitchFamily="18" charset="0"/>
              </a:endParaRPr>
            </a:p>
          </p:txBody>
        </p:sp>
        <p:sp>
          <p:nvSpPr>
            <p:cNvPr id="14" name="Text Box 70"/>
            <p:cNvSpPr txBox="1">
              <a:spLocks noChangeArrowheads="1"/>
            </p:cNvSpPr>
            <p:nvPr/>
          </p:nvSpPr>
          <p:spPr bwMode="auto">
            <a:xfrm rot="17933634">
              <a:off x="6004475" y="1658480"/>
              <a:ext cx="1524939" cy="67661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>
              <a:spAutoFit/>
            </a:bodyPr>
            <a:lstStyle/>
            <a:p>
              <a:r>
                <a:rPr lang="en-US" sz="2000" dirty="0">
                  <a:cs typeface="Times New Roman" pitchFamily="18" charset="0"/>
                </a:rPr>
                <a:t>Community</a:t>
              </a:r>
            </a:p>
            <a:p>
              <a:r>
                <a:rPr lang="en-US" sz="2000" dirty="0">
                  <a:cs typeface="Times New Roman" pitchFamily="18" charset="0"/>
                </a:rPr>
                <a:t>Giving Back </a:t>
              </a:r>
              <a:endParaRPr lang="en-GB" sz="2000" dirty="0">
                <a:cs typeface="Times New Roman" pitchFamily="18" charset="0"/>
              </a:endParaRPr>
            </a:p>
          </p:txBody>
        </p:sp>
        <p:sp>
          <p:nvSpPr>
            <p:cNvPr id="16" name="Text Box 60"/>
            <p:cNvSpPr txBox="1">
              <a:spLocks noChangeArrowheads="1"/>
            </p:cNvSpPr>
            <p:nvPr/>
          </p:nvSpPr>
          <p:spPr bwMode="auto">
            <a:xfrm>
              <a:off x="7742748" y="1968136"/>
              <a:ext cx="2013693" cy="52322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cs typeface="Times New Roman" pitchFamily="18" charset="0"/>
                </a:rPr>
                <a:t>Talent </a:t>
              </a:r>
            </a:p>
            <a:p>
              <a:pPr algn="ctr"/>
              <a:r>
                <a:rPr lang="en-US" sz="1400" dirty="0">
                  <a:cs typeface="Times New Roman" pitchFamily="18" charset="0"/>
                </a:rPr>
                <a:t>Leadership Framework</a:t>
              </a:r>
              <a:endParaRPr lang="en-GB" sz="1400" dirty="0">
                <a:cs typeface="Times New Roman" pitchFamily="18" charset="0"/>
              </a:endParaRPr>
            </a:p>
          </p:txBody>
        </p:sp>
        <p:sp>
          <p:nvSpPr>
            <p:cNvPr id="18" name="Oval 4"/>
            <p:cNvSpPr>
              <a:spLocks noChangeArrowheads="1"/>
            </p:cNvSpPr>
            <p:nvPr/>
          </p:nvSpPr>
          <p:spPr bwMode="auto">
            <a:xfrm>
              <a:off x="7948506" y="2457127"/>
              <a:ext cx="1493065" cy="1392281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  <a:round/>
              <a:headEnd type="none" w="sm" len="sm"/>
              <a:tailEnd type="none" w="sm" len="sm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/>
              <a:endParaRPr lang="en-ZA" sz="2000">
                <a:solidFill>
                  <a:srgbClr val="FFFFFF"/>
                </a:solidFill>
                <a:cs typeface="Times New Roman" pitchFamily="18" charset="0"/>
              </a:endParaRPr>
            </a:p>
          </p:txBody>
        </p:sp>
        <p:sp>
          <p:nvSpPr>
            <p:cNvPr id="19" name="Text Box 73"/>
            <p:cNvSpPr txBox="1">
              <a:spLocks noChangeArrowheads="1"/>
            </p:cNvSpPr>
            <p:nvPr/>
          </p:nvSpPr>
          <p:spPr bwMode="auto">
            <a:xfrm>
              <a:off x="8170774" y="2495233"/>
              <a:ext cx="1132041" cy="132343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cs typeface="Times New Roman" pitchFamily="18" charset="0"/>
                </a:rPr>
                <a:t>Our 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  <a:cs typeface="Times New Roman" pitchFamily="18" charset="0"/>
                </a:rPr>
                <a:t>Customer 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  <a:cs typeface="Times New Roman" pitchFamily="18" charset="0"/>
                </a:rPr>
                <a:t>Centric 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  <a:cs typeface="Times New Roman" pitchFamily="18" charset="0"/>
                </a:rPr>
                <a:t>Culture &amp;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  <a:cs typeface="Times New Roman" pitchFamily="18" charset="0"/>
                </a:rPr>
                <a:t>People</a:t>
              </a:r>
            </a:p>
          </p:txBody>
        </p:sp>
        <p:sp>
          <p:nvSpPr>
            <p:cNvPr id="20" name="Donut 19"/>
            <p:cNvSpPr/>
            <p:nvPr/>
          </p:nvSpPr>
          <p:spPr>
            <a:xfrm>
              <a:off x="5450305" y="24064"/>
              <a:ext cx="6533148" cy="6208295"/>
            </a:xfrm>
            <a:prstGeom prst="donut">
              <a:avLst>
                <a:gd name="adj" fmla="val 7450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 rot="20475822">
              <a:off x="7031089" y="825454"/>
              <a:ext cx="1569660" cy="369332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rtlCol="0">
              <a:spAutoFit/>
            </a:bodyPr>
            <a:lstStyle/>
            <a:p>
              <a:r>
                <a:rPr lang="en-ZA" dirty="0">
                  <a:solidFill>
                    <a:schemeClr val="bg1"/>
                  </a:solidFill>
                </a:rPr>
                <a:t>Relationships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 rot="1059034">
              <a:off x="8806962" y="785193"/>
              <a:ext cx="1569660" cy="369332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solidFill>
                    <a:schemeClr val="bg1"/>
                  </a:solidFill>
                </a:defRPr>
              </a:lvl1pPr>
            </a:lstStyle>
            <a:p>
              <a:r>
                <a:rPr lang="en-ZA" dirty="0"/>
                <a:t>Relationships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 rot="6459798">
              <a:off x="10276443" y="3473895"/>
              <a:ext cx="1571852" cy="369332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lang="en-ZA" dirty="0">
                  <a:solidFill>
                    <a:schemeClr val="bg1"/>
                  </a:solidFill>
                </a:rPr>
                <a:t>Relationships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 rot="15927252">
              <a:off x="5626695" y="3171905"/>
              <a:ext cx="1569660" cy="369332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rtlCol="0">
              <a:spAutoFit/>
            </a:bodyPr>
            <a:lstStyle/>
            <a:p>
              <a:r>
                <a:rPr lang="en-ZA" dirty="0">
                  <a:solidFill>
                    <a:schemeClr val="bg1"/>
                  </a:solidFill>
                </a:rPr>
                <a:t>Relationships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 rot="2244847">
              <a:off x="6537785" y="4703049"/>
              <a:ext cx="1569660" cy="369332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rtlCol="0">
              <a:spAutoFit/>
            </a:bodyPr>
            <a:lstStyle/>
            <a:p>
              <a:r>
                <a:rPr lang="en-ZA" dirty="0">
                  <a:solidFill>
                    <a:schemeClr val="bg1"/>
                  </a:solidFill>
                </a:rPr>
                <a:t>Relationships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 rot="19618408">
              <a:off x="9247444" y="4745622"/>
              <a:ext cx="1569660" cy="369332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>
                  <a:solidFill>
                    <a:schemeClr val="bg1"/>
                  </a:solidFill>
                </a:defRPr>
              </a:lvl1pPr>
            </a:lstStyle>
            <a:p>
              <a:r>
                <a:rPr lang="en-ZA" dirty="0"/>
                <a:t>Relationships</a:t>
              </a:r>
            </a:p>
          </p:txBody>
        </p:sp>
        <p:sp>
          <p:nvSpPr>
            <p:cNvPr id="29" name="Line 25"/>
            <p:cNvSpPr>
              <a:spLocks noChangeShapeType="1"/>
            </p:cNvSpPr>
            <p:nvPr/>
          </p:nvSpPr>
          <p:spPr bwMode="auto">
            <a:xfrm>
              <a:off x="8652678" y="495274"/>
              <a:ext cx="18988" cy="1021289"/>
            </a:xfrm>
            <a:prstGeom prst="line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>
                  <a:lumMod val="65000"/>
                  <a:lumOff val="35000"/>
                </a:schemeClr>
              </a:solidFill>
              <a:round/>
              <a:headEnd type="none" w="sm" len="sm"/>
              <a:tailEnd type="none" w="sm" len="sm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/>
            <a:lstStyle/>
            <a:p>
              <a:endParaRPr lang="en-US" sz="1600"/>
            </a:p>
          </p:txBody>
        </p:sp>
        <p:sp>
          <p:nvSpPr>
            <p:cNvPr id="32" name="Line 29"/>
            <p:cNvSpPr>
              <a:spLocks noChangeShapeType="1"/>
            </p:cNvSpPr>
            <p:nvPr/>
          </p:nvSpPr>
          <p:spPr bwMode="auto">
            <a:xfrm>
              <a:off x="10203522" y="4080033"/>
              <a:ext cx="858952" cy="576188"/>
            </a:xfrm>
            <a:prstGeom prst="line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>
                  <a:lumMod val="65000"/>
                  <a:lumOff val="35000"/>
                </a:schemeClr>
              </a:solidFill>
              <a:round/>
              <a:headEnd type="none" w="sm" len="sm"/>
              <a:tailEnd type="none" w="sm" len="sm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/>
            <a:lstStyle/>
            <a:p>
              <a:endParaRPr lang="en-US" sz="1600"/>
            </a:p>
          </p:txBody>
        </p:sp>
        <p:sp>
          <p:nvSpPr>
            <p:cNvPr id="34" name="Line 23"/>
            <p:cNvSpPr>
              <a:spLocks noChangeShapeType="1"/>
            </p:cNvSpPr>
            <p:nvPr/>
          </p:nvSpPr>
          <p:spPr bwMode="auto">
            <a:xfrm flipV="1">
              <a:off x="6304746" y="4080033"/>
              <a:ext cx="745078" cy="404665"/>
            </a:xfrm>
            <a:prstGeom prst="line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>
                  <a:lumMod val="65000"/>
                  <a:lumOff val="35000"/>
                </a:schemeClr>
              </a:solidFill>
              <a:round/>
              <a:headEnd type="none" w="sm" len="sm"/>
              <a:tailEnd type="none" w="sm" len="sm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/>
            <a:lstStyle/>
            <a:p>
              <a:endParaRPr lang="en-US" sz="1600"/>
            </a:p>
          </p:txBody>
        </p:sp>
        <p:sp>
          <p:nvSpPr>
            <p:cNvPr id="35" name="AutoShape 9"/>
            <p:cNvSpPr>
              <a:spLocks noChangeArrowheads="1"/>
            </p:cNvSpPr>
            <p:nvPr/>
          </p:nvSpPr>
          <p:spPr bwMode="auto">
            <a:xfrm>
              <a:off x="6794898" y="1311695"/>
              <a:ext cx="3830037" cy="3670561"/>
            </a:xfrm>
            <a:custGeom>
              <a:avLst/>
              <a:gdLst>
                <a:gd name="T0" fmla="*/ 2262354 w 21600"/>
                <a:gd name="T1" fmla="*/ 0 h 21600"/>
                <a:gd name="T2" fmla="*/ 662576 w 21600"/>
                <a:gd name="T3" fmla="*/ 670978 h 21600"/>
                <a:gd name="T4" fmla="*/ 0 w 21600"/>
                <a:gd name="T5" fmla="*/ 2291043 h 21600"/>
                <a:gd name="T6" fmla="*/ 662576 w 21600"/>
                <a:gd name="T7" fmla="*/ 3911107 h 21600"/>
                <a:gd name="T8" fmla="*/ 2262354 w 21600"/>
                <a:gd name="T9" fmla="*/ 4582085 h 21600"/>
                <a:gd name="T10" fmla="*/ 3862132 w 21600"/>
                <a:gd name="T11" fmla="*/ 3911107 h 21600"/>
                <a:gd name="T12" fmla="*/ 4524708 w 21600"/>
                <a:gd name="T13" fmla="*/ 2291043 h 21600"/>
                <a:gd name="T14" fmla="*/ 3862132 w 21600"/>
                <a:gd name="T15" fmla="*/ 67097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460" y="10800"/>
                  </a:moveTo>
                  <a:cubicBezTo>
                    <a:pt x="3460" y="14854"/>
                    <a:pt x="6746" y="18140"/>
                    <a:pt x="10800" y="18140"/>
                  </a:cubicBezTo>
                  <a:cubicBezTo>
                    <a:pt x="14854" y="18140"/>
                    <a:pt x="18140" y="14854"/>
                    <a:pt x="18140" y="10800"/>
                  </a:cubicBezTo>
                  <a:cubicBezTo>
                    <a:pt x="18140" y="6746"/>
                    <a:pt x="14854" y="3460"/>
                    <a:pt x="10800" y="3460"/>
                  </a:cubicBezTo>
                  <a:cubicBezTo>
                    <a:pt x="6746" y="3460"/>
                    <a:pt x="3460" y="6746"/>
                    <a:pt x="3460" y="1080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  <a:round/>
              <a:headEnd type="none" w="sm" len="sm"/>
              <a:tailEnd type="none" w="sm" len="sm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/>
              <a:endParaRPr lang="en-ZA" sz="2000" dirty="0">
                <a:cs typeface="Times New Roman" pitchFamily="18" charset="0"/>
              </a:endParaRPr>
            </a:p>
          </p:txBody>
        </p:sp>
        <p:sp>
          <p:nvSpPr>
            <p:cNvPr id="36" name="Text Box 80"/>
            <p:cNvSpPr txBox="1">
              <a:spLocks noChangeArrowheads="1"/>
            </p:cNvSpPr>
            <p:nvPr/>
          </p:nvSpPr>
          <p:spPr bwMode="auto">
            <a:xfrm>
              <a:off x="8014813" y="1499460"/>
              <a:ext cx="1510015" cy="40011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  <a:cs typeface="Times New Roman" pitchFamily="18" charset="0"/>
                </a:rPr>
                <a:t>Customers </a:t>
              </a:r>
              <a:endParaRPr lang="en-GB" sz="2000" dirty="0">
                <a:solidFill>
                  <a:schemeClr val="bg1"/>
                </a:solidFill>
                <a:cs typeface="Times New Roman" pitchFamily="18" charset="0"/>
              </a:endParaRPr>
            </a:p>
          </p:txBody>
        </p:sp>
        <p:sp>
          <p:nvSpPr>
            <p:cNvPr id="17" name="Text Box 71"/>
            <p:cNvSpPr txBox="1">
              <a:spLocks noChangeArrowheads="1"/>
            </p:cNvSpPr>
            <p:nvPr/>
          </p:nvSpPr>
          <p:spPr bwMode="auto">
            <a:xfrm rot="4159878">
              <a:off x="9655656" y="1789519"/>
              <a:ext cx="2250002" cy="70788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cs typeface="Times New Roman" pitchFamily="18" charset="0"/>
                </a:rPr>
                <a:t>Govt. Minerals</a:t>
              </a:r>
            </a:p>
            <a:p>
              <a:pPr algn="ctr"/>
              <a:r>
                <a:rPr lang="en-US" sz="2000" dirty="0">
                  <a:cs typeface="Times New Roman" pitchFamily="18" charset="0"/>
                </a:rPr>
                <a:t>Regulatory Body</a:t>
              </a:r>
              <a:endParaRPr lang="en-GB" sz="2000" dirty="0">
                <a:cs typeface="Times New Roman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935246" y="98922"/>
              <a:ext cx="1549340" cy="346769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rtlCol="0">
              <a:spAutoFit/>
            </a:bodyPr>
            <a:lstStyle/>
            <a:p>
              <a:r>
                <a:rPr lang="en-ZA" dirty="0"/>
                <a:t>Shareholders 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942909" y="5811219"/>
              <a:ext cx="1549340" cy="346769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rtlCol="0">
              <a:spAutoFit/>
            </a:bodyPr>
            <a:lstStyle/>
            <a:p>
              <a:r>
                <a:rPr lang="en-ZA" dirty="0"/>
                <a:t>Shareholders </a:t>
              </a:r>
            </a:p>
          </p:txBody>
        </p:sp>
        <p:sp>
          <p:nvSpPr>
            <p:cNvPr id="39" name="Text Box 80"/>
            <p:cNvSpPr txBox="1">
              <a:spLocks noChangeArrowheads="1"/>
            </p:cNvSpPr>
            <p:nvPr/>
          </p:nvSpPr>
          <p:spPr bwMode="auto">
            <a:xfrm>
              <a:off x="7994581" y="4399355"/>
              <a:ext cx="1510015" cy="40011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  <a:cs typeface="Times New Roman" pitchFamily="18" charset="0"/>
                </a:rPr>
                <a:t>Customers </a:t>
              </a:r>
              <a:endParaRPr lang="en-GB" sz="2000" dirty="0">
                <a:solidFill>
                  <a:schemeClr val="bg1"/>
                </a:solidFill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3346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637" y="217770"/>
            <a:ext cx="2978751" cy="2298039"/>
          </a:xfrm>
          <a:solidFill>
            <a:srgbClr val="EE0000"/>
          </a:solidFill>
          <a:ln>
            <a:solidFill>
              <a:srgbClr val="EE0000"/>
            </a:solidFill>
          </a:ln>
        </p:spPr>
        <p:txBody>
          <a:bodyPr anchor="b"/>
          <a:lstStyle/>
          <a:p>
            <a:pPr algn="ctr"/>
            <a:r>
              <a:rPr lang="en-ZA" dirty="0">
                <a:solidFill>
                  <a:schemeClr val="bg1"/>
                </a:solidFill>
              </a:rPr>
              <a:t>Our Product Standards</a:t>
            </a:r>
            <a:br>
              <a:rPr lang="en-ZA" dirty="0">
                <a:solidFill>
                  <a:schemeClr val="bg1"/>
                </a:solidFill>
              </a:rPr>
            </a:br>
            <a:r>
              <a:rPr lang="en-Z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38200" y="6377616"/>
            <a:ext cx="2743200" cy="365125"/>
          </a:xfrm>
        </p:spPr>
        <p:txBody>
          <a:bodyPr/>
          <a:lstStyle/>
          <a:p>
            <a:fld id="{A8E40C9C-7829-4151-A8F0-947F40DC8A20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6" name="Text Placeholder 3"/>
          <p:cNvSpPr txBox="1">
            <a:spLocks/>
          </p:cNvSpPr>
          <p:nvPr/>
        </p:nvSpPr>
        <p:spPr>
          <a:xfrm>
            <a:off x="979639" y="2971811"/>
            <a:ext cx="6058836" cy="29838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</a:rPr>
              <a:t>Recommended Parts List (RPL) needs to based on well thought out data (based on a customer view of keeping the machine running) – needs to be put together by the most experienced technician with an experienced designer’s input and real customer input and data 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</a:rPr>
              <a:t>Life Cycle Costing (LCC) based on customer experience needs to be adopted and agreed, even if this is a long term approach – commitment in writing as part of distribution agreement.  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</a:rPr>
              <a:t>Parts pricing must be sold to end customer at market pricing +10% for consumables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</a:rPr>
              <a:t>IP parts must be kept reasonable so as not to open up for pirates (the Toyota model – low margin high volume – get it all !) 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</a:rPr>
              <a:t>Local sourcing for consumable parts needs to be agreed if we can’t reach the pricing points – with a rebate model if needs be to be invested back into parts and parts supply chain effectiveness – in writing and part of distribution agreement  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</a:rPr>
              <a:t>Innovation needs to be in the sourcing and supply chain model to meet customer needs and still be profitable – Parts model is high volume low margin! (eliminate waste and double handling – get it from source to customer ASAP)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</a:rPr>
              <a:t>Standardization, standardization, standardization. </a:t>
            </a:r>
          </a:p>
          <a:p>
            <a:pPr marL="285750" indent="-285750">
              <a:buFontTx/>
              <a:buChar char="-"/>
            </a:pP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03168" y="581715"/>
            <a:ext cx="4888832" cy="5373928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70000" lnSpcReduction="20000"/>
          </a:bodyPr>
          <a:lstStyle/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  <a:latin typeface="+mj-lt"/>
              </a:rPr>
              <a:t>Safe and as environmentally-friendly as possible 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  <a:latin typeface="+mj-lt"/>
              </a:rPr>
              <a:t>Simple, Effective &amp; Reliable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  <a:latin typeface="+mj-lt"/>
              </a:rPr>
              <a:t>Easy to train people – people that might not be illiterate </a:t>
            </a:r>
          </a:p>
          <a:p>
            <a:r>
              <a:rPr lang="en-ZA" dirty="0">
                <a:solidFill>
                  <a:schemeClr val="bg1"/>
                </a:solidFill>
                <a:latin typeface="+mj-lt"/>
              </a:rPr>
              <a:t>	NOT Stupid; just illiterate; training material is in pictures 	(literacy problem in Africa – U tube – step-by-step process)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  <a:latin typeface="+mj-lt"/>
              </a:rPr>
              <a:t>Ergonomic to maintain – designed with people and the environment in mind (drip trays – height harnesses, heavy lifting, easy check points and inspection hatches) 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  <a:latin typeface="+mj-lt"/>
              </a:rPr>
              <a:t>Can take the hard, abrasive African materials (not recycling machines designed for limestone geology !)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  <a:latin typeface="+mj-lt"/>
              </a:rPr>
              <a:t>Filtration, filtration, filtration – Don’t skimp – simple Donaldson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  <a:latin typeface="+mj-lt"/>
              </a:rPr>
              <a:t>High ambient temperatures – overdesign cooling!! 30º difference in ambient temperature within 12 hours!!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  <a:latin typeface="+mj-lt"/>
              </a:rPr>
              <a:t>Metric standards 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  <a:latin typeface="+mj-lt"/>
              </a:rPr>
              <a:t>Product design / modification for Africa needs to involve our people’s experience and ideas to be successful in Africa – </a:t>
            </a:r>
          </a:p>
          <a:p>
            <a:r>
              <a:rPr lang="en-ZA" dirty="0">
                <a:solidFill>
                  <a:schemeClr val="bg1"/>
                </a:solidFill>
                <a:latin typeface="+mj-lt"/>
              </a:rPr>
              <a:t>        EVEN IF THIS MEANS WE TAKE LONGER TO GET TO MARKET!	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  <a:latin typeface="+mj-lt"/>
              </a:rPr>
              <a:t>Prototyping (first machine testing) needs to be done in Africa – testing done on one machine in a harsh environment before we commit to distribution of that product – unless it already has a track record in Africa (give it to AMC to trial &amp; agree price for prototyping)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  <a:latin typeface="+mj-lt"/>
              </a:rPr>
              <a:t>Standardization, standardization, standardisation!!!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  <a:latin typeface="+mj-lt"/>
              </a:rPr>
              <a:t>Modular design as much as is possible, final assembly in RSA (where practical) 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  <a:latin typeface="+mj-lt"/>
              </a:rPr>
              <a:t>and Non IP items (conveyors, wheel mounted machines) manufactured in RSA </a:t>
            </a:r>
          </a:p>
          <a:p>
            <a:pPr marL="285750" indent="-285750">
              <a:buFontTx/>
              <a:buChar char="-"/>
            </a:pPr>
            <a:r>
              <a:rPr lang="en-ZA" dirty="0">
                <a:solidFill>
                  <a:schemeClr val="bg1"/>
                </a:solidFill>
                <a:latin typeface="+mj-lt"/>
              </a:rPr>
              <a:t>Warranty – fully recover parts (landed) and labour at cost!</a:t>
            </a:r>
          </a:p>
        </p:txBody>
      </p:sp>
      <p:sp>
        <p:nvSpPr>
          <p:cNvPr id="8" name="Text Placeholder 3"/>
          <p:cNvSpPr txBox="1">
            <a:spLocks/>
          </p:cNvSpPr>
          <p:nvPr/>
        </p:nvSpPr>
        <p:spPr>
          <a:xfrm>
            <a:off x="4070171" y="326059"/>
            <a:ext cx="2968304" cy="218975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ZA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>
                <a:solidFill>
                  <a:schemeClr val="bg1"/>
                </a:solidFill>
              </a:rPr>
              <a:t>Train-the-trainer approach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ZA" dirty="0">
                <a:solidFill>
                  <a:schemeClr val="bg1"/>
                </a:solidFill>
              </a:rPr>
              <a:t>Sales, Parts, Service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>
                <a:solidFill>
                  <a:schemeClr val="bg1"/>
                </a:solidFill>
              </a:rPr>
              <a:t>Develop training material together: outcomes based model – U tube as much as possible using pictures and live recordings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>
                <a:solidFill>
                  <a:schemeClr val="bg1"/>
                </a:solidFill>
              </a:rPr>
              <a:t>Support via factory when we need it – need flat communication so we can solve problem quickly –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>
                <a:solidFill>
                  <a:schemeClr val="bg1"/>
                </a:solidFill>
              </a:rPr>
              <a:t>24 hour support due to Time Zones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70171" y="204537"/>
            <a:ext cx="2968304" cy="369332"/>
          </a:xfrm>
          <a:prstGeom prst="rect">
            <a:avLst/>
          </a:prstGeom>
          <a:solidFill>
            <a:srgbClr val="EE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ZA" dirty="0">
                <a:solidFill>
                  <a:schemeClr val="bg1"/>
                </a:solidFill>
              </a:rPr>
              <a:t>Training Standards: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03168" y="212383"/>
            <a:ext cx="4888832" cy="369332"/>
          </a:xfrm>
          <a:prstGeom prst="rect">
            <a:avLst/>
          </a:prstGeom>
          <a:solidFill>
            <a:srgbClr val="EE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ZA" dirty="0">
                <a:solidFill>
                  <a:schemeClr val="bg1"/>
                </a:solidFill>
              </a:rPr>
              <a:t>Machine Standards:</a:t>
            </a:r>
          </a:p>
        </p:txBody>
      </p:sp>
      <p:sp>
        <p:nvSpPr>
          <p:cNvPr id="10" name="Rectangle 9"/>
          <p:cNvSpPr/>
          <p:nvPr/>
        </p:nvSpPr>
        <p:spPr>
          <a:xfrm>
            <a:off x="979638" y="2602479"/>
            <a:ext cx="6058837" cy="369332"/>
          </a:xfrm>
          <a:prstGeom prst="rect">
            <a:avLst/>
          </a:prstGeom>
          <a:solidFill>
            <a:srgbClr val="EE0000"/>
          </a:solidFill>
        </p:spPr>
        <p:txBody>
          <a:bodyPr wrap="square">
            <a:spAutoFit/>
          </a:bodyPr>
          <a:lstStyle/>
          <a:p>
            <a:pPr algn="ctr"/>
            <a:r>
              <a:rPr lang="en-ZA" dirty="0">
                <a:solidFill>
                  <a:schemeClr val="bg1"/>
                </a:solidFill>
              </a:rPr>
              <a:t>Parts Standards:</a:t>
            </a:r>
          </a:p>
        </p:txBody>
      </p:sp>
    </p:spTree>
    <p:extLst>
      <p:ext uri="{BB962C8B-B14F-4D97-AF65-F5344CB8AC3E}">
        <p14:creationId xmlns:p14="http://schemas.microsoft.com/office/powerpoint/2010/main" val="187734689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op 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40717</TotalTime>
  <Words>1088</Words>
  <Application>Microsoft Office PowerPoint</Application>
  <PresentationFormat>Widescreen</PresentationFormat>
  <Paragraphs>127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Begin With The End In Mind </vt:lpstr>
      <vt:lpstr> Our Purpose Led Culture – “Cultural Blueprint” </vt:lpstr>
      <vt:lpstr>The Stakeholders </vt:lpstr>
      <vt:lpstr>Our Product Standards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Trevor Garden</dc:creator>
  <cp:lastModifiedBy>Trevor Garden</cp:lastModifiedBy>
  <cp:revision>614</cp:revision>
  <cp:lastPrinted>2017-07-05T13:58:33Z</cp:lastPrinted>
  <dcterms:created xsi:type="dcterms:W3CDTF">2016-08-27T17:59:18Z</dcterms:created>
  <dcterms:modified xsi:type="dcterms:W3CDTF">2018-01-09T11:32:36Z</dcterms:modified>
</cp:coreProperties>
</file>