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</p:sldIdLst>
  <p:sldSz cx="9144000" cy="5143500" type="screen16x9"/>
  <p:notesSz cx="6858000" cy="9144000"/>
  <p:embeddedFontLst>
    <p:embeddedFont>
      <p:font typeface="Josefin Sans" panose="020B0604020202020204" charset="0"/>
      <p:regular r:id="rId18"/>
      <p:bold r:id="rId19"/>
      <p:italic r:id="rId20"/>
      <p:boldItalic r:id="rId21"/>
    </p:embeddedFont>
    <p:embeddedFont>
      <p:font typeface="Josefin Sans Light" panose="020B0604020202020204" charset="0"/>
      <p:regular r:id="rId22"/>
      <p:bold r:id="rId23"/>
      <p:italic r:id="rId24"/>
      <p:boldItalic r:id="rId25"/>
    </p:embeddedFont>
    <p:embeddedFont>
      <p:font typeface="Handlee" panose="020B0604020202020204" charset="0"/>
      <p:regular r:id="rId26"/>
    </p:embeddedFont>
    <p:embeddedFont>
      <p:font typeface="Work Sans" panose="020B0604020202020204" charset="0"/>
      <p:regular r:id="rId27"/>
      <p:bold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ily smit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A083FF-1F00-4FF7-A270-4D18BD5BBF8B}">
  <a:tblStyle styleId="{8FA083FF-1F00-4FF7-A270-4D18BD5BBF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6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Other text (long, tried to cut down) : </a:t>
            </a:r>
            <a:r>
              <a:rPr lang="en" sz="1400">
                <a:solidFill>
                  <a:schemeClr val="dk2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Bond with your friends over the trials and tribulations of the impersonal and repetitive dating world today.  Make dating more personal and social with matches selected by your friends.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58FFE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1048725" y="3058625"/>
            <a:ext cx="49140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ts val="4800"/>
              <a:buNone/>
              <a:defRPr sz="4800"/>
            </a:lvl1pPr>
            <a:lvl2pPr lvl="1" rtl="0">
              <a:spcBef>
                <a:spcPts val="0"/>
              </a:spcBef>
              <a:buSzPts val="4800"/>
              <a:buNone/>
              <a:defRPr sz="4800"/>
            </a:lvl2pPr>
            <a:lvl3pPr lvl="2" rtl="0">
              <a:spcBef>
                <a:spcPts val="0"/>
              </a:spcBef>
              <a:buSzPts val="4800"/>
              <a:buNone/>
              <a:defRPr sz="4800"/>
            </a:lvl3pPr>
            <a:lvl4pPr lvl="3" rtl="0">
              <a:spcBef>
                <a:spcPts val="0"/>
              </a:spcBef>
              <a:buSzPts val="4800"/>
              <a:buNone/>
              <a:defRPr sz="4800"/>
            </a:lvl4pPr>
            <a:lvl5pPr lvl="4" rtl="0">
              <a:spcBef>
                <a:spcPts val="0"/>
              </a:spcBef>
              <a:buSzPts val="4800"/>
              <a:buNone/>
              <a:defRPr sz="4800"/>
            </a:lvl5pPr>
            <a:lvl6pPr lvl="5" rtl="0">
              <a:spcBef>
                <a:spcPts val="0"/>
              </a:spcBef>
              <a:buSzPts val="4800"/>
              <a:buNone/>
              <a:defRPr sz="4800"/>
            </a:lvl6pPr>
            <a:lvl7pPr lvl="6" rtl="0">
              <a:spcBef>
                <a:spcPts val="0"/>
              </a:spcBef>
              <a:buSzPts val="4800"/>
              <a:buNone/>
              <a:defRPr sz="4800"/>
            </a:lvl7pPr>
            <a:lvl8pPr lvl="7" rtl="0">
              <a:spcBef>
                <a:spcPts val="0"/>
              </a:spcBef>
              <a:buSzPts val="4800"/>
              <a:buNone/>
              <a:defRPr sz="4800"/>
            </a:lvl8pPr>
            <a:lvl9pPr lvl="8" rtl="0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4800">
                <a:latin typeface="Josefin Sans"/>
                <a:ea typeface="Josefin Sans"/>
                <a:cs typeface="Josefin Sans"/>
                <a:sym typeface="Josefin Sans"/>
              </a:rPr>
              <a:t>Logo Creative Brief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>
                <a:latin typeface="Josefin Sans"/>
                <a:ea typeface="Josefin Sans"/>
                <a:cs typeface="Josefin Sans"/>
                <a:sym typeface="Josefin Sans"/>
              </a:rPr>
              <a:t>Design Crowd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646675" y="445025"/>
            <a:ext cx="81855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Meddler Brand </a:t>
            </a:r>
          </a:p>
        </p:txBody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717150" y="1033050"/>
            <a:ext cx="8115000" cy="3872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latin typeface="Josefin Sans"/>
                <a:ea typeface="Josefin Sans"/>
                <a:cs typeface="Josefin Sans"/>
                <a:sym typeface="Josefin Sans"/>
              </a:rPr>
              <a:t>Brand Promise</a:t>
            </a:r>
            <a:r>
              <a:rPr lang="en" sz="1400">
                <a:latin typeface="Josefin Sans Light"/>
                <a:ea typeface="Josefin Sans Light"/>
                <a:cs typeface="Josefin Sans Light"/>
                <a:sym typeface="Josefin Sans Light"/>
              </a:rPr>
              <a:t>: Bond with your friends and make dating social and fun again.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latin typeface="Josefin Sans"/>
                <a:ea typeface="Josefin Sans"/>
                <a:cs typeface="Josefin Sans"/>
                <a:sym typeface="Josefin Sans"/>
              </a:rPr>
              <a:t>Tagline:</a:t>
            </a:r>
            <a:r>
              <a:rPr lang="en" sz="1400">
                <a:latin typeface="Josefin Sans Light"/>
                <a:ea typeface="Josefin Sans Light"/>
                <a:cs typeface="Josefin Sans Light"/>
                <a:sym typeface="Josefin Sans Light"/>
              </a:rPr>
              <a:t>  Swiping  With a little help from your friends.  // Your friends want to help. We let them.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latin typeface="Josefin Sans"/>
                <a:ea typeface="Josefin Sans"/>
                <a:cs typeface="Josefin Sans"/>
                <a:sym typeface="Josefin Sans"/>
              </a:rPr>
              <a:t>Emotional Benefit: </a:t>
            </a:r>
            <a:r>
              <a:rPr lang="en" sz="1400">
                <a:latin typeface="Josefin Sans Light"/>
                <a:ea typeface="Josefin Sans Light"/>
                <a:cs typeface="Josefin Sans Light"/>
                <a:sym typeface="Josefin Sans Light"/>
              </a:rPr>
              <a:t> Make the tedium of online dating more fun. Give your single friends hope of finding love.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latin typeface="Josefin Sans"/>
                <a:ea typeface="Josefin Sans"/>
                <a:cs typeface="Josefin Sans"/>
                <a:sym typeface="Josefin Sans"/>
              </a:rPr>
              <a:t>Functional Benefit: </a:t>
            </a:r>
            <a:r>
              <a:rPr lang="en" sz="1400">
                <a:latin typeface="Josefin Sans Light"/>
                <a:ea typeface="Josefin Sans Light"/>
                <a:cs typeface="Josefin Sans Light"/>
                <a:sym typeface="Josefin Sans Light"/>
              </a:rPr>
              <a:t> Don’t have to spend time swiping, higher quality matches pre-approved by your friends (Dater); Get to peek into dating life in a safe setting (Meddler)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latin typeface="Josefin Sans"/>
                <a:ea typeface="Josefin Sans"/>
                <a:cs typeface="Josefin Sans"/>
                <a:sym typeface="Josefin Sans"/>
              </a:rPr>
              <a:t>Reasons to Believe: </a:t>
            </a:r>
            <a:r>
              <a:rPr lang="en" sz="1400">
                <a:latin typeface="Josefin Sans Light"/>
                <a:ea typeface="Josefin Sans Light"/>
                <a:cs typeface="Josefin Sans Light"/>
                <a:sym typeface="Josefin Sans Light"/>
              </a:rPr>
              <a:t>Matches selected by your friends, Keep your friends involved and get their advice along the way, Allows meddlers to meddle!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latin typeface="Josefin Sans"/>
                <a:ea typeface="Josefin Sans"/>
                <a:cs typeface="Josefin Sans"/>
                <a:sym typeface="Josefin Sans"/>
              </a:rPr>
              <a:t>Personality:  </a:t>
            </a:r>
            <a:r>
              <a:rPr lang="en" sz="1400">
                <a:latin typeface="Josefin Sans Light"/>
                <a:ea typeface="Josefin Sans Light"/>
                <a:cs typeface="Josefin Sans Light"/>
                <a:sym typeface="Josefin Sans Light"/>
              </a:rPr>
              <a:t>Playful, gregarious, and full of life.  Confident and responsible. Cares deeply about friends and prioritizes friendships.  Likes to tease friends playfully. A good listener. Trustworthy.  Sophisticated taste. Progressive, culturally aware and inclusive.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latin typeface="Josefin Sans"/>
                <a:ea typeface="Josefin Sans"/>
                <a:cs typeface="Josefin Sans"/>
                <a:sym typeface="Josefin Sans"/>
              </a:rPr>
              <a:t>Differentiation: </a:t>
            </a:r>
            <a:r>
              <a:rPr lang="en" sz="1400">
                <a:latin typeface="Josefin Sans Light"/>
                <a:ea typeface="Josefin Sans Light"/>
                <a:cs typeface="Josefin Sans Light"/>
                <a:sym typeface="Josefin Sans Light"/>
              </a:rPr>
              <a:t>We are the only dating app built for coupled friends to play matchmaker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600">
              <a:solidFill>
                <a:srgbClr val="000000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150975" y="17680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Meddler Personality  </a:t>
            </a:r>
          </a:p>
        </p:txBody>
      </p:sp>
      <p:pic>
        <p:nvPicPr>
          <p:cNvPr id="380" name="Shape 3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144" y="3032346"/>
            <a:ext cx="4382023" cy="2476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Shape 3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2225" y="2941807"/>
            <a:ext cx="2200250" cy="219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Shape 3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2213" y="-12"/>
            <a:ext cx="2200275" cy="31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https://lh3.googleusercontent.com/PrUPdwVNNdIPuUtma4m2r7IOh8OSnZaPblbPMSZKPGuFoHT14xYuPNt7A_DmIpZ_bwB4zmN90fSHb6-49z9gw4ARlTYhntC2ufQ-YLAUCskD8BgZDZ1u9mpSTyMcvjUXISoT-PBPWBk">
            <a:extLst>
              <a:ext uri="{FF2B5EF4-FFF2-40B4-BE49-F238E27FC236}">
                <a16:creationId xmlns:a16="http://schemas.microsoft.com/office/drawing/2014/main" id="{5210AD3A-201A-4191-A8FE-87E10FC91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07" y="839006"/>
            <a:ext cx="3004046" cy="225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h6.googleusercontent.com/4eZ3PDrbG1nIFc5xaBoTKzBCXSV3cknwYVGexhl6MWD07ga1FE1U4wdkbQ7YZnLbzAc7yrWpgvgp_RqZR7pO-SovfVxFfaPNNklT6qqiF3DO-EqFKYsCdxe1cxS2SuidVVCzpGeHBiU">
            <a:extLst>
              <a:ext uri="{FF2B5EF4-FFF2-40B4-BE49-F238E27FC236}">
                <a16:creationId xmlns:a16="http://schemas.microsoft.com/office/drawing/2014/main" id="{8E81EA99-6F96-4FD6-B081-82CDD4C02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506" y="3112988"/>
            <a:ext cx="2964903" cy="264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h6.googleusercontent.com/I8sXWfOY73iONxgq6vlEQkFYAMVf2_GP_zDnCMX_oAzAbjSe3JonnOUfNq0AMHsALtfzjJrGUeZseLR6EVjjLEWblKn6ViDp16BEdUwCPuQjggIdGpBcPKgfYTnSsh33AJbLqJgdpH8">
            <a:extLst>
              <a:ext uri="{FF2B5EF4-FFF2-40B4-BE49-F238E27FC236}">
                <a16:creationId xmlns:a16="http://schemas.microsoft.com/office/drawing/2014/main" id="{643042B0-2530-48F1-A589-22301929C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r="28455"/>
          <a:stretch/>
        </p:blipFill>
        <p:spPr bwMode="auto">
          <a:xfrm>
            <a:off x="5067877" y="-17910"/>
            <a:ext cx="1924336" cy="210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lh5.googleusercontent.com/-NG04yMa0S-dYbLSOZymS7PqgnR8T0IxVITu3GcX4PlZELxs81f1xc1leMW-3mY1TBuW28vp-irFW-jKjx_HkNaaVzcO5Ov2iEdJMZlgSPuuLhSzTRjmQjOh8dDwdcnnebH6sfC-UbY">
            <a:extLst>
              <a:ext uri="{FF2B5EF4-FFF2-40B4-BE49-F238E27FC236}">
                <a16:creationId xmlns:a16="http://schemas.microsoft.com/office/drawing/2014/main" id="{F2B0F068-03EA-484B-9371-77C24A392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53" y="1806769"/>
            <a:ext cx="2369982" cy="133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maggie gyllenhaal with husband">
            <a:extLst>
              <a:ext uri="{FF2B5EF4-FFF2-40B4-BE49-F238E27FC236}">
                <a16:creationId xmlns:a16="http://schemas.microsoft.com/office/drawing/2014/main" id="{80FEFE81-9E8D-477F-9817-72FC62471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6"/>
          <a:stretch/>
        </p:blipFill>
        <p:spPr bwMode="auto">
          <a:xfrm>
            <a:off x="0" y="859953"/>
            <a:ext cx="2402390" cy="22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Logos that visualize meaning </a:t>
            </a:r>
          </a:p>
        </p:txBody>
      </p:sp>
      <p:pic>
        <p:nvPicPr>
          <p:cNvPr id="392" name="Shape 3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7550" y="3357024"/>
            <a:ext cx="2284000" cy="1786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Shape 3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75175"/>
            <a:ext cx="2503325" cy="18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Shape 3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5447" y="3216622"/>
            <a:ext cx="2438550" cy="19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Shape 3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5452" y="1353450"/>
            <a:ext cx="2438548" cy="19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Shape 3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66900" y="1375175"/>
            <a:ext cx="2438550" cy="1950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Shape 39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3495050"/>
            <a:ext cx="2173550" cy="163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73550" y="3216625"/>
            <a:ext cx="2284000" cy="17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Shape 39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019000" y="1357577"/>
            <a:ext cx="2438550" cy="194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Shape 404"/>
          <p:cNvPicPr preferRelativeResize="0"/>
          <p:nvPr/>
        </p:nvPicPr>
        <p:blipFill rotWithShape="1">
          <a:blip r:embed="rId3">
            <a:alphaModFix/>
          </a:blip>
          <a:srcRect l="29279" t="47627" r="30246"/>
          <a:stretch/>
        </p:blipFill>
        <p:spPr>
          <a:xfrm>
            <a:off x="5600114" y="171649"/>
            <a:ext cx="2213526" cy="2618772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Mood Board</a:t>
            </a:r>
            <a:endParaRPr lang="en" dirty="0"/>
          </a:p>
        </p:txBody>
      </p:sp>
      <p:pic>
        <p:nvPicPr>
          <p:cNvPr id="407" name="Shape 4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3555" y="0"/>
            <a:ext cx="143044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Picture 11" descr="https://lh4.googleusercontent.com/uzR10YCnw8FS-Cp_LG28mBpicVsromAI030FE43d9u2k7sD4ekzNwziacK_28VL1QdB0IHIvuYgNXcZrtLlx1jnom_mtCsYKgY6grkWJDKA39vPnnw55HwUkdxyFS4Qzw2EApzEux-E">
            <a:extLst>
              <a:ext uri="{FF2B5EF4-FFF2-40B4-BE49-F238E27FC236}">
                <a16:creationId xmlns:a16="http://schemas.microsoft.com/office/drawing/2014/main" id="{FA9DB1C6-8E67-4BE8-91D9-B515CBE10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1" y="1101767"/>
            <a:ext cx="3206464" cy="240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lh6.googleusercontent.com/GDLxmLWvIKEYT3WaPLywYzkZu-j_bn8_pQoenxZsAeDua_O54FzE5xjLUxGV5fDZzPEg2ksoKqt-7-OLYpzjJ5WrA3onBSU55qMenbP9cuSn9WEwzTIdvUgxCdy8yVE2JvM1lXaaxLU">
            <a:extLst>
              <a:ext uri="{FF2B5EF4-FFF2-40B4-BE49-F238E27FC236}">
                <a16:creationId xmlns:a16="http://schemas.microsoft.com/office/drawing/2014/main" id="{DE793657-D4FD-42DA-920D-1945C8CEE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-595" r="7032" b="-1"/>
          <a:stretch/>
        </p:blipFill>
        <p:spPr bwMode="auto">
          <a:xfrm>
            <a:off x="4160288" y="2786834"/>
            <a:ext cx="3553263" cy="235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s://lh3.googleusercontent.com/9-MYMyYtgZ1bm45l4h4no1XnHb7PedvAGb7uIIoQ0KfRJg9GgCtl6ncSFZrlqXmYfYZPR6NhVMlgHNxuCtAjFBf_2qi99wpdHRZpQXIlrYkzRrsHvogs9sq2C8uIWTaaErMBSwkKt4A">
            <a:extLst>
              <a:ext uri="{FF2B5EF4-FFF2-40B4-BE49-F238E27FC236}">
                <a16:creationId xmlns:a16="http://schemas.microsoft.com/office/drawing/2014/main" id="{A56CDC4E-90CA-4351-967D-0D8C321E0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89" y="-47469"/>
            <a:ext cx="1163432" cy="115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8" name="Shape 408"/>
          <p:cNvPicPr preferRelativeResize="0"/>
          <p:nvPr/>
        </p:nvPicPr>
        <p:blipFill rotWithShape="1">
          <a:blip r:embed="rId8">
            <a:alphaModFix/>
          </a:blip>
          <a:srcRect r="49874" b="53358"/>
          <a:stretch/>
        </p:blipFill>
        <p:spPr>
          <a:xfrm>
            <a:off x="2228872" y="2790421"/>
            <a:ext cx="2213520" cy="1130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Shape 410"/>
          <p:cNvPicPr preferRelativeResize="0"/>
          <p:nvPr/>
        </p:nvPicPr>
        <p:blipFill rotWithShape="1">
          <a:blip r:embed="rId8">
            <a:alphaModFix/>
          </a:blip>
          <a:srcRect l="49874" t="50124"/>
          <a:stretch/>
        </p:blipFill>
        <p:spPr>
          <a:xfrm>
            <a:off x="2216951" y="3934181"/>
            <a:ext cx="2213520" cy="1209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68AE5B-8588-4249-A89A-3F23E84F65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0" y="3711388"/>
            <a:ext cx="2232354" cy="14277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FF77AB-5D9D-469F-9484-1E26B982DB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5007" y="0"/>
            <a:ext cx="1163431" cy="1081702"/>
          </a:xfrm>
          <a:prstGeom prst="rect">
            <a:avLst/>
          </a:prstGeom>
        </p:spPr>
      </p:pic>
      <p:pic>
        <p:nvPicPr>
          <p:cNvPr id="1043" name="Picture 19" descr="Image result for contemporary architecture interior">
            <a:extLst>
              <a:ext uri="{FF2B5EF4-FFF2-40B4-BE49-F238E27FC236}">
                <a16:creationId xmlns:a16="http://schemas.microsoft.com/office/drawing/2014/main" id="{9EEA3B95-A73F-4A79-A785-6D8467809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87" y="1101767"/>
            <a:ext cx="2546589" cy="169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Competition</a:t>
            </a:r>
          </a:p>
        </p:txBody>
      </p:sp>
      <p:graphicFrame>
        <p:nvGraphicFramePr>
          <p:cNvPr id="418" name="Shape 418"/>
          <p:cNvGraphicFramePr/>
          <p:nvPr/>
        </p:nvGraphicFramePr>
        <p:xfrm>
          <a:off x="436275" y="1521056"/>
          <a:ext cx="8520625" cy="2674990"/>
        </p:xfrm>
        <a:graphic>
          <a:graphicData uri="http://schemas.openxmlformats.org/drawingml/2006/table">
            <a:tbl>
              <a:tblPr>
                <a:noFill/>
                <a:tableStyleId>{8FA083FF-1F00-4FF7-A270-4D18BD5BBF8B}</a:tableStyleId>
              </a:tblPr>
              <a:tblGrid>
                <a:gridCol w="134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2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2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4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68575" marB="68575" anchor="ctr"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68575" marB="68575" anchor="ctr"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68575" marB="68575" anchor="ctr"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68575" marB="68575" anchor="ctr"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Meddler</a:t>
                      </a:r>
                    </a:p>
                  </a:txBody>
                  <a:tcPr marL="91425" marR="91425" marT="68575" marB="68575" anchor="ctr">
                    <a:lnT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450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Target Users</a:t>
                      </a: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85% 18-34</a:t>
                      </a: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60% 18-24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55% Women</a:t>
                      </a: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Skews older 25-34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50% M/F</a:t>
                      </a: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28-42 even older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55% women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More professional, educated audience </a:t>
                      </a:r>
                    </a:p>
                  </a:txBody>
                  <a:tcPr marL="91425" marR="91425" marT="68575" marB="685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450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Social Features</a:t>
                      </a: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Pioneered swipe GPS based</a:t>
                      </a: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Only women can make the first move</a:t>
                      </a: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$7/mo paid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“relationship app”,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Instagram-like profile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Friend-network based matching</a:t>
                      </a: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Allows coupled friends to play matchmaker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Friend-network based matching</a:t>
                      </a:r>
                    </a:p>
                  </a:txBody>
                  <a:tcPr marL="91425" marR="91425" marT="68575" marB="685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19" name="Shape 4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1303" y="1635325"/>
            <a:ext cx="767725" cy="2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Shape 420"/>
          <p:cNvPicPr preferRelativeResize="0"/>
          <p:nvPr/>
        </p:nvPicPr>
        <p:blipFill rotWithShape="1">
          <a:blip r:embed="rId4">
            <a:alphaModFix/>
          </a:blip>
          <a:srcRect l="25491" t="19113" r="23197" b="26556"/>
          <a:stretch/>
        </p:blipFill>
        <p:spPr>
          <a:xfrm>
            <a:off x="3983225" y="1581828"/>
            <a:ext cx="661369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Shape 4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0425" y="1581825"/>
            <a:ext cx="12054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Task</a:t>
            </a:r>
          </a:p>
        </p:txBody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Develop a logo and color pallet that brings the Meddler Brand to life.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Logo that clearly communicates the concept of Matchmaking.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One design with “Meddler” in the logo 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One stand-alone icon (likely part of the above logo)</a:t>
            </a:r>
          </a:p>
          <a:p>
            <a:pPr>
              <a:buNone/>
            </a:pPr>
            <a:br>
              <a:rPr lang="en-US" dirty="0"/>
            </a:br>
            <a:endParaRPr dirty="0"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8A7A56-D87B-4926-BDDC-15EA881CDBBE}"/>
              </a:ext>
            </a:extLst>
          </p:cNvPr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sp>
        <p:nvSpPr>
          <p:cNvPr id="297" name="Shape 297"/>
          <p:cNvSpPr txBox="1">
            <a:spLocks noGrp="1"/>
          </p:cNvSpPr>
          <p:nvPr>
            <p:ph type="ctrTitle" idx="4294967295"/>
          </p:nvPr>
        </p:nvSpPr>
        <p:spPr>
          <a:xfrm>
            <a:off x="1008925" y="1894625"/>
            <a:ext cx="6861900" cy="1159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dirty="0">
                <a:latin typeface="Josefin Sans"/>
                <a:ea typeface="Josefin Sans"/>
                <a:cs typeface="Josefin Sans"/>
                <a:sym typeface="Josefin Sans"/>
              </a:rPr>
              <a:t>Meddler</a:t>
            </a:r>
          </a:p>
          <a:p>
            <a:pPr lvl="0" algn="ctr" rtl="0">
              <a:spcBef>
                <a:spcPts val="0"/>
              </a:spcBef>
              <a:buNone/>
            </a:pPr>
            <a:endParaRPr sz="2200" dirty="0">
              <a:latin typeface="Josefin Sans"/>
              <a:ea typeface="Josefin Sans"/>
              <a:cs typeface="Josefin Sans"/>
              <a:sym typeface="Josefin Sans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2400" b="0" dirty="0">
                <a:solidFill>
                  <a:schemeClr val="bg1">
                    <a:lumMod val="65000"/>
                  </a:schemeClr>
                </a:solidFill>
                <a:latin typeface="Josefin Sans"/>
                <a:ea typeface="Josefin Sans"/>
                <a:cs typeface="Josefin Sans"/>
                <a:sym typeface="Josefin Sans"/>
              </a:rPr>
              <a:t>Swiping. With a little help from your friends.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ctrTitle" idx="4294967295"/>
          </p:nvPr>
        </p:nvSpPr>
        <p:spPr>
          <a:xfrm>
            <a:off x="685800" y="381550"/>
            <a:ext cx="4066800" cy="1159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400"/>
              <a:t>Dating has always been social.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subTitle" idx="4294967295"/>
          </p:nvPr>
        </p:nvSpPr>
        <p:spPr>
          <a:xfrm>
            <a:off x="685800" y="1671801"/>
            <a:ext cx="3482700" cy="2759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Josefin Sans"/>
                <a:ea typeface="Josefin Sans"/>
                <a:cs typeface="Josefin Sans"/>
                <a:sym typeface="Josefin Sans"/>
              </a:rPr>
              <a:t>Your friends want to help.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Josefin Sans"/>
                <a:ea typeface="Josefin Sans"/>
                <a:cs typeface="Josefin Sans"/>
                <a:sym typeface="Josefin Sans"/>
              </a:rPr>
              <a:t>Now, Meddler</a:t>
            </a:r>
            <a:r>
              <a:rPr lang="en" sz="1800">
                <a:latin typeface="Josefin Sans"/>
                <a:ea typeface="Josefin Sans"/>
                <a:cs typeface="Josefin Sans"/>
                <a:sym typeface="Josefin Sans"/>
              </a:rPr>
              <a:t> lets them.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Josefin Sans"/>
              <a:ea typeface="Josefin Sans"/>
              <a:cs typeface="Josefin Sans"/>
              <a:sym typeface="Josefin Sans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Josefin Sans"/>
                <a:ea typeface="Josefin Sans"/>
                <a:cs typeface="Josefin Sans"/>
                <a:sym typeface="Josefin Sans"/>
              </a:rPr>
              <a:t>Meddler lets you outsource the work of finding a partner to the people who know you best. 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pic>
        <p:nvPicPr>
          <p:cNvPr id="305" name="Shape 305" descr="iStock_000078842517_Large.jpg"/>
          <p:cNvPicPr preferRelativeResize="0"/>
          <p:nvPr/>
        </p:nvPicPr>
        <p:blipFill rotWithShape="1">
          <a:blip r:embed="rId3">
            <a:alphaModFix/>
          </a:blip>
          <a:srcRect l="18811" r="23076"/>
          <a:stretch/>
        </p:blipFill>
        <p:spPr>
          <a:xfrm>
            <a:off x="4944525" y="381550"/>
            <a:ext cx="3841626" cy="4411374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/>
          <p:nvPr/>
        </p:nvSpPr>
        <p:spPr>
          <a:xfrm>
            <a:off x="4608175" y="2455325"/>
            <a:ext cx="1271515" cy="2601496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4665356" y="2673498"/>
            <a:ext cx="1157100" cy="2096700"/>
          </a:xfrm>
          <a:prstGeom prst="rect">
            <a:avLst/>
          </a:prstGeom>
          <a:solidFill>
            <a:srgbClr val="DD7E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100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rPr>
              <a:t>Meddler</a:t>
            </a:r>
          </a:p>
          <a:p>
            <a:pPr lvl="0" algn="ctr" rtl="0">
              <a:spcBef>
                <a:spcPts val="0"/>
              </a:spcBef>
              <a:buNone/>
            </a:pPr>
            <a:endParaRPr sz="160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rPr>
              <a:t>Swiping for love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rPr>
              <a:t>With a little help from your friends.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884775" y="1891650"/>
            <a:ext cx="5092200" cy="136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it works.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869150" y="466600"/>
            <a:ext cx="5092200" cy="136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For the Dater.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723300" y="1404625"/>
            <a:ext cx="4509000" cy="200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Josefin Sans Light"/>
              <a:buChar char="●"/>
            </a:pPr>
            <a:r>
              <a:rPr lang="en" sz="1600">
                <a:solidFill>
                  <a:srgbClr val="000000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Setup your profile with Facebook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Josefin Sans Light"/>
              <a:buChar char="●"/>
            </a:pPr>
            <a:r>
              <a:rPr lang="en" sz="1600">
                <a:solidFill>
                  <a:srgbClr val="000000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Invite FB Friends to be your Meddlers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Josefin Sans Light"/>
              <a:buChar char="●"/>
            </a:pPr>
            <a:r>
              <a:rPr lang="en" sz="1600">
                <a:solidFill>
                  <a:srgbClr val="000000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Meddlers swipe on your behalf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Josefin Sans Light"/>
              <a:buChar char="●"/>
            </a:pPr>
            <a:r>
              <a:rPr lang="en" sz="1600">
                <a:solidFill>
                  <a:srgbClr val="000000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Get notified when they’ve found you a match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Josefin Sans Light"/>
              <a:buChar char="●"/>
            </a:pPr>
            <a:r>
              <a:rPr lang="en" sz="1600">
                <a:solidFill>
                  <a:srgbClr val="000000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Message with your Meddler about a match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Josefin Sans Light"/>
              <a:buChar char="●"/>
            </a:pPr>
            <a:r>
              <a:rPr lang="en" sz="1600">
                <a:latin typeface="Josefin Sans Light"/>
                <a:ea typeface="Josefin Sans Light"/>
                <a:cs typeface="Josefin Sans Light"/>
                <a:sym typeface="Josefin Sans Light"/>
              </a:rPr>
              <a:t>Accept or decline their matches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SzPts val="1600"/>
              <a:buFont typeface="Josefin Sans Light"/>
              <a:buChar char="●"/>
            </a:pPr>
            <a:r>
              <a:rPr lang="en" sz="1600">
                <a:latin typeface="Josefin Sans Light"/>
                <a:ea typeface="Josefin Sans Light"/>
                <a:cs typeface="Josefin Sans Light"/>
                <a:sym typeface="Josefin Sans Light"/>
              </a:rPr>
              <a:t>Message with your Match!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1600">
              <a:solidFill>
                <a:srgbClr val="000000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sp>
        <p:nvSpPr>
          <p:cNvPr id="321" name="Shape 321"/>
          <p:cNvSpPr/>
          <p:nvPr/>
        </p:nvSpPr>
        <p:spPr>
          <a:xfrm>
            <a:off x="6242699" y="777250"/>
            <a:ext cx="1864549" cy="3741381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6326546" y="1091017"/>
            <a:ext cx="1696800" cy="3015600"/>
          </a:xfrm>
          <a:prstGeom prst="rect">
            <a:avLst/>
          </a:prstGeom>
          <a:solidFill>
            <a:srgbClr val="DD7E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100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rPr>
              <a:t>Meddler</a:t>
            </a:r>
          </a:p>
          <a:p>
            <a:pPr lvl="0" algn="ctr" rtl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lvl="0" algn="ctr" rtl="0">
              <a:spcBef>
                <a:spcPts val="0"/>
              </a:spcBef>
              <a:buNone/>
            </a:pPr>
            <a:endParaRPr sz="160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rPr>
              <a:t>Jay  Found You a Match!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pic>
        <p:nvPicPr>
          <p:cNvPr id="323" name="Shape 323" descr="IMG_1982.jpg"/>
          <p:cNvPicPr preferRelativeResize="0"/>
          <p:nvPr/>
        </p:nvPicPr>
        <p:blipFill rotWithShape="1">
          <a:blip r:embed="rId3">
            <a:alphaModFix/>
          </a:blip>
          <a:srcRect r="27209"/>
          <a:stretch/>
        </p:blipFill>
        <p:spPr>
          <a:xfrm>
            <a:off x="6504100" y="2305231"/>
            <a:ext cx="633900" cy="533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24" name="Shape 324" descr="IMG_1938.jpg"/>
          <p:cNvPicPr preferRelativeResize="0"/>
          <p:nvPr/>
        </p:nvPicPr>
        <p:blipFill rotWithShape="1">
          <a:blip r:embed="rId4">
            <a:alphaModFix/>
          </a:blip>
          <a:srcRect t="18845" b="6932"/>
          <a:stretch/>
        </p:blipFill>
        <p:spPr>
          <a:xfrm>
            <a:off x="7211904" y="2284499"/>
            <a:ext cx="633900" cy="57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25" name="Shape 325"/>
          <p:cNvGrpSpPr/>
          <p:nvPr/>
        </p:nvGrpSpPr>
        <p:grpSpPr>
          <a:xfrm>
            <a:off x="6326575" y="2979621"/>
            <a:ext cx="1696802" cy="1126953"/>
            <a:chOff x="6326573" y="3055567"/>
            <a:chExt cx="1696802" cy="1126953"/>
          </a:xfrm>
        </p:grpSpPr>
        <p:pic>
          <p:nvPicPr>
            <p:cNvPr id="326" name="Shape 326" descr="Screen Shot 2017-11-07 at 8.30.36 PM.png"/>
            <p:cNvPicPr preferRelativeResize="0"/>
            <p:nvPr/>
          </p:nvPicPr>
          <p:blipFill rotWithShape="1">
            <a:blip r:embed="rId5">
              <a:alphaModFix/>
            </a:blip>
            <a:srcRect r="4370"/>
            <a:stretch/>
          </p:blipFill>
          <p:spPr>
            <a:xfrm>
              <a:off x="6326575" y="3055567"/>
              <a:ext cx="1696800" cy="6934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7" name="Shape 327"/>
            <p:cNvSpPr/>
            <p:nvPr/>
          </p:nvSpPr>
          <p:spPr>
            <a:xfrm>
              <a:off x="6326573" y="3713020"/>
              <a:ext cx="1696800" cy="469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6633125" y="3763875"/>
              <a:ext cx="317700" cy="291900"/>
            </a:xfrm>
            <a:prstGeom prst="noSmoking">
              <a:avLst>
                <a:gd name="adj" fmla="val 18750"/>
              </a:avLst>
            </a:prstGeom>
            <a:solidFill>
              <a:srgbClr val="434343">
                <a:alpha val="76150"/>
              </a:srgbClr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7393100" y="3762063"/>
              <a:ext cx="317700" cy="291900"/>
            </a:xfrm>
            <a:prstGeom prst="heart">
              <a:avLst/>
            </a:prstGeom>
            <a:solidFill>
              <a:srgbClr val="CC4125"/>
            </a:solidFill>
            <a:ln w="9525" cap="flat" cmpd="sng">
              <a:solidFill>
                <a:srgbClr val="E0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330" name="Shape 330" descr="Screen Shot 2017-11-07 at 8.30.36 PM.png"/>
          <p:cNvPicPr preferRelativeResize="0"/>
          <p:nvPr/>
        </p:nvPicPr>
        <p:blipFill rotWithShape="1">
          <a:blip r:embed="rId5">
            <a:alphaModFix/>
          </a:blip>
          <a:srcRect l="4719" t="65362" r="84695" b="7551"/>
          <a:stretch/>
        </p:blipFill>
        <p:spPr>
          <a:xfrm>
            <a:off x="7022312" y="1626600"/>
            <a:ext cx="305325" cy="3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 descr="IMG_1982.jpg"/>
          <p:cNvPicPr preferRelativeResize="0"/>
          <p:nvPr/>
        </p:nvPicPr>
        <p:blipFill rotWithShape="1">
          <a:blip r:embed="rId3">
            <a:alphaModFix/>
          </a:blip>
          <a:srcRect r="27209"/>
          <a:stretch/>
        </p:blipFill>
        <p:spPr>
          <a:xfrm>
            <a:off x="6402775" y="3068250"/>
            <a:ext cx="210300" cy="1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869150" y="466600"/>
            <a:ext cx="5092200" cy="136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For the Meddler.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716850" y="1409200"/>
            <a:ext cx="5533500" cy="200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Josefin Sans Light"/>
              <a:buChar char="●"/>
            </a:pPr>
            <a:r>
              <a:rPr lang="en" sz="1600">
                <a:solidFill>
                  <a:srgbClr val="000000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Invite your single friends to set-up profiles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Josefin Sans Light"/>
              <a:buChar char="●"/>
            </a:pPr>
            <a:r>
              <a:rPr lang="en" sz="1600">
                <a:solidFill>
                  <a:srgbClr val="000000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Swipe on their behalf to find matches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Josefin Sans Light"/>
              <a:buChar char="●"/>
            </a:pPr>
            <a:r>
              <a:rPr lang="en" sz="1600">
                <a:solidFill>
                  <a:srgbClr val="000000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Get notified when you’ve got a match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Josefin Sans Light"/>
              <a:buChar char="●"/>
            </a:pPr>
            <a:r>
              <a:rPr lang="en" sz="1600">
                <a:solidFill>
                  <a:srgbClr val="000000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Get notified when they accept/decline your match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Josefin Sans Light"/>
              <a:buChar char="●"/>
            </a:pPr>
            <a:r>
              <a:rPr lang="en" sz="1600">
                <a:latin typeface="Josefin Sans Light"/>
                <a:ea typeface="Josefin Sans Light"/>
                <a:cs typeface="Josefin Sans Light"/>
                <a:sym typeface="Josefin Sans Light"/>
              </a:rPr>
              <a:t>Message with the dater to see how matches are going!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1600">
              <a:solidFill>
                <a:srgbClr val="000000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338" name="Shape 3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sp>
        <p:nvSpPr>
          <p:cNvPr id="339" name="Shape 339"/>
          <p:cNvSpPr/>
          <p:nvPr/>
        </p:nvSpPr>
        <p:spPr>
          <a:xfrm>
            <a:off x="6242699" y="777250"/>
            <a:ext cx="1864549" cy="3741381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6326546" y="1091017"/>
            <a:ext cx="1696800" cy="3015600"/>
          </a:xfrm>
          <a:prstGeom prst="rect">
            <a:avLst/>
          </a:prstGeom>
          <a:solidFill>
            <a:srgbClr val="DD7E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100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rPr>
              <a:t>Meddler</a:t>
            </a:r>
          </a:p>
          <a:p>
            <a:pPr lvl="0" algn="ctr" rtl="0">
              <a:spcBef>
                <a:spcPts val="0"/>
              </a:spcBef>
              <a:buNone/>
            </a:pPr>
            <a:endParaRPr sz="160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rPr>
              <a:t>You found Jill a Match!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pic>
        <p:nvPicPr>
          <p:cNvPr id="341" name="Shape 341" descr="IMG_1982.jpg"/>
          <p:cNvPicPr preferRelativeResize="0"/>
          <p:nvPr/>
        </p:nvPicPr>
        <p:blipFill rotWithShape="1">
          <a:blip r:embed="rId3">
            <a:alphaModFix/>
          </a:blip>
          <a:srcRect r="27209"/>
          <a:stretch/>
        </p:blipFill>
        <p:spPr>
          <a:xfrm>
            <a:off x="6451625" y="2207799"/>
            <a:ext cx="680700" cy="624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42" name="Shape 342" descr="IMG_1938.jpg"/>
          <p:cNvPicPr preferRelativeResize="0"/>
          <p:nvPr/>
        </p:nvPicPr>
        <p:blipFill rotWithShape="1">
          <a:blip r:embed="rId4">
            <a:alphaModFix/>
          </a:blip>
          <a:srcRect t="18845" b="6932"/>
          <a:stretch/>
        </p:blipFill>
        <p:spPr>
          <a:xfrm>
            <a:off x="7211600" y="2183493"/>
            <a:ext cx="680700" cy="673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43" name="Shape 343" descr="Screen Shot 2017-11-07 at 8.30.36 PM.png"/>
          <p:cNvPicPr preferRelativeResize="0"/>
          <p:nvPr/>
        </p:nvPicPr>
        <p:blipFill rotWithShape="1">
          <a:blip r:embed="rId5">
            <a:alphaModFix/>
          </a:blip>
          <a:srcRect t="43239" r="4370"/>
          <a:stretch/>
        </p:blipFill>
        <p:spPr>
          <a:xfrm>
            <a:off x="6326575" y="3050240"/>
            <a:ext cx="169680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 descr="Screen Shot 2017-11-07 at 8.30.36 PM.png"/>
          <p:cNvPicPr preferRelativeResize="0"/>
          <p:nvPr/>
        </p:nvPicPr>
        <p:blipFill rotWithShape="1">
          <a:blip r:embed="rId5">
            <a:alphaModFix/>
          </a:blip>
          <a:srcRect r="4370"/>
          <a:stretch/>
        </p:blipFill>
        <p:spPr>
          <a:xfrm>
            <a:off x="6326577" y="3413196"/>
            <a:ext cx="1696800" cy="693433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/>
          <p:nvPr/>
        </p:nvSpPr>
        <p:spPr>
          <a:xfrm>
            <a:off x="6619975" y="3219513"/>
            <a:ext cx="1110000" cy="2082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rgbClr val="666666"/>
                </a:solidFill>
              </a:rPr>
              <a:t>Did you message??</a:t>
            </a:r>
          </a:p>
        </p:txBody>
      </p:sp>
      <p:sp>
        <p:nvSpPr>
          <p:cNvPr id="346" name="Shape 346"/>
          <p:cNvSpPr/>
          <p:nvPr/>
        </p:nvSpPr>
        <p:spPr>
          <a:xfrm>
            <a:off x="6619975" y="3509725"/>
            <a:ext cx="1110000" cy="2082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rgbClr val="666666"/>
                </a:solidFill>
              </a:rPr>
              <a:t>What do I say??</a:t>
            </a:r>
          </a:p>
        </p:txBody>
      </p:sp>
      <p:sp>
        <p:nvSpPr>
          <p:cNvPr id="347" name="Shape 347"/>
          <p:cNvSpPr/>
          <p:nvPr/>
        </p:nvSpPr>
        <p:spPr>
          <a:xfrm>
            <a:off x="6615050" y="3814525"/>
            <a:ext cx="1110000" cy="2082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rgbClr val="666666"/>
                </a:solidFill>
              </a:rPr>
              <a:t>Invite him Friday!!</a:t>
            </a:r>
          </a:p>
        </p:txBody>
      </p:sp>
      <p:pic>
        <p:nvPicPr>
          <p:cNvPr id="348" name="Shape 348" descr="IMG_1982.jpg"/>
          <p:cNvPicPr preferRelativeResize="0"/>
          <p:nvPr/>
        </p:nvPicPr>
        <p:blipFill rotWithShape="1">
          <a:blip r:embed="rId3">
            <a:alphaModFix/>
          </a:blip>
          <a:srcRect r="27209"/>
          <a:stretch/>
        </p:blipFill>
        <p:spPr>
          <a:xfrm>
            <a:off x="6402775" y="3525450"/>
            <a:ext cx="210300" cy="1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884775" y="1891650"/>
            <a:ext cx="5092200" cy="136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Customer Persona</a:t>
            </a:r>
          </a:p>
        </p:txBody>
      </p:sp>
      <p:sp>
        <p:nvSpPr>
          <p:cNvPr id="354" name="Shape 3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869150" y="466600"/>
            <a:ext cx="5092200" cy="136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Dater.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716850" y="1409200"/>
            <a:ext cx="7999200" cy="373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Josefin Sans Light"/>
              <a:buChar char="●"/>
            </a:pPr>
            <a:r>
              <a:rPr lang="en" sz="1600">
                <a:solidFill>
                  <a:srgbClr val="000000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28-42 years old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Josefin Sans Light"/>
              <a:buChar char="●"/>
            </a:pPr>
            <a:r>
              <a:rPr lang="en" sz="1600">
                <a:solidFill>
                  <a:srgbClr val="000000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Well-educated. Professional that has reached some success in career.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Josefin Sans Light"/>
              <a:buChar char="●"/>
            </a:pPr>
            <a:r>
              <a:rPr lang="en" sz="1600">
                <a:solidFill>
                  <a:srgbClr val="000000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Lives in big city with high early tech adoption:  NY, Chicago, Los Angeles, SF, Seattle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Josefin Sans Light"/>
              <a:buChar char="●"/>
            </a:pPr>
            <a:r>
              <a:rPr lang="en" sz="1600">
                <a:solidFill>
                  <a:srgbClr val="000000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Tired of the tedious, repetitive and time consuming online dating scene. 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Josefin Sans Light"/>
              <a:buChar char="●"/>
            </a:pPr>
            <a:r>
              <a:rPr lang="en" sz="1600">
                <a:solidFill>
                  <a:srgbClr val="000000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Still believes in finding love, but starting to feel jaded, has better things to do.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Josefin Sans Light"/>
              <a:buChar char="●"/>
            </a:pPr>
            <a:r>
              <a:rPr lang="en" sz="1600">
                <a:solidFill>
                  <a:srgbClr val="000000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Very busy, hard to keep in close touch with married friends with different lifestyles.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Josefin Sans Light"/>
              <a:buChar char="●"/>
            </a:pPr>
            <a:r>
              <a:rPr lang="en" sz="1600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Progressive, culturally aware, hip.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Josefin Sans Light"/>
              <a:buChar char="●"/>
            </a:pPr>
            <a:r>
              <a:rPr lang="en" sz="1600">
                <a:solidFill>
                  <a:srgbClr val="000000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Used to spend about 90+ minutes a day on social dating apps, but now more like 20.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1600">
              <a:solidFill>
                <a:srgbClr val="000000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361" name="Shape 3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869150" y="466600"/>
            <a:ext cx="6359700" cy="136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Meddler.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717150" y="1425795"/>
            <a:ext cx="7709700" cy="331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Josefin Sans Light"/>
              <a:buChar char="●"/>
            </a:pPr>
            <a:r>
              <a:rPr lang="en" sz="1600" dirty="0">
                <a:solidFill>
                  <a:srgbClr val="000000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28-42 years old, in a relationship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Josefin Sans Light"/>
              <a:buChar char="●"/>
            </a:pPr>
            <a:r>
              <a:rPr lang="en" sz="1600" dirty="0">
                <a:solidFill>
                  <a:srgbClr val="000000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Still connected to the single world - has plenty of single dating friends.  Loves to listens to stories about their dating life and give advice.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Josefin Sans Light"/>
              <a:buChar char="●"/>
            </a:pPr>
            <a:r>
              <a:rPr lang="en" sz="1600" dirty="0">
                <a:solidFill>
                  <a:srgbClr val="000000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Wants a better way to feel connected to them and their lives.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Josefin Sans Light"/>
              <a:buChar char="●"/>
            </a:pPr>
            <a:r>
              <a:rPr lang="en" sz="1600" dirty="0">
                <a:solidFill>
                  <a:srgbClr val="000000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Enjoys setting up friends, networking and connecting people. 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Josefin Sans Light"/>
              <a:buChar char="●"/>
            </a:pPr>
            <a:r>
              <a:rPr lang="en" sz="1600" dirty="0">
                <a:solidFill>
                  <a:srgbClr val="000000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Warm and gregarious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Josefin Sans Light"/>
              <a:buChar char="●"/>
            </a:pPr>
            <a:r>
              <a:rPr lang="en" sz="1600" dirty="0">
                <a:solidFill>
                  <a:srgbClr val="000000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Progressive, culturally aware, hip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Josefin Sans Light"/>
              <a:buChar char="●"/>
            </a:pPr>
            <a:r>
              <a:rPr lang="en" sz="1600" dirty="0">
                <a:solidFill>
                  <a:srgbClr val="000000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Reached a comfortable stage in life. Confident. Responsible. Knows herself.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Josefin Sans Light"/>
              <a:buChar char="●"/>
            </a:pPr>
            <a:r>
              <a:rPr lang="en" sz="1600" dirty="0">
                <a:solidFill>
                  <a:srgbClr val="000000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Spends 60+minutes a day on social apps like Instagram, Pinterest and FB.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1600" dirty="0">
              <a:solidFill>
                <a:srgbClr val="000000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753</Words>
  <Application>Microsoft Office PowerPoint</Application>
  <PresentationFormat>On-screen Show (16:9)</PresentationFormat>
  <Paragraphs>119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Josefin Sans</vt:lpstr>
      <vt:lpstr>Josefin Sans Light</vt:lpstr>
      <vt:lpstr>Handlee</vt:lpstr>
      <vt:lpstr>Work Sans</vt:lpstr>
      <vt:lpstr>Arial</vt:lpstr>
      <vt:lpstr>Calibri Light</vt:lpstr>
      <vt:lpstr>Simple Light</vt:lpstr>
      <vt:lpstr>Logo Creative Brief</vt:lpstr>
      <vt:lpstr>Meddler  Swiping. With a little help from your friends.</vt:lpstr>
      <vt:lpstr>Dating has always been social.</vt:lpstr>
      <vt:lpstr>How it works.</vt:lpstr>
      <vt:lpstr>For the Dater.</vt:lpstr>
      <vt:lpstr>For the Meddler.</vt:lpstr>
      <vt:lpstr>Customer Persona</vt:lpstr>
      <vt:lpstr>The Dater.</vt:lpstr>
      <vt:lpstr>The Meddler.</vt:lpstr>
      <vt:lpstr>The Meddler Brand </vt:lpstr>
      <vt:lpstr>Meddler Personality  </vt:lpstr>
      <vt:lpstr>Logos that visualize meaning </vt:lpstr>
      <vt:lpstr>Mood Board</vt:lpstr>
      <vt:lpstr>Competition</vt:lpstr>
      <vt:lpstr>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 Creative Brief</dc:title>
  <dc:creator>Lindsay Brown</dc:creator>
  <cp:lastModifiedBy>Lindsay Brown</cp:lastModifiedBy>
  <cp:revision>12</cp:revision>
  <dcterms:modified xsi:type="dcterms:W3CDTF">2017-12-02T22:53:46Z</dcterms:modified>
</cp:coreProperties>
</file>