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81" r:id="rId3"/>
    <p:sldId id="257" r:id="rId4"/>
    <p:sldId id="258" r:id="rId5"/>
    <p:sldId id="275" r:id="rId6"/>
    <p:sldId id="276" r:id="rId7"/>
    <p:sldId id="264" r:id="rId8"/>
    <p:sldId id="265" r:id="rId9"/>
    <p:sldId id="278" r:id="rId10"/>
    <p:sldId id="266" r:id="rId11"/>
    <p:sldId id="267" r:id="rId12"/>
    <p:sldId id="277"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4"/>
    <p:restoredTop sz="94659"/>
  </p:normalViewPr>
  <p:slideViewPr>
    <p:cSldViewPr snapToGrid="0" snapToObjects="1">
      <p:cViewPr varScale="1">
        <p:scale>
          <a:sx n="102" d="100"/>
          <a:sy n="102" d="100"/>
        </p:scale>
        <p:origin x="20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C6DBC-36CD-804C-8D57-503C4634A669}" type="datetimeFigureOut">
              <a:rPr lang="en-US" smtClean="0"/>
              <a:t>11/30/17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60E43-279B-3F49-ACD1-74D2B2E50992}" type="slidenum">
              <a:rPr lang="en-US" smtClean="0"/>
              <a:t>‹#›</a:t>
            </a:fld>
            <a:endParaRPr lang="en-US"/>
          </a:p>
        </p:txBody>
      </p:sp>
    </p:spTree>
    <p:extLst>
      <p:ext uri="{BB962C8B-B14F-4D97-AF65-F5344CB8AC3E}">
        <p14:creationId xmlns:p14="http://schemas.microsoft.com/office/powerpoint/2010/main" val="89519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2110" y="3021631"/>
            <a:ext cx="7824487" cy="584775"/>
          </a:xfrm>
          <a:prstGeom prst="rect">
            <a:avLst/>
          </a:prstGeom>
          <a:noFill/>
        </p:spPr>
        <p:txBody>
          <a:bodyPr wrap="square" rtlCol="0">
            <a:spAutoFit/>
          </a:bodyPr>
          <a:lstStyle/>
          <a:p>
            <a:pPr algn="ctr" fontAlgn="base"/>
            <a:r>
              <a:rPr lang="en-US" sz="3200" b="1" dirty="0" smtClean="0">
                <a:solidFill>
                  <a:schemeClr val="accent1"/>
                </a:solidFill>
              </a:rPr>
              <a:t>Company presentation</a:t>
            </a:r>
            <a:r>
              <a:rPr lang="en-US" sz="3200" b="1" dirty="0" smtClean="0">
                <a:solidFill>
                  <a:schemeClr val="accent1"/>
                </a:solidFill>
              </a:rPr>
              <a:t> </a:t>
            </a:r>
            <a:r>
              <a:rPr lang="en-US" sz="3200" b="1" dirty="0" err="1" smtClean="0">
                <a:solidFill>
                  <a:schemeClr val="accent1"/>
                </a:solidFill>
              </a:rPr>
              <a:t>Birdelessons</a:t>
            </a:r>
            <a:endParaRPr lang="en-US" sz="3200" dirty="0">
              <a:solidFill>
                <a:schemeClr val="accent1"/>
              </a:solidFill>
            </a:endParaRPr>
          </a:p>
        </p:txBody>
      </p:sp>
      <p:pic>
        <p:nvPicPr>
          <p:cNvPr id="3" name="Picture 2"/>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614754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lstStyle/>
          <a:p>
            <a:r>
              <a:rPr lang="en-US" dirty="0" smtClean="0"/>
              <a:t>2-3 developers needed for development</a:t>
            </a:r>
          </a:p>
          <a:p>
            <a:r>
              <a:rPr lang="en-US" dirty="0" smtClean="0"/>
              <a:t>3 teaching pros for testing of tool</a:t>
            </a:r>
          </a:p>
          <a:p>
            <a:r>
              <a:rPr lang="en-US" dirty="0" smtClean="0"/>
              <a:t>1 sales representative for marketing ownership</a:t>
            </a:r>
          </a:p>
          <a:p>
            <a:r>
              <a:rPr lang="en-US" dirty="0" smtClean="0"/>
              <a:t>A </a:t>
            </a:r>
            <a:r>
              <a:rPr lang="en-US" dirty="0" smtClean="0"/>
              <a:t>representative teaching pro (here free of charge for using our tool will require a day at the golf </a:t>
            </a:r>
            <a:r>
              <a:rPr lang="en-US" dirty="0" err="1" smtClean="0"/>
              <a:t>messe</a:t>
            </a:r>
            <a:r>
              <a:rPr lang="en-US" dirty="0" smtClean="0"/>
              <a:t> for example)</a:t>
            </a:r>
          </a:p>
          <a:p>
            <a:endParaRPr lang="en-US" dirty="0" smtClean="0"/>
          </a:p>
          <a:p>
            <a:endParaRPr lang="en-US" dirty="0" smtClean="0"/>
          </a:p>
        </p:txBody>
      </p:sp>
      <p:sp>
        <p:nvSpPr>
          <p:cNvPr id="5" name="Pentagon 4"/>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de-DE" sz="2400" dirty="0" smtClean="0"/>
              <a:t>Management Team</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527258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lstStyle/>
          <a:p>
            <a:r>
              <a:rPr lang="en-US" dirty="0" smtClean="0"/>
              <a:t>Rollout in Feb 2018 for booking and online lesson</a:t>
            </a:r>
          </a:p>
          <a:p>
            <a:r>
              <a:rPr lang="en-US" dirty="0" smtClean="0"/>
              <a:t>Testing in Fall 2017 for booking and online lesson</a:t>
            </a:r>
          </a:p>
          <a:p>
            <a:r>
              <a:rPr lang="en-US" dirty="0" smtClean="0"/>
              <a:t>Promote tool for Fall 2017</a:t>
            </a:r>
          </a:p>
          <a:p>
            <a:r>
              <a:rPr lang="en-US" dirty="0" smtClean="0"/>
              <a:t>Commercially launch tool for 2018 March</a:t>
            </a:r>
            <a:endParaRPr lang="en-US" dirty="0"/>
          </a:p>
        </p:txBody>
      </p:sp>
      <p:sp>
        <p:nvSpPr>
          <p:cNvPr id="5" name="Pentagon 4"/>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de-DE" sz="2400" dirty="0" err="1" smtClean="0"/>
              <a:t>Operations</a:t>
            </a:r>
            <a:r>
              <a:rPr lang="de-DE" sz="2400" dirty="0" smtClean="0"/>
              <a:t> Plan</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110098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68400" y="2900262"/>
            <a:ext cx="7569843" cy="584775"/>
          </a:xfrm>
          <a:prstGeom prst="rect">
            <a:avLst/>
          </a:prstGeom>
          <a:noFill/>
        </p:spPr>
        <p:txBody>
          <a:bodyPr wrap="square" rtlCol="0">
            <a:spAutoFit/>
          </a:bodyPr>
          <a:lstStyle/>
          <a:p>
            <a:pPr algn="ctr"/>
            <a:r>
              <a:rPr lang="en-US" sz="3200" b="1" dirty="0" smtClean="0"/>
              <a:t>Archive</a:t>
            </a:r>
            <a:endParaRPr lang="en-US" sz="3200" dirty="0"/>
          </a:p>
        </p:txBody>
      </p:sp>
      <p:pic>
        <p:nvPicPr>
          <p:cNvPr id="5" name="Picture 4"/>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326888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t>
            </a:r>
            <a:r>
              <a:rPr lang="en-US" sz="3200" b="1" dirty="0" smtClean="0"/>
              <a:t>Analysis </a:t>
            </a:r>
            <a:r>
              <a:rPr lang="mr-IN" sz="3200" b="1" dirty="0" smtClean="0"/>
              <a:t>–</a:t>
            </a:r>
            <a:r>
              <a:rPr lang="en-US" sz="3200" b="1" dirty="0" smtClean="0"/>
              <a:t> Chart </a:t>
            </a:r>
            <a:r>
              <a:rPr lang="en-US" sz="3200" b="1" dirty="0" err="1" smtClean="0"/>
              <a:t>analyse</a:t>
            </a:r>
            <a:endParaRPr lang="en-US" sz="3200" dirty="0"/>
          </a:p>
        </p:txBody>
      </p:sp>
      <p:pic>
        <p:nvPicPr>
          <p:cNvPr id="3" name="Picture 2"/>
          <p:cNvPicPr>
            <a:picLocks noChangeAspect="1"/>
          </p:cNvPicPr>
          <p:nvPr/>
        </p:nvPicPr>
        <p:blipFill>
          <a:blip r:embed="rId2"/>
          <a:stretch>
            <a:fillRect/>
          </a:stretch>
        </p:blipFill>
        <p:spPr>
          <a:xfrm>
            <a:off x="1218945" y="1973737"/>
            <a:ext cx="6909056" cy="4675065"/>
          </a:xfrm>
          <a:prstGeom prst="rect">
            <a:avLst/>
          </a:prstGeom>
        </p:spPr>
      </p:pic>
      <p:pic>
        <p:nvPicPr>
          <p:cNvPr id="5" name="Picture 4"/>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1217654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Analysis</a:t>
            </a:r>
            <a:endParaRPr lang="en-US" sz="3200" dirty="0"/>
          </a:p>
        </p:txBody>
      </p:sp>
      <p:pic>
        <p:nvPicPr>
          <p:cNvPr id="3" name="Picture 2"/>
          <p:cNvPicPr>
            <a:picLocks noChangeAspect="1"/>
          </p:cNvPicPr>
          <p:nvPr/>
        </p:nvPicPr>
        <p:blipFill>
          <a:blip r:embed="rId2"/>
          <a:stretch>
            <a:fillRect/>
          </a:stretch>
        </p:blipFill>
        <p:spPr>
          <a:xfrm>
            <a:off x="1155445" y="1973737"/>
            <a:ext cx="7010656" cy="4743814"/>
          </a:xfrm>
          <a:prstGeom prst="rect">
            <a:avLst/>
          </a:prstGeom>
        </p:spPr>
      </p:pic>
      <p:pic>
        <p:nvPicPr>
          <p:cNvPr id="5" name="Picture 4"/>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1740046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Analysis</a:t>
            </a:r>
            <a:endParaRPr lang="en-US" sz="3200" dirty="0"/>
          </a:p>
        </p:txBody>
      </p:sp>
      <p:pic>
        <p:nvPicPr>
          <p:cNvPr id="2" name="Picture 1"/>
          <p:cNvPicPr>
            <a:picLocks noChangeAspect="1"/>
          </p:cNvPicPr>
          <p:nvPr/>
        </p:nvPicPr>
        <p:blipFill>
          <a:blip r:embed="rId2"/>
          <a:stretch>
            <a:fillRect/>
          </a:stretch>
        </p:blipFill>
        <p:spPr>
          <a:xfrm>
            <a:off x="1170373" y="1973737"/>
            <a:ext cx="6894127" cy="4874795"/>
          </a:xfrm>
          <a:prstGeom prst="rect">
            <a:avLst/>
          </a:prstGeom>
        </p:spPr>
      </p:pic>
      <p:pic>
        <p:nvPicPr>
          <p:cNvPr id="5" name="Picture 4"/>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1282913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Analysis</a:t>
            </a:r>
            <a:endParaRPr lang="en-US" sz="3200" dirty="0"/>
          </a:p>
        </p:txBody>
      </p:sp>
      <p:pic>
        <p:nvPicPr>
          <p:cNvPr id="5" name="Picture 4"/>
          <p:cNvPicPr>
            <a:picLocks noChangeAspect="1"/>
          </p:cNvPicPr>
          <p:nvPr/>
        </p:nvPicPr>
        <p:blipFill>
          <a:blip r:embed="rId2"/>
          <a:stretch>
            <a:fillRect/>
          </a:stretch>
        </p:blipFill>
        <p:spPr>
          <a:xfrm>
            <a:off x="1706067" y="1973736"/>
            <a:ext cx="6625133" cy="4686809"/>
          </a:xfrm>
          <a:prstGeom prst="rect">
            <a:avLst/>
          </a:prstGeom>
        </p:spPr>
      </p:pic>
      <p:pic>
        <p:nvPicPr>
          <p:cNvPr id="6" name="Picture 5"/>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717792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Analysis</a:t>
            </a:r>
            <a:endParaRPr lang="en-US" sz="3200" dirty="0"/>
          </a:p>
        </p:txBody>
      </p:sp>
      <p:pic>
        <p:nvPicPr>
          <p:cNvPr id="2" name="Picture 1"/>
          <p:cNvPicPr>
            <a:picLocks noChangeAspect="1"/>
          </p:cNvPicPr>
          <p:nvPr/>
        </p:nvPicPr>
        <p:blipFill>
          <a:blip r:embed="rId2"/>
          <a:stretch>
            <a:fillRect/>
          </a:stretch>
        </p:blipFill>
        <p:spPr>
          <a:xfrm>
            <a:off x="1608165" y="1973737"/>
            <a:ext cx="5859435" cy="4745581"/>
          </a:xfrm>
          <a:prstGeom prst="rect">
            <a:avLst/>
          </a:prstGeom>
        </p:spPr>
      </p:pic>
      <p:pic>
        <p:nvPicPr>
          <p:cNvPr id="5" name="Picture 4"/>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12870116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28800" y="1388962"/>
            <a:ext cx="7569843" cy="584775"/>
          </a:xfrm>
          <a:prstGeom prst="rect">
            <a:avLst/>
          </a:prstGeom>
          <a:noFill/>
        </p:spPr>
        <p:txBody>
          <a:bodyPr wrap="square" rtlCol="0">
            <a:spAutoFit/>
          </a:bodyPr>
          <a:lstStyle/>
          <a:p>
            <a:r>
              <a:rPr lang="en-US" sz="3200" b="1" dirty="0"/>
              <a:t>Industry Analysis</a:t>
            </a:r>
            <a:endParaRPr lang="en-US" sz="3200" dirty="0"/>
          </a:p>
        </p:txBody>
      </p:sp>
      <p:pic>
        <p:nvPicPr>
          <p:cNvPr id="3" name="Picture 2"/>
          <p:cNvPicPr>
            <a:picLocks noChangeAspect="1"/>
          </p:cNvPicPr>
          <p:nvPr/>
        </p:nvPicPr>
        <p:blipFill>
          <a:blip r:embed="rId2"/>
          <a:stretch>
            <a:fillRect/>
          </a:stretch>
        </p:blipFill>
        <p:spPr>
          <a:xfrm>
            <a:off x="1541199" y="1973737"/>
            <a:ext cx="5913702" cy="4728919"/>
          </a:xfrm>
          <a:prstGeom prst="rect">
            <a:avLst/>
          </a:prstGeom>
        </p:spPr>
      </p:pic>
      <p:pic>
        <p:nvPicPr>
          <p:cNvPr id="5" name="Picture 4"/>
          <p:cNvPicPr>
            <a:picLocks noChangeAspect="1"/>
          </p:cNvPicPr>
          <p:nvPr/>
        </p:nvPicPr>
        <p:blipFill>
          <a:blip r:embed="rId3"/>
          <a:stretch>
            <a:fillRect/>
          </a:stretch>
        </p:blipFill>
        <p:spPr>
          <a:xfrm>
            <a:off x="864296" y="0"/>
            <a:ext cx="3720230" cy="945259"/>
          </a:xfrm>
          <a:prstGeom prst="rect">
            <a:avLst/>
          </a:prstGeom>
        </p:spPr>
      </p:pic>
    </p:spTree>
    <p:extLst>
      <p:ext uri="{BB962C8B-B14F-4D97-AF65-F5344CB8AC3E}">
        <p14:creationId xmlns:p14="http://schemas.microsoft.com/office/powerpoint/2010/main" val="569555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1701800" y="166370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mtClean="0"/>
              <a:t>Company Analysis</a:t>
            </a:r>
            <a:endParaRPr lang="en-US"/>
          </a:p>
        </p:txBody>
      </p:sp>
      <p:sp>
        <p:nvSpPr>
          <p:cNvPr id="7" name="Pentagon 6"/>
          <p:cNvSpPr/>
          <p:nvPr/>
        </p:nvSpPr>
        <p:spPr>
          <a:xfrm>
            <a:off x="1701800" y="219388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2. Industry Analysis</a:t>
            </a:r>
            <a:endParaRPr lang="en-US" dirty="0"/>
          </a:p>
        </p:txBody>
      </p:sp>
      <p:sp>
        <p:nvSpPr>
          <p:cNvPr id="8" name="Pentagon 7"/>
          <p:cNvSpPr/>
          <p:nvPr/>
        </p:nvSpPr>
        <p:spPr>
          <a:xfrm>
            <a:off x="1701800" y="273676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3. Competitive Analysis</a:t>
            </a:r>
            <a:endParaRPr lang="en-US" dirty="0"/>
          </a:p>
        </p:txBody>
      </p:sp>
      <p:sp>
        <p:nvSpPr>
          <p:cNvPr id="9" name="Pentagon 8"/>
          <p:cNvSpPr/>
          <p:nvPr/>
        </p:nvSpPr>
        <p:spPr>
          <a:xfrm>
            <a:off x="1701800" y="3263325"/>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4. Customer Analysis</a:t>
            </a:r>
            <a:endParaRPr lang="en-US" dirty="0"/>
          </a:p>
        </p:txBody>
      </p:sp>
      <p:sp>
        <p:nvSpPr>
          <p:cNvPr id="10" name="Pentagon 9"/>
          <p:cNvSpPr/>
          <p:nvPr/>
        </p:nvSpPr>
        <p:spPr>
          <a:xfrm>
            <a:off x="1701800" y="380259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5. Marketing Plan</a:t>
            </a:r>
            <a:endParaRPr lang="en-US" dirty="0"/>
          </a:p>
        </p:txBody>
      </p:sp>
      <p:sp>
        <p:nvSpPr>
          <p:cNvPr id="11" name="Pentagon 10"/>
          <p:cNvSpPr/>
          <p:nvPr/>
        </p:nvSpPr>
        <p:spPr>
          <a:xfrm>
            <a:off x="1701800" y="433180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6. Management Team</a:t>
            </a:r>
            <a:endParaRPr lang="en-US" dirty="0"/>
          </a:p>
        </p:txBody>
      </p:sp>
      <p:sp>
        <p:nvSpPr>
          <p:cNvPr id="12" name="Pentagon 11"/>
          <p:cNvSpPr/>
          <p:nvPr/>
        </p:nvSpPr>
        <p:spPr>
          <a:xfrm>
            <a:off x="1701800" y="4861010"/>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dirty="0" smtClean="0"/>
              <a:t>7. Operations Plan</a:t>
            </a:r>
            <a:endParaRPr lang="en-US" dirty="0"/>
          </a:p>
        </p:txBody>
      </p:sp>
      <p:pic>
        <p:nvPicPr>
          <p:cNvPr id="14" name="Picture 13"/>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675067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77334" y="2160589"/>
            <a:ext cx="8596668" cy="3880773"/>
          </a:xfrm>
        </p:spPr>
        <p:txBody>
          <a:bodyPr>
            <a:normAutofit fontScale="92500" lnSpcReduction="20000"/>
          </a:bodyPr>
          <a:lstStyle/>
          <a:p>
            <a:r>
              <a:rPr lang="en-US" dirty="0" smtClean="0"/>
              <a:t>With </a:t>
            </a:r>
            <a:r>
              <a:rPr lang="en-US" dirty="0" err="1" smtClean="0"/>
              <a:t>Birdielessons</a:t>
            </a:r>
            <a:r>
              <a:rPr lang="en-US" dirty="0" smtClean="0"/>
              <a:t> we will offer an online lesson tool and an online booking tool. The idea with offering both the online lesson tool and the online booking tool is that there is no other competitor on the market that offers this combination. </a:t>
            </a:r>
          </a:p>
          <a:p>
            <a:r>
              <a:rPr lang="en-US" dirty="0" smtClean="0"/>
              <a:t>We would like to offer this package at a better price then the competitors are doing and we also guarantee a better income for the pro provided that the pro uses both online lesson and online booking tool.</a:t>
            </a:r>
          </a:p>
          <a:p>
            <a:r>
              <a:rPr lang="en-US" dirty="0" smtClean="0"/>
              <a:t>Price for the online booking will be</a:t>
            </a:r>
          </a:p>
          <a:p>
            <a:pPr lvl="1"/>
            <a:r>
              <a:rPr lang="en-US" dirty="0" smtClean="0"/>
              <a:t>14,99€ for </a:t>
            </a:r>
            <a:r>
              <a:rPr lang="en-US" dirty="0" err="1" smtClean="0"/>
              <a:t>Auszubildene</a:t>
            </a:r>
            <a:endParaRPr lang="en-US" dirty="0" smtClean="0"/>
          </a:p>
          <a:p>
            <a:pPr lvl="1"/>
            <a:r>
              <a:rPr lang="en-US" dirty="0" smtClean="0"/>
              <a:t>21 </a:t>
            </a:r>
            <a:r>
              <a:rPr lang="en-US" dirty="0" smtClean="0"/>
              <a:t>€ for Pro</a:t>
            </a:r>
          </a:p>
          <a:p>
            <a:pPr lvl="1"/>
            <a:r>
              <a:rPr lang="en-US" dirty="0" smtClean="0"/>
              <a:t>3 or more pros/academies/from same </a:t>
            </a:r>
            <a:r>
              <a:rPr lang="en-US" dirty="0"/>
              <a:t>G</a:t>
            </a:r>
            <a:r>
              <a:rPr lang="en-US" dirty="0" smtClean="0"/>
              <a:t>olf </a:t>
            </a:r>
            <a:r>
              <a:rPr lang="en-US" dirty="0"/>
              <a:t>C</a:t>
            </a:r>
            <a:r>
              <a:rPr lang="en-US" dirty="0" smtClean="0"/>
              <a:t>lub = </a:t>
            </a:r>
            <a:r>
              <a:rPr lang="en-US" dirty="0" smtClean="0"/>
              <a:t>34,99 </a:t>
            </a:r>
            <a:r>
              <a:rPr lang="en-US" dirty="0" smtClean="0"/>
              <a:t>€</a:t>
            </a:r>
          </a:p>
          <a:p>
            <a:pPr lvl="1"/>
            <a:r>
              <a:rPr lang="en-US" dirty="0" smtClean="0"/>
              <a:t>30 days free trial to test the tool</a:t>
            </a:r>
          </a:p>
          <a:p>
            <a:r>
              <a:rPr lang="en-US" dirty="0" smtClean="0"/>
              <a:t>Online lesson will not cost anything, we will gain a revenue based on every lesson sold. A minimum of 2 euros we will gain.</a:t>
            </a:r>
            <a:endParaRPr lang="en-US" dirty="0"/>
          </a:p>
        </p:txBody>
      </p:sp>
      <p:sp>
        <p:nvSpPr>
          <p:cNvPr id="10" name="Pentagon 9"/>
          <p:cNvSpPr/>
          <p:nvPr/>
        </p:nvSpPr>
        <p:spPr>
          <a:xfrm>
            <a:off x="1010780" y="1463102"/>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Company Analysis</a:t>
            </a:r>
            <a:endParaRPr lang="en-US" sz="2400" dirty="0"/>
          </a:p>
        </p:txBody>
      </p:sp>
      <p:pic>
        <p:nvPicPr>
          <p:cNvPr id="5" name="Picture 4"/>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749371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normAutofit/>
          </a:bodyPr>
          <a:lstStyle/>
          <a:p>
            <a:r>
              <a:rPr lang="en-US" dirty="0" smtClean="0"/>
              <a:t>727 Golf </a:t>
            </a:r>
            <a:r>
              <a:rPr lang="en-US" dirty="0"/>
              <a:t>C</a:t>
            </a:r>
            <a:r>
              <a:rPr lang="en-US" dirty="0" smtClean="0"/>
              <a:t>lubs in Germany</a:t>
            </a:r>
          </a:p>
          <a:p>
            <a:r>
              <a:rPr lang="en-US" dirty="0"/>
              <a:t>In </a:t>
            </a:r>
            <a:r>
              <a:rPr lang="en-US" dirty="0" smtClean="0"/>
              <a:t>Europe </a:t>
            </a:r>
            <a:r>
              <a:rPr lang="en-US" dirty="0"/>
              <a:t>with 44 countries </a:t>
            </a:r>
            <a:r>
              <a:rPr lang="en-US" dirty="0" smtClean="0"/>
              <a:t>35k </a:t>
            </a:r>
            <a:r>
              <a:rPr lang="en-US" dirty="0"/>
              <a:t>G</a:t>
            </a:r>
            <a:r>
              <a:rPr lang="en-US" dirty="0" smtClean="0"/>
              <a:t>olf </a:t>
            </a:r>
            <a:r>
              <a:rPr lang="en-US" dirty="0"/>
              <a:t>C</a:t>
            </a:r>
            <a:r>
              <a:rPr lang="en-US" dirty="0" smtClean="0"/>
              <a:t>ourses</a:t>
            </a:r>
          </a:p>
          <a:p>
            <a:r>
              <a:rPr lang="en-US" dirty="0" smtClean="0"/>
              <a:t>In US 15k Golf </a:t>
            </a:r>
            <a:r>
              <a:rPr lang="en-US" dirty="0"/>
              <a:t>C</a:t>
            </a:r>
            <a:r>
              <a:rPr lang="en-US" dirty="0" smtClean="0"/>
              <a:t>ourses</a:t>
            </a:r>
          </a:p>
          <a:p>
            <a:r>
              <a:rPr lang="en-US" dirty="0" smtClean="0"/>
              <a:t>France 591 Golf Courses</a:t>
            </a:r>
          </a:p>
          <a:p>
            <a:r>
              <a:rPr lang="en-US" dirty="0" smtClean="0"/>
              <a:t>Sweden 561 Golf Courses</a:t>
            </a:r>
          </a:p>
          <a:p>
            <a:r>
              <a:rPr lang="en-US" dirty="0" smtClean="0"/>
              <a:t>Spain 351 Golf Courses</a:t>
            </a:r>
          </a:p>
          <a:p>
            <a:r>
              <a:rPr lang="en-US" dirty="0" smtClean="0"/>
              <a:t>Switzerland 96 Golf Courses</a:t>
            </a:r>
          </a:p>
          <a:p>
            <a:endParaRPr lang="en-US" dirty="0" smtClean="0"/>
          </a:p>
          <a:p>
            <a:endParaRPr lang="en-US" dirty="0"/>
          </a:p>
        </p:txBody>
      </p:sp>
      <p:sp>
        <p:nvSpPr>
          <p:cNvPr id="3" name="Rectangle 2"/>
          <p:cNvSpPr/>
          <p:nvPr/>
        </p:nvSpPr>
        <p:spPr>
          <a:xfrm>
            <a:off x="677334" y="6501948"/>
            <a:ext cx="6096000" cy="215444"/>
          </a:xfrm>
          <a:prstGeom prst="rect">
            <a:avLst/>
          </a:prstGeom>
        </p:spPr>
        <p:txBody>
          <a:bodyPr>
            <a:spAutoFit/>
          </a:bodyPr>
          <a:lstStyle/>
          <a:p>
            <a:r>
              <a:rPr lang="en-US" sz="800" smtClean="0"/>
              <a:t>*http</a:t>
            </a:r>
            <a:r>
              <a:rPr lang="en-US" sz="800" dirty="0"/>
              <a:t>://</a:t>
            </a:r>
            <a:r>
              <a:rPr lang="en-US" sz="800" dirty="0" err="1"/>
              <a:t>www.golfsportmagazin.de</a:t>
            </a:r>
            <a:r>
              <a:rPr lang="en-US" sz="800" dirty="0"/>
              <a:t>/golf-in-</a:t>
            </a:r>
            <a:r>
              <a:rPr lang="en-US" sz="800" dirty="0" err="1"/>
              <a:t>zahlen</a:t>
            </a:r>
            <a:r>
              <a:rPr lang="en-US" sz="800" dirty="0"/>
              <a:t>-</a:t>
            </a:r>
            <a:r>
              <a:rPr lang="en-US" sz="800" dirty="0" err="1"/>
              <a:t>anzahl</a:t>
            </a:r>
            <a:r>
              <a:rPr lang="en-US" sz="800" dirty="0"/>
              <a:t>-golfer-</a:t>
            </a:r>
            <a:r>
              <a:rPr lang="en-US" sz="800" dirty="0" err="1"/>
              <a:t>deutschland</a:t>
            </a:r>
            <a:r>
              <a:rPr lang="en-US" sz="800" dirty="0"/>
              <a:t>/</a:t>
            </a:r>
          </a:p>
        </p:txBody>
      </p:sp>
      <p:sp>
        <p:nvSpPr>
          <p:cNvPr id="9" name="Pentagon 8"/>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sz="2400" dirty="0" smtClean="0"/>
              <a:t>Industry Analysis </a:t>
            </a:r>
            <a:r>
              <a:rPr lang="mr-IN" sz="2400" dirty="0" smtClean="0"/>
              <a:t>–</a:t>
            </a:r>
            <a:r>
              <a:rPr lang="en-US" sz="2400" dirty="0" smtClean="0"/>
              <a:t> Golf Course facts</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495702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normAutofit/>
          </a:bodyPr>
          <a:lstStyle/>
          <a:p>
            <a:r>
              <a:rPr lang="en-US" dirty="0" smtClean="0"/>
              <a:t>643.000 Golfers </a:t>
            </a:r>
            <a:r>
              <a:rPr lang="en-US" dirty="0"/>
              <a:t>in G</a:t>
            </a:r>
            <a:r>
              <a:rPr lang="en-US" dirty="0" smtClean="0"/>
              <a:t>ermany</a:t>
            </a:r>
          </a:p>
          <a:p>
            <a:r>
              <a:rPr lang="en-US" dirty="0"/>
              <a:t>80.000 </a:t>
            </a:r>
            <a:r>
              <a:rPr lang="en-US" dirty="0" smtClean="0"/>
              <a:t>Golfers </a:t>
            </a:r>
            <a:r>
              <a:rPr lang="en-US" dirty="0"/>
              <a:t>in </a:t>
            </a:r>
            <a:r>
              <a:rPr lang="en-US" dirty="0" smtClean="0"/>
              <a:t>Austria</a:t>
            </a:r>
          </a:p>
          <a:p>
            <a:r>
              <a:rPr lang="en-US" dirty="0" smtClean="0"/>
              <a:t>87.000 Golfers in Switzerland</a:t>
            </a:r>
          </a:p>
          <a:p>
            <a:r>
              <a:rPr lang="en-US" dirty="0" smtClean="0"/>
              <a:t>In </a:t>
            </a:r>
            <a:r>
              <a:rPr lang="en-US" dirty="0"/>
              <a:t>USA there are 25 </a:t>
            </a:r>
            <a:r>
              <a:rPr lang="en-US" dirty="0" err="1"/>
              <a:t>mio</a:t>
            </a:r>
            <a:r>
              <a:rPr lang="en-US" dirty="0"/>
              <a:t> G</a:t>
            </a:r>
            <a:r>
              <a:rPr lang="en-US" dirty="0" smtClean="0"/>
              <a:t>olfers</a:t>
            </a:r>
          </a:p>
          <a:p>
            <a:r>
              <a:rPr lang="en-US" dirty="0"/>
              <a:t>In </a:t>
            </a:r>
            <a:r>
              <a:rPr lang="en-US" dirty="0" smtClean="0"/>
              <a:t>Europe </a:t>
            </a:r>
            <a:r>
              <a:rPr lang="en-US" dirty="0"/>
              <a:t>with 44 C</a:t>
            </a:r>
            <a:r>
              <a:rPr lang="en-US" dirty="0" smtClean="0"/>
              <a:t>ountries </a:t>
            </a:r>
            <a:r>
              <a:rPr lang="en-US" dirty="0"/>
              <a:t>4,26 </a:t>
            </a:r>
            <a:r>
              <a:rPr lang="en-US" dirty="0" err="1"/>
              <a:t>mio</a:t>
            </a:r>
            <a:r>
              <a:rPr lang="en-US" dirty="0"/>
              <a:t> G</a:t>
            </a:r>
            <a:r>
              <a:rPr lang="en-US" dirty="0" smtClean="0"/>
              <a:t>olfers</a:t>
            </a:r>
          </a:p>
          <a:p>
            <a:r>
              <a:rPr lang="en-US" dirty="0"/>
              <a:t>Worldwide 60 million G</a:t>
            </a:r>
            <a:r>
              <a:rPr lang="en-US" dirty="0" smtClean="0"/>
              <a:t>olfers</a:t>
            </a:r>
          </a:p>
          <a:p>
            <a:r>
              <a:rPr lang="en-US" dirty="0" smtClean="0"/>
              <a:t>1.173 </a:t>
            </a:r>
            <a:r>
              <a:rPr lang="en-US" dirty="0" err="1" smtClean="0"/>
              <a:t>mio</a:t>
            </a:r>
            <a:r>
              <a:rPr lang="en-US" dirty="0" smtClean="0"/>
              <a:t> Golfers in Great Britain &amp; Ireland </a:t>
            </a:r>
          </a:p>
          <a:p>
            <a:endParaRPr lang="en-US" dirty="0"/>
          </a:p>
          <a:p>
            <a:endParaRPr lang="en-US" dirty="0"/>
          </a:p>
          <a:p>
            <a:endParaRPr lang="en-US" dirty="0"/>
          </a:p>
          <a:p>
            <a:endParaRPr lang="en-US" u="sng" dirty="0"/>
          </a:p>
        </p:txBody>
      </p:sp>
      <p:sp>
        <p:nvSpPr>
          <p:cNvPr id="3" name="Rectangle 2"/>
          <p:cNvSpPr/>
          <p:nvPr/>
        </p:nvSpPr>
        <p:spPr>
          <a:xfrm>
            <a:off x="677334" y="6501948"/>
            <a:ext cx="6096000" cy="215444"/>
          </a:xfrm>
          <a:prstGeom prst="rect">
            <a:avLst/>
          </a:prstGeom>
        </p:spPr>
        <p:txBody>
          <a:bodyPr>
            <a:spAutoFit/>
          </a:bodyPr>
          <a:lstStyle/>
          <a:p>
            <a:r>
              <a:rPr lang="en-US" sz="800" smtClean="0"/>
              <a:t>*http</a:t>
            </a:r>
            <a:r>
              <a:rPr lang="en-US" sz="800" dirty="0"/>
              <a:t>://</a:t>
            </a:r>
            <a:r>
              <a:rPr lang="en-US" sz="800" dirty="0" err="1"/>
              <a:t>www.golfsportmagazin.de</a:t>
            </a:r>
            <a:r>
              <a:rPr lang="en-US" sz="800" dirty="0"/>
              <a:t>/golf-in-</a:t>
            </a:r>
            <a:r>
              <a:rPr lang="en-US" sz="800" dirty="0" err="1"/>
              <a:t>zahlen</a:t>
            </a:r>
            <a:r>
              <a:rPr lang="en-US" sz="800" dirty="0"/>
              <a:t>-</a:t>
            </a:r>
            <a:r>
              <a:rPr lang="en-US" sz="800" dirty="0" err="1"/>
              <a:t>anzahl</a:t>
            </a:r>
            <a:r>
              <a:rPr lang="en-US" sz="800" dirty="0"/>
              <a:t>-golfer-</a:t>
            </a:r>
            <a:r>
              <a:rPr lang="en-US" sz="800" dirty="0" err="1"/>
              <a:t>deutschland</a:t>
            </a:r>
            <a:r>
              <a:rPr lang="en-US" sz="800" dirty="0"/>
              <a:t>/</a:t>
            </a:r>
          </a:p>
        </p:txBody>
      </p:sp>
      <p:sp>
        <p:nvSpPr>
          <p:cNvPr id="6" name="Pentagon 5"/>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sz="2400" dirty="0" smtClean="0"/>
              <a:t>Industry Analysis </a:t>
            </a:r>
            <a:r>
              <a:rPr lang="mr-IN" sz="2400" dirty="0" smtClean="0"/>
              <a:t>–</a:t>
            </a:r>
            <a:r>
              <a:rPr lang="en-US" sz="2400" dirty="0" smtClean="0"/>
              <a:t> Golfers facts</a:t>
            </a:r>
            <a:endParaRPr lang="en-US" sz="2400" dirty="0"/>
          </a:p>
        </p:txBody>
      </p:sp>
      <p:pic>
        <p:nvPicPr>
          <p:cNvPr id="7" name="Picture 6"/>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56772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normAutofit/>
          </a:bodyPr>
          <a:lstStyle/>
          <a:p>
            <a:r>
              <a:rPr lang="en-US" dirty="0"/>
              <a:t>1500 </a:t>
            </a:r>
            <a:r>
              <a:rPr lang="en-US" dirty="0" smtClean="0"/>
              <a:t>Teaching Pros </a:t>
            </a:r>
            <a:r>
              <a:rPr lang="en-US" dirty="0"/>
              <a:t>in Germany (status Golf Lehrer)</a:t>
            </a:r>
          </a:p>
          <a:p>
            <a:pPr lvl="1"/>
            <a:r>
              <a:rPr lang="en-US" dirty="0"/>
              <a:t>1200 </a:t>
            </a:r>
            <a:r>
              <a:rPr lang="en-US" dirty="0" smtClean="0"/>
              <a:t>Teaching Pros </a:t>
            </a:r>
            <a:r>
              <a:rPr lang="en-US" dirty="0"/>
              <a:t>that are actively teaching in Germany</a:t>
            </a:r>
          </a:p>
          <a:p>
            <a:r>
              <a:rPr lang="en-US" dirty="0"/>
              <a:t>7500 </a:t>
            </a:r>
            <a:r>
              <a:rPr lang="en-US" dirty="0" smtClean="0"/>
              <a:t>Teaching Pros </a:t>
            </a:r>
            <a:r>
              <a:rPr lang="en-US" dirty="0"/>
              <a:t>in Great Britain &amp; Ireland</a:t>
            </a:r>
          </a:p>
          <a:p>
            <a:r>
              <a:rPr lang="en-US" dirty="0"/>
              <a:t>330 </a:t>
            </a:r>
            <a:r>
              <a:rPr lang="en-US" dirty="0" smtClean="0"/>
              <a:t>Teaching Pros </a:t>
            </a:r>
            <a:r>
              <a:rPr lang="en-US" dirty="0"/>
              <a:t>in Austria</a:t>
            </a:r>
          </a:p>
          <a:p>
            <a:r>
              <a:rPr lang="en-US" dirty="0"/>
              <a:t>360 </a:t>
            </a:r>
            <a:r>
              <a:rPr lang="en-US" dirty="0" smtClean="0"/>
              <a:t>Teaching Pros </a:t>
            </a:r>
            <a:r>
              <a:rPr lang="en-US" dirty="0"/>
              <a:t>in Switzerland</a:t>
            </a:r>
          </a:p>
          <a:p>
            <a:r>
              <a:rPr lang="en-US" dirty="0"/>
              <a:t>800 </a:t>
            </a:r>
            <a:r>
              <a:rPr lang="en-US" dirty="0" smtClean="0"/>
              <a:t>Teaching Pros </a:t>
            </a:r>
            <a:r>
              <a:rPr lang="en-US" dirty="0"/>
              <a:t>in Sweden</a:t>
            </a:r>
          </a:p>
          <a:p>
            <a:r>
              <a:rPr lang="en-US" dirty="0"/>
              <a:t>1500 </a:t>
            </a:r>
            <a:r>
              <a:rPr lang="en-US" dirty="0" smtClean="0"/>
              <a:t>Teaching Pros </a:t>
            </a:r>
            <a:r>
              <a:rPr lang="en-US" dirty="0"/>
              <a:t>in </a:t>
            </a:r>
            <a:r>
              <a:rPr lang="en-US" dirty="0" smtClean="0"/>
              <a:t>France</a:t>
            </a:r>
          </a:p>
          <a:p>
            <a:endParaRPr lang="en-US" dirty="0"/>
          </a:p>
          <a:p>
            <a:endParaRPr lang="en-US" dirty="0"/>
          </a:p>
          <a:p>
            <a:endParaRPr lang="en-US" dirty="0"/>
          </a:p>
          <a:p>
            <a:endParaRPr lang="en-US" u="sng" dirty="0"/>
          </a:p>
        </p:txBody>
      </p:sp>
      <p:sp>
        <p:nvSpPr>
          <p:cNvPr id="3" name="Rectangle 2"/>
          <p:cNvSpPr/>
          <p:nvPr/>
        </p:nvSpPr>
        <p:spPr>
          <a:xfrm>
            <a:off x="677334" y="6501948"/>
            <a:ext cx="6096000" cy="215444"/>
          </a:xfrm>
          <a:prstGeom prst="rect">
            <a:avLst/>
          </a:prstGeom>
        </p:spPr>
        <p:txBody>
          <a:bodyPr>
            <a:spAutoFit/>
          </a:bodyPr>
          <a:lstStyle/>
          <a:p>
            <a:r>
              <a:rPr lang="en-US" sz="800" smtClean="0"/>
              <a:t>*http</a:t>
            </a:r>
            <a:r>
              <a:rPr lang="en-US" sz="800" dirty="0"/>
              <a:t>://</a:t>
            </a:r>
            <a:r>
              <a:rPr lang="en-US" sz="800" dirty="0" err="1"/>
              <a:t>www.golfsportmagazin.de</a:t>
            </a:r>
            <a:r>
              <a:rPr lang="en-US" sz="800" dirty="0"/>
              <a:t>/golf-in-</a:t>
            </a:r>
            <a:r>
              <a:rPr lang="en-US" sz="800" dirty="0" err="1"/>
              <a:t>zahlen</a:t>
            </a:r>
            <a:r>
              <a:rPr lang="en-US" sz="800" dirty="0"/>
              <a:t>-</a:t>
            </a:r>
            <a:r>
              <a:rPr lang="en-US" sz="800" dirty="0" err="1"/>
              <a:t>anzahl</a:t>
            </a:r>
            <a:r>
              <a:rPr lang="en-US" sz="800" dirty="0"/>
              <a:t>-golfer-</a:t>
            </a:r>
            <a:r>
              <a:rPr lang="en-US" sz="800" dirty="0" err="1"/>
              <a:t>deutschland</a:t>
            </a:r>
            <a:r>
              <a:rPr lang="en-US" sz="800" dirty="0"/>
              <a:t>/</a:t>
            </a:r>
          </a:p>
        </p:txBody>
      </p:sp>
      <p:sp>
        <p:nvSpPr>
          <p:cNvPr id="6" name="Pentagon 5"/>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sz="2400" dirty="0" smtClean="0"/>
              <a:t>Industry Analysis </a:t>
            </a:r>
            <a:r>
              <a:rPr lang="mr-IN" sz="2400" dirty="0" smtClean="0"/>
              <a:t>–</a:t>
            </a:r>
            <a:r>
              <a:rPr lang="en-US" sz="2400" dirty="0" smtClean="0"/>
              <a:t> </a:t>
            </a:r>
            <a:r>
              <a:rPr lang="en-US" sz="2400" dirty="0" err="1" smtClean="0"/>
              <a:t>GolfPro</a:t>
            </a:r>
            <a:r>
              <a:rPr lang="en-US" sz="2400" dirty="0" smtClean="0"/>
              <a:t> facts</a:t>
            </a:r>
            <a:endParaRPr lang="en-US" sz="2400" dirty="0"/>
          </a:p>
        </p:txBody>
      </p:sp>
      <p:pic>
        <p:nvPicPr>
          <p:cNvPr id="7" name="Picture 6"/>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986671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6668" cy="3880773"/>
          </a:xfrm>
        </p:spPr>
        <p:txBody>
          <a:bodyPr/>
          <a:lstStyle/>
          <a:p>
            <a:r>
              <a:rPr lang="en-US" dirty="0" err="1" smtClean="0">
                <a:solidFill>
                  <a:srgbClr val="222222"/>
                </a:solidFill>
                <a:latin typeface="Arial" charset="0"/>
              </a:rPr>
              <a:t>Golftimer</a:t>
            </a:r>
            <a:r>
              <a:rPr lang="en-US" dirty="0" smtClean="0">
                <a:solidFill>
                  <a:srgbClr val="222222"/>
                </a:solidFill>
                <a:latin typeface="Arial" charset="0"/>
              </a:rPr>
              <a:t> (313 pros):  </a:t>
            </a:r>
          </a:p>
          <a:p>
            <a:pPr lvl="1"/>
            <a:r>
              <a:rPr lang="en-US" dirty="0" smtClean="0">
                <a:solidFill>
                  <a:srgbClr val="222222"/>
                </a:solidFill>
                <a:latin typeface="Arial" charset="0"/>
              </a:rPr>
              <a:t>Pro</a:t>
            </a:r>
            <a:r>
              <a:rPr lang="en-US" dirty="0">
                <a:solidFill>
                  <a:srgbClr val="222222"/>
                </a:solidFill>
                <a:latin typeface="Arial" charset="0"/>
              </a:rPr>
              <a:t>: 35 euros </a:t>
            </a:r>
            <a:r>
              <a:rPr lang="en-US" dirty="0" smtClean="0">
                <a:solidFill>
                  <a:srgbClr val="222222"/>
                </a:solidFill>
                <a:latin typeface="Arial" charset="0"/>
              </a:rPr>
              <a:t>monthly</a:t>
            </a:r>
          </a:p>
          <a:p>
            <a:pPr lvl="1"/>
            <a:r>
              <a:rPr lang="en-US" dirty="0" err="1" smtClean="0">
                <a:solidFill>
                  <a:srgbClr val="222222"/>
                </a:solidFill>
                <a:latin typeface="Arial" charset="0"/>
              </a:rPr>
              <a:t>Academie</a:t>
            </a:r>
            <a:r>
              <a:rPr lang="en-US" dirty="0">
                <a:solidFill>
                  <a:srgbClr val="222222"/>
                </a:solidFill>
                <a:latin typeface="Arial" charset="0"/>
              </a:rPr>
              <a:t>: 90 euros per month (3 web calendars)</a:t>
            </a:r>
          </a:p>
          <a:p>
            <a:r>
              <a:rPr lang="en-US" dirty="0" err="1" smtClean="0">
                <a:solidFill>
                  <a:srgbClr val="222222"/>
                </a:solidFill>
                <a:latin typeface="Arial" charset="0"/>
              </a:rPr>
              <a:t>Meandmypro</a:t>
            </a:r>
            <a:r>
              <a:rPr lang="en-US" dirty="0" smtClean="0">
                <a:solidFill>
                  <a:srgbClr val="222222"/>
                </a:solidFill>
                <a:latin typeface="Arial" charset="0"/>
              </a:rPr>
              <a:t> (400 pros):</a:t>
            </a:r>
          </a:p>
          <a:p>
            <a:pPr lvl="1"/>
            <a:r>
              <a:rPr lang="en-US" dirty="0" smtClean="0">
                <a:solidFill>
                  <a:srgbClr val="222222"/>
                </a:solidFill>
                <a:latin typeface="Arial" charset="0"/>
              </a:rPr>
              <a:t>Pro</a:t>
            </a:r>
            <a:r>
              <a:rPr lang="en-US" dirty="0">
                <a:solidFill>
                  <a:srgbClr val="222222"/>
                </a:solidFill>
                <a:latin typeface="Arial" charset="0"/>
              </a:rPr>
              <a:t>: 25 euros monthly</a:t>
            </a:r>
          </a:p>
          <a:p>
            <a:pPr lvl="1"/>
            <a:r>
              <a:rPr lang="en-US" dirty="0" err="1">
                <a:solidFill>
                  <a:srgbClr val="222222"/>
                </a:solidFill>
                <a:latin typeface="Arial" charset="0"/>
              </a:rPr>
              <a:t>Auszubildene</a:t>
            </a:r>
            <a:r>
              <a:rPr lang="en-US" dirty="0">
                <a:solidFill>
                  <a:srgbClr val="222222"/>
                </a:solidFill>
                <a:latin typeface="Arial" charset="0"/>
              </a:rPr>
              <a:t>: 12,50 euros monthly</a:t>
            </a:r>
          </a:p>
          <a:p>
            <a:pPr lvl="1"/>
            <a:r>
              <a:rPr lang="en-US" dirty="0" err="1">
                <a:solidFill>
                  <a:srgbClr val="222222"/>
                </a:solidFill>
                <a:latin typeface="Arial" charset="0"/>
              </a:rPr>
              <a:t>Academie</a:t>
            </a:r>
            <a:r>
              <a:rPr lang="en-US" dirty="0">
                <a:solidFill>
                  <a:srgbClr val="222222"/>
                </a:solidFill>
                <a:latin typeface="Arial" charset="0"/>
              </a:rPr>
              <a:t>: 85 euros per month (4 to 6 Calendars</a:t>
            </a:r>
            <a:r>
              <a:rPr lang="en-US" dirty="0" smtClean="0">
                <a:solidFill>
                  <a:srgbClr val="222222"/>
                </a:solidFill>
                <a:latin typeface="Arial" charset="0"/>
              </a:rPr>
              <a:t>)</a:t>
            </a:r>
          </a:p>
        </p:txBody>
      </p:sp>
      <p:sp>
        <p:nvSpPr>
          <p:cNvPr id="5" name="Pentagon 4"/>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de-DE" sz="2400" dirty="0" err="1" smtClean="0"/>
              <a:t>Competitive</a:t>
            </a:r>
            <a:r>
              <a:rPr lang="de-DE" sz="2400" dirty="0" smtClean="0"/>
              <a:t> Analysis</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436957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020889"/>
            <a:ext cx="8593666" cy="4672011"/>
          </a:xfrm>
        </p:spPr>
        <p:txBody>
          <a:bodyPr>
            <a:noAutofit/>
          </a:bodyPr>
          <a:lstStyle/>
          <a:p>
            <a:r>
              <a:rPr lang="en-US" sz="1200" b="1" u="sng" dirty="0"/>
              <a:t>Facebook</a:t>
            </a:r>
          </a:p>
          <a:p>
            <a:pPr lvl="1"/>
            <a:r>
              <a:rPr lang="en-US" sz="1200" dirty="0" smtClean="0"/>
              <a:t>Reach </a:t>
            </a:r>
            <a:r>
              <a:rPr lang="mr-IN" sz="1200" dirty="0" smtClean="0"/>
              <a:t>–</a:t>
            </a:r>
            <a:r>
              <a:rPr lang="en-US" sz="1200" dirty="0" smtClean="0"/>
              <a:t> 1000 teaching pros</a:t>
            </a:r>
          </a:p>
          <a:p>
            <a:pPr lvl="1"/>
            <a:r>
              <a:rPr lang="en-US" sz="1200" dirty="0" smtClean="0"/>
              <a:t>There </a:t>
            </a:r>
            <a:r>
              <a:rPr lang="en-US" sz="1200" dirty="0"/>
              <a:t>is a group for all teaching pros in Germany. Here the group have about 1000 members and is a good marketing Channel. (Albert </a:t>
            </a:r>
            <a:r>
              <a:rPr lang="en-US" sz="1200" dirty="0" err="1"/>
              <a:t>Höpfl</a:t>
            </a:r>
            <a:r>
              <a:rPr lang="en-US" sz="1200" dirty="0"/>
              <a:t> has agreed to post there for us)</a:t>
            </a:r>
          </a:p>
          <a:p>
            <a:pPr lvl="1"/>
            <a:r>
              <a:rPr lang="en-US" sz="1200" dirty="0"/>
              <a:t>A new company profile need to be created</a:t>
            </a:r>
            <a:r>
              <a:rPr lang="mr-IN" sz="1200" dirty="0"/>
              <a:t>…</a:t>
            </a:r>
            <a:r>
              <a:rPr lang="de-DE" sz="1200" dirty="0" err="1"/>
              <a:t>to</a:t>
            </a:r>
            <a:r>
              <a:rPr lang="de-DE" sz="1200" dirty="0"/>
              <a:t> </a:t>
            </a:r>
            <a:r>
              <a:rPr lang="de-DE" sz="1200" dirty="0" err="1"/>
              <a:t>attrach</a:t>
            </a:r>
            <a:r>
              <a:rPr lang="de-DE" sz="1200" dirty="0"/>
              <a:t> </a:t>
            </a:r>
            <a:r>
              <a:rPr lang="de-DE" sz="1200" dirty="0" err="1"/>
              <a:t>new</a:t>
            </a:r>
            <a:r>
              <a:rPr lang="de-DE" sz="1200" dirty="0"/>
              <a:t> </a:t>
            </a:r>
            <a:r>
              <a:rPr lang="de-DE" sz="1200" dirty="0" err="1"/>
              <a:t>audience</a:t>
            </a:r>
            <a:r>
              <a:rPr lang="de-DE" sz="1200" dirty="0"/>
              <a:t>..</a:t>
            </a:r>
            <a:endParaRPr lang="en-US" sz="1200" dirty="0"/>
          </a:p>
          <a:p>
            <a:r>
              <a:rPr lang="en-US" sz="1200" b="1" u="sng" dirty="0"/>
              <a:t>Leaflets</a:t>
            </a:r>
          </a:p>
          <a:p>
            <a:pPr lvl="1"/>
            <a:r>
              <a:rPr lang="en-US" sz="1200" dirty="0" smtClean="0"/>
              <a:t>Reach </a:t>
            </a:r>
            <a:r>
              <a:rPr lang="mr-IN" sz="1200" dirty="0" smtClean="0"/>
              <a:t>–</a:t>
            </a:r>
            <a:r>
              <a:rPr lang="en-US" sz="1200" dirty="0" smtClean="0"/>
              <a:t> 1500 teaching pros</a:t>
            </a:r>
          </a:p>
          <a:p>
            <a:pPr lvl="1"/>
            <a:r>
              <a:rPr lang="en-US" sz="1200" dirty="0" smtClean="0"/>
              <a:t>Here </a:t>
            </a:r>
            <a:r>
              <a:rPr lang="en-US" sz="1200" dirty="0"/>
              <a:t>we should provide leaflets to all PGA seminars that are being held. Here we have dates and location available. This is for all PGA pro members.</a:t>
            </a:r>
          </a:p>
          <a:p>
            <a:r>
              <a:rPr lang="en-US" sz="1200" b="1" u="sng" dirty="0"/>
              <a:t>Pros</a:t>
            </a:r>
          </a:p>
          <a:p>
            <a:pPr lvl="1"/>
            <a:r>
              <a:rPr lang="en-US" sz="1200" dirty="0" smtClean="0"/>
              <a:t>Reach </a:t>
            </a:r>
            <a:r>
              <a:rPr lang="mr-IN" sz="1200" dirty="0" smtClean="0"/>
              <a:t>–</a:t>
            </a:r>
            <a:r>
              <a:rPr lang="en-US" sz="1200" dirty="0" smtClean="0"/>
              <a:t> 1000 teaching pros (help with promoting will trigger </a:t>
            </a:r>
            <a:r>
              <a:rPr lang="en-US" sz="1200" dirty="0" err="1" smtClean="0"/>
              <a:t>facebook</a:t>
            </a:r>
            <a:r>
              <a:rPr lang="en-US" sz="1200" dirty="0" smtClean="0"/>
              <a:t>, leaflets and golf courses)</a:t>
            </a:r>
          </a:p>
          <a:p>
            <a:pPr lvl="1"/>
            <a:r>
              <a:rPr lang="en-US" sz="1200" dirty="0" smtClean="0"/>
              <a:t>We </a:t>
            </a:r>
            <a:r>
              <a:rPr lang="en-US" sz="1200" dirty="0"/>
              <a:t>have already 3 pros that have agreed to test and promote the tool. They will get the tool for free if they promote at least 3 pros additionally.</a:t>
            </a:r>
          </a:p>
          <a:p>
            <a:r>
              <a:rPr lang="en-US" sz="1200" b="1" u="sng" dirty="0"/>
              <a:t>Homepage</a:t>
            </a:r>
          </a:p>
          <a:p>
            <a:pPr lvl="1"/>
            <a:r>
              <a:rPr lang="en-US" sz="1200" dirty="0" smtClean="0"/>
              <a:t>Reach - ?</a:t>
            </a:r>
          </a:p>
          <a:p>
            <a:pPr lvl="1"/>
            <a:r>
              <a:rPr lang="en-US" sz="1200" dirty="0" smtClean="0"/>
              <a:t>We </a:t>
            </a:r>
            <a:r>
              <a:rPr lang="en-US" sz="1200" dirty="0"/>
              <a:t>need to offer all new users the option to test our tool for 30 days free of charge and without giving a credit card</a:t>
            </a:r>
            <a:r>
              <a:rPr lang="en-US" sz="1200" dirty="0" smtClean="0"/>
              <a:t>.</a:t>
            </a:r>
            <a:endParaRPr lang="en-US" sz="1200" dirty="0"/>
          </a:p>
        </p:txBody>
      </p:sp>
      <p:sp>
        <p:nvSpPr>
          <p:cNvPr id="5" name="Pentagon 4"/>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de-DE" sz="2400" dirty="0" smtClean="0"/>
              <a:t>Marketing Plan</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348852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677334" y="2160589"/>
            <a:ext cx="8593666" cy="3719511"/>
          </a:xfrm>
        </p:spPr>
        <p:txBody>
          <a:bodyPr>
            <a:noAutofit/>
          </a:bodyPr>
          <a:lstStyle/>
          <a:p>
            <a:r>
              <a:rPr lang="en-US" sz="1200" b="1" u="sng" dirty="0" err="1" smtClean="0"/>
              <a:t>Brebrassie</a:t>
            </a:r>
            <a:endParaRPr lang="en-US" sz="1200" b="1" u="sng" dirty="0"/>
          </a:p>
          <a:p>
            <a:pPr lvl="1"/>
            <a:r>
              <a:rPr lang="en-US" sz="1200" dirty="0" smtClean="0"/>
              <a:t>Reach </a:t>
            </a:r>
            <a:r>
              <a:rPr lang="mr-IN" sz="1200" dirty="0" smtClean="0"/>
              <a:t>–</a:t>
            </a:r>
            <a:r>
              <a:rPr lang="en-US" sz="1200" dirty="0" smtClean="0"/>
              <a:t> 1200 teaching pros</a:t>
            </a:r>
          </a:p>
          <a:p>
            <a:pPr lvl="1"/>
            <a:r>
              <a:rPr lang="en-US" sz="1200" dirty="0" smtClean="0"/>
              <a:t>Is </a:t>
            </a:r>
            <a:r>
              <a:rPr lang="en-US" sz="1200" dirty="0"/>
              <a:t>a new analysis tool for golfers that is currently owned by </a:t>
            </a:r>
            <a:r>
              <a:rPr lang="en-US" sz="1200" dirty="0" err="1"/>
              <a:t>oliver</a:t>
            </a:r>
            <a:r>
              <a:rPr lang="en-US" sz="1200" dirty="0"/>
              <a:t> </a:t>
            </a:r>
            <a:r>
              <a:rPr lang="en-US" sz="1200" dirty="0" err="1"/>
              <a:t>neumann</a:t>
            </a:r>
            <a:r>
              <a:rPr lang="en-US" sz="1200" dirty="0"/>
              <a:t> (Head of PGA teaching </a:t>
            </a:r>
            <a:r>
              <a:rPr lang="en-US" sz="1200" dirty="0" err="1"/>
              <a:t>germany</a:t>
            </a:r>
            <a:r>
              <a:rPr lang="en-US" sz="1200" dirty="0"/>
              <a:t>). Here a joint partnership using our API would be a great addition</a:t>
            </a:r>
            <a:r>
              <a:rPr lang="en-US" sz="1200" dirty="0" smtClean="0"/>
              <a:t>.</a:t>
            </a:r>
          </a:p>
          <a:p>
            <a:r>
              <a:rPr lang="en-US" sz="1200" b="1" u="sng" dirty="0" smtClean="0"/>
              <a:t>Golf </a:t>
            </a:r>
            <a:r>
              <a:rPr lang="en-US" sz="1200" b="1" u="sng" dirty="0" err="1" smtClean="0"/>
              <a:t>Messe</a:t>
            </a:r>
            <a:endParaRPr lang="en-US" sz="1200" b="1" u="sng" dirty="0" smtClean="0"/>
          </a:p>
          <a:p>
            <a:pPr lvl="1"/>
            <a:r>
              <a:rPr lang="en-US" sz="1200" dirty="0" smtClean="0"/>
              <a:t>Reach </a:t>
            </a:r>
            <a:r>
              <a:rPr lang="mr-IN" sz="1200" dirty="0" smtClean="0"/>
              <a:t>–</a:t>
            </a:r>
            <a:r>
              <a:rPr lang="en-US" sz="1200" dirty="0" smtClean="0"/>
              <a:t> </a:t>
            </a:r>
          </a:p>
          <a:p>
            <a:pPr lvl="1"/>
            <a:r>
              <a:rPr lang="en-US" sz="1200" dirty="0" smtClean="0"/>
              <a:t>We would need to visit Golf </a:t>
            </a:r>
            <a:r>
              <a:rPr lang="en-US" sz="1200" dirty="0" err="1" smtClean="0"/>
              <a:t>messe</a:t>
            </a:r>
            <a:r>
              <a:rPr lang="en-US" sz="1200" dirty="0" smtClean="0"/>
              <a:t> in </a:t>
            </a:r>
            <a:r>
              <a:rPr lang="en-US" sz="1200" dirty="0" err="1" smtClean="0"/>
              <a:t>germany</a:t>
            </a:r>
            <a:r>
              <a:rPr lang="en-US" sz="1200" dirty="0" smtClean="0"/>
              <a:t>. There are 2 big ones, Golf </a:t>
            </a:r>
            <a:r>
              <a:rPr lang="en-US" sz="1200" dirty="0" err="1" smtClean="0"/>
              <a:t>tage</a:t>
            </a:r>
            <a:r>
              <a:rPr lang="en-US" sz="1200" dirty="0" smtClean="0"/>
              <a:t> </a:t>
            </a:r>
            <a:r>
              <a:rPr lang="en-US" sz="1200" dirty="0" err="1" smtClean="0"/>
              <a:t>München</a:t>
            </a:r>
            <a:r>
              <a:rPr lang="en-US" sz="1200" dirty="0" smtClean="0"/>
              <a:t> (24-26 Feb), </a:t>
            </a:r>
            <a:r>
              <a:rPr lang="en-US" sz="1200" dirty="0" err="1" smtClean="0"/>
              <a:t>Rheingolf</a:t>
            </a:r>
            <a:r>
              <a:rPr lang="en-US" sz="1200" dirty="0" smtClean="0"/>
              <a:t> </a:t>
            </a:r>
            <a:r>
              <a:rPr lang="en-US" sz="1200" dirty="0" err="1" smtClean="0"/>
              <a:t>düsseldorf</a:t>
            </a:r>
            <a:r>
              <a:rPr lang="en-US" sz="1200" dirty="0"/>
              <a:t> </a:t>
            </a:r>
            <a:r>
              <a:rPr lang="en-US" sz="1200" dirty="0" smtClean="0"/>
              <a:t>(03-05 </a:t>
            </a:r>
            <a:r>
              <a:rPr lang="en-US" sz="1200" dirty="0" err="1" smtClean="0"/>
              <a:t>März</a:t>
            </a:r>
            <a:r>
              <a:rPr lang="en-US" sz="1200" dirty="0" smtClean="0"/>
              <a:t>)</a:t>
            </a:r>
          </a:p>
          <a:p>
            <a:r>
              <a:rPr lang="en-US" sz="1200" b="1" u="sng" dirty="0" err="1" smtClean="0"/>
              <a:t>Golftime</a:t>
            </a:r>
            <a:r>
              <a:rPr lang="en-US" sz="1200" b="1" u="sng" dirty="0" smtClean="0"/>
              <a:t> Magazine</a:t>
            </a:r>
          </a:p>
          <a:p>
            <a:pPr lvl="1">
              <a:buClr>
                <a:srgbClr val="90C226"/>
              </a:buClr>
            </a:pPr>
            <a:r>
              <a:rPr lang="en-US" sz="1200" dirty="0">
                <a:solidFill>
                  <a:prstClr val="black">
                    <a:lumMod val="75000"/>
                    <a:lumOff val="25000"/>
                  </a:prstClr>
                </a:solidFill>
              </a:rPr>
              <a:t>Reach </a:t>
            </a:r>
            <a:r>
              <a:rPr lang="mr-IN" sz="1200" dirty="0">
                <a:solidFill>
                  <a:prstClr val="black">
                    <a:lumMod val="75000"/>
                    <a:lumOff val="25000"/>
                  </a:prstClr>
                </a:solidFill>
              </a:rPr>
              <a:t>–</a:t>
            </a:r>
            <a:r>
              <a:rPr lang="en-US" sz="1200" dirty="0">
                <a:solidFill>
                  <a:prstClr val="black">
                    <a:lumMod val="75000"/>
                    <a:lumOff val="25000"/>
                  </a:prstClr>
                </a:solidFill>
              </a:rPr>
              <a:t> </a:t>
            </a:r>
            <a:r>
              <a:rPr lang="en-US" sz="1200" dirty="0" smtClean="0">
                <a:solidFill>
                  <a:prstClr val="black">
                    <a:lumMod val="75000"/>
                    <a:lumOff val="25000"/>
                  </a:prstClr>
                </a:solidFill>
              </a:rPr>
              <a:t>100.000 readers</a:t>
            </a:r>
            <a:endParaRPr lang="en-US" sz="1200" dirty="0">
              <a:solidFill>
                <a:prstClr val="black">
                  <a:lumMod val="75000"/>
                  <a:lumOff val="25000"/>
                </a:prstClr>
              </a:solidFill>
            </a:endParaRPr>
          </a:p>
          <a:p>
            <a:pPr lvl="1"/>
            <a:r>
              <a:rPr lang="en-US" sz="1200" dirty="0" smtClean="0"/>
              <a:t>We should try to provide a half side marketing for the new tool. This is the biggest golf magazine in Germany and exist in all golf clubs in </a:t>
            </a:r>
            <a:r>
              <a:rPr lang="en-US" sz="1200" dirty="0" err="1" smtClean="0"/>
              <a:t>germany</a:t>
            </a:r>
            <a:r>
              <a:rPr lang="en-US" sz="1200" dirty="0" smtClean="0"/>
              <a:t>. Also all golf members will get an ex for every year.</a:t>
            </a:r>
          </a:p>
          <a:p>
            <a:r>
              <a:rPr lang="en-US" sz="1200" b="1" u="sng" dirty="0" err="1" smtClean="0"/>
              <a:t>Golf.de</a:t>
            </a:r>
            <a:endParaRPr lang="en-US" sz="1200" b="1" u="sng" dirty="0" smtClean="0"/>
          </a:p>
          <a:p>
            <a:pPr lvl="1"/>
            <a:r>
              <a:rPr lang="en-US" sz="1200" dirty="0" smtClean="0"/>
              <a:t>Reach </a:t>
            </a:r>
            <a:r>
              <a:rPr lang="mr-IN" sz="1200" dirty="0" smtClean="0"/>
              <a:t>–</a:t>
            </a:r>
            <a:r>
              <a:rPr lang="en-US" sz="1200" dirty="0" smtClean="0"/>
              <a:t> 400.000 active users (golfers).</a:t>
            </a:r>
          </a:p>
          <a:p>
            <a:pPr lvl="1"/>
            <a:r>
              <a:rPr lang="en-US" sz="1200" dirty="0" smtClean="0"/>
              <a:t>We would need to verify a cooperation with </a:t>
            </a:r>
            <a:r>
              <a:rPr lang="en-US" sz="1200" dirty="0" err="1" smtClean="0"/>
              <a:t>golf.de</a:t>
            </a:r>
            <a:r>
              <a:rPr lang="en-US" sz="1200" dirty="0" smtClean="0"/>
              <a:t>. Here we already were in talks but we would need to reenter the talks again.</a:t>
            </a:r>
            <a:endParaRPr lang="en-US" sz="1200" dirty="0"/>
          </a:p>
        </p:txBody>
      </p:sp>
      <p:sp>
        <p:nvSpPr>
          <p:cNvPr id="5" name="Pentagon 4"/>
          <p:cNvSpPr/>
          <p:nvPr/>
        </p:nvSpPr>
        <p:spPr>
          <a:xfrm>
            <a:off x="1010780" y="1447696"/>
            <a:ext cx="5270500" cy="482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de-DE" sz="2400" dirty="0" smtClean="0"/>
              <a:t>Marketing Plan</a:t>
            </a:r>
            <a:endParaRPr lang="en-US" sz="2400" dirty="0"/>
          </a:p>
        </p:txBody>
      </p:sp>
      <p:pic>
        <p:nvPicPr>
          <p:cNvPr id="6" name="Picture 5"/>
          <p:cNvPicPr>
            <a:picLocks noChangeAspect="1"/>
          </p:cNvPicPr>
          <p:nvPr/>
        </p:nvPicPr>
        <p:blipFill>
          <a:blip r:embed="rId2"/>
          <a:stretch>
            <a:fillRect/>
          </a:stretch>
        </p:blipFill>
        <p:spPr>
          <a:xfrm>
            <a:off x="864296" y="0"/>
            <a:ext cx="3720230" cy="945259"/>
          </a:xfrm>
          <a:prstGeom prst="rect">
            <a:avLst/>
          </a:prstGeom>
        </p:spPr>
      </p:pic>
    </p:spTree>
    <p:extLst>
      <p:ext uri="{BB962C8B-B14F-4D97-AF65-F5344CB8AC3E}">
        <p14:creationId xmlns:p14="http://schemas.microsoft.com/office/powerpoint/2010/main" val="194309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Template>
  <TotalTime>4306</TotalTime>
  <Words>799</Words>
  <Application>Microsoft Macintosh PowerPoint</Application>
  <PresentationFormat>Widescreen</PresentationFormat>
  <Paragraphs>100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Mangal</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claes Gripenberg</dc:creator>
  <cp:lastModifiedBy>claes Gripenberg</cp:lastModifiedBy>
  <cp:revision>51</cp:revision>
  <dcterms:created xsi:type="dcterms:W3CDTF">2016-11-29T11:32:56Z</dcterms:created>
  <dcterms:modified xsi:type="dcterms:W3CDTF">2017-11-30T08:30:09Z</dcterms:modified>
</cp:coreProperties>
</file>