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el en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Titeltekst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pPr/>
            <a:r>
              <a:t>"Typ hier een citaat."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sz="half" idx="13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Titeltekst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Titeltekst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, opsomming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67" name="Shape 67"/>
          <p:cNvSpPr/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psommingstek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Titeltekst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hyperlink" Target="http://worldcapital.co" TargetMode="Externa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hyperlink" Target="http://www.apple.com/nl" TargetMode="Externa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hyperlink" Target="http://worldcapital.co/europe/nl/microsoft/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-63500" y="-87313"/>
            <a:ext cx="24511002" cy="13890626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4411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20" name="Shape 120"/>
          <p:cNvSpPr/>
          <p:nvPr/>
        </p:nvSpPr>
        <p:spPr>
          <a:xfrm>
            <a:off x="448627" y="3852862"/>
            <a:ext cx="24511003" cy="3495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1" sz="22000" u="sng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WorldCapital.co</a:t>
            </a:r>
          </a:p>
        </p:txBody>
      </p:sp>
      <p:sp>
        <p:nvSpPr>
          <p:cNvPr id="121" name="Shape 121"/>
          <p:cNvSpPr/>
          <p:nvPr/>
        </p:nvSpPr>
        <p:spPr>
          <a:xfrm>
            <a:off x="448627" y="10052049"/>
            <a:ext cx="21740240" cy="1438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8500">
                <a:solidFill>
                  <a:srgbClr val="FFFFFF"/>
                </a:solidFill>
              </a:defRPr>
            </a:lvl1pPr>
          </a:lstStyle>
          <a:p>
            <a:pPr/>
            <a:r>
              <a:t>Your voice to reach the founder community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/>
        </p:nvSpPr>
        <p:spPr>
          <a:xfrm>
            <a:off x="321627" y="812800"/>
            <a:ext cx="15967825" cy="1666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10000"/>
            </a:lvl1pPr>
          </a:lstStyle>
          <a:p>
            <a:pPr/>
            <a:r>
              <a:t>I want to become a partner</a:t>
            </a:r>
          </a:p>
        </p:txBody>
      </p:sp>
      <p:sp>
        <p:nvSpPr>
          <p:cNvPr id="217" name="Shape 217"/>
          <p:cNvSpPr/>
          <p:nvPr/>
        </p:nvSpPr>
        <p:spPr>
          <a:xfrm>
            <a:off x="2028507" y="3318664"/>
            <a:ext cx="9331285" cy="752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1" sz="4000">
                <a:solidFill>
                  <a:srgbClr val="299CD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Follow three simple steps</a:t>
            </a:r>
          </a:p>
        </p:txBody>
      </p:sp>
      <p:sp>
        <p:nvSpPr>
          <p:cNvPr id="218" name="Shape 218"/>
          <p:cNvSpPr/>
          <p:nvPr/>
        </p:nvSpPr>
        <p:spPr>
          <a:xfrm>
            <a:off x="16709615" y="-87313"/>
            <a:ext cx="8571325" cy="13890626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4411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219" name="Shape 219"/>
          <p:cNvSpPr/>
          <p:nvPr/>
        </p:nvSpPr>
        <p:spPr>
          <a:xfrm>
            <a:off x="17852615" y="684213"/>
            <a:ext cx="2731326" cy="90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FAQ</a:t>
            </a:r>
          </a:p>
        </p:txBody>
      </p:sp>
      <p:sp>
        <p:nvSpPr>
          <p:cNvPr id="220" name="Shape 220"/>
          <p:cNvSpPr/>
          <p:nvPr/>
        </p:nvSpPr>
        <p:spPr>
          <a:xfrm>
            <a:off x="609068" y="3694902"/>
            <a:ext cx="1056588" cy="1"/>
          </a:xfrm>
          <a:prstGeom prst="line">
            <a:avLst/>
          </a:prstGeom>
          <a:ln w="76200">
            <a:solidFill>
              <a:srgbClr val="FF694C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>
              <a:defRPr sz="3200"/>
            </a:pPr>
          </a:p>
        </p:txBody>
      </p:sp>
      <p:sp>
        <p:nvSpPr>
          <p:cNvPr id="221" name="Shape 221"/>
          <p:cNvSpPr/>
          <p:nvPr/>
        </p:nvSpPr>
        <p:spPr>
          <a:xfrm>
            <a:off x="2059622" y="5072062"/>
            <a:ext cx="1214756" cy="1666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000">
                <a:solidFill>
                  <a:srgbClr val="299CDF"/>
                </a:solidFill>
              </a:defRPr>
            </a:lvl1pPr>
          </a:lstStyle>
          <a:p>
            <a:pPr/>
            <a:r>
              <a:t>1.</a:t>
            </a:r>
          </a:p>
        </p:txBody>
      </p:sp>
      <p:sp>
        <p:nvSpPr>
          <p:cNvPr id="222" name="Shape 222"/>
          <p:cNvSpPr/>
          <p:nvPr/>
        </p:nvSpPr>
        <p:spPr>
          <a:xfrm>
            <a:off x="3457257" y="5287962"/>
            <a:ext cx="8479523" cy="1235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3600"/>
            </a:pPr>
            <a:r>
              <a:t>Go to </a:t>
            </a:r>
            <a:r>
              <a:rPr u="sng">
                <a:hlinkClick r:id="rId3" invalidUrl="" action="" tgtFrame="" tooltip="" history="1" highlightClick="0" endSnd="0"/>
              </a:rPr>
              <a:t>this link</a:t>
            </a:r>
            <a:r>
              <a:t> and pick the countries you want to sponsor</a:t>
            </a:r>
          </a:p>
        </p:txBody>
      </p:sp>
      <p:sp>
        <p:nvSpPr>
          <p:cNvPr id="223" name="Shape 223"/>
          <p:cNvSpPr/>
          <p:nvPr/>
        </p:nvSpPr>
        <p:spPr>
          <a:xfrm>
            <a:off x="2059622" y="7413624"/>
            <a:ext cx="1214756" cy="1666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000">
                <a:solidFill>
                  <a:srgbClr val="299CDF"/>
                </a:solidFill>
              </a:defRPr>
            </a:lvl1pPr>
          </a:lstStyle>
          <a:p>
            <a:pPr/>
            <a:r>
              <a:t>2.</a:t>
            </a:r>
          </a:p>
        </p:txBody>
      </p:sp>
      <p:sp>
        <p:nvSpPr>
          <p:cNvPr id="224" name="Shape 224"/>
          <p:cNvSpPr/>
          <p:nvPr/>
        </p:nvSpPr>
        <p:spPr>
          <a:xfrm>
            <a:off x="3457257" y="7356474"/>
            <a:ext cx="9331284" cy="1781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3600"/>
            </a:lvl1pPr>
          </a:lstStyle>
          <a:p>
            <a:pPr/>
            <a:r>
              <a:t>At the bottom of the page tell us which countries you would like to support and we will send you the price list for those countries</a:t>
            </a:r>
          </a:p>
        </p:txBody>
      </p:sp>
      <p:sp>
        <p:nvSpPr>
          <p:cNvPr id="225" name="Shape 225"/>
          <p:cNvSpPr/>
          <p:nvPr/>
        </p:nvSpPr>
        <p:spPr>
          <a:xfrm>
            <a:off x="2059622" y="10028236"/>
            <a:ext cx="1214756" cy="1666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000">
                <a:solidFill>
                  <a:srgbClr val="299CDF"/>
                </a:solidFill>
              </a:defRPr>
            </a:lvl1pPr>
          </a:lstStyle>
          <a:p>
            <a:pPr/>
            <a:r>
              <a:t>3.</a:t>
            </a:r>
          </a:p>
        </p:txBody>
      </p:sp>
      <p:sp>
        <p:nvSpPr>
          <p:cNvPr id="226" name="Shape 226"/>
          <p:cNvSpPr/>
          <p:nvPr/>
        </p:nvSpPr>
        <p:spPr>
          <a:xfrm>
            <a:off x="3457257" y="9698036"/>
            <a:ext cx="9331284" cy="232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3600"/>
            </a:pPr>
            <a:r>
              <a:t>We agree on the partnership and we go into </a:t>
            </a:r>
          </a:p>
          <a:p>
            <a:pPr algn="l">
              <a:defRPr sz="3600"/>
            </a:pPr>
            <a:r>
              <a:t>the proces of incorporating your branding and your call2actions into the countries</a:t>
            </a:r>
          </a:p>
          <a:p>
            <a:pPr algn="l">
              <a:defRPr sz="3600"/>
            </a:pPr>
            <a:r>
              <a:t>you choose to support</a:t>
            </a:r>
          </a:p>
        </p:txBody>
      </p:sp>
      <p:sp>
        <p:nvSpPr>
          <p:cNvPr id="227" name="Shape 227"/>
          <p:cNvSpPr/>
          <p:nvPr/>
        </p:nvSpPr>
        <p:spPr>
          <a:xfrm>
            <a:off x="17852615" y="2098675"/>
            <a:ext cx="5411246" cy="688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3600" u="sng">
                <a:solidFill>
                  <a:srgbClr val="299CDF"/>
                </a:solidFill>
              </a:defRPr>
            </a:lvl1pPr>
          </a:lstStyle>
          <a:p>
            <a:pPr/>
            <a:r>
              <a:t>What is WorldCapital.co?</a:t>
            </a:r>
          </a:p>
        </p:txBody>
      </p:sp>
      <p:sp>
        <p:nvSpPr>
          <p:cNvPr id="228" name="Shape 228"/>
          <p:cNvSpPr/>
          <p:nvPr/>
        </p:nvSpPr>
        <p:spPr>
          <a:xfrm>
            <a:off x="17852615" y="3160712"/>
            <a:ext cx="5411246" cy="1235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3600" u="sng">
                <a:solidFill>
                  <a:srgbClr val="299CDF"/>
                </a:solidFill>
              </a:defRPr>
            </a:lvl1pPr>
          </a:lstStyle>
          <a:p>
            <a:pPr/>
            <a:r>
              <a:t>Why was WorldCapital.co built?</a:t>
            </a:r>
          </a:p>
        </p:txBody>
      </p:sp>
      <p:sp>
        <p:nvSpPr>
          <p:cNvPr id="229" name="Shape 229"/>
          <p:cNvSpPr/>
          <p:nvPr/>
        </p:nvSpPr>
        <p:spPr>
          <a:xfrm>
            <a:off x="17852615" y="6376987"/>
            <a:ext cx="5411246" cy="1235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3600" u="sng">
                <a:solidFill>
                  <a:srgbClr val="299CDF"/>
                </a:solidFill>
              </a:defRPr>
            </a:lvl1pPr>
          </a:lstStyle>
          <a:p>
            <a:pPr/>
            <a:r>
              <a:t>What is the mission of World Capital</a:t>
            </a:r>
          </a:p>
        </p:txBody>
      </p:sp>
      <p:sp>
        <p:nvSpPr>
          <p:cNvPr id="230" name="Shape 230"/>
          <p:cNvSpPr/>
          <p:nvPr/>
        </p:nvSpPr>
        <p:spPr>
          <a:xfrm>
            <a:off x="17852615" y="4768850"/>
            <a:ext cx="5411246" cy="1235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3600" u="sng">
                <a:solidFill>
                  <a:srgbClr val="299CDF"/>
                </a:solidFill>
              </a:defRPr>
            </a:lvl1pPr>
          </a:lstStyle>
          <a:p>
            <a:pPr/>
            <a:r>
              <a:t>Why should I support World Capital?</a:t>
            </a:r>
          </a:p>
        </p:txBody>
      </p:sp>
      <p:sp>
        <p:nvSpPr>
          <p:cNvPr id="231" name="Shape 231"/>
          <p:cNvSpPr/>
          <p:nvPr/>
        </p:nvSpPr>
        <p:spPr>
          <a:xfrm>
            <a:off x="17852615" y="7985124"/>
            <a:ext cx="5411246" cy="1235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3600" u="sng">
                <a:solidFill>
                  <a:srgbClr val="299CDF"/>
                </a:solidFill>
              </a:defRPr>
            </a:lvl1pPr>
          </a:lstStyle>
          <a:p>
            <a:pPr/>
            <a:r>
              <a:t>How can I use world Capital to reach startups?</a:t>
            </a:r>
          </a:p>
        </p:txBody>
      </p:sp>
      <p:sp>
        <p:nvSpPr>
          <p:cNvPr id="232" name="Shape 232"/>
          <p:cNvSpPr/>
          <p:nvPr/>
        </p:nvSpPr>
        <p:spPr>
          <a:xfrm>
            <a:off x="17852615" y="9320211"/>
            <a:ext cx="5411246" cy="1235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3600" u="sng">
                <a:solidFill>
                  <a:srgbClr val="299CDF"/>
                </a:solidFill>
              </a:defRPr>
            </a:lvl1pPr>
          </a:lstStyle>
          <a:p>
            <a:pPr/>
            <a:r>
              <a:t>Why do startups love World Capital?</a:t>
            </a:r>
          </a:p>
        </p:txBody>
      </p:sp>
      <p:sp>
        <p:nvSpPr>
          <p:cNvPr id="233" name="Shape 233"/>
          <p:cNvSpPr/>
          <p:nvPr/>
        </p:nvSpPr>
        <p:spPr>
          <a:xfrm>
            <a:off x="17852615" y="10655299"/>
            <a:ext cx="5411246" cy="688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3600" u="sng">
                <a:solidFill>
                  <a:srgbClr val="299CDF"/>
                </a:solidFill>
              </a:defRPr>
            </a:lvl1pPr>
          </a:lstStyle>
          <a:p>
            <a:pPr/>
            <a:r>
              <a:t>When will it go live?</a:t>
            </a:r>
          </a:p>
        </p:txBody>
      </p:sp>
      <p:sp>
        <p:nvSpPr>
          <p:cNvPr id="234" name="Shape 234"/>
          <p:cNvSpPr/>
          <p:nvPr/>
        </p:nvSpPr>
        <p:spPr>
          <a:xfrm>
            <a:off x="17852615" y="11717336"/>
            <a:ext cx="5411246" cy="1781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3600" u="sng">
                <a:solidFill>
                  <a:srgbClr val="299CDF"/>
                </a:solidFill>
              </a:defRPr>
            </a:pPr>
            <a:r>
              <a:t>How do you differ from </a:t>
            </a:r>
          </a:p>
          <a:p>
            <a:pPr algn="l">
              <a:defRPr sz="3600" u="sng">
                <a:solidFill>
                  <a:srgbClr val="299CDF"/>
                </a:solidFill>
              </a:defRPr>
            </a:pPr>
            <a:r>
              <a:t>Cruchbase, AngelList and index.co?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-63500" y="-87313"/>
            <a:ext cx="24511002" cy="13890626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4411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237" name="Shape 237"/>
          <p:cNvSpPr/>
          <p:nvPr/>
        </p:nvSpPr>
        <p:spPr>
          <a:xfrm>
            <a:off x="448627" y="1719262"/>
            <a:ext cx="12588585" cy="7762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b="1" sz="25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World </a:t>
            </a:r>
          </a:p>
          <a:p>
            <a:pPr algn="l">
              <a:defRPr b="1" sz="25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Capital</a:t>
            </a:r>
          </a:p>
        </p:txBody>
      </p:sp>
      <p:sp>
        <p:nvSpPr>
          <p:cNvPr id="238" name="Shape 238"/>
          <p:cNvSpPr/>
          <p:nvPr/>
        </p:nvSpPr>
        <p:spPr>
          <a:xfrm>
            <a:off x="448627" y="10052050"/>
            <a:ext cx="22443081" cy="1438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8500">
                <a:solidFill>
                  <a:srgbClr val="FFFFFF"/>
                </a:solidFill>
              </a:defRPr>
            </a:lvl1pPr>
          </a:lstStyle>
          <a:p>
            <a:pPr/>
            <a:r>
              <a:t>Support startups by bringing them true value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16709615" y="-87313"/>
            <a:ext cx="8571325" cy="13890626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4411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24" name="Shape 124"/>
          <p:cNvSpPr/>
          <p:nvPr/>
        </p:nvSpPr>
        <p:spPr>
          <a:xfrm>
            <a:off x="2679065" y="3565525"/>
            <a:ext cx="11732920" cy="1666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1">
                <a:solidFill>
                  <a:srgbClr val="299CD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9 out of 10 Companies are struggling to connect with startups</a:t>
            </a:r>
          </a:p>
        </p:txBody>
      </p:sp>
      <p:sp>
        <p:nvSpPr>
          <p:cNvPr id="125" name="Shape 125"/>
          <p:cNvSpPr/>
          <p:nvPr/>
        </p:nvSpPr>
        <p:spPr>
          <a:xfrm>
            <a:off x="8187690" y="8485187"/>
            <a:ext cx="5679336" cy="1666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/>
          </a:lstStyle>
          <a:p>
            <a:pPr/>
            <a:r>
              <a:t>What if the startups came to you?</a:t>
            </a:r>
          </a:p>
        </p:txBody>
      </p:sp>
      <p:sp>
        <p:nvSpPr>
          <p:cNvPr id="126" name="Shape 126"/>
          <p:cNvSpPr/>
          <p:nvPr/>
        </p:nvSpPr>
        <p:spPr>
          <a:xfrm>
            <a:off x="17876428" y="719137"/>
            <a:ext cx="2731325" cy="1666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World </a:t>
            </a:r>
          </a:p>
          <a:p>
            <a:pPr algn="l"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Capital</a:t>
            </a:r>
          </a:p>
        </p:txBody>
      </p:sp>
      <p:sp>
        <p:nvSpPr>
          <p:cNvPr id="127" name="Shape 127"/>
          <p:cNvSpPr/>
          <p:nvPr/>
        </p:nvSpPr>
        <p:spPr>
          <a:xfrm>
            <a:off x="17876428" y="2732087"/>
            <a:ext cx="5679336" cy="1666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Helps you to reach  startup founders to</a:t>
            </a:r>
          </a:p>
        </p:txBody>
      </p:sp>
      <p:sp>
        <p:nvSpPr>
          <p:cNvPr id="128" name="Shape 128"/>
          <p:cNvSpPr/>
          <p:nvPr/>
        </p:nvSpPr>
        <p:spPr>
          <a:xfrm>
            <a:off x="17876428" y="5316537"/>
            <a:ext cx="5290523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3700">
                <a:solidFill>
                  <a:srgbClr val="FFFFFF"/>
                </a:solidFill>
              </a:defRPr>
            </a:lvl1pPr>
          </a:lstStyle>
          <a:p>
            <a:pPr/>
            <a:r>
              <a:t>Make announcements</a:t>
            </a:r>
          </a:p>
        </p:txBody>
      </p:sp>
      <p:sp>
        <p:nvSpPr>
          <p:cNvPr id="129" name="Shape 129"/>
          <p:cNvSpPr/>
          <p:nvPr/>
        </p:nvSpPr>
        <p:spPr>
          <a:xfrm>
            <a:off x="17876428" y="6781799"/>
            <a:ext cx="5451629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3700">
                <a:solidFill>
                  <a:srgbClr val="FFFFFF"/>
                </a:solidFill>
              </a:defRPr>
            </a:lvl1pPr>
          </a:lstStyle>
          <a:p>
            <a:pPr/>
            <a:r>
              <a:t>Sell your services</a:t>
            </a:r>
          </a:p>
        </p:txBody>
      </p:sp>
      <p:sp>
        <p:nvSpPr>
          <p:cNvPr id="130" name="Shape 130"/>
          <p:cNvSpPr/>
          <p:nvPr/>
        </p:nvSpPr>
        <p:spPr>
          <a:xfrm>
            <a:off x="17876428" y="8247062"/>
            <a:ext cx="5451629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3700">
                <a:solidFill>
                  <a:srgbClr val="FFFFFF"/>
                </a:solidFill>
              </a:defRPr>
            </a:lvl1pPr>
          </a:lstStyle>
          <a:p>
            <a:pPr/>
            <a:r>
              <a:t>Spread your events</a:t>
            </a:r>
          </a:p>
        </p:txBody>
      </p:sp>
      <p:sp>
        <p:nvSpPr>
          <p:cNvPr id="131" name="Shape 131"/>
          <p:cNvSpPr/>
          <p:nvPr/>
        </p:nvSpPr>
        <p:spPr>
          <a:xfrm>
            <a:off x="17000005" y="3565525"/>
            <a:ext cx="649078" cy="0"/>
          </a:xfrm>
          <a:prstGeom prst="line">
            <a:avLst/>
          </a:prstGeom>
          <a:ln w="76200">
            <a:solidFill>
              <a:srgbClr val="FFFFFF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>
              <a:defRPr sz="3200"/>
            </a:pPr>
          </a:p>
        </p:txBody>
      </p:sp>
      <p:sp>
        <p:nvSpPr>
          <p:cNvPr id="132" name="Shape 132"/>
          <p:cNvSpPr/>
          <p:nvPr/>
        </p:nvSpPr>
        <p:spPr>
          <a:xfrm>
            <a:off x="17795875" y="10186987"/>
            <a:ext cx="545162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</a:p>
        </p:txBody>
      </p:sp>
      <p:sp>
        <p:nvSpPr>
          <p:cNvPr id="133" name="Shape 133"/>
          <p:cNvSpPr/>
          <p:nvPr/>
        </p:nvSpPr>
        <p:spPr>
          <a:xfrm>
            <a:off x="17876428" y="11177587"/>
            <a:ext cx="5290523" cy="1260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3700">
                <a:solidFill>
                  <a:srgbClr val="FFFFFF"/>
                </a:solidFill>
              </a:defRPr>
            </a:lvl1pPr>
          </a:lstStyle>
          <a:p>
            <a:pPr/>
            <a:r>
              <a:t>We are inviting you to join our partner program</a:t>
            </a:r>
          </a:p>
        </p:txBody>
      </p:sp>
      <p:sp>
        <p:nvSpPr>
          <p:cNvPr id="134" name="Shape 134"/>
          <p:cNvSpPr/>
          <p:nvPr/>
        </p:nvSpPr>
        <p:spPr>
          <a:xfrm>
            <a:off x="1522717" y="8866187"/>
            <a:ext cx="3708401" cy="90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/>
            <a:r>
              <a:t>Images here</a:t>
            </a:r>
          </a:p>
        </p:txBody>
      </p:sp>
      <p:sp>
        <p:nvSpPr>
          <p:cNvPr id="135" name="Shape 135"/>
          <p:cNvSpPr/>
          <p:nvPr/>
        </p:nvSpPr>
        <p:spPr>
          <a:xfrm>
            <a:off x="1202690" y="669924"/>
            <a:ext cx="5679336" cy="2428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15000"/>
            </a:lvl1pPr>
          </a:lstStyle>
          <a:p>
            <a:pPr/>
            <a:r>
              <a:t>Trend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202690" y="669924"/>
            <a:ext cx="5679336" cy="2428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15000"/>
            </a:lvl1pPr>
          </a:lstStyle>
          <a:p>
            <a:pPr/>
            <a:r>
              <a:t>Trend</a:t>
            </a:r>
          </a:p>
        </p:txBody>
      </p:sp>
      <p:sp>
        <p:nvSpPr>
          <p:cNvPr id="138" name="Shape 138"/>
          <p:cNvSpPr/>
          <p:nvPr/>
        </p:nvSpPr>
        <p:spPr>
          <a:xfrm>
            <a:off x="17876428" y="719137"/>
            <a:ext cx="2731325" cy="1666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World </a:t>
            </a:r>
          </a:p>
          <a:p>
            <a:pPr algn="l"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Capital</a:t>
            </a:r>
          </a:p>
        </p:txBody>
      </p:sp>
      <p:sp>
        <p:nvSpPr>
          <p:cNvPr id="139" name="Shape 139"/>
          <p:cNvSpPr/>
          <p:nvPr/>
        </p:nvSpPr>
        <p:spPr>
          <a:xfrm>
            <a:off x="3338195" y="4837906"/>
            <a:ext cx="10825054" cy="1666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1">
                <a:solidFill>
                  <a:srgbClr val="299CD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“We're only really at the stage where people are learning to walk”</a:t>
            </a:r>
          </a:p>
        </p:txBody>
      </p:sp>
      <p:sp>
        <p:nvSpPr>
          <p:cNvPr id="140" name="Shape 140"/>
          <p:cNvSpPr/>
          <p:nvPr/>
        </p:nvSpPr>
        <p:spPr>
          <a:xfrm>
            <a:off x="1887005" y="5671343"/>
            <a:ext cx="1056588" cy="1"/>
          </a:xfrm>
          <a:prstGeom prst="line">
            <a:avLst/>
          </a:prstGeom>
          <a:ln w="76200">
            <a:solidFill>
              <a:srgbClr val="FF694C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>
              <a:defRPr sz="3200"/>
            </a:pPr>
          </a:p>
        </p:txBody>
      </p:sp>
      <p:sp>
        <p:nvSpPr>
          <p:cNvPr id="141" name="Shape 141"/>
          <p:cNvSpPr/>
          <p:nvPr/>
        </p:nvSpPr>
        <p:spPr>
          <a:xfrm>
            <a:off x="3338195" y="7410450"/>
            <a:ext cx="10825054" cy="232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3600"/>
            </a:lvl1pPr>
          </a:lstStyle>
          <a:p>
            <a:pPr/>
            <a:r>
              <a:t>“Large corporates are realizing they need to engage on a formal basis and have someone at the organization whose job or part of their job is to engage with emerging tech and startups”</a:t>
            </a:r>
          </a:p>
        </p:txBody>
      </p:sp>
      <p:sp>
        <p:nvSpPr>
          <p:cNvPr id="142" name="Shape 142"/>
          <p:cNvSpPr/>
          <p:nvPr/>
        </p:nvSpPr>
        <p:spPr>
          <a:xfrm>
            <a:off x="3338195" y="9893299"/>
            <a:ext cx="10825054" cy="473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2200"/>
            </a:lvl1pPr>
          </a:lstStyle>
          <a:p>
            <a:pPr/>
            <a:r>
              <a:t>Jamie Qiu - founder and lead of the EY Startup Challenge in London</a:t>
            </a:r>
          </a:p>
        </p:txBody>
      </p:sp>
      <p:pic>
        <p:nvPicPr>
          <p:cNvPr id="143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68690" y="4360862"/>
            <a:ext cx="6146801" cy="6273801"/>
          </a:xfrm>
          <a:prstGeom prst="rect">
            <a:avLst/>
          </a:prstGeom>
          <a:effectLst>
            <a:outerShdw sx="100000" sy="100000" kx="0" ky="0" algn="b" rotWithShape="0" blurRad="50800" dist="25400" dir="5400000">
              <a:srgbClr val="000000">
                <a:alpha val="4411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1202690" y="669924"/>
            <a:ext cx="13689545" cy="2428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15000"/>
            </a:lvl1pPr>
          </a:lstStyle>
          <a:p>
            <a:pPr/>
            <a:r>
              <a:t>Opportunity</a:t>
            </a:r>
          </a:p>
        </p:txBody>
      </p:sp>
      <p:sp>
        <p:nvSpPr>
          <p:cNvPr id="146" name="Shape 146"/>
          <p:cNvSpPr/>
          <p:nvPr/>
        </p:nvSpPr>
        <p:spPr>
          <a:xfrm>
            <a:off x="17876428" y="719137"/>
            <a:ext cx="2731325" cy="1666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World </a:t>
            </a:r>
          </a:p>
          <a:p>
            <a:pPr algn="l"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Capital</a:t>
            </a:r>
          </a:p>
        </p:txBody>
      </p:sp>
      <p:sp>
        <p:nvSpPr>
          <p:cNvPr id="147" name="Shape 147"/>
          <p:cNvSpPr/>
          <p:nvPr/>
        </p:nvSpPr>
        <p:spPr>
          <a:xfrm>
            <a:off x="3338195" y="4837906"/>
            <a:ext cx="10825054" cy="1666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1">
                <a:solidFill>
                  <a:srgbClr val="299CD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 a driving force on the platform that startup founders love</a:t>
            </a:r>
          </a:p>
        </p:txBody>
      </p:sp>
      <p:sp>
        <p:nvSpPr>
          <p:cNvPr id="148" name="Shape 148"/>
          <p:cNvSpPr/>
          <p:nvPr/>
        </p:nvSpPr>
        <p:spPr>
          <a:xfrm>
            <a:off x="1887005" y="5671343"/>
            <a:ext cx="1056588" cy="1"/>
          </a:xfrm>
          <a:prstGeom prst="line">
            <a:avLst/>
          </a:prstGeom>
          <a:ln w="76200">
            <a:solidFill>
              <a:srgbClr val="FF694C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>
              <a:defRPr sz="3200"/>
            </a:pPr>
          </a:p>
        </p:txBody>
      </p:sp>
      <p:sp>
        <p:nvSpPr>
          <p:cNvPr id="149" name="Shape 149"/>
          <p:cNvSpPr/>
          <p:nvPr/>
        </p:nvSpPr>
        <p:spPr>
          <a:xfrm>
            <a:off x="3338195" y="7956549"/>
            <a:ext cx="10825054" cy="1235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3600"/>
            </a:lvl1pPr>
          </a:lstStyle>
          <a:p>
            <a:pPr/>
            <a:r>
              <a:t>People naturally trust parties that support the communities they are a part of. </a:t>
            </a:r>
          </a:p>
        </p:txBody>
      </p:sp>
      <p:pic>
        <p:nvPicPr>
          <p:cNvPr id="150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68690" y="4360862"/>
            <a:ext cx="6146801" cy="6273801"/>
          </a:xfrm>
          <a:prstGeom prst="rect">
            <a:avLst/>
          </a:prstGeom>
          <a:effectLst>
            <a:outerShdw sx="100000" sy="100000" kx="0" ky="0" algn="b" rotWithShape="0" blurRad="50800" dist="25400" dir="5400000">
              <a:srgbClr val="000000">
                <a:alpha val="44110"/>
              </a:srgbClr>
            </a:outerShdw>
          </a:effectLst>
        </p:spPr>
      </p:pic>
      <p:sp>
        <p:nvSpPr>
          <p:cNvPr id="151" name="Shape 151"/>
          <p:cNvSpPr/>
          <p:nvPr/>
        </p:nvSpPr>
        <p:spPr>
          <a:xfrm>
            <a:off x="3338195" y="10370339"/>
            <a:ext cx="10825054" cy="1781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3600"/>
            </a:pPr>
            <a:r>
              <a:t>What if we could help you to build that trust and </a:t>
            </a:r>
          </a:p>
          <a:p>
            <a:pPr algn="l">
              <a:defRPr sz="3600"/>
            </a:pPr>
            <a:r>
              <a:t>help you spread your companies voice at the same time?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1202690" y="669924"/>
            <a:ext cx="8108583" cy="2428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15000"/>
            </a:lvl1pPr>
          </a:lstStyle>
          <a:p>
            <a:pPr/>
            <a:r>
              <a:t>Solution</a:t>
            </a:r>
          </a:p>
        </p:txBody>
      </p:sp>
      <p:sp>
        <p:nvSpPr>
          <p:cNvPr id="154" name="Shape 154"/>
          <p:cNvSpPr/>
          <p:nvPr/>
        </p:nvSpPr>
        <p:spPr>
          <a:xfrm>
            <a:off x="17876428" y="719137"/>
            <a:ext cx="2731325" cy="1666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World </a:t>
            </a:r>
          </a:p>
          <a:p>
            <a:pPr algn="l"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Capital</a:t>
            </a:r>
          </a:p>
        </p:txBody>
      </p:sp>
      <p:sp>
        <p:nvSpPr>
          <p:cNvPr id="155" name="Shape 155"/>
          <p:cNvSpPr/>
          <p:nvPr/>
        </p:nvSpPr>
        <p:spPr>
          <a:xfrm>
            <a:off x="3338195" y="4456906"/>
            <a:ext cx="12122370" cy="2428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b="1">
                <a:solidFill>
                  <a:srgbClr val="299CD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World Capital is an online tool to find venture funding that is supported by </a:t>
            </a:r>
          </a:p>
          <a:p>
            <a:pPr algn="l">
              <a:defRPr b="1">
                <a:solidFill>
                  <a:srgbClr val="299CD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companies that want to reach startups</a:t>
            </a:r>
          </a:p>
        </p:txBody>
      </p:sp>
      <p:sp>
        <p:nvSpPr>
          <p:cNvPr id="156" name="Shape 156"/>
          <p:cNvSpPr/>
          <p:nvPr/>
        </p:nvSpPr>
        <p:spPr>
          <a:xfrm>
            <a:off x="3339568" y="13058775"/>
            <a:ext cx="9141226" cy="0"/>
          </a:xfrm>
          <a:prstGeom prst="line">
            <a:avLst/>
          </a:prstGeom>
          <a:ln w="76200">
            <a:solidFill>
              <a:srgbClr val="FF694C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</a:p>
        </p:txBody>
      </p:sp>
      <p:sp>
        <p:nvSpPr>
          <p:cNvPr id="157" name="Shape 157"/>
          <p:cNvSpPr/>
          <p:nvPr/>
        </p:nvSpPr>
        <p:spPr>
          <a:xfrm>
            <a:off x="3338195" y="7385049"/>
            <a:ext cx="10825054" cy="1235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3600"/>
            </a:lvl1pPr>
          </a:lstStyle>
          <a:p>
            <a:pPr/>
            <a:r>
              <a:t>We help startup to find venture funding for free based on stage, industry and country </a:t>
            </a:r>
          </a:p>
        </p:txBody>
      </p:sp>
      <p:pic>
        <p:nvPicPr>
          <p:cNvPr id="158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68690" y="4360862"/>
            <a:ext cx="6146801" cy="6273801"/>
          </a:xfrm>
          <a:prstGeom prst="rect">
            <a:avLst/>
          </a:prstGeom>
          <a:effectLst>
            <a:outerShdw sx="100000" sy="100000" kx="0" ky="0" algn="b" rotWithShape="0" blurRad="50800" dist="25400" dir="5400000">
              <a:srgbClr val="000000">
                <a:alpha val="44110"/>
              </a:srgbClr>
            </a:outerShdw>
          </a:effectLst>
        </p:spPr>
      </p:pic>
      <p:sp>
        <p:nvSpPr>
          <p:cNvPr id="159" name="Shape 159"/>
          <p:cNvSpPr/>
          <p:nvPr/>
        </p:nvSpPr>
        <p:spPr>
          <a:xfrm>
            <a:off x="3338195" y="9119393"/>
            <a:ext cx="10825054" cy="1235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3600"/>
            </a:lvl1pPr>
          </a:lstStyle>
          <a:p>
            <a:pPr/>
            <a:r>
              <a:t>We help companies to reach this highly targeted audience by sponsoring website real-estate</a:t>
            </a:r>
          </a:p>
        </p:txBody>
      </p:sp>
      <p:sp>
        <p:nvSpPr>
          <p:cNvPr id="160" name="Shape 160"/>
          <p:cNvSpPr/>
          <p:nvPr/>
        </p:nvSpPr>
        <p:spPr>
          <a:xfrm>
            <a:off x="3536632" y="11308556"/>
            <a:ext cx="2096750" cy="1666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b="1">
                <a:solidFill>
                  <a:srgbClr val="299CD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In</a:t>
            </a:r>
          </a:p>
          <a:p>
            <a:pPr algn="l">
              <a:defRPr b="1">
                <a:solidFill>
                  <a:srgbClr val="299CD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Short,</a:t>
            </a:r>
          </a:p>
        </p:txBody>
      </p:sp>
      <p:sp>
        <p:nvSpPr>
          <p:cNvPr id="161" name="Shape 161"/>
          <p:cNvSpPr/>
          <p:nvPr/>
        </p:nvSpPr>
        <p:spPr>
          <a:xfrm>
            <a:off x="5620055" y="11194256"/>
            <a:ext cx="6261333" cy="1781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3600"/>
            </a:pPr>
            <a:r>
              <a:t>By supporting World Capital </a:t>
            </a:r>
          </a:p>
          <a:p>
            <a:pPr algn="l">
              <a:defRPr sz="3600"/>
            </a:pPr>
            <a:r>
              <a:t>you support your local startup community</a:t>
            </a:r>
          </a:p>
        </p:txBody>
      </p:sp>
      <p:sp>
        <p:nvSpPr>
          <p:cNvPr id="162" name="Shape 162"/>
          <p:cNvSpPr/>
          <p:nvPr/>
        </p:nvSpPr>
        <p:spPr>
          <a:xfrm>
            <a:off x="2014005" y="5798343"/>
            <a:ext cx="1056588" cy="1"/>
          </a:xfrm>
          <a:prstGeom prst="line">
            <a:avLst/>
          </a:prstGeom>
          <a:ln w="76200">
            <a:solidFill>
              <a:srgbClr val="FF694C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>
              <a:defRPr sz="3200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1202690" y="669924"/>
            <a:ext cx="9693324" cy="2428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15000"/>
            </a:lvl1pPr>
          </a:lstStyle>
          <a:p>
            <a:pPr/>
            <a:r>
              <a:t>Why now?</a:t>
            </a:r>
          </a:p>
        </p:txBody>
      </p:sp>
      <p:sp>
        <p:nvSpPr>
          <p:cNvPr id="165" name="Shape 165"/>
          <p:cNvSpPr/>
          <p:nvPr/>
        </p:nvSpPr>
        <p:spPr>
          <a:xfrm>
            <a:off x="17876428" y="719137"/>
            <a:ext cx="2731325" cy="1666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World </a:t>
            </a:r>
          </a:p>
          <a:p>
            <a:pPr algn="l"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Capital</a:t>
            </a:r>
          </a:p>
        </p:txBody>
      </p:sp>
      <p:sp>
        <p:nvSpPr>
          <p:cNvPr id="166" name="Shape 166"/>
          <p:cNvSpPr/>
          <p:nvPr/>
        </p:nvSpPr>
        <p:spPr>
          <a:xfrm>
            <a:off x="2123757" y="4433093"/>
            <a:ext cx="9331285" cy="1666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1">
                <a:solidFill>
                  <a:srgbClr val="299CD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Traditional strategies to reach startups fall short</a:t>
            </a:r>
          </a:p>
        </p:txBody>
      </p:sp>
      <p:sp>
        <p:nvSpPr>
          <p:cNvPr id="167" name="Shape 167"/>
          <p:cNvSpPr/>
          <p:nvPr/>
        </p:nvSpPr>
        <p:spPr>
          <a:xfrm>
            <a:off x="2123757" y="7253287"/>
            <a:ext cx="10198581" cy="688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3600"/>
            </a:lvl1pPr>
          </a:lstStyle>
          <a:p>
            <a:pPr/>
            <a:r>
              <a:t>Efforts limited by:</a:t>
            </a:r>
          </a:p>
        </p:txBody>
      </p:sp>
      <p:sp>
        <p:nvSpPr>
          <p:cNvPr id="168" name="Shape 168"/>
          <p:cNvSpPr/>
          <p:nvPr/>
        </p:nvSpPr>
        <p:spPr>
          <a:xfrm>
            <a:off x="2123757" y="8987631"/>
            <a:ext cx="10198581" cy="688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3600"/>
            </a:lvl1pPr>
          </a:lstStyle>
          <a:p>
            <a:pPr/>
            <a:r>
              <a:t>The lack of trust startups have in corporates</a:t>
            </a:r>
          </a:p>
        </p:txBody>
      </p:sp>
      <p:sp>
        <p:nvSpPr>
          <p:cNvPr id="169" name="Shape 169"/>
          <p:cNvSpPr/>
          <p:nvPr/>
        </p:nvSpPr>
        <p:spPr>
          <a:xfrm>
            <a:off x="799568" y="5393531"/>
            <a:ext cx="1056588" cy="1"/>
          </a:xfrm>
          <a:prstGeom prst="line">
            <a:avLst/>
          </a:prstGeom>
          <a:ln w="76200">
            <a:solidFill>
              <a:srgbClr val="FF694C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>
              <a:defRPr sz="3200"/>
            </a:pPr>
          </a:p>
        </p:txBody>
      </p:sp>
      <p:sp>
        <p:nvSpPr>
          <p:cNvPr id="170" name="Shape 170"/>
          <p:cNvSpPr/>
          <p:nvPr/>
        </p:nvSpPr>
        <p:spPr>
          <a:xfrm>
            <a:off x="2123757" y="10175081"/>
            <a:ext cx="10198581" cy="1235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3600"/>
            </a:pPr>
            <a:r>
              <a:t>A lack of value that you bring when spreading </a:t>
            </a:r>
          </a:p>
          <a:p>
            <a:pPr algn="l">
              <a:defRPr sz="3600"/>
            </a:pPr>
            <a:r>
              <a:t>your message </a:t>
            </a:r>
          </a:p>
        </p:txBody>
      </p:sp>
      <p:sp>
        <p:nvSpPr>
          <p:cNvPr id="171" name="Shape 171"/>
          <p:cNvSpPr/>
          <p:nvPr/>
        </p:nvSpPr>
        <p:spPr>
          <a:xfrm>
            <a:off x="12204774" y="-87313"/>
            <a:ext cx="13076166" cy="13890626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4411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72" name="Shape 172"/>
          <p:cNvSpPr/>
          <p:nvPr/>
        </p:nvSpPr>
        <p:spPr>
          <a:xfrm>
            <a:off x="13605895" y="4433093"/>
            <a:ext cx="9802605" cy="1666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1">
                <a:solidFill>
                  <a:srgbClr val="299CD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Become a World Capital Partner and unlock the ability to:</a:t>
            </a:r>
          </a:p>
        </p:txBody>
      </p:sp>
      <p:sp>
        <p:nvSpPr>
          <p:cNvPr id="173" name="Shape 173"/>
          <p:cNvSpPr/>
          <p:nvPr/>
        </p:nvSpPr>
        <p:spPr>
          <a:xfrm>
            <a:off x="14077215" y="6980237"/>
            <a:ext cx="9331285" cy="1235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3600">
                <a:solidFill>
                  <a:srgbClr val="FFFFFF"/>
                </a:solidFill>
              </a:defRPr>
            </a:pPr>
            <a:r>
              <a:t>Increase trust startup founders have</a:t>
            </a:r>
          </a:p>
          <a:p>
            <a:pPr algn="l">
              <a:defRPr sz="3600">
                <a:solidFill>
                  <a:srgbClr val="FFFFFF"/>
                </a:solidFill>
              </a:defRPr>
            </a:pPr>
            <a:r>
              <a:t>in your brand</a:t>
            </a:r>
          </a:p>
        </p:txBody>
      </p:sp>
      <p:sp>
        <p:nvSpPr>
          <p:cNvPr id="174" name="Shape 174"/>
          <p:cNvSpPr/>
          <p:nvPr/>
        </p:nvSpPr>
        <p:spPr>
          <a:xfrm>
            <a:off x="14077215" y="8321674"/>
            <a:ext cx="9331285" cy="1235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Increase your overall brand awareness with in the startup community </a:t>
            </a:r>
          </a:p>
        </p:txBody>
      </p:sp>
      <p:sp>
        <p:nvSpPr>
          <p:cNvPr id="175" name="Shape 175"/>
          <p:cNvSpPr/>
          <p:nvPr/>
        </p:nvSpPr>
        <p:spPr>
          <a:xfrm>
            <a:off x="14077215" y="9663112"/>
            <a:ext cx="9331285" cy="1235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Spread your message to startups on a steady and predictable basis</a:t>
            </a:r>
          </a:p>
        </p:txBody>
      </p:sp>
      <p:sp>
        <p:nvSpPr>
          <p:cNvPr id="176" name="Shape 176"/>
          <p:cNvSpPr/>
          <p:nvPr/>
        </p:nvSpPr>
        <p:spPr>
          <a:xfrm>
            <a:off x="12499443" y="5393531"/>
            <a:ext cx="1056588" cy="1"/>
          </a:xfrm>
          <a:prstGeom prst="line">
            <a:avLst/>
          </a:prstGeom>
          <a:ln w="76200">
            <a:solidFill>
              <a:srgbClr val="FFFFFF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>
              <a:defRPr sz="3200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1202690" y="1050925"/>
            <a:ext cx="17240398" cy="1666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10000"/>
            </a:lvl1pPr>
          </a:lstStyle>
          <a:p>
            <a:pPr/>
            <a:r>
              <a:t>How does it work?</a:t>
            </a:r>
          </a:p>
        </p:txBody>
      </p:sp>
      <p:sp>
        <p:nvSpPr>
          <p:cNvPr id="179" name="Shape 179"/>
          <p:cNvSpPr/>
          <p:nvPr/>
        </p:nvSpPr>
        <p:spPr>
          <a:xfrm>
            <a:off x="17876428" y="719137"/>
            <a:ext cx="2731325" cy="1666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World </a:t>
            </a:r>
          </a:p>
          <a:p>
            <a:pPr algn="l"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Capital</a:t>
            </a:r>
          </a:p>
        </p:txBody>
      </p:sp>
      <p:sp>
        <p:nvSpPr>
          <p:cNvPr id="180" name="Shape 180"/>
          <p:cNvSpPr/>
          <p:nvPr/>
        </p:nvSpPr>
        <p:spPr>
          <a:xfrm>
            <a:off x="2123757" y="3466298"/>
            <a:ext cx="9331285" cy="1362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b="1" sz="4000">
                <a:solidFill>
                  <a:srgbClr val="299CD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Startups visit World Capital</a:t>
            </a:r>
            <a:r>
              <a:rPr b="0">
                <a:latin typeface="+mn-lt"/>
                <a:ea typeface="+mn-ea"/>
                <a:cs typeface="+mn-cs"/>
                <a:sym typeface="Helvetica Light"/>
              </a:rPr>
              <a:t> to find investors per country</a:t>
            </a:r>
          </a:p>
        </p:txBody>
      </p:sp>
      <p:sp>
        <p:nvSpPr>
          <p:cNvPr id="181" name="Shape 181"/>
          <p:cNvSpPr/>
          <p:nvPr/>
        </p:nvSpPr>
        <p:spPr>
          <a:xfrm>
            <a:off x="704318" y="4147339"/>
            <a:ext cx="1056588" cy="1"/>
          </a:xfrm>
          <a:prstGeom prst="line">
            <a:avLst/>
          </a:prstGeom>
          <a:ln w="76200">
            <a:solidFill>
              <a:srgbClr val="FF694C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>
              <a:defRPr sz="3200"/>
            </a:pPr>
          </a:p>
        </p:txBody>
      </p:sp>
      <p:sp>
        <p:nvSpPr>
          <p:cNvPr id="182" name="Shape 182"/>
          <p:cNvSpPr/>
          <p:nvPr/>
        </p:nvSpPr>
        <p:spPr>
          <a:xfrm>
            <a:off x="13932017" y="-87313"/>
            <a:ext cx="11348923" cy="13890626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4411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83" name="Shape 183"/>
          <p:cNvSpPr/>
          <p:nvPr/>
        </p:nvSpPr>
        <p:spPr>
          <a:xfrm>
            <a:off x="2123757" y="8260556"/>
            <a:ext cx="9331285" cy="1362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b="1" sz="4000">
                <a:solidFill>
                  <a:srgbClr val="299CD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Startups get massive value </a:t>
            </a:r>
          </a:p>
          <a:p>
            <a:pPr algn="l">
              <a:defRPr sz="4000">
                <a:solidFill>
                  <a:srgbClr val="299CDF"/>
                </a:solidFill>
              </a:defRPr>
            </a:pPr>
            <a:r>
              <a:t>from the free database “you” provide</a:t>
            </a:r>
          </a:p>
        </p:txBody>
      </p:sp>
      <p:sp>
        <p:nvSpPr>
          <p:cNvPr id="184" name="Shape 184"/>
          <p:cNvSpPr/>
          <p:nvPr/>
        </p:nvSpPr>
        <p:spPr>
          <a:xfrm>
            <a:off x="2123757" y="5863427"/>
            <a:ext cx="9331285" cy="1362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b="1" sz="4000">
                <a:solidFill>
                  <a:srgbClr val="299CD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0">
                <a:latin typeface="+mn-lt"/>
                <a:ea typeface="+mn-ea"/>
                <a:cs typeface="+mn-cs"/>
                <a:sym typeface="Helvetica Light"/>
              </a:rPr>
              <a:t>On the country page </a:t>
            </a:r>
            <a:r>
              <a:t>they see that you’re a country partner</a:t>
            </a:r>
          </a:p>
        </p:txBody>
      </p:sp>
      <p:sp>
        <p:nvSpPr>
          <p:cNvPr id="185" name="Shape 185"/>
          <p:cNvSpPr/>
          <p:nvPr/>
        </p:nvSpPr>
        <p:spPr>
          <a:xfrm>
            <a:off x="2123757" y="10657677"/>
            <a:ext cx="9331285" cy="1971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b="1" sz="4000">
                <a:solidFill>
                  <a:srgbClr val="299CD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Provide targeted call2actions</a:t>
            </a:r>
            <a:r>
              <a:rPr b="0">
                <a:latin typeface="+mn-lt"/>
                <a:ea typeface="+mn-ea"/>
                <a:cs typeface="+mn-cs"/>
                <a:sym typeface="Helvetica Light"/>
              </a:rPr>
              <a:t> and get startup leads on the country and investor pages</a:t>
            </a:r>
          </a:p>
        </p:txBody>
      </p:sp>
      <p:grpSp>
        <p:nvGrpSpPr>
          <p:cNvPr id="192" name="Group 192"/>
          <p:cNvGrpSpPr/>
          <p:nvPr/>
        </p:nvGrpSpPr>
        <p:grpSpPr>
          <a:xfrm>
            <a:off x="14932842" y="320432"/>
            <a:ext cx="8618497" cy="13075136"/>
            <a:chOff x="0" y="0"/>
            <a:chExt cx="8618496" cy="13075135"/>
          </a:xfrm>
        </p:grpSpPr>
        <p:grpSp>
          <p:nvGrpSpPr>
            <p:cNvPr id="190" name="Group 190"/>
            <p:cNvGrpSpPr/>
            <p:nvPr/>
          </p:nvGrpSpPr>
          <p:grpSpPr>
            <a:xfrm>
              <a:off x="0" y="0"/>
              <a:ext cx="8618497" cy="11204891"/>
              <a:chOff x="0" y="0"/>
              <a:chExt cx="8618496" cy="11204890"/>
            </a:xfrm>
          </p:grpSpPr>
          <p:grpSp>
            <p:nvGrpSpPr>
              <p:cNvPr id="188" name="Group 188"/>
              <p:cNvGrpSpPr/>
              <p:nvPr/>
            </p:nvGrpSpPr>
            <p:grpSpPr>
              <a:xfrm>
                <a:off x="0" y="0"/>
                <a:ext cx="8618497" cy="7609948"/>
                <a:chOff x="0" y="0"/>
                <a:chExt cx="8618496" cy="7609947"/>
              </a:xfrm>
            </p:grpSpPr>
            <p:pic>
              <p:nvPicPr>
                <p:cNvPr id="186" name="pasted-image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8618497" cy="415962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87" name="pasted-image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0" y="3994967"/>
                  <a:ext cx="8618497" cy="361498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pic>
            <p:nvPicPr>
              <p:cNvPr id="189" name="pasted-image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7601880"/>
                <a:ext cx="8618497" cy="36030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91" name="pasted-image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11010286"/>
              <a:ext cx="8618497" cy="20648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17876428" y="719137"/>
            <a:ext cx="2731325" cy="1666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World </a:t>
            </a:r>
          </a:p>
          <a:p>
            <a:pPr algn="l"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Capital</a:t>
            </a:r>
          </a:p>
        </p:txBody>
      </p:sp>
      <p:sp>
        <p:nvSpPr>
          <p:cNvPr id="195" name="Shape 195"/>
          <p:cNvSpPr/>
          <p:nvPr/>
        </p:nvSpPr>
        <p:spPr>
          <a:xfrm>
            <a:off x="-879637" y="-87313"/>
            <a:ext cx="13304710" cy="13890626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4411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203" name="Group 203"/>
          <p:cNvGrpSpPr/>
          <p:nvPr/>
        </p:nvGrpSpPr>
        <p:grpSpPr>
          <a:xfrm>
            <a:off x="2244008" y="190784"/>
            <a:ext cx="7640301" cy="13334432"/>
            <a:chOff x="0" y="0"/>
            <a:chExt cx="7640300" cy="13334430"/>
          </a:xfrm>
        </p:grpSpPr>
        <p:grpSp>
          <p:nvGrpSpPr>
            <p:cNvPr id="200" name="Group 200"/>
            <p:cNvGrpSpPr/>
            <p:nvPr/>
          </p:nvGrpSpPr>
          <p:grpSpPr>
            <a:xfrm>
              <a:off x="6858" y="-1"/>
              <a:ext cx="7626584" cy="9116583"/>
              <a:chOff x="0" y="0"/>
              <a:chExt cx="7626582" cy="9116581"/>
            </a:xfrm>
          </p:grpSpPr>
          <p:grpSp>
            <p:nvGrpSpPr>
              <p:cNvPr id="198" name="Group 198"/>
              <p:cNvGrpSpPr/>
              <p:nvPr/>
            </p:nvGrpSpPr>
            <p:grpSpPr>
              <a:xfrm>
                <a:off x="0" y="0"/>
                <a:ext cx="7626583" cy="6320432"/>
                <a:chOff x="0" y="0"/>
                <a:chExt cx="7626582" cy="6320431"/>
              </a:xfrm>
            </p:grpSpPr>
            <p:pic>
              <p:nvPicPr>
                <p:cNvPr id="196" name="pasted-image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7626583" cy="334192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97" name="pasted-image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0" y="3232724"/>
                  <a:ext cx="7626583" cy="308770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pic>
            <p:nvPicPr>
              <p:cNvPr id="199" name="pasted-image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6235427"/>
                <a:ext cx="7626583" cy="288115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01" name="pasted-image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7468713"/>
              <a:ext cx="7640301" cy="29500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2" name="pasted-imag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859" y="10384425"/>
              <a:ext cx="7626583" cy="29500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4" name="Shape 204"/>
          <p:cNvSpPr/>
          <p:nvPr/>
        </p:nvSpPr>
        <p:spPr>
          <a:xfrm>
            <a:off x="13458507" y="1384300"/>
            <a:ext cx="8965446" cy="90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1">
                <a:solidFill>
                  <a:srgbClr val="299CD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Reach your startup audience </a:t>
            </a:r>
          </a:p>
        </p:txBody>
      </p:sp>
      <p:sp>
        <p:nvSpPr>
          <p:cNvPr id="205" name="Shape 205"/>
          <p:cNvSpPr/>
          <p:nvPr/>
        </p:nvSpPr>
        <p:spPr>
          <a:xfrm>
            <a:off x="13458507" y="3321050"/>
            <a:ext cx="8965446" cy="1666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1">
                <a:solidFill>
                  <a:srgbClr val="299CD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Bring value to your startup audience</a:t>
            </a:r>
          </a:p>
        </p:txBody>
      </p:sp>
      <p:sp>
        <p:nvSpPr>
          <p:cNvPr id="206" name="Shape 206"/>
          <p:cNvSpPr/>
          <p:nvPr/>
        </p:nvSpPr>
        <p:spPr>
          <a:xfrm>
            <a:off x="13458507" y="6303962"/>
            <a:ext cx="9691170" cy="90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1">
                <a:solidFill>
                  <a:srgbClr val="299CD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Support the startup ecosystem</a:t>
            </a:r>
          </a:p>
        </p:txBody>
      </p:sp>
      <p:sp>
        <p:nvSpPr>
          <p:cNvPr id="207" name="Shape 207"/>
          <p:cNvSpPr/>
          <p:nvPr/>
        </p:nvSpPr>
        <p:spPr>
          <a:xfrm>
            <a:off x="13458507" y="8524875"/>
            <a:ext cx="9691170" cy="90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1">
                <a:solidFill>
                  <a:srgbClr val="299CD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Spread your personal message</a:t>
            </a:r>
          </a:p>
        </p:txBody>
      </p:sp>
      <p:sp>
        <p:nvSpPr>
          <p:cNvPr id="208" name="Shape 208"/>
          <p:cNvSpPr/>
          <p:nvPr/>
        </p:nvSpPr>
        <p:spPr>
          <a:xfrm>
            <a:off x="13458507" y="10745787"/>
            <a:ext cx="9691170" cy="90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1">
                <a:solidFill>
                  <a:srgbClr val="299CD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Use your custom call2actions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/>
        </p:nvSpPr>
        <p:spPr>
          <a:xfrm>
            <a:off x="17876428" y="719137"/>
            <a:ext cx="2731325" cy="1666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World </a:t>
            </a:r>
          </a:p>
          <a:p>
            <a:pPr algn="l"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Capital</a:t>
            </a:r>
          </a:p>
        </p:txBody>
      </p:sp>
      <p:sp>
        <p:nvSpPr>
          <p:cNvPr id="211" name="Shape 211"/>
          <p:cNvSpPr/>
          <p:nvPr/>
        </p:nvSpPr>
        <p:spPr>
          <a:xfrm>
            <a:off x="-879637" y="-87313"/>
            <a:ext cx="26143274" cy="13890626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4411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214" name="Group 214">
            <a:hlinkClick r:id="rId3" invalidUrl="" action="" tgtFrame="" tooltip="" history="1" highlightClick="0" endSnd="0"/>
          </p:cNvPr>
          <p:cNvGrpSpPr/>
          <p:nvPr/>
        </p:nvGrpSpPr>
        <p:grpSpPr>
          <a:xfrm>
            <a:off x="5459449" y="4221106"/>
            <a:ext cx="13868116" cy="4787957"/>
            <a:chOff x="0" y="0"/>
            <a:chExt cx="13868114" cy="4787955"/>
          </a:xfrm>
        </p:grpSpPr>
        <p:sp>
          <p:nvSpPr>
            <p:cNvPr id="212" name="Shape 212"/>
            <p:cNvSpPr/>
            <p:nvPr/>
          </p:nvSpPr>
          <p:spPr>
            <a:xfrm>
              <a:off x="0" y="0"/>
              <a:ext cx="13868115" cy="4787956"/>
            </a:xfrm>
            <a:prstGeom prst="roundRect">
              <a:avLst>
                <a:gd name="adj" fmla="val 13478"/>
              </a:avLst>
            </a:prstGeom>
            <a:noFill/>
            <a:ln w="114300" cap="flat">
              <a:solidFill>
                <a:srgbClr val="FF694C">
                  <a:alpha val="89313"/>
                </a:srgbClr>
              </a:solidFill>
              <a:prstDash val="solid"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656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3" name="Shape 213"/>
            <p:cNvSpPr/>
            <p:nvPr/>
          </p:nvSpPr>
          <p:spPr>
            <a:xfrm>
              <a:off x="702735" y="1566890"/>
              <a:ext cx="12462644" cy="16541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spAutoFit/>
            </a:bodyPr>
            <a:lstStyle>
              <a:lvl1pPr algn="l">
                <a:defRPr b="1" sz="9900">
                  <a:solidFill>
                    <a:srgbClr val="FF694C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Click for live demo &gt;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