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23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ppt/media/image37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sldIdLst>
    <p:sldId id="256" r:id="rId2"/>
    <p:sldId id="264" r:id="rId3"/>
    <p:sldId id="265" r:id="rId4"/>
    <p:sldId id="257" r:id="rId5"/>
    <p:sldId id="266" r:id="rId6"/>
    <p:sldId id="267" r:id="rId7"/>
    <p:sldId id="268" r:id="rId8"/>
    <p:sldId id="269" r:id="rId9"/>
    <p:sldId id="271" r:id="rId10"/>
    <p:sldId id="270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2" userDrawn="1">
          <p15:clr>
            <a:srgbClr val="A4A3A4"/>
          </p15:clr>
        </p15:guide>
        <p15:guide id="3" pos="66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FF99"/>
    <a:srgbClr val="66FF33"/>
    <a:srgbClr val="EB77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464" y="192"/>
      </p:cViewPr>
      <p:guideLst>
        <p:guide orient="horz" pos="3312"/>
        <p:guide pos="66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2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558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28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329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36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00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5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1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2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3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8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3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7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52C6A-FF4C-4927-9839-425B30C939CF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4D214B5-8F47-46DA-BA07-15FC7E83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2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1.png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JPG"/><Relationship Id="rId12" Type="http://schemas.openxmlformats.org/officeDocument/2006/relationships/image" Target="../media/image35.JPG"/><Relationship Id="rId13" Type="http://schemas.openxmlformats.org/officeDocument/2006/relationships/image" Target="../media/image36.JPG"/><Relationship Id="rId14" Type="http://schemas.openxmlformats.org/officeDocument/2006/relationships/image" Target="../media/image37.JPG"/><Relationship Id="rId15" Type="http://schemas.openxmlformats.org/officeDocument/2006/relationships/image" Target="../media/image38.JPG"/><Relationship Id="rId16" Type="http://schemas.openxmlformats.org/officeDocument/2006/relationships/image" Target="../media/image39.JPG"/><Relationship Id="rId17" Type="http://schemas.openxmlformats.org/officeDocument/2006/relationships/image" Target="../media/image40.JPG"/><Relationship Id="rId18" Type="http://schemas.openxmlformats.org/officeDocument/2006/relationships/image" Target="../media/image41.JPG"/><Relationship Id="rId19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Relationship Id="rId4" Type="http://schemas.openxmlformats.org/officeDocument/2006/relationships/image" Target="../media/image5.pn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8" Type="http://schemas.openxmlformats.org/officeDocument/2006/relationships/image" Target="../media/image31.JPG"/><Relationship Id="rId9" Type="http://schemas.openxmlformats.org/officeDocument/2006/relationships/image" Target="../media/image32.JPG"/><Relationship Id="rId10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8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46796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31199" y="834058"/>
            <a:ext cx="3599543" cy="55092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Concept Brief </a:t>
            </a:r>
          </a:p>
          <a:p>
            <a:pPr algn="ctr"/>
            <a:endParaRPr lang="en-US" sz="3200" b="1" dirty="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algn="ctr"/>
            <a:r>
              <a:rPr lang="en-US" sz="3200" b="1" dirty="0" smtClean="0">
                <a:solidFill>
                  <a:srgbClr val="92D050"/>
                </a:solidFill>
                <a:latin typeface="Calibri"/>
              </a:rPr>
              <a:t>Dubai International Airport DXB</a:t>
            </a:r>
          </a:p>
          <a:p>
            <a:pPr algn="ctr"/>
            <a:endParaRPr lang="en-US" sz="3200" b="1" dirty="0">
              <a:solidFill>
                <a:srgbClr val="92D050"/>
              </a:solidFill>
              <a:latin typeface="Calibri"/>
            </a:endParaRPr>
          </a:p>
          <a:p>
            <a:pPr algn="ctr"/>
            <a:endParaRPr lang="en-US" sz="3200" b="1" dirty="0" smtClean="0">
              <a:solidFill>
                <a:srgbClr val="92D050"/>
              </a:solidFill>
              <a:latin typeface="Calibri"/>
            </a:endParaRPr>
          </a:p>
          <a:p>
            <a:pPr algn="ctr"/>
            <a:endParaRPr lang="en-US" sz="3200" b="1" dirty="0">
              <a:solidFill>
                <a:srgbClr val="92D050"/>
              </a:solidFill>
              <a:latin typeface="Calibri"/>
            </a:endParaRPr>
          </a:p>
          <a:p>
            <a:pPr algn="ctr"/>
            <a:endParaRPr lang="en-US" sz="3200" b="1" dirty="0" smtClean="0">
              <a:solidFill>
                <a:srgbClr val="92D050"/>
              </a:solidFill>
              <a:latin typeface="Calibri"/>
            </a:endParaRPr>
          </a:p>
          <a:p>
            <a:pPr algn="ctr"/>
            <a:endParaRPr lang="en-US" sz="3200" b="1" dirty="0" smtClean="0">
              <a:solidFill>
                <a:srgbClr val="92D050"/>
              </a:solidFill>
              <a:latin typeface="Calibri"/>
            </a:endParaRPr>
          </a:p>
          <a:p>
            <a:pPr algn="ctr"/>
            <a:endParaRPr lang="en-US" sz="3200" b="1" dirty="0" smtClean="0">
              <a:solidFill>
                <a:srgbClr val="92D050"/>
              </a:solidFill>
              <a:latin typeface="Calibri"/>
            </a:endParaRPr>
          </a:p>
          <a:p>
            <a:pPr algn="ctr"/>
            <a:r>
              <a:rPr lang="en-US" sz="3200" b="1" dirty="0" smtClean="0">
                <a:solidFill>
                  <a:srgbClr val="92D050"/>
                </a:solidFill>
                <a:latin typeface="Calibri"/>
              </a:rPr>
              <a:t>May 2017</a:t>
            </a:r>
          </a:p>
        </p:txBody>
      </p:sp>
      <p:pic>
        <p:nvPicPr>
          <p:cNvPr id="10" name="Immagine 1" descr="Senza titolo-1"/>
          <p:cNvPicPr/>
          <p:nvPr/>
        </p:nvPicPr>
        <p:blipFill>
          <a:blip r:embed="rId3" cstate="print"/>
          <a:srcRect r="70149"/>
          <a:stretch>
            <a:fillRect/>
          </a:stretch>
        </p:blipFill>
        <p:spPr bwMode="auto">
          <a:xfrm>
            <a:off x="9388928" y="3323771"/>
            <a:ext cx="1313543" cy="140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514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175" t="9965" r="5641" b="8454"/>
          <a:stretch/>
        </p:blipFill>
        <p:spPr>
          <a:xfrm>
            <a:off x="6589459" y="2613035"/>
            <a:ext cx="5373942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1" name="Group 10"/>
          <p:cNvGrpSpPr/>
          <p:nvPr/>
        </p:nvGrpSpPr>
        <p:grpSpPr>
          <a:xfrm>
            <a:off x="0" y="-77790"/>
            <a:ext cx="12192000" cy="2258545"/>
            <a:chOff x="0" y="-181484"/>
            <a:chExt cx="12192000" cy="225854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t="7604" b="1"/>
            <a:stretch/>
          </p:blipFill>
          <p:spPr>
            <a:xfrm>
              <a:off x="0" y="146662"/>
              <a:ext cx="12192000" cy="1930399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1162054" y="-181484"/>
              <a:ext cx="2806631" cy="12184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12192000" cy="103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0101" y="146662"/>
              <a:ext cx="2508327" cy="78837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0"/>
              <a:ext cx="121920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-101910"/>
              <a:ext cx="12192000" cy="14762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0" y="2180755"/>
            <a:ext cx="12192000" cy="72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58"/>
          <p:cNvSpPr txBox="1">
            <a:spLocks/>
          </p:cNvSpPr>
          <p:nvPr/>
        </p:nvSpPr>
        <p:spPr>
          <a:xfrm>
            <a:off x="381396" y="2896880"/>
            <a:ext cx="5714604" cy="1621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429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400"/>
              </a:lnSpc>
            </a:pPr>
            <a:r>
              <a:rPr lang="en-US" sz="2300" spc="195" dirty="0" smtClean="0">
                <a:solidFill>
                  <a:schemeClr val="accent4"/>
                </a:solidFill>
                <a:latin typeface="Arial Narrow" panose="02020603050405020304" pitchFamily="2"/>
              </a:rPr>
              <a:t>Pulps are produced and packed </a:t>
            </a:r>
            <a:r>
              <a:rPr lang="en-US" sz="2300" b="1" spc="195" dirty="0" smtClean="0">
                <a:solidFill>
                  <a:schemeClr val="accent4"/>
                </a:solidFill>
                <a:latin typeface="Arial Narrow" panose="02020603050405020304" pitchFamily="2"/>
              </a:rPr>
              <a:t>without any </a:t>
            </a:r>
            <a:r>
              <a:rPr lang="en-US" sz="2300" b="1" spc="-35" dirty="0" smtClean="0">
                <a:solidFill>
                  <a:schemeClr val="accent4"/>
                </a:solidFill>
                <a:latin typeface="Arial Narrow" panose="02020603050405020304" pitchFamily="2"/>
              </a:rPr>
              <a:t>preservatives or </a:t>
            </a:r>
            <a:r>
              <a:rPr lang="en-US" sz="2300" b="1" spc="-35" dirty="0" err="1" smtClean="0">
                <a:solidFill>
                  <a:schemeClr val="accent4"/>
                </a:solidFill>
                <a:latin typeface="Arial Narrow" panose="02020603050405020304" pitchFamily="2"/>
              </a:rPr>
              <a:t>colourings</a:t>
            </a:r>
            <a:r>
              <a:rPr lang="en-US" sz="2300" b="1" spc="-35" dirty="0" smtClean="0">
                <a:solidFill>
                  <a:schemeClr val="accent4"/>
                </a:solidFill>
                <a:latin typeface="Arial Narrow" panose="02020603050405020304" pitchFamily="2"/>
              </a:rPr>
              <a:t> or any sugar added </a:t>
            </a:r>
            <a:r>
              <a:rPr lang="en-US" sz="2300" spc="-45" dirty="0" smtClean="0">
                <a:solidFill>
                  <a:schemeClr val="accent4"/>
                </a:solidFill>
                <a:latin typeface="Arial Narrow" panose="02020603050405020304" pitchFamily="2"/>
              </a:rPr>
              <a:t>thus </a:t>
            </a:r>
            <a:r>
              <a:rPr lang="en-US" sz="2300" spc="10" dirty="0" smtClean="0">
                <a:solidFill>
                  <a:schemeClr val="accent4"/>
                </a:solidFill>
                <a:latin typeface="Arial Narrow" panose="02020603050405020304" pitchFamily="2"/>
              </a:rPr>
              <a:t>it is </a:t>
            </a:r>
            <a:r>
              <a:rPr lang="en-US" sz="2300" b="1" spc="10" dirty="0" smtClean="0">
                <a:solidFill>
                  <a:schemeClr val="accent4"/>
                </a:solidFill>
                <a:latin typeface="Arial Narrow" panose="02020603050405020304" pitchFamily="2"/>
              </a:rPr>
              <a:t>100% fruit </a:t>
            </a:r>
            <a:r>
              <a:rPr lang="en-US" sz="2300" spc="10" dirty="0" smtClean="0">
                <a:solidFill>
                  <a:schemeClr val="accent4"/>
                </a:solidFill>
                <a:latin typeface="Arial Narrow" panose="02020603050405020304" pitchFamily="2"/>
              </a:rPr>
              <a:t>available at </a:t>
            </a:r>
            <a:r>
              <a:rPr lang="en-US" sz="2300" b="1" spc="10" dirty="0" smtClean="0">
                <a:solidFill>
                  <a:schemeClr val="accent4"/>
                </a:solidFill>
                <a:latin typeface="Arial Narrow" panose="02020603050405020304" pitchFamily="2"/>
              </a:rPr>
              <a:t>any time of year day or </a:t>
            </a:r>
            <a:r>
              <a:rPr lang="en-US" sz="2300" b="1" spc="-45" dirty="0" smtClean="0">
                <a:solidFill>
                  <a:schemeClr val="accent4"/>
                </a:solidFill>
                <a:latin typeface="Arial Narrow" panose="02020603050405020304" pitchFamily="2"/>
              </a:rPr>
              <a:t>month </a:t>
            </a:r>
            <a:r>
              <a:rPr lang="en-US" sz="2300" spc="-60" dirty="0" smtClean="0">
                <a:solidFill>
                  <a:schemeClr val="accent4"/>
                </a:solidFill>
                <a:latin typeface="Arial Narrow" panose="02020603050405020304" pitchFamily="2"/>
              </a:rPr>
              <a:t>with </a:t>
            </a:r>
            <a:r>
              <a:rPr lang="en-US" sz="2300" b="1" spc="-45" dirty="0" smtClean="0">
                <a:solidFill>
                  <a:schemeClr val="accent4"/>
                </a:solidFill>
                <a:latin typeface="Arial Narrow" panose="02020603050405020304" pitchFamily="2"/>
              </a:rPr>
              <a:t>consistent </a:t>
            </a:r>
            <a:r>
              <a:rPr lang="en-US" sz="2300" b="1" spc="-45" dirty="0" err="1" smtClean="0">
                <a:solidFill>
                  <a:schemeClr val="accent4"/>
                </a:solidFill>
                <a:latin typeface="Arial Narrow" panose="02020603050405020304" pitchFamily="2"/>
              </a:rPr>
              <a:t>flavour</a:t>
            </a:r>
            <a:r>
              <a:rPr lang="en-US" sz="2300" b="1" spc="-45" dirty="0" smtClean="0">
                <a:solidFill>
                  <a:schemeClr val="accent4"/>
                </a:solidFill>
                <a:latin typeface="Arial Narrow" panose="02020603050405020304" pitchFamily="2"/>
              </a:rPr>
              <a:t> and quality </a:t>
            </a:r>
            <a:r>
              <a:rPr lang="en-US" sz="2300" spc="-60" dirty="0" smtClean="0">
                <a:solidFill>
                  <a:schemeClr val="accent4"/>
                </a:solidFill>
                <a:latin typeface="Arial Narrow" panose="02020603050405020304" pitchFamily="2"/>
              </a:rPr>
              <a:t>unlike market </a:t>
            </a:r>
            <a:r>
              <a:rPr lang="en-US" sz="2300" spc="-5" dirty="0" smtClean="0">
                <a:solidFill>
                  <a:schemeClr val="accent4"/>
                </a:solidFill>
                <a:latin typeface="Arial Narrow" panose="02020603050405020304" pitchFamily="2"/>
              </a:rPr>
              <a:t>seasonal fruits. </a:t>
            </a:r>
          </a:p>
          <a:p>
            <a:pPr algn="just">
              <a:lnSpc>
                <a:spcPts val="2500"/>
              </a:lnSpc>
            </a:pPr>
            <a:endParaRPr lang="en-US" sz="2300" spc="-5" dirty="0">
              <a:solidFill>
                <a:schemeClr val="accent4"/>
              </a:solidFill>
              <a:latin typeface="Arial Narrow" panose="02020603050405020304" pitchFamily="2"/>
            </a:endParaRPr>
          </a:p>
          <a:p>
            <a:pPr algn="just">
              <a:lnSpc>
                <a:spcPts val="2500"/>
              </a:lnSpc>
            </a:pPr>
            <a:endParaRPr lang="en-US" sz="2300" spc="-5" dirty="0">
              <a:solidFill>
                <a:schemeClr val="accent4"/>
              </a:solidFill>
              <a:latin typeface="Arial Narrow" panose="02020603050405020304" pitchFamily="2"/>
            </a:endParaRPr>
          </a:p>
        </p:txBody>
      </p:sp>
      <p:sp>
        <p:nvSpPr>
          <p:cNvPr id="19" name="Text Placeholder 66"/>
          <p:cNvSpPr txBox="1">
            <a:spLocks/>
          </p:cNvSpPr>
          <p:nvPr/>
        </p:nvSpPr>
        <p:spPr>
          <a:xfrm>
            <a:off x="381396" y="4669790"/>
            <a:ext cx="5714604" cy="13004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4290" rIns="0" bIns="0" rtlCol="0" anchor="t"/>
          <a:lstStyle>
            <a:defPPr>
              <a:defRPr lang="en-US"/>
            </a:defPPr>
            <a:lvl1pPr algn="just">
              <a:lnSpc>
                <a:spcPts val="2400"/>
              </a:lnSpc>
              <a:defRPr sz="2300" spc="195">
                <a:solidFill>
                  <a:schemeClr val="accent4"/>
                </a:solidFill>
                <a:latin typeface="Arial Narrow" panose="02020603050405020304" pitchFamily="2"/>
              </a:defRPr>
            </a:lvl1pPr>
          </a:lstStyle>
          <a:p>
            <a:pPr algn="l"/>
            <a:r>
              <a:rPr lang="en-US" dirty="0"/>
              <a:t>These pulps can be used in </a:t>
            </a:r>
            <a:r>
              <a:rPr lang="en-US" dirty="0" smtClean="0"/>
              <a:t>smoothies, </a:t>
            </a:r>
            <a:r>
              <a:rPr lang="en-US" dirty="0" err="1" smtClean="0"/>
              <a:t>mocktails</a:t>
            </a:r>
            <a:r>
              <a:rPr lang="en-US" dirty="0" smtClean="0"/>
              <a:t>, </a:t>
            </a:r>
            <a:r>
              <a:rPr lang="en-US" dirty="0"/>
              <a:t>and cocktails </a:t>
            </a:r>
            <a:r>
              <a:rPr lang="en-US" dirty="0" smtClean="0"/>
              <a:t>therefore </a:t>
            </a:r>
            <a:r>
              <a:rPr lang="en-US" dirty="0"/>
              <a:t>serving your customers high quality and </a:t>
            </a:r>
            <a:r>
              <a:rPr lang="en-US" dirty="0" smtClean="0"/>
              <a:t>better </a:t>
            </a:r>
            <a:r>
              <a:rPr lang="en-US" dirty="0"/>
              <a:t>tasting drinks and a wider array of juice selection </a:t>
            </a:r>
            <a:r>
              <a:rPr lang="en-US" dirty="0" smtClean="0"/>
              <a:t>and </a:t>
            </a:r>
            <a:r>
              <a:rPr lang="en-US" dirty="0"/>
              <a:t>or combinations.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9696448" y="5024973"/>
            <a:ext cx="24955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1" u="none" strike="noStrike" baseline="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No Sugar ..</a:t>
            </a:r>
          </a:p>
          <a:p>
            <a:r>
              <a:rPr lang="en-US" sz="2000" i="1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No Coloring ..</a:t>
            </a:r>
          </a:p>
          <a:p>
            <a:r>
              <a:rPr lang="en-US" sz="2000" i="1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No Preservatives ..</a:t>
            </a:r>
            <a:endParaRPr lang="en-US" sz="2000" i="1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9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77790"/>
            <a:ext cx="12192000" cy="2258545"/>
            <a:chOff x="0" y="-181484"/>
            <a:chExt cx="12192000" cy="225854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t="7604" b="1"/>
            <a:stretch/>
          </p:blipFill>
          <p:spPr>
            <a:xfrm>
              <a:off x="0" y="146662"/>
              <a:ext cx="12192000" cy="1930399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1162054" y="-181484"/>
              <a:ext cx="2806631" cy="12184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12192000" cy="103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0101" y="146662"/>
              <a:ext cx="2508327" cy="78837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0"/>
              <a:ext cx="121920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-101910"/>
              <a:ext cx="12192000" cy="14762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0" y="2180755"/>
            <a:ext cx="12192000" cy="72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560" t="18727" r="26499" b="14794"/>
          <a:stretch/>
        </p:blipFill>
        <p:spPr>
          <a:xfrm>
            <a:off x="1657350" y="2176805"/>
            <a:ext cx="9067800" cy="468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2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375" t="17592" r="25208" b="9444"/>
          <a:stretch/>
        </p:blipFill>
        <p:spPr>
          <a:xfrm>
            <a:off x="0" y="309298"/>
            <a:ext cx="12192000" cy="654870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62054" y="-77790"/>
            <a:ext cx="2806631" cy="12184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03694"/>
            <a:ext cx="12192000" cy="10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01" y="250356"/>
            <a:ext cx="2508327" cy="7883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03694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784"/>
            <a:ext cx="12192000" cy="1476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2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77790"/>
            <a:ext cx="12192000" cy="2258545"/>
            <a:chOff x="0" y="-181484"/>
            <a:chExt cx="12192000" cy="225854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t="7604" b="1"/>
            <a:stretch/>
          </p:blipFill>
          <p:spPr>
            <a:xfrm>
              <a:off x="0" y="146662"/>
              <a:ext cx="12192000" cy="1930399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1162054" y="-181484"/>
              <a:ext cx="2806631" cy="12184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12192000" cy="103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0101" y="146662"/>
              <a:ext cx="2508327" cy="78837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0"/>
              <a:ext cx="121920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-101910"/>
              <a:ext cx="12192000" cy="14762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0" y="2180755"/>
            <a:ext cx="12192000" cy="72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482" t="20000" r="29606" b="29996"/>
          <a:stretch/>
        </p:blipFill>
        <p:spPr>
          <a:xfrm>
            <a:off x="0" y="2256955"/>
            <a:ext cx="8267700" cy="4585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500" y="3467100"/>
            <a:ext cx="3175050" cy="23153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05900" y="5160152"/>
            <a:ext cx="22479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0" i="0" u="none" strike="noStrike" baseline="0" dirty="0" smtClean="0">
              <a:solidFill>
                <a:schemeClr val="accent5">
                  <a:lumMod val="60000"/>
                  <a:lumOff val="40000"/>
                </a:schemeClr>
              </a:solidFill>
              <a:latin typeface="Brush Script MT" panose="03060802040406070304" pitchFamily="66" charset="0"/>
            </a:endParaRPr>
          </a:p>
          <a:p>
            <a:pPr algn="ctr"/>
            <a:r>
              <a:rPr lang="en-US" sz="3600" b="0" i="0" u="none" strike="noStrike" baseline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Relax</a:t>
            </a:r>
            <a:r>
              <a:rPr lang="en-US" sz="5400" b="0" i="0" u="none" strike="noStrike" baseline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 </a:t>
            </a:r>
          </a:p>
          <a:p>
            <a:pPr algn="ctr"/>
            <a:r>
              <a:rPr lang="en-US" b="0" i="0" u="none" strike="noStrike" baseline="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Maracujá</a:t>
            </a:r>
            <a:r>
              <a:rPr lang="en-US" b="0" i="0" u="none" strike="noStrike" baseline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 &amp; Banana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8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2"/>
          <a:stretch/>
        </p:blipFill>
        <p:spPr>
          <a:xfrm>
            <a:off x="0" y="309299"/>
            <a:ext cx="12192000" cy="65487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162054" y="-77790"/>
            <a:ext cx="2806631" cy="12184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03694"/>
            <a:ext cx="12192000" cy="10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01" y="250356"/>
            <a:ext cx="2508327" cy="7883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03694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784"/>
            <a:ext cx="12192000" cy="1476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589419"/>
            <a:ext cx="12192000" cy="1837437"/>
          </a:xfrm>
          <a:prstGeom prst="rect">
            <a:avLst/>
          </a:prstGeom>
          <a:solidFill>
            <a:schemeClr val="accent3">
              <a:lumMod val="50000"/>
              <a:alpha val="4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44"/>
          <p:cNvSpPr txBox="1">
            <a:spLocks/>
          </p:cNvSpPr>
          <p:nvPr/>
        </p:nvSpPr>
        <p:spPr>
          <a:xfrm>
            <a:off x="429921" y="2402385"/>
            <a:ext cx="2264842" cy="8705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46075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100"/>
              </a:lnSpc>
            </a:pPr>
            <a:r>
              <a:rPr lang="en-US" sz="5400" i="1" spc="-95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Sorbettis</a:t>
            </a:r>
            <a:r>
              <a:rPr lang="en-US" sz="5400" i="1" spc="-95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 </a:t>
            </a:r>
            <a:endParaRPr lang="en-US" sz="5400" i="1" spc="-95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6651" y="3287484"/>
            <a:ext cx="108393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 smtClean="0">
                <a:solidFill>
                  <a:schemeClr val="bg1"/>
                </a:solidFill>
                <a:latin typeface="Arial Narrow" panose="02020603050405020304" pitchFamily="2"/>
              </a:rPr>
              <a:t>Sorbettis</a:t>
            </a:r>
            <a:r>
              <a:rPr lang="en-US" sz="2800" i="1" dirty="0" smtClean="0">
                <a:solidFill>
                  <a:schemeClr val="bg1"/>
                </a:solidFill>
                <a:latin typeface="Arial Narrow" panose="02020603050405020304" pitchFamily="2"/>
              </a:rPr>
              <a:t> are tropical &amp; seasonal fruit ice </a:t>
            </a:r>
            <a:r>
              <a:rPr lang="en-US" sz="2800" i="1" dirty="0" err="1" smtClean="0">
                <a:solidFill>
                  <a:schemeClr val="bg1"/>
                </a:solidFill>
                <a:latin typeface="Arial Narrow" panose="02020603050405020304" pitchFamily="2"/>
              </a:rPr>
              <a:t>lollies</a:t>
            </a:r>
            <a:r>
              <a:rPr lang="en-US" sz="2800" i="1" dirty="0" smtClean="0">
                <a:solidFill>
                  <a:schemeClr val="bg1"/>
                </a:solidFill>
                <a:latin typeface="Arial Narrow" panose="02020603050405020304" pitchFamily="2"/>
              </a:rPr>
              <a:t> with no artificial coloring or preservatives. This "fruit on a stick" is a fun, healthy dessert / Snack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6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0" t="17963" r="25313" b="10926"/>
          <a:stretch/>
        </p:blipFill>
        <p:spPr>
          <a:xfrm>
            <a:off x="0" y="309299"/>
            <a:ext cx="12192000" cy="65487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162054" y="-77790"/>
            <a:ext cx="2806631" cy="12184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03694"/>
            <a:ext cx="12192000" cy="10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01" y="250356"/>
            <a:ext cx="2508327" cy="7883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03694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784"/>
            <a:ext cx="12192000" cy="1476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7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.jpg"/>
          <p:cNvPicPr/>
          <p:nvPr/>
        </p:nvPicPr>
        <p:blipFill rotWithShape="1">
          <a:blip r:embed="rId2"/>
          <a:srcRect l="5487" t="9980" b="9983"/>
          <a:stretch/>
        </p:blipFill>
        <p:spPr>
          <a:xfrm>
            <a:off x="0" y="309298"/>
            <a:ext cx="12192000" cy="6548701"/>
          </a:xfrm>
          <a:prstGeom prst="rect">
            <a:avLst/>
          </a:prstGeom>
        </p:spPr>
      </p:pic>
      <p:sp>
        <p:nvSpPr>
          <p:cNvPr id="7" name="Text Placeholder 161"/>
          <p:cNvSpPr txBox="1">
            <a:spLocks/>
          </p:cNvSpPr>
          <p:nvPr/>
        </p:nvSpPr>
        <p:spPr>
          <a:xfrm>
            <a:off x="7268399" y="759368"/>
            <a:ext cx="4792971" cy="585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en-US" sz="2400" b="1" i="1" spc="65" dirty="0" smtClean="0">
                <a:solidFill>
                  <a:srgbClr val="F2F3F3"/>
                </a:solidFill>
                <a:latin typeface="Arial Narrow" panose="02020603050405020304" pitchFamily="2"/>
              </a:rPr>
              <a:t>Super Bowls - </a:t>
            </a:r>
            <a:r>
              <a:rPr lang="en-US" sz="2400" b="1" i="1" spc="65" dirty="0" err="1" smtClean="0">
                <a:solidFill>
                  <a:srgbClr val="F2F3F3"/>
                </a:solidFill>
                <a:latin typeface="Arial Narrow" panose="02020603050405020304" pitchFamily="2"/>
              </a:rPr>
              <a:t>Frutta</a:t>
            </a:r>
            <a:r>
              <a:rPr lang="en-US" sz="2400" b="1" i="1" spc="65" dirty="0" smtClean="0">
                <a:solidFill>
                  <a:srgbClr val="F2F3F3"/>
                </a:solidFill>
                <a:latin typeface="Arial Narrow" panose="02020603050405020304" pitchFamily="2"/>
              </a:rPr>
              <a:t> acai </a:t>
            </a:r>
            <a:r>
              <a:rPr lang="en-US" sz="2400" b="1" i="1" spc="65" dirty="0" err="1" smtClean="0">
                <a:solidFill>
                  <a:srgbClr val="F2F3F3"/>
                </a:solidFill>
                <a:latin typeface="Arial Narrow" panose="02020603050405020304" pitchFamily="2"/>
              </a:rPr>
              <a:t>na</a:t>
            </a:r>
            <a:r>
              <a:rPr lang="en-US" sz="2400" b="1" i="1" spc="65" dirty="0" smtClean="0">
                <a:solidFill>
                  <a:srgbClr val="F2F3F3"/>
                </a:solidFill>
                <a:latin typeface="Arial Narrow" panose="02020603050405020304" pitchFamily="2"/>
              </a:rPr>
              <a:t> </a:t>
            </a:r>
            <a:r>
              <a:rPr lang="en-US" sz="2400" b="1" i="1" spc="65" dirty="0" err="1" smtClean="0">
                <a:solidFill>
                  <a:srgbClr val="F2F3F3"/>
                </a:solidFill>
                <a:latin typeface="Arial Narrow" panose="02020603050405020304" pitchFamily="2"/>
              </a:rPr>
              <a:t>tigela</a:t>
            </a:r>
            <a:r>
              <a:rPr lang="en-US" sz="2400" b="1" i="1" spc="65" dirty="0" smtClean="0">
                <a:solidFill>
                  <a:srgbClr val="F2F3F3"/>
                </a:solidFill>
                <a:latin typeface="Arial Narrow" panose="02020603050405020304" pitchFamily="2"/>
              </a:rPr>
              <a:t> </a:t>
            </a:r>
            <a:endParaRPr lang="en-US" sz="2400" b="1" i="1" spc="65" dirty="0">
              <a:solidFill>
                <a:srgbClr val="F2F3F3"/>
              </a:solidFill>
              <a:latin typeface="Arial Narrow" panose="02020603050405020304" pitchFamily="2"/>
            </a:endParaRPr>
          </a:p>
        </p:txBody>
      </p:sp>
      <p:sp>
        <p:nvSpPr>
          <p:cNvPr id="8" name="Text Placeholder 162"/>
          <p:cNvSpPr txBox="1">
            <a:spLocks/>
          </p:cNvSpPr>
          <p:nvPr/>
        </p:nvSpPr>
        <p:spPr>
          <a:xfrm>
            <a:off x="7299368" y="1344838"/>
            <a:ext cx="4439436" cy="2108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en-US" sz="2000" spc="-15" smtClean="0">
                <a:solidFill>
                  <a:srgbClr val="F2F3F3"/>
                </a:solidFill>
                <a:latin typeface="Arial Narrow" panose="02020603050405020304" pitchFamily="2"/>
              </a:rPr>
              <a:t>A Brazilian specialty made from açaí, banana </a:t>
            </a:r>
            <a:endParaRPr lang="en-US" sz="2000" spc="-15">
              <a:solidFill>
                <a:srgbClr val="F2F3F3"/>
              </a:solidFill>
              <a:latin typeface="Arial Narrow" panose="02020603050405020304" pitchFamily="2"/>
            </a:endParaRPr>
          </a:p>
        </p:txBody>
      </p:sp>
      <p:sp>
        <p:nvSpPr>
          <p:cNvPr id="9" name="Text Placeholder 163"/>
          <p:cNvSpPr txBox="1">
            <a:spLocks/>
          </p:cNvSpPr>
          <p:nvPr/>
        </p:nvSpPr>
        <p:spPr>
          <a:xfrm>
            <a:off x="7287536" y="1555658"/>
            <a:ext cx="4720105" cy="2108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00"/>
              </a:lnSpc>
            </a:pPr>
            <a:r>
              <a:rPr lang="en-US" sz="2000" spc="-10" smtClean="0">
                <a:solidFill>
                  <a:srgbClr val="F2F3F3"/>
                </a:solidFill>
                <a:latin typeface="Arial Narrow" panose="02020603050405020304" pitchFamily="2"/>
              </a:rPr>
              <a:t>and cereals, which is a meal substitute. Choose </a:t>
            </a:r>
            <a:endParaRPr lang="en-US" sz="2000" spc="-10">
              <a:solidFill>
                <a:srgbClr val="F2F3F3"/>
              </a:solidFill>
              <a:latin typeface="Arial Narrow" panose="02020603050405020304" pitchFamily="2"/>
            </a:endParaRPr>
          </a:p>
        </p:txBody>
      </p:sp>
      <p:sp>
        <p:nvSpPr>
          <p:cNvPr id="10" name="Text Placeholder 164"/>
          <p:cNvSpPr txBox="1">
            <a:spLocks/>
          </p:cNvSpPr>
          <p:nvPr/>
        </p:nvSpPr>
        <p:spPr>
          <a:xfrm>
            <a:off x="7291047" y="1766478"/>
            <a:ext cx="4595062" cy="640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00"/>
              </a:lnSpc>
            </a:pPr>
            <a:r>
              <a:rPr lang="en-US" sz="2000" dirty="0" smtClean="0">
                <a:solidFill>
                  <a:srgbClr val="F2F3F3"/>
                </a:solidFill>
                <a:latin typeface="Arial Narrow" panose="02020603050405020304" pitchFamily="2"/>
              </a:rPr>
              <a:t>to add honey along with two toppings from peanuts, cashews, walnuts, almonds or chocolate. </a:t>
            </a:r>
            <a:endParaRPr lang="en-US" sz="2000" dirty="0">
              <a:solidFill>
                <a:srgbClr val="F2F3F3"/>
              </a:solidFill>
              <a:latin typeface="Arial Narrow" panose="02020603050405020304" pitchFamily="2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62054" y="-77790"/>
            <a:ext cx="2806631" cy="12184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3694"/>
            <a:ext cx="12192000" cy="10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01" y="250356"/>
            <a:ext cx="2508327" cy="7883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103694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1784"/>
            <a:ext cx="12192000" cy="1476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0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182"/>
            <a:ext cx="12193057" cy="19325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8"/>
          <a:stretch/>
        </p:blipFill>
        <p:spPr>
          <a:xfrm>
            <a:off x="8488053" y="514049"/>
            <a:ext cx="2876635" cy="2430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/>
          <p:cNvGrpSpPr/>
          <p:nvPr/>
        </p:nvGrpSpPr>
        <p:grpSpPr>
          <a:xfrm>
            <a:off x="0" y="-77790"/>
            <a:ext cx="12192000" cy="1218432"/>
            <a:chOff x="0" y="-181484"/>
            <a:chExt cx="12192000" cy="1218432"/>
          </a:xfrm>
        </p:grpSpPr>
        <p:sp>
          <p:nvSpPr>
            <p:cNvPr id="13" name="Rounded Rectangle 12"/>
            <p:cNvSpPr/>
            <p:nvPr/>
          </p:nvSpPr>
          <p:spPr>
            <a:xfrm>
              <a:off x="1162054" y="-181484"/>
              <a:ext cx="2806631" cy="12184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12192000" cy="103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0101" y="146662"/>
              <a:ext cx="2508327" cy="78837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0"/>
              <a:ext cx="121920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-101910"/>
              <a:ext cx="12192000" cy="14762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7" y="2260108"/>
            <a:ext cx="1964804" cy="642638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Brush Script MT" panose="03060802040406070304" pitchFamily="66" charset="0"/>
              </a:rPr>
              <a:t>Our </a:t>
            </a:r>
            <a:br>
              <a:rPr lang="en-US" sz="3200" dirty="0" smtClean="0">
                <a:latin typeface="Brush Script MT" panose="03060802040406070304" pitchFamily="66" charset="0"/>
              </a:rPr>
            </a:br>
            <a:r>
              <a:rPr lang="en-US" sz="3200" dirty="0" smtClean="0">
                <a:latin typeface="Brush Script MT" panose="03060802040406070304" pitchFamily="66" charset="0"/>
              </a:rPr>
              <a:t>Customers </a:t>
            </a:r>
            <a:endParaRPr lang="en-US" sz="3200" dirty="0">
              <a:latin typeface="Brush Script MT" panose="030608020404060703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849" y="3352803"/>
            <a:ext cx="1774261" cy="17308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Happy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Trendy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All ages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Healthy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Athletes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Curious </a:t>
            </a:r>
            <a:endParaRPr lang="en-US" sz="2800" dirty="0">
              <a:solidFill>
                <a:schemeClr val="accent4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/>
          <a:stretch/>
        </p:blipFill>
        <p:spPr>
          <a:xfrm>
            <a:off x="2198514" y="3071041"/>
            <a:ext cx="1856734" cy="16100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81" y="3071041"/>
            <a:ext cx="1610050" cy="16100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651" y="2410641"/>
            <a:ext cx="3073087" cy="318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22" y="4399986"/>
            <a:ext cx="1734652" cy="2312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73" y="3071041"/>
            <a:ext cx="1207537" cy="16100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866" y="3071042"/>
            <a:ext cx="1207537" cy="16100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8514" y="4769115"/>
            <a:ext cx="1198014" cy="159735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20" y="4769115"/>
            <a:ext cx="1889324" cy="159735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558" y="4781734"/>
            <a:ext cx="1179086" cy="15721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66" y="4364568"/>
            <a:ext cx="1374773" cy="183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20" y="4781735"/>
            <a:ext cx="1618560" cy="15721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80" y="1370197"/>
            <a:ext cx="2133600" cy="16002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7"/>
          <a:stretch/>
        </p:blipFill>
        <p:spPr>
          <a:xfrm>
            <a:off x="4833758" y="1357917"/>
            <a:ext cx="1276756" cy="1610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15026" r="39006" b="10476"/>
          <a:stretch/>
        </p:blipFill>
        <p:spPr>
          <a:xfrm>
            <a:off x="3672115" y="1370197"/>
            <a:ext cx="1083678" cy="15983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2" r="-1585"/>
          <a:stretch/>
        </p:blipFill>
        <p:spPr>
          <a:xfrm>
            <a:off x="2198514" y="1370196"/>
            <a:ext cx="1434965" cy="1598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183849" y="250355"/>
            <a:ext cx="1774261" cy="6607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298"/>
            <a:ext cx="12192000" cy="63455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162054" y="-77790"/>
            <a:ext cx="2806631" cy="12184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03694"/>
            <a:ext cx="12192000" cy="10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01" y="250356"/>
            <a:ext cx="2508327" cy="7883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03694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784"/>
            <a:ext cx="12192000" cy="1476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8882" y="1242551"/>
            <a:ext cx="50233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Dubai International Airport Concept </a:t>
            </a:r>
            <a:endParaRPr lang="en-US" sz="54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55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77790"/>
            <a:ext cx="12192000" cy="2258545"/>
            <a:chOff x="0" y="-181484"/>
            <a:chExt cx="12192000" cy="225854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t="7604" b="1"/>
            <a:stretch/>
          </p:blipFill>
          <p:spPr>
            <a:xfrm>
              <a:off x="0" y="146662"/>
              <a:ext cx="12192000" cy="1930399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1162054" y="-181484"/>
              <a:ext cx="2806631" cy="12184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12192000" cy="103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0101" y="146662"/>
              <a:ext cx="2508327" cy="78837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0"/>
              <a:ext cx="121920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-101910"/>
              <a:ext cx="12192000" cy="14762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0" y="2180755"/>
            <a:ext cx="12192000" cy="72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382" r="14540"/>
          <a:stretch/>
        </p:blipFill>
        <p:spPr>
          <a:xfrm>
            <a:off x="5395769" y="2235200"/>
            <a:ext cx="6781718" cy="467829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1905" y="2525485"/>
            <a:ext cx="4778445" cy="1320800"/>
          </a:xfrm>
        </p:spPr>
        <p:txBody>
          <a:bodyPr/>
          <a:lstStyle/>
          <a:p>
            <a:r>
              <a:rPr lang="en-US" dirty="0" err="1" smtClean="0">
                <a:latin typeface="Brush Script MT" panose="03060802040406070304" pitchFamily="66" charset="0"/>
              </a:rPr>
              <a:t>Sorbetti</a:t>
            </a:r>
            <a:r>
              <a:rPr lang="en-US" dirty="0" smtClean="0">
                <a:latin typeface="Brush Script MT" panose="03060802040406070304" pitchFamily="66" charset="0"/>
              </a:rPr>
              <a:t> Cart – Option One</a:t>
            </a:r>
            <a:endParaRPr lang="en-US" dirty="0">
              <a:latin typeface="Brush Script MT" panose="03060802040406070304" pitchFamily="66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41904" y="3409233"/>
            <a:ext cx="3865638" cy="215482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>
                <a:solidFill>
                  <a:schemeClr val="accent4"/>
                </a:solidFill>
                <a:latin typeface="Brush Script MT" panose="03060802040406070304" pitchFamily="66" charset="0"/>
              </a:rPr>
              <a:t>Simple</a:t>
            </a:r>
          </a:p>
          <a:p>
            <a:r>
              <a:rPr lang="en-US" sz="2800" dirty="0">
                <a:solidFill>
                  <a:schemeClr val="accent4"/>
                </a:solidFill>
                <a:latin typeface="Brush Script MT" panose="03060802040406070304" pitchFamily="66" charset="0"/>
              </a:rPr>
              <a:t>Attractive Display</a:t>
            </a:r>
          </a:p>
          <a:p>
            <a:r>
              <a:rPr lang="en-US" sz="2800" dirty="0">
                <a:solidFill>
                  <a:schemeClr val="accent4"/>
                </a:solidFill>
                <a:latin typeface="Brush Script MT" panose="03060802040406070304" pitchFamily="66" charset="0"/>
              </a:rPr>
              <a:t>Quick Service – On the Go</a:t>
            </a:r>
          </a:p>
          <a:p>
            <a:r>
              <a:rPr lang="en-US" sz="2800" dirty="0">
                <a:solidFill>
                  <a:schemeClr val="accent4"/>
                </a:solidFill>
                <a:latin typeface="Brush Script MT" panose="03060802040406070304" pitchFamily="66" charset="0"/>
              </a:rPr>
              <a:t>Appeal to all ages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6024" t="8606" r="23805" b="4900"/>
          <a:stretch/>
        </p:blipFill>
        <p:spPr>
          <a:xfrm>
            <a:off x="4751655" y="4183405"/>
            <a:ext cx="2696471" cy="2730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0" t="6189" r="2476" b="47612"/>
          <a:stretch/>
        </p:blipFill>
        <p:spPr>
          <a:xfrm>
            <a:off x="5805714" y="2448718"/>
            <a:ext cx="1749499" cy="15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1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522728"/>
            <a:ext cx="8596668" cy="1320800"/>
          </a:xfrm>
        </p:spPr>
        <p:txBody>
          <a:bodyPr/>
          <a:lstStyle/>
          <a:p>
            <a:r>
              <a:rPr lang="en-US" dirty="0" smtClean="0"/>
              <a:t>About </a:t>
            </a:r>
            <a:r>
              <a:rPr lang="en-US" dirty="0" err="1" smtClean="0"/>
              <a:t>Frutiero</a:t>
            </a:r>
            <a:r>
              <a:rPr lang="en-US" dirty="0" smtClean="0"/>
              <a:t> Do </a:t>
            </a:r>
            <a:r>
              <a:rPr lang="en-US" dirty="0" err="1" smtClean="0"/>
              <a:t>Brasil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7334" y="3352397"/>
            <a:ext cx="71751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accent4"/>
                </a:solidFill>
              </a:rPr>
              <a:t>Fruteiro</a:t>
            </a:r>
            <a:r>
              <a:rPr lang="en-US" dirty="0" smtClean="0">
                <a:solidFill>
                  <a:schemeClr val="accent4"/>
                </a:solidFill>
              </a:rPr>
              <a:t>® fruit pulp is </a:t>
            </a:r>
            <a:r>
              <a:rPr lang="en-US" b="1" dirty="0" smtClean="0">
                <a:solidFill>
                  <a:schemeClr val="accent4"/>
                </a:solidFill>
              </a:rPr>
              <a:t>100% made of selected tropical fruit</a:t>
            </a:r>
            <a:r>
              <a:rPr lang="en-US" dirty="0" smtClean="0">
                <a:solidFill>
                  <a:schemeClr val="accent4"/>
                </a:solidFill>
              </a:rPr>
              <a:t>, processed at the optimal stage of ripeness according to a simple, but accurate production process.</a:t>
            </a:r>
          </a:p>
          <a:p>
            <a:r>
              <a:rPr lang="en-US" b="1" dirty="0" smtClean="0">
                <a:solidFill>
                  <a:schemeClr val="accent4"/>
                </a:solidFill>
              </a:rPr>
              <a:t>No sugar, preservatives or colorings are added …</a:t>
            </a:r>
          </a:p>
          <a:p>
            <a:endParaRPr lang="en-US" b="1" dirty="0">
              <a:solidFill>
                <a:schemeClr val="accent4"/>
              </a:solidFill>
            </a:endParaRPr>
          </a:p>
          <a:p>
            <a:r>
              <a:rPr lang="en-US" dirty="0" smtClean="0">
                <a:solidFill>
                  <a:schemeClr val="accent4"/>
                </a:solidFill>
              </a:rPr>
              <a:t> … the exceptional nutritional qualities of Brazilian fresh fruits are maintained almost unchanged. Thus all drinks, sorbets, and power bowl based on </a:t>
            </a:r>
            <a:r>
              <a:rPr lang="en-US" dirty="0" err="1" smtClean="0">
                <a:solidFill>
                  <a:schemeClr val="accent4"/>
                </a:solidFill>
              </a:rPr>
              <a:t>Fruteiro’s</a:t>
            </a:r>
            <a:r>
              <a:rPr lang="en-US" dirty="0" smtClean="0">
                <a:solidFill>
                  <a:schemeClr val="accent4"/>
                </a:solidFill>
              </a:rPr>
              <a:t> pulp are ideal to prepare excellent juices and </a:t>
            </a:r>
            <a:r>
              <a:rPr lang="en-US" i="1" dirty="0" err="1" smtClean="0">
                <a:solidFill>
                  <a:schemeClr val="accent4"/>
                </a:solidFill>
              </a:rPr>
              <a:t>vitaminas</a:t>
            </a:r>
            <a:r>
              <a:rPr lang="en-US" i="1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4"/>
                </a:solidFill>
              </a:rPr>
              <a:t>(typical Brazilian smoothies), a daily complement to everybody’s diet.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992" y="2522728"/>
            <a:ext cx="3455495" cy="344254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-77790"/>
            <a:ext cx="12192000" cy="2258545"/>
            <a:chOff x="0" y="-181484"/>
            <a:chExt cx="12192000" cy="22585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7604" b="1"/>
            <a:stretch/>
          </p:blipFill>
          <p:spPr>
            <a:xfrm>
              <a:off x="0" y="146662"/>
              <a:ext cx="12192000" cy="1930399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1162054" y="-181484"/>
              <a:ext cx="2806631" cy="12184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0"/>
              <a:ext cx="12192000" cy="103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0101" y="146662"/>
              <a:ext cx="2508327" cy="78837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0" y="0"/>
              <a:ext cx="121920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-101910"/>
              <a:ext cx="12192000" cy="14762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202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093" y="2126991"/>
            <a:ext cx="7779907" cy="47310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7302" r="20815"/>
          <a:stretch/>
        </p:blipFill>
        <p:spPr>
          <a:xfrm>
            <a:off x="-1" y="1863796"/>
            <a:ext cx="4412095" cy="49942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77790"/>
            <a:ext cx="12192000" cy="2258545"/>
            <a:chOff x="0" y="-181484"/>
            <a:chExt cx="12192000" cy="225854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t="7604" b="1"/>
            <a:stretch/>
          </p:blipFill>
          <p:spPr>
            <a:xfrm>
              <a:off x="0" y="146662"/>
              <a:ext cx="12192000" cy="1930399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1162054" y="-181484"/>
              <a:ext cx="2806631" cy="12184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12192000" cy="103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0101" y="146662"/>
              <a:ext cx="2508327" cy="78837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0"/>
              <a:ext cx="121920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-101910"/>
              <a:ext cx="12192000" cy="14762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0" y="2180755"/>
            <a:ext cx="12192000" cy="72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0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1" descr="Senza titolo-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6286" y="2217057"/>
            <a:ext cx="678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834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522728"/>
            <a:ext cx="8596668" cy="654105"/>
          </a:xfrm>
        </p:spPr>
        <p:txBody>
          <a:bodyPr/>
          <a:lstStyle/>
          <a:p>
            <a:r>
              <a:rPr lang="en-US" dirty="0" smtClean="0"/>
              <a:t>The fruits of wellness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496" t="40412" r="39073" b="11891"/>
          <a:stretch/>
        </p:blipFill>
        <p:spPr>
          <a:xfrm>
            <a:off x="5894894" y="2174154"/>
            <a:ext cx="6011160" cy="46838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7334" y="3352397"/>
            <a:ext cx="51484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Discover the unique taste of the best tropical fruits from South America: Amazons of Brazil. With pulp </a:t>
            </a:r>
            <a:r>
              <a:rPr lang="en-US" dirty="0" err="1" smtClean="0">
                <a:solidFill>
                  <a:schemeClr val="accent4"/>
                </a:solidFill>
              </a:rPr>
              <a:t>Fruteiro</a:t>
            </a:r>
            <a:r>
              <a:rPr lang="en-US" dirty="0" smtClean="0">
                <a:solidFill>
                  <a:schemeClr val="accent4"/>
                </a:solidFill>
              </a:rPr>
              <a:t> Do Brazil Smoothies, Vitamins and all the fruit specialties can be enjoyed with the new and fascinating exotic varieties that contains numerous and extra ordinary healing properties.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-77790"/>
            <a:ext cx="12192000" cy="2258545"/>
            <a:chOff x="0" y="-181484"/>
            <a:chExt cx="12192000" cy="225854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t="7604" b="1"/>
            <a:stretch/>
          </p:blipFill>
          <p:spPr>
            <a:xfrm>
              <a:off x="0" y="146662"/>
              <a:ext cx="12192000" cy="1930399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1162054" y="-181484"/>
              <a:ext cx="2806631" cy="12184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0"/>
              <a:ext cx="12192000" cy="103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0101" y="146662"/>
              <a:ext cx="2508327" cy="788376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0" y="0"/>
              <a:ext cx="121920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-101910"/>
              <a:ext cx="12192000" cy="14762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651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09299"/>
            <a:ext cx="12192000" cy="7252916"/>
          </a:xfrm>
          <a:prstGeom prst="rect">
            <a:avLst/>
          </a:prstGeom>
        </p:spPr>
      </p:pic>
      <p:sp>
        <p:nvSpPr>
          <p:cNvPr id="9" name="Text Placeholder 19"/>
          <p:cNvSpPr txBox="1">
            <a:spLocks/>
          </p:cNvSpPr>
          <p:nvPr/>
        </p:nvSpPr>
        <p:spPr>
          <a:xfrm>
            <a:off x="5524106" y="2920380"/>
            <a:ext cx="6391373" cy="2914801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spc="-5" dirty="0">
                <a:solidFill>
                  <a:srgbClr val="FFFFFF"/>
                </a:solidFill>
                <a:latin typeface="Arial Narrow" panose="02020603050405020304" pitchFamily="2"/>
              </a:rPr>
              <a:t>Yasmin and </a:t>
            </a:r>
            <a:r>
              <a:rPr lang="en-US" sz="2000" b="1" spc="-5" dirty="0" err="1">
                <a:solidFill>
                  <a:srgbClr val="FFFFFF"/>
                </a:solidFill>
                <a:latin typeface="Arial Narrow" panose="02020603050405020304" pitchFamily="2"/>
              </a:rPr>
              <a:t>Yasmina</a:t>
            </a:r>
            <a:r>
              <a:rPr lang="en-US" sz="2000" b="1" spc="-5" dirty="0">
                <a:solidFill>
                  <a:srgbClr val="FFFFFF"/>
                </a:solidFill>
                <a:latin typeface="Arial Narrow" panose="02020603050405020304" pitchFamily="2"/>
              </a:rPr>
              <a:t> Trading L.L.C</a:t>
            </a:r>
            <a:r>
              <a:rPr lang="en-US" sz="2000" spc="-5" dirty="0">
                <a:solidFill>
                  <a:srgbClr val="FFFFFF"/>
                </a:solidFill>
                <a:latin typeface="Arial Narrow" panose="02020603050405020304" pitchFamily="2"/>
              </a:rPr>
              <a:t>. opened their first </a:t>
            </a:r>
            <a:r>
              <a:rPr lang="en-US" sz="2000" spc="-5" dirty="0" err="1">
                <a:solidFill>
                  <a:srgbClr val="FFFFFF"/>
                </a:solidFill>
                <a:latin typeface="Arial Narrow" panose="02020603050405020304" pitchFamily="2"/>
              </a:rPr>
              <a:t>Fruteiro</a:t>
            </a:r>
            <a:r>
              <a:rPr lang="en-US" sz="2000" spc="-5" dirty="0">
                <a:solidFill>
                  <a:srgbClr val="FFFFFF"/>
                </a:solidFill>
                <a:latin typeface="Arial Narrow" panose="02020603050405020304" pitchFamily="2"/>
              </a:rPr>
              <a:t> Do </a:t>
            </a:r>
            <a:r>
              <a:rPr lang="en-US" sz="2000" spc="-5" dirty="0" err="1">
                <a:solidFill>
                  <a:srgbClr val="FFFFFF"/>
                </a:solidFill>
                <a:latin typeface="Arial Narrow" panose="02020603050405020304" pitchFamily="2"/>
              </a:rPr>
              <a:t>Brasil</a:t>
            </a:r>
            <a:r>
              <a:rPr lang="en-US" sz="2000" spc="-5" dirty="0">
                <a:solidFill>
                  <a:srgbClr val="FFFFFF"/>
                </a:solidFill>
                <a:latin typeface="Arial Narrow" panose="02020603050405020304" pitchFamily="2"/>
              </a:rPr>
              <a:t> Dubai in February 2014 which is an Italian franchise with locations in Milan and Mallorca. The concept of </a:t>
            </a:r>
            <a:r>
              <a:rPr lang="en-US" sz="2000" spc="-5" dirty="0" err="1">
                <a:solidFill>
                  <a:srgbClr val="FFFFFF"/>
                </a:solidFill>
                <a:latin typeface="Arial Narrow" panose="02020603050405020304" pitchFamily="2"/>
              </a:rPr>
              <a:t>Fruteiro</a:t>
            </a:r>
            <a:r>
              <a:rPr lang="en-US" sz="2000" spc="-5" dirty="0">
                <a:solidFill>
                  <a:srgbClr val="FFFFFF"/>
                </a:solidFill>
                <a:latin typeface="Arial Narrow" panose="02020603050405020304" pitchFamily="2"/>
              </a:rPr>
              <a:t> lies in using </a:t>
            </a:r>
            <a:r>
              <a:rPr lang="en-US" sz="2000" spc="-5" dirty="0" err="1">
                <a:solidFill>
                  <a:srgbClr val="FFFFFF"/>
                </a:solidFill>
                <a:latin typeface="Arial Narrow" panose="02020603050405020304" pitchFamily="2"/>
              </a:rPr>
              <a:t>Brasilian</a:t>
            </a:r>
            <a:r>
              <a:rPr lang="en-US" sz="2000" spc="-5" dirty="0">
                <a:solidFill>
                  <a:srgbClr val="FFFFFF"/>
                </a:solidFill>
                <a:latin typeface="Arial Narrow" panose="02020603050405020304" pitchFamily="2"/>
              </a:rPr>
              <a:t> frozen exotic fruit pulps which are %100 natural without preservatives or colorants in preparing tasty </a:t>
            </a:r>
            <a:r>
              <a:rPr lang="en-US" sz="2000" spc="-5" dirty="0" err="1">
                <a:solidFill>
                  <a:srgbClr val="FFFFFF"/>
                </a:solidFill>
                <a:latin typeface="Arial Narrow" panose="02020603050405020304" pitchFamily="2"/>
              </a:rPr>
              <a:t>vitaminas</a:t>
            </a:r>
            <a:r>
              <a:rPr lang="en-US" sz="2000" spc="-5" dirty="0">
                <a:solidFill>
                  <a:srgbClr val="FFFFFF"/>
                </a:solidFill>
                <a:latin typeface="Arial Narrow" panose="02020603050405020304" pitchFamily="2"/>
              </a:rPr>
              <a:t>, </a:t>
            </a:r>
            <a:r>
              <a:rPr lang="en-US" sz="2000" spc="-5" dirty="0" err="1">
                <a:solidFill>
                  <a:srgbClr val="FFFFFF"/>
                </a:solidFill>
                <a:latin typeface="Arial Narrow" panose="02020603050405020304" pitchFamily="2"/>
              </a:rPr>
              <a:t>sorbetti</a:t>
            </a:r>
            <a:r>
              <a:rPr lang="en-US" sz="2000" spc="-5" dirty="0">
                <a:solidFill>
                  <a:srgbClr val="FFFFFF"/>
                </a:solidFill>
                <a:latin typeface="Arial Narrow" panose="02020603050405020304" pitchFamily="2"/>
              </a:rPr>
              <a:t>, and the famous </a:t>
            </a:r>
            <a:r>
              <a:rPr lang="en-US" sz="2000" spc="-5" dirty="0" err="1">
                <a:solidFill>
                  <a:srgbClr val="FFFFFF"/>
                </a:solidFill>
                <a:latin typeface="Arial Narrow" panose="02020603050405020304" pitchFamily="2"/>
              </a:rPr>
              <a:t>Brasilian</a:t>
            </a:r>
            <a:r>
              <a:rPr lang="en-US" sz="2000" spc="-5" dirty="0">
                <a:solidFill>
                  <a:srgbClr val="FFFFFF"/>
                </a:solidFill>
                <a:latin typeface="Arial Narrow" panose="02020603050405020304" pitchFamily="2"/>
              </a:rPr>
              <a:t> meal substitute acai </a:t>
            </a:r>
            <a:r>
              <a:rPr lang="en-US" sz="2000" spc="-5" dirty="0" err="1">
                <a:solidFill>
                  <a:srgbClr val="FFFFFF"/>
                </a:solidFill>
                <a:latin typeface="Arial Narrow" panose="02020603050405020304" pitchFamily="2"/>
              </a:rPr>
              <a:t>na</a:t>
            </a:r>
            <a:r>
              <a:rPr lang="en-US" sz="2000" spc="-5" dirty="0">
                <a:solidFill>
                  <a:srgbClr val="FFFFFF"/>
                </a:solidFill>
                <a:latin typeface="Arial Narrow" panose="02020603050405020304" pitchFamily="2"/>
              </a:rPr>
              <a:t> </a:t>
            </a:r>
            <a:r>
              <a:rPr lang="en-US" sz="2000" spc="-5" dirty="0" err="1">
                <a:solidFill>
                  <a:srgbClr val="FFFFFF"/>
                </a:solidFill>
                <a:latin typeface="Arial Narrow" panose="02020603050405020304" pitchFamily="2"/>
              </a:rPr>
              <a:t>tijela</a:t>
            </a:r>
            <a:r>
              <a:rPr lang="en-US" sz="2000" spc="-5" dirty="0">
                <a:solidFill>
                  <a:srgbClr val="FFFFFF"/>
                </a:solidFill>
                <a:latin typeface="Arial Narrow" panose="02020603050405020304" pitchFamily="2"/>
              </a:rPr>
              <a:t>. </a:t>
            </a:r>
            <a:endParaRPr lang="en-US" sz="2000" spc="-5" dirty="0" smtClean="0">
              <a:solidFill>
                <a:srgbClr val="FFFFFF"/>
              </a:solidFill>
              <a:latin typeface="Arial Narrow" panose="02020603050405020304" pitchFamily="2"/>
            </a:endParaRPr>
          </a:p>
          <a:p>
            <a:pPr algn="just"/>
            <a:endParaRPr lang="en-US" sz="2000" spc="-5" dirty="0">
              <a:solidFill>
                <a:srgbClr val="FFFFFF"/>
              </a:solidFill>
              <a:latin typeface="Arial Narrow" panose="02020603050405020304" pitchFamily="2"/>
            </a:endParaRPr>
          </a:p>
          <a:p>
            <a:pPr algn="just"/>
            <a:r>
              <a:rPr lang="en-US" sz="2000" spc="-5" dirty="0" smtClean="0">
                <a:solidFill>
                  <a:srgbClr val="FFFFFF"/>
                </a:solidFill>
                <a:latin typeface="Arial Narrow" panose="02020603050405020304" pitchFamily="2"/>
              </a:rPr>
              <a:t>This wide variety of fruit pulps are unavailable anywhere in the MENA region. These </a:t>
            </a:r>
            <a:r>
              <a:rPr lang="en-US" sz="2000" spc="-5" dirty="0" err="1" smtClean="0">
                <a:solidFill>
                  <a:srgbClr val="FFFFFF"/>
                </a:solidFill>
                <a:latin typeface="Arial Narrow" panose="02020603050405020304" pitchFamily="2"/>
              </a:rPr>
              <a:t>Brasilian</a:t>
            </a:r>
            <a:r>
              <a:rPr lang="en-US" sz="2000" spc="-5" dirty="0" smtClean="0">
                <a:solidFill>
                  <a:srgbClr val="FFFFFF"/>
                </a:solidFill>
                <a:latin typeface="Arial Narrow" panose="02020603050405020304" pitchFamily="2"/>
              </a:rPr>
              <a:t> fruit pulps have premium characteristics, nutritional value and highest quality in terms of consistency of </a:t>
            </a:r>
            <a:r>
              <a:rPr lang="en-US" sz="2000" spc="-5" dirty="0" err="1" smtClean="0">
                <a:solidFill>
                  <a:srgbClr val="FFFFFF"/>
                </a:solidFill>
                <a:latin typeface="Arial Narrow" panose="02020603050405020304" pitchFamily="2"/>
              </a:rPr>
              <a:t>flavour</a:t>
            </a:r>
            <a:r>
              <a:rPr lang="en-US" sz="2000" spc="-5" dirty="0" smtClean="0">
                <a:solidFill>
                  <a:srgbClr val="FFFFFF"/>
                </a:solidFill>
                <a:latin typeface="Arial Narrow" panose="02020603050405020304" pitchFamily="2"/>
              </a:rPr>
              <a:t> and color. </a:t>
            </a:r>
            <a:endParaRPr lang="en-US" sz="2000" spc="-5" dirty="0">
              <a:solidFill>
                <a:srgbClr val="FFFFFF"/>
              </a:solidFill>
              <a:latin typeface="Arial Narrow" panose="02020603050405020304" pitchFamily="2"/>
            </a:endParaRPr>
          </a:p>
        </p:txBody>
      </p:sp>
      <p:sp>
        <p:nvSpPr>
          <p:cNvPr id="10" name="Text Placeholder 20"/>
          <p:cNvSpPr txBox="1">
            <a:spLocks/>
          </p:cNvSpPr>
          <p:nvPr/>
        </p:nvSpPr>
        <p:spPr>
          <a:xfrm>
            <a:off x="536575" y="2920381"/>
            <a:ext cx="4252241" cy="24384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spc="-5" dirty="0" err="1" smtClean="0">
                <a:solidFill>
                  <a:srgbClr val="FFFFFF"/>
                </a:solidFill>
                <a:latin typeface="Arial Narrow" panose="02020603050405020304" pitchFamily="2"/>
              </a:rPr>
              <a:t>Frutiero</a:t>
            </a:r>
            <a:r>
              <a:rPr lang="en-US" sz="2000" spc="-5" dirty="0" smtClean="0">
                <a:solidFill>
                  <a:srgbClr val="FFFFFF"/>
                </a:solidFill>
                <a:latin typeface="Arial Narrow" panose="02020603050405020304" pitchFamily="2"/>
              </a:rPr>
              <a:t> Do </a:t>
            </a:r>
            <a:r>
              <a:rPr lang="en-US" sz="2000" spc="-5" dirty="0" err="1" smtClean="0">
                <a:solidFill>
                  <a:srgbClr val="FFFFFF"/>
                </a:solidFill>
                <a:latin typeface="Arial Narrow" panose="02020603050405020304" pitchFamily="2"/>
              </a:rPr>
              <a:t>Brasil</a:t>
            </a:r>
            <a:r>
              <a:rPr lang="en-US" sz="2000" spc="-5" dirty="0" smtClean="0">
                <a:solidFill>
                  <a:srgbClr val="FFFFFF"/>
                </a:solidFill>
                <a:latin typeface="Arial Narrow" panose="02020603050405020304" pitchFamily="2"/>
              </a:rPr>
              <a:t> was brought to the Middle East by </a:t>
            </a:r>
            <a:r>
              <a:rPr lang="en-US" sz="2000" b="1" spc="-5" dirty="0" smtClean="0">
                <a:solidFill>
                  <a:srgbClr val="FFFFFF"/>
                </a:solidFill>
                <a:latin typeface="Arial Narrow" panose="02020603050405020304" pitchFamily="2"/>
              </a:rPr>
              <a:t>R&amp;S Holding Ltd</a:t>
            </a:r>
            <a:r>
              <a:rPr lang="en-US" sz="2000" spc="-5" dirty="0" smtClean="0">
                <a:solidFill>
                  <a:srgbClr val="FFFFFF"/>
                </a:solidFill>
                <a:latin typeface="Arial Narrow" panose="02020603050405020304" pitchFamily="2"/>
              </a:rPr>
              <a:t>, as Master Franchisors with the objective of availing of </a:t>
            </a:r>
            <a:r>
              <a:rPr lang="en-US" sz="2000" spc="-5" dirty="0" err="1" smtClean="0">
                <a:solidFill>
                  <a:srgbClr val="FFFFFF"/>
                </a:solidFill>
                <a:latin typeface="Arial Narrow" panose="02020603050405020304" pitchFamily="2"/>
              </a:rPr>
              <a:t>Frutiero</a:t>
            </a:r>
            <a:r>
              <a:rPr lang="en-US" sz="2000" spc="-5" dirty="0" smtClean="0">
                <a:solidFill>
                  <a:srgbClr val="FFFFFF"/>
                </a:solidFill>
                <a:latin typeface="Arial Narrow" panose="02020603050405020304" pitchFamily="2"/>
              </a:rPr>
              <a:t> products to ME customers through shops and retailing of the pulps. </a:t>
            </a:r>
          </a:p>
          <a:p>
            <a:pPr algn="just"/>
            <a:endParaRPr lang="en-US" sz="2000" spc="-5" dirty="0">
              <a:solidFill>
                <a:srgbClr val="FFFFFF"/>
              </a:solidFill>
              <a:latin typeface="Arial Narrow" panose="02020603050405020304" pitchFamily="2"/>
            </a:endParaRPr>
          </a:p>
          <a:p>
            <a:pPr algn="just"/>
            <a:r>
              <a:rPr lang="en-US" sz="2000" spc="-5" dirty="0" smtClean="0">
                <a:solidFill>
                  <a:srgbClr val="FFFFFF"/>
                </a:solidFill>
                <a:latin typeface="Arial Narrow" panose="02020603050405020304" pitchFamily="2"/>
              </a:rPr>
              <a:t>The first rights to open shop in the ME was granted to Yasmin and </a:t>
            </a:r>
            <a:r>
              <a:rPr lang="en-US" sz="2000" spc="-5" dirty="0" err="1" smtClean="0">
                <a:solidFill>
                  <a:srgbClr val="FFFFFF"/>
                </a:solidFill>
                <a:latin typeface="Arial Narrow" panose="02020603050405020304" pitchFamily="2"/>
              </a:rPr>
              <a:t>Yasmina</a:t>
            </a:r>
            <a:r>
              <a:rPr lang="en-US" sz="2000" spc="-5" dirty="0" smtClean="0">
                <a:solidFill>
                  <a:srgbClr val="FFFFFF"/>
                </a:solidFill>
                <a:latin typeface="Arial Narrow" panose="02020603050405020304" pitchFamily="2"/>
              </a:rPr>
              <a:t> Trading LLC, registered in Dubai.  </a:t>
            </a:r>
            <a:endParaRPr lang="en-US" sz="2000" spc="-5" dirty="0">
              <a:solidFill>
                <a:srgbClr val="FFFFFF"/>
              </a:solidFill>
              <a:latin typeface="Arial Narrow" panose="02020603050405020304" pitchFamily="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77790"/>
            <a:ext cx="12192000" cy="2258545"/>
            <a:chOff x="0" y="-181484"/>
            <a:chExt cx="12192000" cy="225854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t="7604" b="1"/>
            <a:stretch/>
          </p:blipFill>
          <p:spPr>
            <a:xfrm>
              <a:off x="0" y="146662"/>
              <a:ext cx="12192000" cy="1930399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1162054" y="-181484"/>
              <a:ext cx="2806631" cy="12184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12192000" cy="103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0101" y="146662"/>
              <a:ext cx="2508327" cy="78837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0"/>
              <a:ext cx="121920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-101910"/>
              <a:ext cx="12192000" cy="14762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2180755"/>
            <a:ext cx="12192000" cy="72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1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4" t="19718" r="154" b="19603"/>
          <a:stretch/>
        </p:blipFill>
        <p:spPr>
          <a:xfrm>
            <a:off x="0" y="309300"/>
            <a:ext cx="12220281" cy="65487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162054" y="-77790"/>
            <a:ext cx="2806631" cy="12184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03694"/>
            <a:ext cx="12192000" cy="10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01" y="250356"/>
            <a:ext cx="2508327" cy="7883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03694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784"/>
            <a:ext cx="12192000" cy="1476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6"/>
          <p:cNvSpPr txBox="1">
            <a:spLocks/>
          </p:cNvSpPr>
          <p:nvPr/>
        </p:nvSpPr>
        <p:spPr>
          <a:xfrm>
            <a:off x="3131727" y="3422338"/>
            <a:ext cx="3730985" cy="5403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200"/>
              </a:lnSpc>
            </a:pPr>
            <a:r>
              <a:rPr lang="en-US" sz="4400" i="1" spc="-100" dirty="0" smtClean="0">
                <a:solidFill>
                  <a:srgbClr val="FFFFFF"/>
                </a:solidFill>
                <a:latin typeface="Brush Script MT" panose="03060802040406070304" pitchFamily="66" charset="0"/>
              </a:rPr>
              <a:t>Our Locations</a:t>
            </a:r>
            <a:endParaRPr lang="en-US" sz="4400" i="1" spc="-100" dirty="0">
              <a:solidFill>
                <a:srgbClr val="FFFFFF"/>
              </a:solidFill>
              <a:latin typeface="Brush Script MT" panose="03060802040406070304" pitchFamily="66" charset="0"/>
            </a:endParaRPr>
          </a:p>
        </p:txBody>
      </p:sp>
      <p:sp>
        <p:nvSpPr>
          <p:cNvPr id="20" name="Text Placeholder 27"/>
          <p:cNvSpPr txBox="1">
            <a:spLocks/>
          </p:cNvSpPr>
          <p:nvPr/>
        </p:nvSpPr>
        <p:spPr>
          <a:xfrm>
            <a:off x="1081948" y="4412615"/>
            <a:ext cx="6464300" cy="3556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8735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500"/>
              </a:lnSpc>
            </a:pPr>
            <a:endParaRPr lang="en-US" sz="2350" dirty="0">
              <a:solidFill>
                <a:srgbClr val="FFFFFF"/>
              </a:solidFill>
              <a:latin typeface="Arial Narrow" panose="02020603050405020304" pitchFamily="2"/>
            </a:endParaRPr>
          </a:p>
        </p:txBody>
      </p:sp>
      <p:sp>
        <p:nvSpPr>
          <p:cNvPr id="21" name="Text Placeholder 28"/>
          <p:cNvSpPr txBox="1">
            <a:spLocks/>
          </p:cNvSpPr>
          <p:nvPr/>
        </p:nvSpPr>
        <p:spPr>
          <a:xfrm>
            <a:off x="1321670" y="4007544"/>
            <a:ext cx="6507480" cy="317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500"/>
              </a:lnSpc>
            </a:pPr>
            <a:r>
              <a:rPr lang="en-US" sz="2400" dirty="0">
                <a:solidFill>
                  <a:srgbClr val="FFFFFF"/>
                </a:solidFill>
                <a:latin typeface="Arial Narrow" panose="02020603050405020304" pitchFamily="2"/>
              </a:rPr>
              <a:t>We are located in the prestigious area of The Beach </a:t>
            </a:r>
            <a:r>
              <a:rPr lang="en-US" sz="2350" spc="-5" dirty="0" smtClean="0">
                <a:solidFill>
                  <a:srgbClr val="FFFFFF"/>
                </a:solidFill>
                <a:latin typeface="Arial Narrow" panose="02020603050405020304" pitchFamily="2"/>
              </a:rPr>
              <a:t>JBR </a:t>
            </a:r>
            <a:r>
              <a:rPr lang="en-US" sz="2300" spc="-5" dirty="0" smtClean="0">
                <a:solidFill>
                  <a:srgbClr val="FFFFFF"/>
                </a:solidFill>
                <a:latin typeface="Arial Narrow" panose="02020603050405020304" pitchFamily="2"/>
              </a:rPr>
              <a:t>close to reel cinemas with a view of the </a:t>
            </a:r>
            <a:r>
              <a:rPr lang="en-US" sz="2350" spc="-5" dirty="0" smtClean="0">
                <a:solidFill>
                  <a:srgbClr val="FFFFFF"/>
                </a:solidFill>
                <a:latin typeface="Arial Narrow" panose="02020603050405020304" pitchFamily="2"/>
              </a:rPr>
              <a:t>majestic </a:t>
            </a:r>
            <a:r>
              <a:rPr lang="en-US" sz="2350" dirty="0" smtClean="0">
                <a:solidFill>
                  <a:srgbClr val="FFFFFF"/>
                </a:solidFill>
                <a:latin typeface="Arial Narrow" panose="02020603050405020304" pitchFamily="2"/>
              </a:rPr>
              <a:t>beachfront </a:t>
            </a:r>
            <a:r>
              <a:rPr lang="en-US" sz="2350" dirty="0">
                <a:solidFill>
                  <a:srgbClr val="FFFFFF"/>
                </a:solidFill>
                <a:latin typeface="Arial Narrow" panose="02020603050405020304" pitchFamily="2"/>
              </a:rPr>
              <a:t>of </a:t>
            </a:r>
            <a:r>
              <a:rPr lang="en-US" sz="2350" dirty="0" err="1" smtClean="0">
                <a:solidFill>
                  <a:srgbClr val="FFFFFF"/>
                </a:solidFill>
                <a:latin typeface="Arial Narrow" panose="02020603050405020304" pitchFamily="2"/>
              </a:rPr>
              <a:t>Jumeirah</a:t>
            </a:r>
            <a:r>
              <a:rPr lang="en-US" sz="2350" dirty="0" smtClean="0">
                <a:solidFill>
                  <a:srgbClr val="FFFFFF"/>
                </a:solidFill>
                <a:latin typeface="Arial Narrow" panose="02020603050405020304" pitchFamily="2"/>
              </a:rPr>
              <a:t>.</a:t>
            </a:r>
            <a:r>
              <a:rPr lang="en-US" sz="2350" spc="-5" dirty="0" smtClean="0">
                <a:solidFill>
                  <a:srgbClr val="FFFFFF"/>
                </a:solidFill>
                <a:latin typeface="Arial Narrow" panose="02020603050405020304" pitchFamily="2"/>
              </a:rPr>
              <a:t> </a:t>
            </a:r>
            <a:endParaRPr lang="en-US" sz="2350" spc="-5" dirty="0">
              <a:solidFill>
                <a:srgbClr val="FFFFFF"/>
              </a:solidFill>
              <a:latin typeface="Arial Narrow" panose="02020603050405020304" pitchFamily="2"/>
            </a:endParaRPr>
          </a:p>
        </p:txBody>
      </p:sp>
      <p:sp>
        <p:nvSpPr>
          <p:cNvPr id="22" name="Text Placeholder 29"/>
          <p:cNvSpPr txBox="1">
            <a:spLocks/>
          </p:cNvSpPr>
          <p:nvPr/>
        </p:nvSpPr>
        <p:spPr>
          <a:xfrm>
            <a:off x="1321670" y="5066068"/>
            <a:ext cx="6461760" cy="43415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500"/>
              </a:lnSpc>
              <a:spcAft>
                <a:spcPts val="515"/>
              </a:spcAft>
            </a:pPr>
            <a:r>
              <a:rPr lang="en-US" sz="2300" dirty="0" smtClean="0">
                <a:solidFill>
                  <a:srgbClr val="FFFFFF"/>
                </a:solidFill>
                <a:latin typeface="Arial Narrow" panose="02020603050405020304" pitchFamily="2"/>
              </a:rPr>
              <a:t>We also have a food truck in Kite Beach.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92047" y="5481291"/>
            <a:ext cx="4675426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  <a:spcAft>
                <a:spcPts val="515"/>
              </a:spcAft>
            </a:pPr>
            <a:r>
              <a:rPr lang="en-US" sz="2300" dirty="0">
                <a:solidFill>
                  <a:srgbClr val="FFFFFF"/>
                </a:solidFill>
                <a:latin typeface="Arial Narrow" panose="02020603050405020304" pitchFamily="2"/>
              </a:rPr>
              <a:t>Our Newest shop is in the </a:t>
            </a:r>
            <a:r>
              <a:rPr lang="en-US" sz="2300" dirty="0" smtClean="0">
                <a:solidFill>
                  <a:srgbClr val="FFFFFF"/>
                </a:solidFill>
                <a:latin typeface="Arial Narrow" panose="02020603050405020304" pitchFamily="2"/>
              </a:rPr>
              <a:t>iconic Cleveland Clinic Hospital </a:t>
            </a:r>
            <a:r>
              <a:rPr lang="en-US" sz="2300" dirty="0">
                <a:solidFill>
                  <a:srgbClr val="FFFFFF"/>
                </a:solidFill>
                <a:latin typeface="Arial Narrow" panose="02020603050405020304" pitchFamily="2"/>
              </a:rPr>
              <a:t>in Abu </a:t>
            </a:r>
            <a:r>
              <a:rPr lang="en-US" sz="2300" dirty="0" smtClean="0">
                <a:solidFill>
                  <a:srgbClr val="FFFFFF"/>
                </a:solidFill>
                <a:latin typeface="Arial Narrow" panose="02020603050405020304" pitchFamily="2"/>
              </a:rPr>
              <a:t>Dhabi.</a:t>
            </a:r>
            <a:endParaRPr lang="en-US" sz="2300" dirty="0">
              <a:solidFill>
                <a:srgbClr val="FFFFFF"/>
              </a:solidFill>
              <a:latin typeface="Arial Narrow" panose="02020603050405020304" pitchFamily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81" y="4836737"/>
            <a:ext cx="1218313" cy="1624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16632" r="5593" b="30584"/>
          <a:stretch/>
        </p:blipFill>
        <p:spPr>
          <a:xfrm>
            <a:off x="8707478" y="4296884"/>
            <a:ext cx="2872827" cy="941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t="37884" r="40406" b="40106"/>
          <a:stretch/>
        </p:blipFill>
        <p:spPr>
          <a:xfrm>
            <a:off x="9783522" y="4590415"/>
            <a:ext cx="2264229" cy="1509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1"/>
          <a:stretch/>
        </p:blipFill>
        <p:spPr>
          <a:xfrm flipH="1">
            <a:off x="9308024" y="5164364"/>
            <a:ext cx="1816397" cy="1296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76" y="5342164"/>
            <a:ext cx="1915957" cy="1300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095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1355" t="28704" r="21353" b="3333"/>
          <a:stretch/>
        </p:blipFill>
        <p:spPr>
          <a:xfrm>
            <a:off x="0" y="309299"/>
            <a:ext cx="12192000" cy="65487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162054" y="-77790"/>
            <a:ext cx="2806631" cy="12184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03694"/>
            <a:ext cx="12192000" cy="10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01" y="250356"/>
            <a:ext cx="2508327" cy="7883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03694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784"/>
            <a:ext cx="12192000" cy="1476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42" t="28704" r="21667" b="3148"/>
          <a:stretch/>
        </p:blipFill>
        <p:spPr>
          <a:xfrm>
            <a:off x="0" y="309299"/>
            <a:ext cx="12192000" cy="65487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162054" y="-77790"/>
            <a:ext cx="2806631" cy="12184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03694"/>
            <a:ext cx="12192000" cy="10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01" y="250356"/>
            <a:ext cx="2508327" cy="7883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03694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784"/>
            <a:ext cx="12192000" cy="1476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6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084" t="28518" r="21979" b="2963"/>
          <a:stretch/>
        </p:blipFill>
        <p:spPr>
          <a:xfrm>
            <a:off x="0" y="309299"/>
            <a:ext cx="12192000" cy="65487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162054" y="-77790"/>
            <a:ext cx="2806631" cy="12184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03694"/>
            <a:ext cx="12192000" cy="10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01" y="250356"/>
            <a:ext cx="2508327" cy="7883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03694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784"/>
            <a:ext cx="12192000" cy="1476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145" t="29813" r="21042" b="3335"/>
          <a:stretch/>
        </p:blipFill>
        <p:spPr>
          <a:xfrm>
            <a:off x="0" y="309299"/>
            <a:ext cx="12192000" cy="65487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162054" y="-77790"/>
            <a:ext cx="2806631" cy="12184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03694"/>
            <a:ext cx="12192000" cy="10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01" y="250356"/>
            <a:ext cx="2508327" cy="7883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03694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784"/>
            <a:ext cx="12192000" cy="1476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7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Non-branded Theme</Template>
  <TotalTime>595</TotalTime>
  <Words>552</Words>
  <Application>Microsoft Macintosh PowerPoint</Application>
  <PresentationFormat>Widescreen</PresentationFormat>
  <Paragraphs>54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 Narrow</vt:lpstr>
      <vt:lpstr>Brush Script MT</vt:lpstr>
      <vt:lpstr>Calibri</vt:lpstr>
      <vt:lpstr>Trebuchet MS</vt:lpstr>
      <vt:lpstr>Wingdings 3</vt:lpstr>
      <vt:lpstr>Arial</vt:lpstr>
      <vt:lpstr>Facet</vt:lpstr>
      <vt:lpstr>PowerPoint Presentation</vt:lpstr>
      <vt:lpstr>About Frutiero Do Brasil</vt:lpstr>
      <vt:lpstr>The fruits of wellness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 Customers </vt:lpstr>
      <vt:lpstr>PowerPoint Presentation</vt:lpstr>
      <vt:lpstr>Sorbetti Cart – Option One</vt:lpstr>
      <vt:lpstr>PowerPoint Presentation</vt:lpstr>
      <vt:lpstr>PowerPoint Presentation</vt:lpstr>
    </vt:vector>
  </TitlesOfParts>
  <Company>PricewaterhouseCoopers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Frutiero Do Brasil</dc:title>
  <dc:creator>Rami Nazer</dc:creator>
  <cp:lastModifiedBy>mazenkn@gmail.com</cp:lastModifiedBy>
  <cp:revision>41</cp:revision>
  <dcterms:created xsi:type="dcterms:W3CDTF">2017-05-24T14:36:08Z</dcterms:created>
  <dcterms:modified xsi:type="dcterms:W3CDTF">2017-10-31T17:20:30Z</dcterms:modified>
</cp:coreProperties>
</file>