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sldIdLst>
    <p:sldId id="256" r:id="rId2"/>
    <p:sldId id="257" r:id="rId3"/>
    <p:sldId id="259" r:id="rId4"/>
    <p:sldId id="258" r:id="rId5"/>
    <p:sldId id="261" r:id="rId6"/>
    <p:sldId id="262" r:id="rId7"/>
    <p:sldId id="263" r:id="rId8"/>
    <p:sldId id="264"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3A00"/>
    <a:srgbClr val="E39A39"/>
    <a:srgbClr val="990099"/>
    <a:srgbClr val="CC0099"/>
    <a:srgbClr val="FE9202"/>
    <a:srgbClr val="007033"/>
    <a:srgbClr val="6C1A00"/>
    <a:srgbClr val="00AACC"/>
    <a:srgbClr val="5EEC3C"/>
    <a:srgbClr val="0032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p:cViewPr varScale="1">
        <p:scale>
          <a:sx n="73" d="100"/>
          <a:sy n="73" d="100"/>
        </p:scale>
        <p:origin x="180" y="5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84815-7C66-458B-8F64-F9C1D4D77A4D}" type="datetimeFigureOut">
              <a:rPr lang="en-US" smtClean="0"/>
              <a:t>10/20/2017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BB7E9A-46CE-4359-951B-F824989898C4}" type="slidenum">
              <a:rPr lang="en-US" smtClean="0"/>
              <a:t>‹#›</a:t>
            </a:fld>
            <a:endParaRPr lang="en-US"/>
          </a:p>
        </p:txBody>
      </p:sp>
    </p:spTree>
    <p:extLst>
      <p:ext uri="{BB962C8B-B14F-4D97-AF65-F5344CB8AC3E}">
        <p14:creationId xmlns:p14="http://schemas.microsoft.com/office/powerpoint/2010/main" val="161455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7080" y="1350110"/>
            <a:ext cx="7787954" cy="1527050"/>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907080" y="2877160"/>
            <a:ext cx="7787955" cy="1068935"/>
          </a:xfrm>
        </p:spPr>
        <p:txBody>
          <a:bodyPr>
            <a:normAutofit/>
          </a:bodyPr>
          <a:lstStyle>
            <a:lvl1pPr marL="0" indent="0" algn="r">
              <a:buNone/>
              <a:defRPr sz="2800" b="0" i="0">
                <a:solidFill>
                  <a:srgbClr val="1D3A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27B38C30-FF33-49BF-9022-590B6640CE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433880"/>
            <a:ext cx="8246070" cy="610821"/>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502815"/>
            <a:ext cx="8246070" cy="3359508"/>
          </a:xfrm>
        </p:spPr>
        <p:txBody>
          <a:bodyPr/>
          <a:lstStyle>
            <a:lvl1pPr algn="l">
              <a:defRPr sz="2800">
                <a:solidFill>
                  <a:srgbClr val="1D3A00"/>
                </a:solidFill>
              </a:defRPr>
            </a:lvl1pPr>
            <a:lvl2pPr algn="l">
              <a:defRPr>
                <a:solidFill>
                  <a:srgbClr val="1D3A00"/>
                </a:solidFill>
              </a:defRPr>
            </a:lvl2pPr>
            <a:lvl3pPr algn="l">
              <a:defRPr>
                <a:solidFill>
                  <a:srgbClr val="1D3A00"/>
                </a:solidFill>
              </a:defRPr>
            </a:lvl3pPr>
            <a:lvl4pPr algn="l">
              <a:defRPr>
                <a:solidFill>
                  <a:srgbClr val="1D3A00"/>
                </a:solidFill>
              </a:defRPr>
            </a:lvl4pPr>
            <a:lvl5pPr algn="l">
              <a:defRPr>
                <a:solidFill>
                  <a:srgbClr val="1D3A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6835" y="433880"/>
            <a:ext cx="6108200" cy="572644"/>
          </a:xfrm>
        </p:spPr>
        <p:txBody>
          <a:bodyPr>
            <a:normAutofit/>
          </a:bodyPr>
          <a:lstStyle>
            <a:lvl1pPr algn="l">
              <a:defRPr sz="3600">
                <a:solidFill>
                  <a:srgbClr val="E39A39"/>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86835" y="1044700"/>
            <a:ext cx="6108200" cy="3663766"/>
          </a:xfrm>
        </p:spPr>
        <p:txBody>
          <a:bodyPr/>
          <a:lstStyle>
            <a:lvl1pPr>
              <a:defRPr sz="2800">
                <a:solidFill>
                  <a:srgbClr val="1D3A00"/>
                </a:solidFill>
              </a:defRPr>
            </a:lvl1pPr>
            <a:lvl2pPr>
              <a:defRPr>
                <a:solidFill>
                  <a:srgbClr val="1D3A00"/>
                </a:solidFill>
              </a:defRPr>
            </a:lvl2pPr>
            <a:lvl3pPr>
              <a:defRPr>
                <a:solidFill>
                  <a:srgbClr val="1D3A00"/>
                </a:solidFill>
              </a:defRPr>
            </a:lvl3pPr>
            <a:lvl4pPr>
              <a:defRPr>
                <a:solidFill>
                  <a:srgbClr val="1D3A00"/>
                </a:solidFill>
              </a:defRPr>
            </a:lvl4pPr>
            <a:lvl5pPr>
              <a:defRPr>
                <a:solidFill>
                  <a:srgbClr val="1D3A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670" y="433880"/>
            <a:ext cx="7940659"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4"/>
            <a:ext cx="4040188" cy="479822"/>
          </a:xfrm>
        </p:spPr>
        <p:txBody>
          <a:bodyPr anchor="b"/>
          <a:lstStyle>
            <a:lvl1pPr marL="0" indent="0" algn="ctr">
              <a:buNone/>
              <a:defRPr sz="2400" b="1">
                <a:solidFill>
                  <a:srgbClr val="1D3A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75211"/>
            <a:ext cx="4040188" cy="2276294"/>
          </a:xfrm>
        </p:spPr>
        <p:txBody>
          <a:bodyPr/>
          <a:lstStyle>
            <a:lvl1pPr algn="ctr">
              <a:defRPr sz="2400">
                <a:solidFill>
                  <a:srgbClr val="1D3A00"/>
                </a:solidFill>
              </a:defRPr>
            </a:lvl1pPr>
            <a:lvl2pPr algn="ctr">
              <a:defRPr sz="2000">
                <a:solidFill>
                  <a:srgbClr val="1D3A00"/>
                </a:solidFill>
              </a:defRPr>
            </a:lvl2pPr>
            <a:lvl3pPr algn="ctr">
              <a:defRPr sz="1800">
                <a:solidFill>
                  <a:srgbClr val="1D3A00"/>
                </a:solidFill>
              </a:defRPr>
            </a:lvl3pPr>
            <a:lvl4pPr algn="ctr">
              <a:defRPr sz="1600">
                <a:solidFill>
                  <a:srgbClr val="1D3A00"/>
                </a:solidFill>
              </a:defRPr>
            </a:lvl4pPr>
            <a:lvl5pPr algn="ctr">
              <a:defRPr sz="1600">
                <a:solidFill>
                  <a:srgbClr val="1D3A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4"/>
            <a:ext cx="4041775" cy="479822"/>
          </a:xfrm>
        </p:spPr>
        <p:txBody>
          <a:bodyPr anchor="b"/>
          <a:lstStyle>
            <a:lvl1pPr marL="0" indent="0" algn="ctr">
              <a:buNone/>
              <a:defRPr sz="2400" b="1">
                <a:solidFill>
                  <a:srgbClr val="1D3A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75211"/>
            <a:ext cx="4041775" cy="2276294"/>
          </a:xfrm>
        </p:spPr>
        <p:txBody>
          <a:bodyPr/>
          <a:lstStyle>
            <a:lvl1pPr algn="ctr">
              <a:defRPr sz="2400">
                <a:solidFill>
                  <a:srgbClr val="1D3A00"/>
                </a:solidFill>
              </a:defRPr>
            </a:lvl1pPr>
            <a:lvl2pPr algn="ctr">
              <a:defRPr sz="2000">
                <a:solidFill>
                  <a:srgbClr val="1D3A00"/>
                </a:solidFill>
              </a:defRPr>
            </a:lvl2pPr>
            <a:lvl3pPr algn="ctr">
              <a:defRPr sz="1800">
                <a:solidFill>
                  <a:srgbClr val="1D3A00"/>
                </a:solidFill>
              </a:defRPr>
            </a:lvl3pPr>
            <a:lvl4pPr algn="ctr">
              <a:defRPr sz="1600">
                <a:solidFill>
                  <a:srgbClr val="1D3A00"/>
                </a:solidFill>
              </a:defRPr>
            </a:lvl4pPr>
            <a:lvl5pPr algn="ctr">
              <a:defRPr sz="1600">
                <a:solidFill>
                  <a:srgbClr val="1D3A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10/20/2017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06BF9C3-4189-4EBF-B9C7-252553D7A51D}"/>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mailto:customerservice@phyto-core.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Phyto Core® </a:t>
            </a:r>
            <a:br>
              <a:rPr lang="en-US" dirty="0" smtClean="0"/>
            </a:br>
            <a:r>
              <a:rPr lang="en-US" dirty="0" smtClean="0"/>
              <a:t>Microbial Products </a:t>
            </a:r>
            <a:endParaRPr lang="en-US" dirty="0"/>
          </a:p>
        </p:txBody>
      </p:sp>
      <p:sp>
        <p:nvSpPr>
          <p:cNvPr id="4" name="Subtitle 3"/>
          <p:cNvSpPr>
            <a:spLocks noGrp="1"/>
          </p:cNvSpPr>
          <p:nvPr>
            <p:ph type="subTitle" idx="1"/>
          </p:nvPr>
        </p:nvSpPr>
        <p:spPr>
          <a:xfrm>
            <a:off x="899297" y="2827599"/>
            <a:ext cx="7787955" cy="1068935"/>
          </a:xfrm>
        </p:spPr>
        <p:txBody>
          <a:bodyPr>
            <a:normAutofit/>
          </a:bodyPr>
          <a:lstStyle/>
          <a:p>
            <a:r>
              <a:rPr lang="en-US" sz="3400" dirty="0" smtClean="0">
                <a:latin typeface="Bodoni MT Condensed" panose="02070606080606020203" pitchFamily="18" charset="0"/>
              </a:rPr>
              <a:t>Change from the root.</a:t>
            </a:r>
            <a:endParaRPr lang="en-US" sz="3400" dirty="0">
              <a:latin typeface="Bodoni MT Condensed" panose="02070606080606020203"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55" y="4567592"/>
            <a:ext cx="633240" cy="540533"/>
          </a:xfrm>
          <a:prstGeom prst="rect">
            <a:avLst/>
          </a:prstGeom>
        </p:spPr>
      </p:pic>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1295057"/>
            <a:ext cx="8093364" cy="610821"/>
          </a:xfrm>
        </p:spPr>
        <p:txBody>
          <a:bodyPr>
            <a:normAutofit fontScale="90000"/>
          </a:bodyPr>
          <a:lstStyle/>
          <a:p>
            <a:pPr algn="l"/>
            <a:r>
              <a:rPr lang="en-US" dirty="0" smtClean="0">
                <a:solidFill>
                  <a:srgbClr val="1D3A00"/>
                </a:solidFill>
              </a:rPr>
              <a:t>Phyto Core®</a:t>
            </a:r>
            <a:endParaRPr lang="en-US" dirty="0">
              <a:solidFill>
                <a:srgbClr val="1D3A00"/>
              </a:solidFill>
            </a:endParaRPr>
          </a:p>
        </p:txBody>
      </p:sp>
      <p:sp>
        <p:nvSpPr>
          <p:cNvPr id="3" name="Content Placeholder 2"/>
          <p:cNvSpPr>
            <a:spLocks noGrp="1"/>
          </p:cNvSpPr>
          <p:nvPr>
            <p:ph idx="1"/>
          </p:nvPr>
        </p:nvSpPr>
        <p:spPr>
          <a:xfrm>
            <a:off x="448966" y="1960929"/>
            <a:ext cx="5650084" cy="2901393"/>
          </a:xfrm>
        </p:spPr>
        <p:txBody>
          <a:bodyPr>
            <a:normAutofit/>
          </a:bodyPr>
          <a:lstStyle/>
          <a:p>
            <a:pPr marL="0" indent="0">
              <a:buNone/>
            </a:pPr>
            <a:r>
              <a:rPr lang="en-US" sz="1600" dirty="0" smtClean="0"/>
              <a:t>Phyto Core specializes in the odorless organic material fermentation, recyc</a:t>
            </a:r>
            <a:r>
              <a:rPr lang="en-US" altLang="zh-CN" sz="1600" dirty="0" smtClean="0"/>
              <a:t>l</a:t>
            </a:r>
            <a:r>
              <a:rPr lang="en-US" sz="1600" dirty="0" smtClean="0"/>
              <a:t>able poultry bedding and microbial soil improvement fertilizer. </a:t>
            </a:r>
          </a:p>
          <a:p>
            <a:pPr marL="0" indent="0">
              <a:buNone/>
            </a:pPr>
            <a:r>
              <a:rPr lang="en-US" sz="1600" dirty="0" smtClean="0"/>
              <a:t>Our products combine </a:t>
            </a:r>
            <a:r>
              <a:rPr lang="en-US" sz="1600" dirty="0"/>
              <a:t>cutting-edge technology with proven biological </a:t>
            </a:r>
            <a:r>
              <a:rPr lang="en-US" sz="1600" dirty="0" smtClean="0"/>
              <a:t>core nutrients to serve many customers from the conventional farming, organic farming</a:t>
            </a:r>
            <a:r>
              <a:rPr lang="en-US" sz="1600" dirty="0"/>
              <a:t>, </a:t>
            </a:r>
            <a:r>
              <a:rPr lang="en-US" sz="1600" dirty="0" smtClean="0"/>
              <a:t>Hydroculture and poultry.  </a:t>
            </a:r>
            <a:endParaRPr lang="en-US" sz="1600" dirty="0"/>
          </a:p>
          <a:p>
            <a:pPr marL="0" indent="0">
              <a:buNone/>
            </a:pPr>
            <a:endParaRPr lang="en-US" sz="2000" dirty="0"/>
          </a:p>
        </p:txBody>
      </p:sp>
      <p:sp>
        <p:nvSpPr>
          <p:cNvPr id="5" name="TextBox 4"/>
          <p:cNvSpPr txBox="1"/>
          <p:nvPr/>
        </p:nvSpPr>
        <p:spPr>
          <a:xfrm>
            <a:off x="448966" y="3640685"/>
            <a:ext cx="8093364" cy="1077218"/>
          </a:xfrm>
          <a:prstGeom prst="rect">
            <a:avLst/>
          </a:prstGeom>
          <a:noFill/>
        </p:spPr>
        <p:txBody>
          <a:bodyPr wrap="square" rtlCol="0">
            <a:spAutoFit/>
          </a:bodyPr>
          <a:lstStyle/>
          <a:p>
            <a:r>
              <a:rPr lang="en-US" sz="1600" dirty="0">
                <a:solidFill>
                  <a:srgbClr val="1D3A00"/>
                </a:solidFill>
              </a:rPr>
              <a:t>Our research and development team has over 20 years </a:t>
            </a:r>
            <a:r>
              <a:rPr lang="en-US" sz="1600" dirty="0" smtClean="0">
                <a:solidFill>
                  <a:srgbClr val="1D3A00"/>
                </a:solidFill>
              </a:rPr>
              <a:t>of experience </a:t>
            </a:r>
            <a:r>
              <a:rPr lang="en-US" sz="1600" dirty="0">
                <a:solidFill>
                  <a:srgbClr val="1D3A00"/>
                </a:solidFill>
              </a:rPr>
              <a:t>in microbial research and real world operations. We provide our customers with the best </a:t>
            </a:r>
            <a:r>
              <a:rPr lang="en-US" sz="1600" dirty="0" smtClean="0">
                <a:solidFill>
                  <a:srgbClr val="1D3A00"/>
                </a:solidFill>
              </a:rPr>
              <a:t>customized </a:t>
            </a:r>
            <a:r>
              <a:rPr lang="en-US" sz="1600" dirty="0">
                <a:solidFill>
                  <a:srgbClr val="1D3A00"/>
                </a:solidFill>
              </a:rPr>
              <a:t>solutions for their needs, and assist them in overcoming their challenges, and </a:t>
            </a:r>
            <a:r>
              <a:rPr lang="en-US" sz="1600" dirty="0" smtClean="0">
                <a:solidFill>
                  <a:srgbClr val="1D3A00"/>
                </a:solidFill>
              </a:rPr>
              <a:t>doing </a:t>
            </a:r>
            <a:r>
              <a:rPr lang="en-US" sz="1600" dirty="0">
                <a:solidFill>
                  <a:srgbClr val="1D3A00"/>
                </a:solidFill>
              </a:rPr>
              <a:t>expert scientific analysis to help them create a profitable and productive agribusiness.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9050" y="1720249"/>
            <a:ext cx="2185316" cy="1865385"/>
          </a:xfrm>
          <a:prstGeom prst="rect">
            <a:avLst/>
          </a:prstGeom>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Products</a:t>
            </a:r>
            <a:endParaRPr lang="en-US" dirty="0"/>
          </a:p>
        </p:txBody>
      </p:sp>
      <p:sp>
        <p:nvSpPr>
          <p:cNvPr id="5" name="Content Placeholder 4"/>
          <p:cNvSpPr>
            <a:spLocks noGrp="1"/>
          </p:cNvSpPr>
          <p:nvPr>
            <p:ph idx="1"/>
          </p:nvPr>
        </p:nvSpPr>
        <p:spPr/>
        <p:txBody>
          <a:bodyPr/>
          <a:lstStyle/>
          <a:p>
            <a:pPr>
              <a:lnSpc>
                <a:spcPct val="150000"/>
              </a:lnSpc>
            </a:pPr>
            <a:r>
              <a:rPr lang="en-US" dirty="0"/>
              <a:t>CMF-1 Soil Enhancement </a:t>
            </a:r>
            <a:endParaRPr lang="en-US" dirty="0" smtClean="0"/>
          </a:p>
          <a:p>
            <a:pPr>
              <a:lnSpc>
                <a:spcPct val="150000"/>
              </a:lnSpc>
            </a:pPr>
            <a:r>
              <a:rPr lang="en-US" dirty="0" smtClean="0"/>
              <a:t>CMF-2 </a:t>
            </a:r>
            <a:r>
              <a:rPr lang="en-US" dirty="0" smtClean="0"/>
              <a:t>Hydroculture </a:t>
            </a:r>
            <a:r>
              <a:rPr lang="en-US" dirty="0"/>
              <a:t>G</a:t>
            </a:r>
            <a:r>
              <a:rPr lang="en-US" dirty="0" smtClean="0"/>
              <a:t>rowing Medium</a:t>
            </a:r>
          </a:p>
          <a:p>
            <a:pPr>
              <a:lnSpc>
                <a:spcPct val="150000"/>
              </a:lnSpc>
            </a:pPr>
            <a:r>
              <a:rPr lang="en-US" dirty="0"/>
              <a:t>CMA-1 Aerobic Fermentation </a:t>
            </a:r>
            <a:r>
              <a:rPr lang="en-US" dirty="0" smtClean="0"/>
              <a:t>Booster</a:t>
            </a:r>
          </a:p>
          <a:p>
            <a:pPr>
              <a:lnSpc>
                <a:spcPct val="150000"/>
              </a:lnSpc>
            </a:pPr>
            <a:r>
              <a:rPr lang="en-US" dirty="0"/>
              <a:t>CMA-2 Poultry Bedding </a:t>
            </a:r>
            <a:r>
              <a:rPr lang="en-US" dirty="0" smtClean="0"/>
              <a:t>Enhancement</a:t>
            </a: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07080" y="403541"/>
            <a:ext cx="8246070" cy="610820"/>
          </a:xfrm>
        </p:spPr>
        <p:txBody>
          <a:bodyPr>
            <a:normAutofit fontScale="90000"/>
          </a:bodyPr>
          <a:lstStyle/>
          <a:p>
            <a:pPr>
              <a:lnSpc>
                <a:spcPct val="150000"/>
              </a:lnSpc>
            </a:pPr>
            <a:r>
              <a:rPr lang="en-US" dirty="0"/>
              <a:t>CMF-1 Soil Enhancement </a:t>
            </a:r>
            <a:endParaRPr lang="en-US" dirty="0"/>
          </a:p>
        </p:txBody>
      </p:sp>
      <p:sp>
        <p:nvSpPr>
          <p:cNvPr id="5" name="Text Placeholder 4"/>
          <p:cNvSpPr>
            <a:spLocks noGrp="1"/>
          </p:cNvSpPr>
          <p:nvPr>
            <p:ph type="body" idx="1"/>
          </p:nvPr>
        </p:nvSpPr>
        <p:spPr>
          <a:xfrm>
            <a:off x="296260" y="1502812"/>
            <a:ext cx="8551479" cy="610823"/>
          </a:xfrm>
        </p:spPr>
        <p:txBody>
          <a:bodyPr anchor="t" anchorCtr="0">
            <a:normAutofit/>
          </a:bodyPr>
          <a:lstStyle/>
          <a:p>
            <a:pPr algn="l"/>
            <a:r>
              <a:rPr lang="en-US" sz="1600" dirty="0"/>
              <a:t>CMF-1 Soil Enhancement </a:t>
            </a:r>
            <a:r>
              <a:rPr lang="en-US" sz="1600" b="0" dirty="0" smtClean="0"/>
              <a:t>is </a:t>
            </a:r>
            <a:r>
              <a:rPr lang="en-US" sz="1600" b="0" dirty="0" smtClean="0"/>
              <a:t>a </a:t>
            </a:r>
            <a:r>
              <a:rPr lang="en-US" sz="1600" b="0" dirty="0"/>
              <a:t>f</a:t>
            </a:r>
            <a:r>
              <a:rPr lang="en-US" sz="1600" b="0" dirty="0" smtClean="0"/>
              <a:t>uturistic </a:t>
            </a:r>
            <a:r>
              <a:rPr lang="en-US" sz="1600" b="0" dirty="0"/>
              <a:t>green </a:t>
            </a:r>
            <a:r>
              <a:rPr lang="en-US" sz="1600" b="0" dirty="0" smtClean="0"/>
              <a:t>bio-fertilizer which </a:t>
            </a:r>
            <a:r>
              <a:rPr lang="en-US" sz="1600" b="0" dirty="0"/>
              <a:t>promotes plant growth. It contains soil improvement </a:t>
            </a:r>
            <a:r>
              <a:rPr lang="en-US" sz="1600" b="0" dirty="0" smtClean="0"/>
              <a:t>substance, suitable </a:t>
            </a:r>
            <a:r>
              <a:rPr lang="en-US" sz="1600" b="0" dirty="0"/>
              <a:t>microbe, and with carefully selected mineral nutrients</a:t>
            </a:r>
            <a:r>
              <a:rPr lang="en-US" sz="1600" b="0" dirty="0" smtClean="0"/>
              <a:t>.</a:t>
            </a:r>
          </a:p>
          <a:p>
            <a:pPr algn="l"/>
            <a:endParaRPr lang="en-US" sz="1800" b="0" dirty="0" smtClean="0"/>
          </a:p>
          <a:p>
            <a:pPr algn="l"/>
            <a:endParaRPr lang="en-US" b="0" dirty="0" smtClean="0"/>
          </a:p>
          <a:p>
            <a:pPr algn="l"/>
            <a:endParaRPr lang="en-US" dirty="0"/>
          </a:p>
        </p:txBody>
      </p:sp>
      <p:sp>
        <p:nvSpPr>
          <p:cNvPr id="3" name="TextBox 2"/>
          <p:cNvSpPr txBox="1"/>
          <p:nvPr/>
        </p:nvSpPr>
        <p:spPr>
          <a:xfrm>
            <a:off x="448965" y="2266340"/>
            <a:ext cx="4581150" cy="2516073"/>
          </a:xfrm>
          <a:prstGeom prst="rect">
            <a:avLst/>
          </a:prstGeom>
          <a:noFill/>
        </p:spPr>
        <p:txBody>
          <a:bodyPr wrap="square" rtlCol="0">
            <a:spAutoFit/>
          </a:bodyPr>
          <a:lstStyle/>
          <a:p>
            <a:pPr>
              <a:lnSpc>
                <a:spcPct val="150000"/>
              </a:lnSpc>
            </a:pPr>
            <a:r>
              <a:rPr lang="en-US" sz="1500" b="1" dirty="0">
                <a:solidFill>
                  <a:srgbClr val="1D3A00"/>
                </a:solidFill>
              </a:rPr>
              <a:t>Nature: </a:t>
            </a:r>
            <a:r>
              <a:rPr lang="en-US" sz="1500" dirty="0">
                <a:solidFill>
                  <a:srgbClr val="1D3A00"/>
                </a:solidFill>
              </a:rPr>
              <a:t>Brown Powder</a:t>
            </a:r>
          </a:p>
          <a:p>
            <a:pPr>
              <a:lnSpc>
                <a:spcPct val="150000"/>
              </a:lnSpc>
            </a:pPr>
            <a:r>
              <a:rPr lang="en-US" sz="1500" b="1" dirty="0">
                <a:solidFill>
                  <a:srgbClr val="1D3A00"/>
                </a:solidFill>
              </a:rPr>
              <a:t>Packing: </a:t>
            </a:r>
            <a:r>
              <a:rPr lang="en-US" altLang="zh-CN" sz="1500" dirty="0" smtClean="0">
                <a:solidFill>
                  <a:srgbClr val="1D3A00"/>
                </a:solidFill>
              </a:rPr>
              <a:t>20</a:t>
            </a:r>
            <a:r>
              <a:rPr lang="en-US" sz="1500" dirty="0" smtClean="0">
                <a:solidFill>
                  <a:srgbClr val="1D3A00"/>
                </a:solidFill>
              </a:rPr>
              <a:t>kg </a:t>
            </a:r>
            <a:r>
              <a:rPr lang="en-US" altLang="zh-CN" sz="1500" dirty="0" smtClean="0">
                <a:solidFill>
                  <a:srgbClr val="1D3A00"/>
                </a:solidFill>
              </a:rPr>
              <a:t>/ barrel</a:t>
            </a:r>
            <a:endParaRPr lang="en-US" sz="1500" dirty="0">
              <a:solidFill>
                <a:srgbClr val="1D3A00"/>
              </a:solidFill>
            </a:endParaRPr>
          </a:p>
          <a:p>
            <a:pPr>
              <a:lnSpc>
                <a:spcPct val="150000"/>
              </a:lnSpc>
            </a:pPr>
            <a:r>
              <a:rPr lang="en-US" sz="1500" b="1" dirty="0" smtClean="0">
                <a:solidFill>
                  <a:srgbClr val="1D3A00"/>
                </a:solidFill>
              </a:rPr>
              <a:t>Benefit</a:t>
            </a:r>
            <a:r>
              <a:rPr lang="en-US" sz="1500" b="1" dirty="0">
                <a:solidFill>
                  <a:srgbClr val="1D3A00"/>
                </a:solidFill>
              </a:rPr>
              <a:t>: </a:t>
            </a:r>
          </a:p>
          <a:p>
            <a:pPr marL="742950" lvl="1" indent="-285750">
              <a:buFont typeface="Wingdings" panose="05000000000000000000" pitchFamily="2" charset="2"/>
              <a:buChar char="Ø"/>
            </a:pPr>
            <a:r>
              <a:rPr lang="en-US" sz="1500" dirty="0" smtClean="0">
                <a:solidFill>
                  <a:srgbClr val="1D3A00"/>
                </a:solidFill>
              </a:rPr>
              <a:t> Promote plant growth</a:t>
            </a:r>
          </a:p>
          <a:p>
            <a:pPr marL="742950" lvl="1" indent="-285750">
              <a:buFont typeface="Wingdings" panose="05000000000000000000" pitchFamily="2" charset="2"/>
              <a:buChar char="Ø"/>
            </a:pPr>
            <a:r>
              <a:rPr lang="en-US" sz="1500" dirty="0" smtClean="0">
                <a:solidFill>
                  <a:srgbClr val="1D3A00"/>
                </a:solidFill>
              </a:rPr>
              <a:t> Improve </a:t>
            </a:r>
            <a:r>
              <a:rPr lang="en-US" sz="1500" dirty="0">
                <a:solidFill>
                  <a:srgbClr val="1D3A00"/>
                </a:solidFill>
              </a:rPr>
              <a:t>root development and function. </a:t>
            </a:r>
          </a:p>
          <a:p>
            <a:pPr marL="742950" lvl="1" indent="-285750">
              <a:buFont typeface="Wingdings" panose="05000000000000000000" pitchFamily="2" charset="2"/>
              <a:buChar char="Ø"/>
            </a:pPr>
            <a:r>
              <a:rPr lang="en-US" sz="1500" dirty="0" smtClean="0">
                <a:solidFill>
                  <a:srgbClr val="1D3A00"/>
                </a:solidFill>
              </a:rPr>
              <a:t> Improve crop resilience to the impact of pathogenic, </a:t>
            </a:r>
            <a:r>
              <a:rPr lang="en-US" sz="1500" dirty="0" err="1" smtClean="0">
                <a:solidFill>
                  <a:srgbClr val="1D3A00"/>
                </a:solidFill>
              </a:rPr>
              <a:t>monocroping</a:t>
            </a:r>
            <a:r>
              <a:rPr lang="en-US" sz="1500" dirty="0" smtClean="0">
                <a:solidFill>
                  <a:srgbClr val="1D3A00"/>
                </a:solidFill>
              </a:rPr>
              <a:t> and extreme weather conditions.</a:t>
            </a:r>
          </a:p>
          <a:p>
            <a:pPr marL="742950" lvl="1" indent="-285750">
              <a:buFont typeface="Wingdings" panose="05000000000000000000" pitchFamily="2" charset="2"/>
              <a:buChar char="Ø"/>
            </a:pPr>
            <a:r>
              <a:rPr lang="en-US" sz="1500" dirty="0" smtClean="0">
                <a:solidFill>
                  <a:srgbClr val="1D3A00"/>
                </a:solidFill>
              </a:rPr>
              <a:t>Improves bio-balance in the root zone.</a:t>
            </a:r>
            <a:endParaRPr lang="en-US" sz="1500" dirty="0">
              <a:solidFill>
                <a:srgbClr val="1D3A00"/>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690" y="2419045"/>
            <a:ext cx="2713052" cy="2713052"/>
          </a:xfrm>
          <a:prstGeom prst="rect">
            <a:avLst/>
          </a:prstGeom>
        </p:spPr>
      </p:pic>
    </p:spTree>
    <p:extLst>
      <p:ext uri="{BB962C8B-B14F-4D97-AF65-F5344CB8AC3E}">
        <p14:creationId xmlns:p14="http://schemas.microsoft.com/office/powerpoint/2010/main" val="417078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99" y="433879"/>
            <a:ext cx="4275740" cy="610820"/>
          </a:xfrm>
        </p:spPr>
        <p:txBody>
          <a:bodyPr>
            <a:normAutofit fontScale="90000"/>
          </a:bodyPr>
          <a:lstStyle/>
          <a:p>
            <a:r>
              <a:rPr lang="en-US" dirty="0"/>
              <a:t>CMF-2 Hydroculture Growing Medium</a:t>
            </a:r>
          </a:p>
        </p:txBody>
      </p:sp>
      <p:sp>
        <p:nvSpPr>
          <p:cNvPr id="7" name="Text Placeholder 4"/>
          <p:cNvSpPr>
            <a:spLocks noGrp="1"/>
          </p:cNvSpPr>
          <p:nvPr>
            <p:ph type="body" idx="1"/>
          </p:nvPr>
        </p:nvSpPr>
        <p:spPr>
          <a:xfrm>
            <a:off x="296260" y="1502812"/>
            <a:ext cx="8847740" cy="763528"/>
          </a:xfrm>
        </p:spPr>
        <p:txBody>
          <a:bodyPr vert="horz" lIns="91440" tIns="45720" rIns="91440" bIns="45720" rtlCol="0" anchor="t" anchorCtr="0">
            <a:normAutofit/>
          </a:bodyPr>
          <a:lstStyle/>
          <a:p>
            <a:pPr algn="l"/>
            <a:r>
              <a:rPr lang="en-US" sz="1600" dirty="0"/>
              <a:t>CMF-2 HYDROCULTURE GROWING MEDIUM is </a:t>
            </a:r>
            <a:r>
              <a:rPr lang="en-US" sz="1600" b="0" dirty="0"/>
              <a:t>a coco coir based soilless growing medium, with selected microorganism to go through the ammonification and nitrification processes to support plant growth.</a:t>
            </a:r>
          </a:p>
          <a:p>
            <a:pPr algn="l"/>
            <a:endParaRPr lang="en-US" sz="1600" dirty="0"/>
          </a:p>
          <a:p>
            <a:pPr algn="l"/>
            <a:endParaRPr lang="en-US" sz="1600" dirty="0"/>
          </a:p>
          <a:p>
            <a:pPr algn="l"/>
            <a:endParaRPr lang="en-US" sz="1600" dirty="0"/>
          </a:p>
        </p:txBody>
      </p:sp>
      <p:sp>
        <p:nvSpPr>
          <p:cNvPr id="8" name="TextBox 7"/>
          <p:cNvSpPr txBox="1"/>
          <p:nvPr/>
        </p:nvSpPr>
        <p:spPr>
          <a:xfrm>
            <a:off x="448965" y="2113635"/>
            <a:ext cx="4886560" cy="2977738"/>
          </a:xfrm>
          <a:prstGeom prst="rect">
            <a:avLst/>
          </a:prstGeom>
          <a:noFill/>
        </p:spPr>
        <p:txBody>
          <a:bodyPr wrap="square" rtlCol="0">
            <a:spAutoFit/>
          </a:bodyPr>
          <a:lstStyle/>
          <a:p>
            <a:pPr>
              <a:lnSpc>
                <a:spcPct val="150000"/>
              </a:lnSpc>
            </a:pPr>
            <a:r>
              <a:rPr lang="en-US" sz="1500" b="1" dirty="0">
                <a:solidFill>
                  <a:srgbClr val="1D3A00"/>
                </a:solidFill>
              </a:rPr>
              <a:t>Nature: </a:t>
            </a:r>
            <a:r>
              <a:rPr lang="en-US" sz="1500" dirty="0" smtClean="0">
                <a:solidFill>
                  <a:srgbClr val="1D3A00"/>
                </a:solidFill>
              </a:rPr>
              <a:t>Fine coco coir </a:t>
            </a:r>
            <a:endParaRPr lang="en-US" sz="1500" dirty="0">
              <a:solidFill>
                <a:srgbClr val="1D3A00"/>
              </a:solidFill>
            </a:endParaRPr>
          </a:p>
          <a:p>
            <a:pPr>
              <a:lnSpc>
                <a:spcPct val="150000"/>
              </a:lnSpc>
            </a:pPr>
            <a:r>
              <a:rPr lang="en-US" sz="1500" b="1" dirty="0">
                <a:solidFill>
                  <a:srgbClr val="1D3A00"/>
                </a:solidFill>
              </a:rPr>
              <a:t>Packing: </a:t>
            </a:r>
            <a:r>
              <a:rPr lang="en-US" sz="1500" dirty="0" smtClean="0">
                <a:solidFill>
                  <a:srgbClr val="1D3A00"/>
                </a:solidFill>
              </a:rPr>
              <a:t>40kg, 70kg</a:t>
            </a:r>
            <a:endParaRPr lang="en-US" sz="1500" dirty="0">
              <a:solidFill>
                <a:srgbClr val="1D3A00"/>
              </a:solidFill>
            </a:endParaRPr>
          </a:p>
          <a:p>
            <a:pPr>
              <a:lnSpc>
                <a:spcPct val="150000"/>
              </a:lnSpc>
            </a:pPr>
            <a:r>
              <a:rPr lang="en-US" sz="1500" b="1" dirty="0" smtClean="0">
                <a:solidFill>
                  <a:srgbClr val="1D3A00"/>
                </a:solidFill>
              </a:rPr>
              <a:t>Benefit</a:t>
            </a:r>
            <a:r>
              <a:rPr lang="en-US" sz="1500" b="1" dirty="0">
                <a:solidFill>
                  <a:srgbClr val="1D3A00"/>
                </a:solidFill>
              </a:rPr>
              <a:t>: </a:t>
            </a:r>
          </a:p>
          <a:p>
            <a:pPr marL="742950" lvl="1" indent="-285750">
              <a:buFont typeface="Wingdings" panose="05000000000000000000" pitchFamily="2" charset="2"/>
              <a:buChar char="Ø"/>
            </a:pPr>
            <a:r>
              <a:rPr lang="en-US" sz="1500" dirty="0" smtClean="0">
                <a:solidFill>
                  <a:srgbClr val="1D3A00"/>
                </a:solidFill>
              </a:rPr>
              <a:t>Contains </a:t>
            </a:r>
            <a:r>
              <a:rPr lang="en-US" sz="1500" dirty="0">
                <a:solidFill>
                  <a:srgbClr val="1D3A00"/>
                </a:solidFill>
              </a:rPr>
              <a:t>symbiotic bacteria to supply nutrient in organic way</a:t>
            </a:r>
            <a:r>
              <a:rPr lang="en-US" sz="1500" dirty="0" smtClean="0">
                <a:solidFill>
                  <a:srgbClr val="1D3A00"/>
                </a:solidFill>
              </a:rPr>
              <a:t>.</a:t>
            </a:r>
          </a:p>
          <a:p>
            <a:pPr marL="742950" lvl="1" indent="-285750">
              <a:buFont typeface="Wingdings" panose="05000000000000000000" pitchFamily="2" charset="2"/>
              <a:buChar char="Ø"/>
            </a:pPr>
            <a:r>
              <a:rPr lang="en-US" sz="1500" dirty="0" smtClean="0">
                <a:solidFill>
                  <a:srgbClr val="1D3A00"/>
                </a:solidFill>
              </a:rPr>
              <a:t>Urban gardening medium for both outdoor and indoor planting.</a:t>
            </a:r>
          </a:p>
          <a:p>
            <a:pPr marL="742950" lvl="1" indent="-285750">
              <a:buFont typeface="Wingdings" panose="05000000000000000000" pitchFamily="2" charset="2"/>
              <a:buChar char="Ø"/>
            </a:pPr>
            <a:r>
              <a:rPr lang="en-US" sz="1500" dirty="0" smtClean="0">
                <a:solidFill>
                  <a:srgbClr val="1D3A00"/>
                </a:solidFill>
              </a:rPr>
              <a:t>Agrochemical-free growing medium for both organic and convention farming.</a:t>
            </a:r>
          </a:p>
          <a:p>
            <a:pPr marL="742950" lvl="1" indent="-285750">
              <a:buFont typeface="Wingdings" panose="05000000000000000000" pitchFamily="2" charset="2"/>
              <a:buChar char="Ø"/>
            </a:pPr>
            <a:r>
              <a:rPr lang="en-US" sz="1500" dirty="0" smtClean="0">
                <a:solidFill>
                  <a:srgbClr val="1D3A00"/>
                </a:solidFill>
              </a:rPr>
              <a:t>Recycled growing medium to achieve sustainable farming.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5270" y="2106093"/>
            <a:ext cx="3037407" cy="3037407"/>
          </a:xfrm>
          <a:prstGeom prst="rect">
            <a:avLst/>
          </a:prstGeom>
        </p:spPr>
      </p:pic>
    </p:spTree>
    <p:extLst>
      <p:ext uri="{BB962C8B-B14F-4D97-AF65-F5344CB8AC3E}">
        <p14:creationId xmlns:p14="http://schemas.microsoft.com/office/powerpoint/2010/main" val="1443508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77410" y="433879"/>
            <a:ext cx="3970329" cy="610820"/>
          </a:xfrm>
        </p:spPr>
        <p:txBody>
          <a:bodyPr>
            <a:normAutofit fontScale="90000"/>
          </a:bodyPr>
          <a:lstStyle/>
          <a:p>
            <a:r>
              <a:rPr lang="en-US" dirty="0"/>
              <a:t>CMA-1 Aerobic Fermentation Booster</a:t>
            </a:r>
          </a:p>
        </p:txBody>
      </p:sp>
      <p:sp>
        <p:nvSpPr>
          <p:cNvPr id="7" name="TextBox 6"/>
          <p:cNvSpPr txBox="1"/>
          <p:nvPr/>
        </p:nvSpPr>
        <p:spPr>
          <a:xfrm>
            <a:off x="448965" y="2303356"/>
            <a:ext cx="4581150" cy="2516073"/>
          </a:xfrm>
          <a:prstGeom prst="rect">
            <a:avLst/>
          </a:prstGeom>
          <a:noFill/>
        </p:spPr>
        <p:txBody>
          <a:bodyPr wrap="square" rtlCol="0">
            <a:spAutoFit/>
          </a:bodyPr>
          <a:lstStyle/>
          <a:p>
            <a:pPr>
              <a:lnSpc>
                <a:spcPct val="150000"/>
              </a:lnSpc>
            </a:pPr>
            <a:r>
              <a:rPr lang="en-US" sz="1500" b="1" dirty="0">
                <a:solidFill>
                  <a:srgbClr val="1D3A00"/>
                </a:solidFill>
              </a:rPr>
              <a:t>Nature: </a:t>
            </a:r>
            <a:r>
              <a:rPr lang="en-US" sz="1500" dirty="0">
                <a:solidFill>
                  <a:srgbClr val="1D3A00"/>
                </a:solidFill>
              </a:rPr>
              <a:t>Brown Powder</a:t>
            </a:r>
          </a:p>
          <a:p>
            <a:pPr>
              <a:lnSpc>
                <a:spcPct val="150000"/>
              </a:lnSpc>
            </a:pPr>
            <a:r>
              <a:rPr lang="en-US" sz="1500" b="1" dirty="0">
                <a:solidFill>
                  <a:srgbClr val="1D3A00"/>
                </a:solidFill>
              </a:rPr>
              <a:t>Packing: </a:t>
            </a:r>
            <a:r>
              <a:rPr lang="en-US" sz="1500" dirty="0" smtClean="0">
                <a:solidFill>
                  <a:srgbClr val="1D3A00"/>
                </a:solidFill>
              </a:rPr>
              <a:t>20kg / barrel</a:t>
            </a:r>
            <a:r>
              <a:rPr lang="en-US" sz="1500" dirty="0" smtClean="0">
                <a:solidFill>
                  <a:srgbClr val="1D3A00"/>
                </a:solidFill>
              </a:rPr>
              <a:t> </a:t>
            </a:r>
            <a:endParaRPr lang="en-US" sz="1500" dirty="0">
              <a:solidFill>
                <a:srgbClr val="1D3A00"/>
              </a:solidFill>
            </a:endParaRPr>
          </a:p>
          <a:p>
            <a:pPr>
              <a:lnSpc>
                <a:spcPct val="150000"/>
              </a:lnSpc>
            </a:pPr>
            <a:r>
              <a:rPr lang="en-US" sz="1500" b="1" dirty="0">
                <a:solidFill>
                  <a:srgbClr val="1D3A00"/>
                </a:solidFill>
              </a:rPr>
              <a:t>Benefit: </a:t>
            </a:r>
          </a:p>
          <a:p>
            <a:pPr marL="742950" lvl="1" indent="-285750">
              <a:buFont typeface="Wingdings" panose="05000000000000000000" pitchFamily="2" charset="2"/>
              <a:buChar char="Ø"/>
            </a:pPr>
            <a:r>
              <a:rPr lang="en-US" sz="1500" dirty="0" smtClean="0">
                <a:solidFill>
                  <a:srgbClr val="1D3A00"/>
                </a:solidFill>
              </a:rPr>
              <a:t>Enable </a:t>
            </a:r>
            <a:r>
              <a:rPr lang="en-US" sz="1500" dirty="0">
                <a:solidFill>
                  <a:srgbClr val="1D3A00"/>
                </a:solidFill>
              </a:rPr>
              <a:t>the suppression of foul odors.</a:t>
            </a:r>
            <a:endParaRPr lang="en-US" sz="1500" dirty="0" smtClean="0">
              <a:solidFill>
                <a:srgbClr val="1D3A00"/>
              </a:solidFill>
            </a:endParaRPr>
          </a:p>
          <a:p>
            <a:pPr marL="742950" lvl="1" indent="-285750">
              <a:buFont typeface="Wingdings" panose="05000000000000000000" pitchFamily="2" charset="2"/>
              <a:buChar char="Ø"/>
            </a:pPr>
            <a:r>
              <a:rPr lang="en-US" sz="1500" dirty="0" smtClean="0">
                <a:solidFill>
                  <a:srgbClr val="1D3A00"/>
                </a:solidFill>
              </a:rPr>
              <a:t>Shorten the production period.</a:t>
            </a:r>
          </a:p>
          <a:p>
            <a:pPr marL="742950" lvl="1" indent="-285750">
              <a:buFont typeface="Wingdings" panose="05000000000000000000" pitchFamily="2" charset="2"/>
              <a:buChar char="Ø"/>
            </a:pPr>
            <a:r>
              <a:rPr lang="en-US" sz="1500" dirty="0" smtClean="0">
                <a:solidFill>
                  <a:srgbClr val="1D3A00"/>
                </a:solidFill>
              </a:rPr>
              <a:t>Recycle </a:t>
            </a:r>
            <a:r>
              <a:rPr lang="en-US" sz="1500" dirty="0">
                <a:solidFill>
                  <a:srgbClr val="1D3A00"/>
                </a:solidFill>
              </a:rPr>
              <a:t>wastes in a cost effective way</a:t>
            </a:r>
            <a:r>
              <a:rPr lang="en-US" sz="1500" dirty="0" smtClean="0">
                <a:solidFill>
                  <a:srgbClr val="1D3A00"/>
                </a:solidFill>
              </a:rPr>
              <a:t>.</a:t>
            </a:r>
            <a:endParaRPr lang="en-US" sz="1500" dirty="0">
              <a:solidFill>
                <a:srgbClr val="1D3A00"/>
              </a:solidFill>
            </a:endParaRPr>
          </a:p>
          <a:p>
            <a:pPr marL="742950" lvl="1" indent="-285750">
              <a:buFont typeface="Wingdings" panose="05000000000000000000" pitchFamily="2" charset="2"/>
              <a:buChar char="Ø"/>
            </a:pPr>
            <a:r>
              <a:rPr lang="en-US" sz="1500" dirty="0" smtClean="0">
                <a:solidFill>
                  <a:srgbClr val="1D3A00"/>
                </a:solidFill>
              </a:rPr>
              <a:t>Produce high quality compost with </a:t>
            </a:r>
            <a:r>
              <a:rPr lang="en-US" sz="1500" dirty="0">
                <a:solidFill>
                  <a:srgbClr val="1D3A00"/>
                </a:solidFill>
              </a:rPr>
              <a:t>beneficial bacterial </a:t>
            </a:r>
            <a:r>
              <a:rPr lang="en-US" sz="1500" dirty="0" smtClean="0">
                <a:solidFill>
                  <a:srgbClr val="1D3A00"/>
                </a:solidFill>
              </a:rPr>
              <a:t>for promoting </a:t>
            </a:r>
            <a:r>
              <a:rPr lang="en-US" sz="1500" dirty="0">
                <a:solidFill>
                  <a:srgbClr val="1D3A00"/>
                </a:solidFill>
              </a:rPr>
              <a:t>growth and bio-balancing</a:t>
            </a:r>
            <a:r>
              <a:rPr lang="en-US" sz="1500" dirty="0" smtClean="0">
                <a:solidFill>
                  <a:srgbClr val="1D3A00"/>
                </a:solidFill>
              </a:rPr>
              <a:t>.</a:t>
            </a:r>
          </a:p>
        </p:txBody>
      </p:sp>
      <p:sp>
        <p:nvSpPr>
          <p:cNvPr id="9" name="Text Placeholder 4"/>
          <p:cNvSpPr>
            <a:spLocks noGrp="1"/>
          </p:cNvSpPr>
          <p:nvPr>
            <p:ph type="body" idx="1"/>
          </p:nvPr>
        </p:nvSpPr>
        <p:spPr>
          <a:xfrm>
            <a:off x="296260" y="1502812"/>
            <a:ext cx="8551479" cy="610823"/>
          </a:xfrm>
        </p:spPr>
        <p:txBody>
          <a:bodyPr anchor="t" anchorCtr="0">
            <a:normAutofit/>
          </a:bodyPr>
          <a:lstStyle/>
          <a:p>
            <a:pPr algn="l"/>
            <a:r>
              <a:rPr lang="en-US" sz="1600" dirty="0" smtClean="0"/>
              <a:t>CMA-1 </a:t>
            </a:r>
            <a:r>
              <a:rPr lang="en-US" sz="1600" dirty="0"/>
              <a:t>AEROBIC FERMENTATION BOOSTER </a:t>
            </a:r>
            <a:r>
              <a:rPr lang="en-US" sz="1600" b="0" dirty="0" smtClean="0"/>
              <a:t>consists of microbial additives which is </a:t>
            </a:r>
            <a:r>
              <a:rPr lang="en-US" sz="1600" b="0" dirty="0"/>
              <a:t>able to decompose a wide range of organic </a:t>
            </a:r>
            <a:r>
              <a:rPr lang="en-US" sz="1600" b="0" dirty="0" smtClean="0"/>
              <a:t>matters, and is odorless during the fermentation process.</a:t>
            </a:r>
            <a:endParaRPr lang="en-US" sz="1600" b="0" dirty="0"/>
          </a:p>
          <a:p>
            <a:pPr algn="l">
              <a:lnSpc>
                <a:spcPct val="150000"/>
              </a:lnSpc>
            </a:pPr>
            <a:endParaRPr lang="en-US" sz="1800" b="0" dirty="0" smtClean="0"/>
          </a:p>
          <a:p>
            <a:pPr algn="l"/>
            <a:endParaRPr lang="en-US" b="0" dirty="0" smtClean="0"/>
          </a:p>
          <a:p>
            <a:pPr algn="l"/>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0115" y="2303356"/>
            <a:ext cx="3359510" cy="2252047"/>
          </a:xfrm>
          <a:prstGeom prst="rect">
            <a:avLst/>
          </a:prstGeom>
        </p:spPr>
      </p:pic>
    </p:spTree>
    <p:extLst>
      <p:ext uri="{BB962C8B-B14F-4D97-AF65-F5344CB8AC3E}">
        <p14:creationId xmlns:p14="http://schemas.microsoft.com/office/powerpoint/2010/main" val="170290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66590" y="422916"/>
            <a:ext cx="4581149" cy="610820"/>
          </a:xfrm>
        </p:spPr>
        <p:txBody>
          <a:bodyPr>
            <a:normAutofit fontScale="90000"/>
          </a:bodyPr>
          <a:lstStyle/>
          <a:p>
            <a:r>
              <a:rPr lang="en-US" dirty="0"/>
              <a:t>CMA-2 </a:t>
            </a:r>
            <a:r>
              <a:rPr lang="en-US" dirty="0" smtClean="0"/>
              <a:t>Poultry </a:t>
            </a:r>
            <a:r>
              <a:rPr lang="en-US" dirty="0"/>
              <a:t>Bedding Enhancement</a:t>
            </a:r>
          </a:p>
        </p:txBody>
      </p:sp>
      <p:sp>
        <p:nvSpPr>
          <p:cNvPr id="7" name="Text Placeholder 4"/>
          <p:cNvSpPr>
            <a:spLocks noGrp="1"/>
          </p:cNvSpPr>
          <p:nvPr>
            <p:ph type="body" idx="1"/>
          </p:nvPr>
        </p:nvSpPr>
        <p:spPr>
          <a:xfrm>
            <a:off x="296260" y="1502812"/>
            <a:ext cx="8704185" cy="763528"/>
          </a:xfrm>
        </p:spPr>
        <p:txBody>
          <a:bodyPr vert="horz" lIns="91440" tIns="45720" rIns="91440" bIns="45720" rtlCol="0" anchor="t" anchorCtr="0">
            <a:normAutofit/>
          </a:bodyPr>
          <a:lstStyle/>
          <a:p>
            <a:pPr algn="l"/>
            <a:r>
              <a:rPr lang="en-US" sz="1600" dirty="0"/>
              <a:t>CMA-2 POULTRY BEDDING ENHANCEMENT </a:t>
            </a:r>
            <a:r>
              <a:rPr lang="en-US" sz="1600" b="0" dirty="0" smtClean="0"/>
              <a:t>consists of </a:t>
            </a:r>
            <a:r>
              <a:rPr lang="en-US" sz="1600" b="0" dirty="0"/>
              <a:t>microbial </a:t>
            </a:r>
            <a:r>
              <a:rPr lang="en-US" sz="1600" b="0" dirty="0" smtClean="0"/>
              <a:t>additives, </a:t>
            </a:r>
            <a:r>
              <a:rPr lang="en-US" sz="1600" b="0" dirty="0"/>
              <a:t>that </a:t>
            </a:r>
            <a:r>
              <a:rPr lang="en-US" sz="1600" b="0" dirty="0" smtClean="0"/>
              <a:t>functions </a:t>
            </a:r>
            <a:r>
              <a:rPr lang="en-US" sz="1600" b="0" dirty="0"/>
              <a:t>in poultry </a:t>
            </a:r>
            <a:r>
              <a:rPr lang="en-US" sz="1600" b="0" dirty="0" smtClean="0"/>
              <a:t>bedding which improves </a:t>
            </a:r>
            <a:r>
              <a:rPr lang="en-US" sz="1600" b="0" dirty="0"/>
              <a:t>the animal health and the quality of animal </a:t>
            </a:r>
            <a:r>
              <a:rPr lang="en-US" sz="1600" b="0" dirty="0" smtClean="0"/>
              <a:t>produces</a:t>
            </a:r>
            <a:r>
              <a:rPr lang="en-US" sz="1600" b="0" dirty="0"/>
              <a:t>.</a:t>
            </a:r>
          </a:p>
          <a:p>
            <a:pPr algn="l"/>
            <a:endParaRPr lang="en-US" sz="1600" dirty="0"/>
          </a:p>
          <a:p>
            <a:pPr algn="l"/>
            <a:endParaRPr lang="en-US" sz="1600" dirty="0"/>
          </a:p>
          <a:p>
            <a:pPr algn="l"/>
            <a:endParaRPr lang="en-US" sz="1600" dirty="0"/>
          </a:p>
        </p:txBody>
      </p:sp>
      <p:sp>
        <p:nvSpPr>
          <p:cNvPr id="8" name="TextBox 7"/>
          <p:cNvSpPr txBox="1"/>
          <p:nvPr/>
        </p:nvSpPr>
        <p:spPr>
          <a:xfrm>
            <a:off x="449340" y="2266340"/>
            <a:ext cx="4581150" cy="2285241"/>
          </a:xfrm>
          <a:prstGeom prst="rect">
            <a:avLst/>
          </a:prstGeom>
          <a:noFill/>
        </p:spPr>
        <p:txBody>
          <a:bodyPr wrap="square" rtlCol="0">
            <a:spAutoFit/>
          </a:bodyPr>
          <a:lstStyle/>
          <a:p>
            <a:pPr>
              <a:lnSpc>
                <a:spcPct val="150000"/>
              </a:lnSpc>
            </a:pPr>
            <a:r>
              <a:rPr lang="en-US" sz="1500" b="1" dirty="0">
                <a:solidFill>
                  <a:srgbClr val="1D3A00"/>
                </a:solidFill>
              </a:rPr>
              <a:t>Nature: </a:t>
            </a:r>
            <a:r>
              <a:rPr lang="en-US" sz="1500" dirty="0">
                <a:solidFill>
                  <a:srgbClr val="1D3A00"/>
                </a:solidFill>
              </a:rPr>
              <a:t>Brown Powder</a:t>
            </a:r>
          </a:p>
          <a:p>
            <a:pPr>
              <a:lnSpc>
                <a:spcPct val="150000"/>
              </a:lnSpc>
            </a:pPr>
            <a:r>
              <a:rPr lang="en-US" sz="1500" b="1" dirty="0">
                <a:solidFill>
                  <a:srgbClr val="1D3A00"/>
                </a:solidFill>
              </a:rPr>
              <a:t>Packing: </a:t>
            </a:r>
            <a:r>
              <a:rPr lang="en-US" sz="1500" dirty="0" smtClean="0">
                <a:solidFill>
                  <a:srgbClr val="1D3A00"/>
                </a:solidFill>
              </a:rPr>
              <a:t>20kg / barrel</a:t>
            </a:r>
            <a:endParaRPr lang="en-US" sz="1500" dirty="0">
              <a:solidFill>
                <a:srgbClr val="1D3A00"/>
              </a:solidFill>
            </a:endParaRPr>
          </a:p>
          <a:p>
            <a:pPr>
              <a:lnSpc>
                <a:spcPct val="150000"/>
              </a:lnSpc>
            </a:pPr>
            <a:r>
              <a:rPr lang="en-US" sz="1500" b="1" dirty="0" smtClean="0">
                <a:solidFill>
                  <a:srgbClr val="1D3A00"/>
                </a:solidFill>
              </a:rPr>
              <a:t>Benefit</a:t>
            </a:r>
            <a:r>
              <a:rPr lang="en-US" sz="1500" b="1" dirty="0">
                <a:solidFill>
                  <a:srgbClr val="1D3A00"/>
                </a:solidFill>
              </a:rPr>
              <a:t>: </a:t>
            </a:r>
          </a:p>
          <a:p>
            <a:pPr marL="742950" lvl="1" indent="-285750">
              <a:buFont typeface="Wingdings" panose="05000000000000000000" pitchFamily="2" charset="2"/>
              <a:buChar char="Ø"/>
            </a:pPr>
            <a:r>
              <a:rPr lang="en-US" sz="1500" dirty="0" smtClean="0">
                <a:solidFill>
                  <a:srgbClr val="1D3A00"/>
                </a:solidFill>
              </a:rPr>
              <a:t>Enable </a:t>
            </a:r>
            <a:r>
              <a:rPr lang="en-US" sz="1500" dirty="0">
                <a:solidFill>
                  <a:srgbClr val="1D3A00"/>
                </a:solidFill>
              </a:rPr>
              <a:t>the suppression of foul odors.</a:t>
            </a:r>
          </a:p>
          <a:p>
            <a:pPr marL="742950" lvl="1" indent="-285750">
              <a:buFont typeface="Wingdings" panose="05000000000000000000" pitchFamily="2" charset="2"/>
              <a:buChar char="Ø"/>
            </a:pPr>
            <a:r>
              <a:rPr lang="en-US" sz="1500" dirty="0" smtClean="0">
                <a:solidFill>
                  <a:srgbClr val="1D3A00"/>
                </a:solidFill>
              </a:rPr>
              <a:t>Improve bio-balance in barns. </a:t>
            </a:r>
          </a:p>
          <a:p>
            <a:pPr marL="742950" lvl="1" indent="-285750">
              <a:buFont typeface="Wingdings" panose="05000000000000000000" pitchFamily="2" charset="2"/>
              <a:buChar char="Ø"/>
            </a:pPr>
            <a:r>
              <a:rPr lang="en-US" sz="1500" dirty="0" smtClean="0">
                <a:solidFill>
                  <a:srgbClr val="1D3A00"/>
                </a:solidFill>
              </a:rPr>
              <a:t>Long effective period up to 2 years.</a:t>
            </a:r>
          </a:p>
          <a:p>
            <a:pPr marL="742950" lvl="1" indent="-285750">
              <a:buFont typeface="Wingdings" panose="05000000000000000000" pitchFamily="2" charset="2"/>
              <a:buChar char="Ø"/>
            </a:pPr>
            <a:r>
              <a:rPr lang="en-US" sz="1500" dirty="0" smtClean="0">
                <a:solidFill>
                  <a:srgbClr val="1D3A00"/>
                </a:solidFill>
              </a:rPr>
              <a:t>Bedding material can be recycled as bio-fertilizer for plants.</a:t>
            </a:r>
            <a:endParaRPr lang="en-US" sz="1500" dirty="0">
              <a:solidFill>
                <a:srgbClr val="1D3A00"/>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3570" y="2266340"/>
            <a:ext cx="3206055" cy="2404541"/>
          </a:xfrm>
          <a:prstGeom prst="rect">
            <a:avLst/>
          </a:prstGeom>
        </p:spPr>
      </p:pic>
    </p:spTree>
    <p:extLst>
      <p:ext uri="{BB962C8B-B14F-4D97-AF65-F5344CB8AC3E}">
        <p14:creationId xmlns:p14="http://schemas.microsoft.com/office/powerpoint/2010/main" val="2808254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6835" y="891995"/>
            <a:ext cx="6108200" cy="2443280"/>
          </a:xfrm>
        </p:spPr>
        <p:txBody>
          <a:bodyPr>
            <a:normAutofit/>
          </a:bodyPr>
          <a:lstStyle/>
          <a:p>
            <a:r>
              <a:rPr lang="en-US" sz="2400" dirty="0" smtClean="0">
                <a:solidFill>
                  <a:schemeClr val="accent3">
                    <a:lumMod val="75000"/>
                  </a:schemeClr>
                </a:solidFill>
              </a:rPr>
              <a:t>Phyto Core Private Limited</a:t>
            </a:r>
            <a:r>
              <a:rPr lang="en-US" sz="2400" dirty="0"/>
              <a:t/>
            </a:r>
            <a:br>
              <a:rPr lang="en-US" sz="2400" dirty="0"/>
            </a:br>
            <a:r>
              <a:rPr lang="en-US" sz="1800" dirty="0" smtClean="0">
                <a:solidFill>
                  <a:schemeClr val="tx1">
                    <a:lumMod val="65000"/>
                    <a:lumOff val="35000"/>
                  </a:schemeClr>
                </a:solidFill>
                <a:effectLst/>
              </a:rPr>
              <a:t>Tampines Industrial Park, Singapore</a:t>
            </a:r>
            <a:br>
              <a:rPr lang="en-US" sz="1800" dirty="0" smtClean="0">
                <a:solidFill>
                  <a:schemeClr val="tx1">
                    <a:lumMod val="65000"/>
                    <a:lumOff val="35000"/>
                  </a:schemeClr>
                </a:solidFill>
                <a:effectLst/>
              </a:rPr>
            </a:br>
            <a:r>
              <a:rPr lang="en-US" sz="1800" dirty="0" smtClean="0">
                <a:solidFill>
                  <a:schemeClr val="tx1">
                    <a:lumMod val="65000"/>
                    <a:lumOff val="35000"/>
                  </a:schemeClr>
                </a:solidFill>
                <a:effectLst/>
              </a:rPr>
              <a:t>Phone: +65 8518 9027</a:t>
            </a:r>
            <a:br>
              <a:rPr lang="en-US" sz="1800" dirty="0" smtClean="0">
                <a:solidFill>
                  <a:schemeClr val="tx1">
                    <a:lumMod val="65000"/>
                    <a:lumOff val="35000"/>
                  </a:schemeClr>
                </a:solidFill>
                <a:effectLst/>
              </a:rPr>
            </a:br>
            <a:r>
              <a:rPr lang="en-US" sz="1800" dirty="0" smtClean="0">
                <a:solidFill>
                  <a:schemeClr val="tx1">
                    <a:lumMod val="65000"/>
                    <a:lumOff val="35000"/>
                  </a:schemeClr>
                </a:solidFill>
                <a:effectLst/>
              </a:rPr>
              <a:t>Email: </a:t>
            </a:r>
            <a:r>
              <a:rPr lang="en-US" sz="1800" dirty="0" smtClean="0">
                <a:solidFill>
                  <a:schemeClr val="tx1">
                    <a:lumMod val="65000"/>
                    <a:lumOff val="35000"/>
                  </a:schemeClr>
                </a:solidFill>
                <a:effectLst/>
                <a:hlinkClick r:id="rId2"/>
              </a:rPr>
              <a:t>customerservice@phyto-core.com</a:t>
            </a:r>
            <a:r>
              <a:rPr lang="en-US" sz="2000" dirty="0" smtClean="0">
                <a:solidFill>
                  <a:schemeClr val="tx1">
                    <a:lumMod val="65000"/>
                    <a:lumOff val="35000"/>
                  </a:schemeClr>
                </a:solidFill>
                <a:effectLst/>
              </a:rPr>
              <a:t/>
            </a:r>
            <a:br>
              <a:rPr lang="en-US" sz="2000" dirty="0" smtClean="0">
                <a:solidFill>
                  <a:schemeClr val="tx1">
                    <a:lumMod val="65000"/>
                    <a:lumOff val="35000"/>
                  </a:schemeClr>
                </a:solidFill>
                <a:effectLst/>
              </a:rPr>
            </a:br>
            <a:r>
              <a:rPr lang="en-US" sz="2000" dirty="0" smtClean="0">
                <a:solidFill>
                  <a:schemeClr val="tx1">
                    <a:lumMod val="65000"/>
                    <a:lumOff val="35000"/>
                  </a:schemeClr>
                </a:solidFill>
                <a:effectLst/>
              </a:rPr>
              <a:t>Website: www.phyto-core.com</a:t>
            </a:r>
            <a:endParaRPr lang="en-US" sz="2000" dirty="0">
              <a:solidFill>
                <a:schemeClr val="tx1">
                  <a:lumMod val="65000"/>
                  <a:lumOff val="35000"/>
                </a:schemeClr>
              </a:solidFill>
              <a:effectLst/>
            </a:endParaRPr>
          </a:p>
        </p:txBody>
      </p:sp>
      <p:sp>
        <p:nvSpPr>
          <p:cNvPr id="3" name="Content Placeholder 2"/>
          <p:cNvSpPr>
            <a:spLocks noGrp="1"/>
          </p:cNvSpPr>
          <p:nvPr>
            <p:ph idx="1"/>
          </p:nvPr>
        </p:nvSpPr>
        <p:spPr>
          <a:xfrm>
            <a:off x="2586835" y="3793390"/>
            <a:ext cx="6108200" cy="1374346"/>
          </a:xfrm>
        </p:spPr>
        <p:txBody>
          <a:bodyPr>
            <a:normAutofit fontScale="62500" lnSpcReduction="20000"/>
          </a:bodyPr>
          <a:lstStyle/>
          <a:p>
            <a:r>
              <a:rPr lang="en-US" sz="1800" dirty="0" smtClean="0"/>
              <a:t>Disclaimer: Any recommendations provided by </a:t>
            </a:r>
            <a:r>
              <a:rPr lang="en-US" sz="1800" dirty="0" err="1" smtClean="0"/>
              <a:t>Phyto</a:t>
            </a:r>
            <a:r>
              <a:rPr lang="en-US" sz="1800" dirty="0" smtClean="0"/>
              <a:t> Core Private Limited are advice only. As no control can be exercised over storage, handling, mixing, application or use, or weather, plant or soil conditions before, during or after application (all of which may affect the performance of our program), no responsibility for, or liability for any failure in performance, losses, damages, or injuries (consequential or otherwise), arising from such storage, mixing, application, or use will be accepted under any circumstances whatsoever. </a:t>
            </a:r>
            <a:r>
              <a:rPr lang="en-US" sz="1800" dirty="0" err="1" smtClean="0"/>
              <a:t>Phyto</a:t>
            </a:r>
            <a:r>
              <a:rPr lang="en-US" sz="1800" dirty="0" smtClean="0"/>
              <a:t> Core recommends you to contact an Agronomist prior to product application. The Buyer assumes all responsibility for the use of any </a:t>
            </a:r>
            <a:r>
              <a:rPr lang="en-US" sz="1800" dirty="0" err="1" smtClean="0"/>
              <a:t>Phyto</a:t>
            </a:r>
            <a:r>
              <a:rPr lang="en-US" sz="1800" dirty="0" smtClean="0"/>
              <a:t> Core products.</a:t>
            </a:r>
          </a:p>
          <a:p>
            <a:endParaRPr lang="en-US" dirty="0"/>
          </a:p>
        </p:txBody>
      </p:sp>
    </p:spTree>
    <p:extLst>
      <p:ext uri="{BB962C8B-B14F-4D97-AF65-F5344CB8AC3E}">
        <p14:creationId xmlns:p14="http://schemas.microsoft.com/office/powerpoint/2010/main" val="540851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Words>
  <Application>Microsoft Office PowerPoint</Application>
  <PresentationFormat>On-screen Show (16:9)</PresentationFormat>
  <Paragraphs>53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宋体</vt:lpstr>
      <vt:lpstr>Arial</vt:lpstr>
      <vt:lpstr>Bodoni MT Condensed</vt:lpstr>
      <vt:lpstr>Calibri</vt:lpstr>
      <vt:lpstr>Wingdings</vt:lpstr>
      <vt:lpstr>Office Theme</vt:lpstr>
      <vt:lpstr>Phyto Core®  Microbial Products </vt:lpstr>
      <vt:lpstr>Phyto Core®</vt:lpstr>
      <vt:lpstr>Products</vt:lpstr>
      <vt:lpstr>CMF-1 Soil Enhancement </vt:lpstr>
      <vt:lpstr>CMF-2 Hydroculture Growing Medium</vt:lpstr>
      <vt:lpstr>CMA-1 Aerobic Fermentation Booster</vt:lpstr>
      <vt:lpstr>CMA-2 Poultry Bedding Enhancement</vt:lpstr>
      <vt:lpstr>Phyto Core Private Limited Tampines Industrial Park, Singapore Phone: +65 8518 9027 Email: customerservice@phyto-core.com Website: www.phyto-core.com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2017-07-28T16:22:50Z</dcterms:created>
  <dcterms:modified xsi:type="dcterms:W3CDTF">2017-10-20T03:13:17Z</dcterms:modified>
</cp:coreProperties>
</file>