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rts/chart3.xml" ContentType="application/vnd.openxmlformats-officedocument.drawingml.chart+xml"/>
  <Override PartName="/ppt/tags/tag11.xml" ContentType="application/vnd.openxmlformats-officedocument.presentationml.tag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6"/>
    <p:sldMasterId id="2147483843" r:id="rId7"/>
  </p:sldMasterIdLst>
  <p:notesMasterIdLst>
    <p:notesMasterId r:id="rId34"/>
  </p:notesMasterIdLst>
  <p:handoutMasterIdLst>
    <p:handoutMasterId r:id="rId35"/>
  </p:handoutMasterIdLst>
  <p:sldIdLst>
    <p:sldId id="424" r:id="rId8"/>
    <p:sldId id="395" r:id="rId9"/>
    <p:sldId id="396" r:id="rId10"/>
    <p:sldId id="426" r:id="rId11"/>
    <p:sldId id="428" r:id="rId12"/>
    <p:sldId id="425" r:id="rId13"/>
    <p:sldId id="398" r:id="rId14"/>
    <p:sldId id="416" r:id="rId15"/>
    <p:sldId id="417" r:id="rId16"/>
    <p:sldId id="401" r:id="rId17"/>
    <p:sldId id="402" r:id="rId18"/>
    <p:sldId id="403" r:id="rId19"/>
    <p:sldId id="404" r:id="rId20"/>
    <p:sldId id="429" r:id="rId21"/>
    <p:sldId id="430" r:id="rId22"/>
    <p:sldId id="405" r:id="rId23"/>
    <p:sldId id="418" r:id="rId24"/>
    <p:sldId id="419" r:id="rId25"/>
    <p:sldId id="420" r:id="rId26"/>
    <p:sldId id="421" r:id="rId27"/>
    <p:sldId id="410" r:id="rId28"/>
    <p:sldId id="411" r:id="rId29"/>
    <p:sldId id="412" r:id="rId30"/>
    <p:sldId id="413" r:id="rId31"/>
    <p:sldId id="431" r:id="rId32"/>
    <p:sldId id="422" r:id="rId33"/>
  </p:sldIdLst>
  <p:sldSz cx="9906000" cy="6858000" type="A4"/>
  <p:notesSz cx="6797675" cy="9926638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9B"/>
    <a:srgbClr val="8C1C81"/>
    <a:srgbClr val="86AC1C"/>
    <a:srgbClr val="00ACCD"/>
    <a:srgbClr val="991F8D"/>
    <a:srgbClr val="63A238"/>
    <a:srgbClr val="AFDD2F"/>
    <a:srgbClr val="0042B8"/>
    <a:srgbClr val="9C5695"/>
    <a:srgbClr val="49762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97" autoAdjust="0"/>
    <p:restoredTop sz="94524" autoAdjust="0"/>
  </p:normalViewPr>
  <p:slideViewPr>
    <p:cSldViewPr snapToGrid="0">
      <p:cViewPr>
        <p:scale>
          <a:sx n="90" d="100"/>
          <a:sy n="90" d="100"/>
        </p:scale>
        <p:origin x="-1258" y="-379"/>
      </p:cViewPr>
      <p:guideLst>
        <p:guide orient="horz" pos="1533"/>
        <p:guide orient="horz" pos="569"/>
        <p:guide orient="horz" pos="355"/>
        <p:guide orient="horz" pos="2375"/>
        <p:guide orient="horz" pos="4319"/>
        <p:guide orient="horz" pos="4019"/>
        <p:guide orient="horz" pos="1154"/>
        <p:guide orient="horz" pos="959"/>
        <p:guide pos="3120"/>
        <p:guide pos="229"/>
        <p:guide pos="6011"/>
        <p:guide pos="3005"/>
        <p:guide pos="3251"/>
        <p:guide pos="4071"/>
        <p:guide pos="1617"/>
        <p:guide pos="46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50"/>
    </p:cViewPr>
  </p:sorterViewPr>
  <p:notesViewPr>
    <p:cSldViewPr snapToGrid="0">
      <p:cViewPr varScale="1">
        <p:scale>
          <a:sx n="74" d="100"/>
          <a:sy n="74" d="100"/>
        </p:scale>
        <p:origin x="-3019" y="-91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gs" Target="tags/tag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298930572059071E-2"/>
          <c:y val="0.28548240748712322"/>
          <c:w val="0.92111144098581732"/>
          <c:h val="0.6070477620025981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Cash (incl. Restricted Cash)</c:v>
                </c:pt>
              </c:strCache>
            </c:strRef>
          </c:tx>
          <c:spPr>
            <a:solidFill>
              <a:srgbClr val="7030A0"/>
            </a:solidFill>
            <a:effectLst>
              <a:outerShdw blurRad="50800" dist="38100" dir="2700000" algn="tl" rotWithShape="0">
                <a:srgbClr val="000000">
                  <a:alpha val="50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effectLst>
                <a:outerShdw blurRad="50800" dist="38100" dir="2700000" algn="tl" rotWithShape="0">
                  <a:srgbClr val="000000">
                    <a:alpha val="50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effectLst>
                <a:outerShdw blurRad="50800" dist="38100" dir="2700000" algn="tl" rotWithShape="0">
                  <a:srgbClr val="000000">
                    <a:alpha val="50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effectLst>
                <a:outerShdw blurRad="50800" dist="38100" dir="2700000" algn="tl" rotWithShape="0">
                  <a:srgbClr val="000000">
                    <a:alpha val="50000"/>
                  </a:srgbClr>
                </a:outerShdw>
              </a:effectLst>
            </c:spPr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effectLst>
                <a:outerShdw blurRad="50800" dist="38100" dir="2700000" algn="tl" rotWithShape="0">
                  <a:srgbClr val="000000">
                    <a:alpha val="50000"/>
                  </a:srgbClr>
                </a:outerShdw>
              </a:effectLst>
            </c:spPr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effectLst>
                <a:outerShdw blurRad="50800" dist="38100" dir="2700000" algn="tl" rotWithShape="0">
                  <a:srgbClr val="000000">
                    <a:alpha val="50000"/>
                  </a:srgbClr>
                </a:outerShdw>
              </a:effectLst>
            </c:spPr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effectLst>
                <a:outerShdw blurRad="50800" dist="38100" dir="2700000" algn="tl" rotWithShape="0">
                  <a:srgbClr val="000000">
                    <a:alpha val="50000"/>
                  </a:srgbClr>
                </a:outerShdw>
              </a:effectLst>
            </c:spPr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effectLst>
                <a:outerShdw blurRad="50800" dist="38100" dir="2700000" algn="tl" rotWithShape="0">
                  <a:srgbClr val="000000">
                    <a:alpha val="50000"/>
                  </a:srgbClr>
                </a:outerShdw>
              </a:effectLst>
            </c:spPr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effectLst>
                <a:outerShdw blurRad="50800" dist="38100" dir="2700000" algn="tl" rotWithShape="0">
                  <a:srgbClr val="000000">
                    <a:alpha val="50000"/>
                  </a:srgbClr>
                </a:outerShdw>
              </a:effectLst>
            </c:spPr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effectLst>
                <a:outerShdw blurRad="50800" dist="38100" dir="2700000" algn="tl" rotWithShape="0">
                  <a:srgbClr val="000000">
                    <a:alpha val="50000"/>
                  </a:srgbClr>
                </a:outerShdw>
              </a:effectLst>
            </c:spPr>
          </c:dPt>
          <c:dPt>
            <c:idx val="9"/>
            <c:invertIfNegative val="0"/>
            <c:bubble3D val="0"/>
            <c:spPr>
              <a:solidFill>
                <a:schemeClr val="tx2"/>
              </a:solidFill>
              <a:effectLst>
                <a:outerShdw blurRad="50800" dist="38100" dir="2700000" algn="tl" rotWithShape="0">
                  <a:srgbClr val="000000">
                    <a:alpha val="50000"/>
                  </a:srgbClr>
                </a:outerShdw>
              </a:effectLst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8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</a:rPr>
                      <a:t>87</a:t>
                    </a:r>
                    <a:endParaRPr lang="en-US" sz="1400" b="1" dirty="0">
                      <a:latin typeface="Arial" pitchFamily="34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8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defRPr>
                    </a:pPr>
                    <a:r>
                      <a:rPr lang="en-US" sz="8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</a:rPr>
                      <a:t>162</a:t>
                    </a:r>
                    <a:endParaRPr lang="en-US" sz="1100" b="1" dirty="0">
                      <a:latin typeface="Arial" pitchFamily="34" charset="0"/>
                    </a:endParaRP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8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</a:rPr>
                      <a:t>218</a:t>
                    </a:r>
                    <a:endParaRPr lang="en-US" sz="1100" b="1" dirty="0">
                      <a:latin typeface="Arial" pitchFamily="34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8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</a:rPr>
                      <a:t>296</a:t>
                    </a:r>
                    <a:endParaRPr lang="en-US" sz="1100" b="1" dirty="0">
                      <a:latin typeface="Arial" pitchFamily="34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8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</a:rPr>
                      <a:t>527</a:t>
                    </a:r>
                    <a:endParaRPr lang="en-US" sz="1100" b="1" dirty="0">
                      <a:latin typeface="Arial" pitchFamily="34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pPr>
                      <a:defRPr sz="8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defRPr>
                    </a:pPr>
                    <a:r>
                      <a:rPr lang="en-US" sz="8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</a:rPr>
                      <a:t>774</a:t>
                    </a:r>
                    <a:endParaRPr lang="en-US" sz="1100" b="1" dirty="0">
                      <a:solidFill>
                        <a:srgbClr val="007790"/>
                      </a:solidFill>
                      <a:latin typeface="Arial" pitchFamily="34" charset="0"/>
                    </a:endParaRP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8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</a:rPr>
                      <a:t>903</a:t>
                    </a:r>
                    <a:endParaRPr lang="en-US" sz="1100" dirty="0">
                      <a:latin typeface="Arial" pitchFamily="34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3.4347083134815909E-2"/>
                </c:manualLayout>
              </c:layout>
              <c:tx>
                <c:rich>
                  <a:bodyPr/>
                  <a:lstStyle/>
                  <a:p>
                    <a:r>
                      <a:rPr lang="en-US" sz="8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</a:rPr>
                      <a:t>1156</a:t>
                    </a:r>
                    <a:endParaRPr lang="en-US" sz="1100" dirty="0">
                      <a:latin typeface="Arial" pitchFamily="34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86.8</c:v>
                </c:pt>
                <c:pt idx="1">
                  <c:v>161.80000000000001</c:v>
                </c:pt>
                <c:pt idx="2">
                  <c:v>217.6</c:v>
                </c:pt>
                <c:pt idx="3">
                  <c:v>296.5</c:v>
                </c:pt>
                <c:pt idx="4">
                  <c:v>527</c:v>
                </c:pt>
                <c:pt idx="5">
                  <c:v>774</c:v>
                </c:pt>
                <c:pt idx="6">
                  <c:v>910</c:v>
                </c:pt>
                <c:pt idx="7">
                  <c:v>1156</c:v>
                </c:pt>
                <c:pt idx="8">
                  <c:v>1355</c:v>
                </c:pt>
                <c:pt idx="9">
                  <c:v>1198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60205440"/>
        <c:axId val="160231808"/>
      </c:barChart>
      <c:catAx>
        <c:axId val="16020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160231808"/>
        <c:crosses val="autoZero"/>
        <c:auto val="1"/>
        <c:lblAlgn val="ctr"/>
        <c:lblOffset val="100"/>
        <c:noMultiLvlLbl val="0"/>
      </c:catAx>
      <c:valAx>
        <c:axId val="1602318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60205440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292093831286139E-2"/>
          <c:y val="0.1107001342655891"/>
          <c:w val="0.88713664698162586"/>
          <c:h val="0.6956014888013590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R&amp;D</c:v>
                </c:pt>
              </c:strCache>
            </c:strRef>
          </c:tx>
          <c:spPr>
            <a:solidFill>
              <a:srgbClr val="00ACCD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FY 2014</c:v>
                </c:pt>
                <c:pt idx="1">
                  <c:v>FY 2015</c:v>
                </c:pt>
                <c:pt idx="2">
                  <c:v>FY 2016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213</c:v>
                </c:pt>
                <c:pt idx="1">
                  <c:v>223</c:v>
                </c:pt>
                <c:pt idx="2">
                  <c:v>241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AEEF"/>
            </a:solidFill>
            <a:ln>
              <a:noFill/>
            </a:ln>
          </c:spPr>
          <c:invertIfNegative val="0"/>
          <c:dLbls>
            <c:dLbl>
              <c:idx val="1"/>
              <c:layout>
                <c:manualLayout>
                  <c:x val="2.9367458386272151E-3"/>
                  <c:y val="5.6389536554984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FY 2014</c:v>
                </c:pt>
                <c:pt idx="1">
                  <c:v>FY 2015</c:v>
                </c:pt>
                <c:pt idx="2">
                  <c:v>FY 2016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100"/>
        <c:axId val="161320320"/>
        <c:axId val="161342592"/>
      </c:barChart>
      <c:catAx>
        <c:axId val="161320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61342592"/>
        <c:crosses val="autoZero"/>
        <c:auto val="1"/>
        <c:lblAlgn val="ctr"/>
        <c:lblOffset val="100"/>
        <c:noMultiLvlLbl val="0"/>
      </c:catAx>
      <c:valAx>
        <c:axId val="161342592"/>
        <c:scaling>
          <c:orientation val="minMax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ysClr val="window" lastClr="FFFFFF"/>
            </a:solidFill>
          </a:ln>
        </c:spPr>
        <c:txPr>
          <a:bodyPr/>
          <a:lstStyle/>
          <a:p>
            <a:pPr>
              <a:defRPr sz="1100"/>
            </a:pPr>
            <a:endParaRPr lang="en-US"/>
          </a:p>
        </c:txPr>
        <c:crossAx val="161320320"/>
        <c:crosses val="autoZero"/>
        <c:crossBetween val="between"/>
        <c:majorUnit val="30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9515775259333293"/>
          <c:y val="0.14559416279327062"/>
          <c:w val="0.21651354962537855"/>
          <c:h val="8.525752394630389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Arial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035538529813406E-2"/>
          <c:y val="1.2700603449932369E-2"/>
          <c:w val="0.45099395127179326"/>
          <c:h val="0.8859894849496763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</c:dPt>
          <c:dPt>
            <c:idx val="1"/>
            <c:bubble3D val="0"/>
            <c:spPr>
              <a:solidFill>
                <a:schemeClr val="tx2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cat>
            <c:strRef>
              <c:f>Sheet1!$A$2:$A$4</c:f>
              <c:strCache>
                <c:ptCount val="3"/>
                <c:pt idx="0">
                  <c:v>Asia 82%</c:v>
                </c:pt>
                <c:pt idx="1">
                  <c:v>Connectivity, Automotive &amp; Industrial 12%</c:v>
                </c:pt>
                <c:pt idx="2">
                  <c:v>Europe 1156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271</c:v>
                </c:pt>
                <c:pt idx="1">
                  <c:v>255</c:v>
                </c:pt>
                <c:pt idx="2">
                  <c:v>1156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90"/>
      </c:pieChart>
    </c:plotArea>
    <c:plotVisOnly val="1"/>
    <c:dispBlanksAs val="zero"/>
    <c:showDLblsOverMax val="0"/>
  </c:chart>
  <c:spPr>
    <a:scene3d>
      <a:camera prst="orthographicFront"/>
      <a:lightRig rig="threePt" dir="t"/>
    </a:scene3d>
    <a:sp3d>
      <a:bevelT w="12700"/>
    </a:sp3d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latin typeface="Arial" pitchFamily="34" charset="0"/>
              </a:rPr>
              <a:t>Revenue </a:t>
            </a:r>
            <a:r>
              <a:rPr lang="en-US" dirty="0" smtClean="0">
                <a:latin typeface="Arial" pitchFamily="34" charset="0"/>
              </a:rPr>
              <a:t>($Million</a:t>
            </a:r>
            <a:r>
              <a:rPr lang="en-US" dirty="0">
                <a:latin typeface="Arial" pitchFamily="34" charset="0"/>
              </a:rPr>
              <a:t>)</a:t>
            </a:r>
          </a:p>
        </c:rich>
      </c:tx>
      <c:layout>
        <c:manualLayout>
          <c:xMode val="edge"/>
          <c:yMode val="edge"/>
          <c:x val="0.30801749306280529"/>
          <c:y val="8.8038973658853353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ACCD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ACCD"/>
              </a:solidFill>
            </c:spPr>
          </c:dPt>
          <c:cat>
            <c:numRef>
              <c:f>Sheet1!$A$2:$A$3</c:f>
              <c:numCache>
                <c:formatCode>General</c:formatCode>
                <c:ptCount val="2"/>
                <c:pt idx="0">
                  <c:v>2007</c:v>
                </c:pt>
                <c:pt idx="1">
                  <c:v>2016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87</c:v>
                </c:pt>
                <c:pt idx="1">
                  <c:v>1120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65222400"/>
        <c:axId val="266076160"/>
      </c:barChart>
      <c:catAx>
        <c:axId val="26522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66076160"/>
        <c:crosses val="autoZero"/>
        <c:auto val="1"/>
        <c:lblAlgn val="ctr"/>
        <c:lblOffset val="100"/>
        <c:noMultiLvlLbl val="0"/>
      </c:catAx>
      <c:valAx>
        <c:axId val="266076160"/>
        <c:scaling>
          <c:orientation val="minMax"/>
          <c:max val="120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65222400"/>
        <c:crosses val="autoZero"/>
        <c:crossBetween val="between"/>
        <c:majorUnit val="600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bg1">
              <a:lumMod val="50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035538529813406E-2"/>
          <c:y val="1.2700603449932369E-2"/>
          <c:w val="0.45099395127179326"/>
          <c:h val="0.8859894849496763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</c:dPt>
          <c:dPt>
            <c:idx val="1"/>
            <c:bubble3D val="0"/>
            <c:spPr>
              <a:solidFill>
                <a:schemeClr val="tx2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cat>
            <c:strRef>
              <c:f>Sheet1!$A$2:$A$4</c:f>
              <c:strCache>
                <c:ptCount val="3"/>
                <c:pt idx="0">
                  <c:v>Connectivity 82%</c:v>
                </c:pt>
                <c:pt idx="1">
                  <c:v>Connectivity, Automotive &amp; Industrial 12%</c:v>
                </c:pt>
                <c:pt idx="2">
                  <c:v>Power Conversion 7%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7</c:v>
                </c:pt>
                <c:pt idx="1">
                  <c:v>12</c:v>
                </c:pt>
                <c:pt idx="2">
                  <c:v>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46"/>
        <c:holeSize val="55"/>
      </c:doughnutChart>
    </c:plotArea>
    <c:plotVisOnly val="1"/>
    <c:dispBlanksAs val="zero"/>
    <c:showDLblsOverMax val="0"/>
  </c:chart>
  <c:spPr>
    <a:scene3d>
      <a:camera prst="orthographicFront"/>
      <a:lightRig rig="threePt" dir="t"/>
    </a:scene3d>
    <a:sp3d>
      <a:bevelT w="12700"/>
    </a:sp3d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0.80608</cdr:x>
      <cdr:y>0</cdr:y>
    </cdr:from>
    <cdr:to>
      <cdr:x>0.99966</cdr:x>
      <cdr:y>0.09563</cdr:y>
    </cdr:to>
    <cdr:sp macro="" textlink="">
      <cdr:nvSpPr>
        <cdr:cNvPr id="4" name="TextBox 1" title="chart cagr"/>
        <cdr:cNvSpPr txBox="1"/>
      </cdr:nvSpPr>
      <cdr:spPr>
        <a:xfrm xmlns:a="http://schemas.openxmlformats.org/drawingml/2006/main">
          <a:off x="2741530" y="0"/>
          <a:ext cx="658375" cy="26796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 sz="1000" b="1" dirty="0">
            <a:solidFill>
              <a:srgbClr val="002060"/>
            </a:solidFill>
            <a:latin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1F774-1ED6-47C1-9FD2-6E5BB445BE46}" type="datetimeFigureOut">
              <a:rPr lang="en-US" smtClean="0"/>
              <a:t>10/16/2017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02CCA-1726-40C5-8C09-1421326F85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786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03C6FEE3-B381-4C84-861F-85D2869C737E}" type="datetimeFigureOut">
              <a:rPr lang="en-GB" smtClean="0"/>
              <a:pPr/>
              <a:t>16/10/2017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3544D6ED-0C15-41DD-ACF6-821BBB985AF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2685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tif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314"/>
            <a:ext cx="9906000" cy="68173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101161" y="5085184"/>
            <a:ext cx="1666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dirty="0" smtClean="0">
                <a:solidFill>
                  <a:schemeClr val="accent2"/>
                </a:solidFill>
                <a:latin typeface="Arial" pitchFamily="34" charset="0"/>
              </a:rPr>
              <a:t>…</a:t>
            </a:r>
            <a:r>
              <a:rPr lang="en-GB" sz="1800" b="0" dirty="0" smtClean="0">
                <a:latin typeface="Arial" pitchFamily="34" charset="0"/>
              </a:rPr>
              <a:t>personal</a:t>
            </a:r>
          </a:p>
          <a:p>
            <a:r>
              <a:rPr lang="en-GB" sz="1800" b="0" dirty="0" smtClean="0">
                <a:solidFill>
                  <a:schemeClr val="accent3"/>
                </a:solidFill>
                <a:latin typeface="Arial" pitchFamily="34" charset="0"/>
              </a:rPr>
              <a:t>…</a:t>
            </a:r>
            <a:r>
              <a:rPr lang="en-GB" sz="1800" b="0" dirty="0" smtClean="0">
                <a:latin typeface="Arial" pitchFamily="34" charset="0"/>
              </a:rPr>
              <a:t>portable</a:t>
            </a:r>
          </a:p>
          <a:p>
            <a:r>
              <a:rPr lang="en-GB" sz="1800" b="0" dirty="0" smtClean="0">
                <a:solidFill>
                  <a:schemeClr val="accent1"/>
                </a:solidFill>
                <a:latin typeface="Arial" pitchFamily="34" charset="0"/>
              </a:rPr>
              <a:t>…</a:t>
            </a:r>
            <a:r>
              <a:rPr lang="en-GB" sz="1800" b="0" dirty="0" smtClean="0">
                <a:latin typeface="Arial" pitchFamily="34" charset="0"/>
              </a:rPr>
              <a:t>connected</a:t>
            </a:r>
            <a:endParaRPr lang="en-GB" sz="1800" b="0" dirty="0">
              <a:latin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50838" y="1052736"/>
            <a:ext cx="5992812" cy="0"/>
          </a:xfrm>
          <a:prstGeom prst="line">
            <a:avLst/>
          </a:prstGeom>
          <a:ln w="2540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350838" y="1223400"/>
            <a:ext cx="5992812" cy="134150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3800" b="0">
                <a:solidFill>
                  <a:srgbClr val="00ACCD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50840" y="2038313"/>
            <a:ext cx="4314128" cy="944761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41141" y="337102"/>
            <a:ext cx="1710687" cy="514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314"/>
            <a:ext cx="9906000" cy="6817372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101161" y="5085184"/>
            <a:ext cx="1666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dirty="0" smtClean="0">
                <a:solidFill>
                  <a:schemeClr val="accent2"/>
                </a:solidFill>
                <a:latin typeface="Arial" pitchFamily="34" charset="0"/>
              </a:rPr>
              <a:t>…</a:t>
            </a:r>
            <a:r>
              <a:rPr lang="en-GB" sz="1800" b="0" dirty="0" smtClean="0">
                <a:latin typeface="Arial" pitchFamily="34" charset="0"/>
              </a:rPr>
              <a:t>personal</a:t>
            </a:r>
          </a:p>
          <a:p>
            <a:r>
              <a:rPr lang="en-GB" sz="1800" b="0" dirty="0" smtClean="0">
                <a:solidFill>
                  <a:schemeClr val="accent3"/>
                </a:solidFill>
                <a:latin typeface="Arial" pitchFamily="34" charset="0"/>
              </a:rPr>
              <a:t>…</a:t>
            </a:r>
            <a:r>
              <a:rPr lang="en-GB" sz="1800" b="0" dirty="0" smtClean="0">
                <a:latin typeface="Arial" pitchFamily="34" charset="0"/>
              </a:rPr>
              <a:t>portable</a:t>
            </a:r>
          </a:p>
          <a:p>
            <a:r>
              <a:rPr lang="en-GB" sz="1800" b="0" dirty="0" smtClean="0">
                <a:solidFill>
                  <a:schemeClr val="accent1"/>
                </a:solidFill>
                <a:latin typeface="Arial" pitchFamily="34" charset="0"/>
              </a:rPr>
              <a:t>…</a:t>
            </a:r>
            <a:r>
              <a:rPr lang="en-GB" sz="1800" b="0" dirty="0" smtClean="0">
                <a:latin typeface="Arial" pitchFamily="34" charset="0"/>
              </a:rPr>
              <a:t>connected</a:t>
            </a:r>
            <a:endParaRPr lang="en-GB" sz="1800" b="0" dirty="0">
              <a:latin typeface="Arial" pitchFamily="34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50838" y="1052736"/>
            <a:ext cx="5992812" cy="0"/>
          </a:xfrm>
          <a:prstGeom prst="line">
            <a:avLst/>
          </a:prstGeom>
          <a:ln w="2540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60429" y="337101"/>
            <a:ext cx="1891397" cy="75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557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28pt Arial Title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0"/>
          </p:nvPr>
        </p:nvSpPr>
        <p:spPr>
          <a:xfrm>
            <a:off x="3908984" y="6481982"/>
            <a:ext cx="2088032" cy="184666"/>
          </a:xfrm>
        </p:spPr>
        <p:txBody>
          <a:bodyPr/>
          <a:lstStyle/>
          <a:p>
            <a:r>
              <a:rPr lang="en-GB" dirty="0" smtClean="0"/>
              <a:t>© 2017 Dialog Semiconductor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26A69B5-200B-4E8E-9012-4EBB91306B1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Content Placeholder 4"/>
          <p:cNvSpPr>
            <a:spLocks noGrp="1"/>
          </p:cNvSpPr>
          <p:nvPr>
            <p:ph sz="quarter" idx="25"/>
          </p:nvPr>
        </p:nvSpPr>
        <p:spPr>
          <a:xfrm>
            <a:off x="360363" y="1539820"/>
            <a:ext cx="4381500" cy="229931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26"/>
          </p:nvPr>
        </p:nvSpPr>
        <p:spPr>
          <a:xfrm>
            <a:off x="360363" y="3978220"/>
            <a:ext cx="4381500" cy="229931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Content Placeholder 4"/>
          <p:cNvSpPr>
            <a:spLocks noGrp="1"/>
          </p:cNvSpPr>
          <p:nvPr>
            <p:ph sz="quarter" idx="14"/>
          </p:nvPr>
        </p:nvSpPr>
        <p:spPr>
          <a:xfrm>
            <a:off x="5160963" y="1539820"/>
            <a:ext cx="4381500" cy="229931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27"/>
          </p:nvPr>
        </p:nvSpPr>
        <p:spPr>
          <a:xfrm>
            <a:off x="5160963" y="3968695"/>
            <a:ext cx="4381500" cy="229931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363538" y="757238"/>
            <a:ext cx="6338887" cy="319087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77813" indent="0">
              <a:buNone/>
              <a:defRPr/>
            </a:lvl2pPr>
            <a:lvl3pPr marL="530225" indent="0">
              <a:buNone/>
              <a:defRPr/>
            </a:lvl3pPr>
            <a:lvl4pPr marL="765175" indent="0">
              <a:buNone/>
              <a:defRPr/>
            </a:lvl4pPr>
            <a:lvl5pPr marL="990600" indent="0">
              <a:buNone/>
              <a:defRPr/>
            </a:lvl5pPr>
          </a:lstStyle>
          <a:p>
            <a:pPr lvl="0"/>
            <a:r>
              <a:rPr lang="en-US" dirty="0" smtClean="0"/>
              <a:t>Subheading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2217126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28pt Arial Title</a:t>
            </a:r>
            <a:endParaRPr lang="en-GB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63538" y="757238"/>
            <a:ext cx="6338887" cy="319087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77813" indent="0">
              <a:buNone/>
              <a:defRPr/>
            </a:lvl2pPr>
            <a:lvl3pPr marL="530225" indent="0">
              <a:buNone/>
              <a:defRPr/>
            </a:lvl3pPr>
            <a:lvl4pPr marL="765175" indent="0">
              <a:buNone/>
              <a:defRPr/>
            </a:lvl4pPr>
            <a:lvl5pPr marL="990600" indent="0">
              <a:buNone/>
              <a:defRPr/>
            </a:lvl5pPr>
          </a:lstStyle>
          <a:p>
            <a:pPr lvl="0"/>
            <a:r>
              <a:rPr lang="en-US" dirty="0" smtClean="0"/>
              <a:t>Subheading here if required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>
          <a:xfrm>
            <a:off x="3908984" y="6481982"/>
            <a:ext cx="2088032" cy="184666"/>
          </a:xfrm>
        </p:spPr>
        <p:txBody>
          <a:bodyPr/>
          <a:lstStyle/>
          <a:p>
            <a:r>
              <a:rPr lang="en-GB" dirty="0" smtClean="0"/>
              <a:t>© 2017 Dialog Semiconductor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26A69B5-200B-4E8E-9012-4EBB91306B1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0610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314"/>
            <a:ext cx="9906000" cy="6817372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1161" y="5085184"/>
            <a:ext cx="1666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dirty="0" smtClean="0">
                <a:solidFill>
                  <a:schemeClr val="accent2"/>
                </a:solidFill>
                <a:latin typeface="Arial" pitchFamily="34" charset="0"/>
              </a:rPr>
              <a:t>…</a:t>
            </a:r>
            <a:r>
              <a:rPr lang="en-GB" sz="1800" b="0" dirty="0" smtClean="0">
                <a:latin typeface="Arial" pitchFamily="34" charset="0"/>
              </a:rPr>
              <a:t>personal</a:t>
            </a:r>
          </a:p>
          <a:p>
            <a:r>
              <a:rPr lang="en-GB" sz="1800" b="0" dirty="0" smtClean="0">
                <a:solidFill>
                  <a:schemeClr val="accent3"/>
                </a:solidFill>
                <a:latin typeface="Arial" pitchFamily="34" charset="0"/>
              </a:rPr>
              <a:t>…</a:t>
            </a:r>
            <a:r>
              <a:rPr lang="en-GB" sz="1800" b="0" dirty="0" smtClean="0">
                <a:latin typeface="Arial" pitchFamily="34" charset="0"/>
              </a:rPr>
              <a:t>portable</a:t>
            </a:r>
          </a:p>
          <a:p>
            <a:r>
              <a:rPr lang="en-GB" sz="1800" b="0" dirty="0" smtClean="0">
                <a:solidFill>
                  <a:schemeClr val="accent1"/>
                </a:solidFill>
                <a:latin typeface="Arial" pitchFamily="34" charset="0"/>
              </a:rPr>
              <a:t>…</a:t>
            </a:r>
            <a:r>
              <a:rPr lang="en-GB" sz="1800" b="0" dirty="0" smtClean="0">
                <a:latin typeface="Arial" pitchFamily="34" charset="0"/>
              </a:rPr>
              <a:t>connected</a:t>
            </a:r>
            <a:endParaRPr lang="en-GB" sz="1800" b="0" dirty="0">
              <a:latin typeface="Arial" pitchFamily="34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50838" y="1052736"/>
            <a:ext cx="5992812" cy="0"/>
          </a:xfrm>
          <a:prstGeom prst="line">
            <a:avLst/>
          </a:prstGeom>
          <a:ln w="2540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350838" y="1223400"/>
            <a:ext cx="5992812" cy="134150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3800" b="0">
                <a:solidFill>
                  <a:srgbClr val="00ACCD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50840" y="2038313"/>
            <a:ext cx="4314128" cy="944761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41141" y="337102"/>
            <a:ext cx="1710687" cy="514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729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101161" y="5085184"/>
            <a:ext cx="1666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dirty="0" smtClean="0">
                <a:solidFill>
                  <a:schemeClr val="accent2"/>
                </a:solidFill>
                <a:latin typeface="Arial" pitchFamily="34" charset="0"/>
              </a:rPr>
              <a:t>…</a:t>
            </a:r>
            <a:r>
              <a:rPr lang="en-GB" sz="1800" b="0" dirty="0" smtClean="0">
                <a:latin typeface="Arial" pitchFamily="34" charset="0"/>
              </a:rPr>
              <a:t>personal</a:t>
            </a:r>
          </a:p>
          <a:p>
            <a:r>
              <a:rPr lang="en-GB" sz="1800" b="0" dirty="0" smtClean="0">
                <a:solidFill>
                  <a:schemeClr val="accent3"/>
                </a:solidFill>
                <a:latin typeface="Arial" pitchFamily="34" charset="0"/>
              </a:rPr>
              <a:t>…</a:t>
            </a:r>
            <a:r>
              <a:rPr lang="en-GB" sz="1800" b="0" dirty="0" smtClean="0">
                <a:latin typeface="Arial" pitchFamily="34" charset="0"/>
              </a:rPr>
              <a:t>portable</a:t>
            </a:r>
          </a:p>
          <a:p>
            <a:r>
              <a:rPr lang="en-GB" sz="1800" b="0" dirty="0" smtClean="0">
                <a:solidFill>
                  <a:schemeClr val="accent1"/>
                </a:solidFill>
                <a:latin typeface="Arial" pitchFamily="34" charset="0"/>
              </a:rPr>
              <a:t>…</a:t>
            </a:r>
            <a:r>
              <a:rPr lang="en-GB" sz="1800" b="0" dirty="0" smtClean="0">
                <a:latin typeface="Arial" pitchFamily="34" charset="0"/>
              </a:rPr>
              <a:t>connected</a:t>
            </a:r>
            <a:endParaRPr lang="en-GB" sz="1800" b="0" dirty="0">
              <a:latin typeface="Arial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608341"/>
            <a:ext cx="9906000" cy="4174718"/>
          </a:xfrm>
          <a:prstGeom prst="rect">
            <a:avLst/>
          </a:prstGeom>
        </p:spPr>
      </p:pic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8984" y="6481982"/>
            <a:ext cx="2088032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 smtClean="0"/>
              <a:t>© 2017 Dialog Semiconductor</a:t>
            </a:r>
            <a:endParaRPr lang="en-GB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47938" y="6473356"/>
            <a:ext cx="58500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C26A69B5-200B-4E8E-9012-4EBB91306B1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50838" y="6320643"/>
            <a:ext cx="91821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8101161" y="5085184"/>
            <a:ext cx="1666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dirty="0" smtClean="0">
                <a:solidFill>
                  <a:schemeClr val="accent2"/>
                </a:solidFill>
                <a:latin typeface="Arial" pitchFamily="34" charset="0"/>
              </a:rPr>
              <a:t>…</a:t>
            </a:r>
            <a:r>
              <a:rPr lang="en-GB" sz="1800" b="0" dirty="0" smtClean="0">
                <a:latin typeface="Arial" pitchFamily="34" charset="0"/>
              </a:rPr>
              <a:t>personal</a:t>
            </a:r>
          </a:p>
          <a:p>
            <a:r>
              <a:rPr lang="en-GB" sz="1800" b="0" dirty="0" smtClean="0">
                <a:solidFill>
                  <a:schemeClr val="accent3"/>
                </a:solidFill>
                <a:latin typeface="Arial" pitchFamily="34" charset="0"/>
              </a:rPr>
              <a:t>…</a:t>
            </a:r>
            <a:r>
              <a:rPr lang="en-GB" sz="1800" b="0" dirty="0" smtClean="0">
                <a:latin typeface="Arial" pitchFamily="34" charset="0"/>
              </a:rPr>
              <a:t>portable</a:t>
            </a:r>
          </a:p>
          <a:p>
            <a:r>
              <a:rPr lang="en-GB" sz="1800" b="0" dirty="0" smtClean="0">
                <a:solidFill>
                  <a:schemeClr val="accent1"/>
                </a:solidFill>
                <a:latin typeface="Arial" pitchFamily="34" charset="0"/>
              </a:rPr>
              <a:t>…</a:t>
            </a:r>
            <a:r>
              <a:rPr lang="en-GB" sz="1800" b="0" dirty="0" smtClean="0">
                <a:latin typeface="Arial" pitchFamily="34" charset="0"/>
              </a:rPr>
              <a:t>connected</a:t>
            </a:r>
            <a:endParaRPr lang="en-GB" sz="1800" b="0" dirty="0">
              <a:latin typeface="Arial" pitchFamily="34" charset="0"/>
            </a:endParaRP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350838" y="6320643"/>
            <a:ext cx="91821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>
          <a:xfrm>
            <a:off x="0" y="0"/>
            <a:ext cx="9906000" cy="1417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000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320358" y="925865"/>
            <a:ext cx="8800781" cy="1495794"/>
          </a:xfrm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en-US" sz="5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Powering the Smart Connected Future</a:t>
            </a:r>
            <a:endParaRPr lang="en-GB" sz="54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310640" y="2552700"/>
            <a:ext cx="7307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www.dialog-semiconductor.com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068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101161" y="5085184"/>
            <a:ext cx="1666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dirty="0" smtClean="0">
                <a:solidFill>
                  <a:schemeClr val="accent2"/>
                </a:solidFill>
                <a:latin typeface="Arial" pitchFamily="34" charset="0"/>
              </a:rPr>
              <a:t>…</a:t>
            </a:r>
            <a:r>
              <a:rPr lang="en-GB" sz="1800" b="0" dirty="0" smtClean="0">
                <a:latin typeface="Arial" pitchFamily="34" charset="0"/>
              </a:rPr>
              <a:t>personal</a:t>
            </a:r>
          </a:p>
          <a:p>
            <a:r>
              <a:rPr lang="en-GB" sz="1800" b="0" dirty="0" smtClean="0">
                <a:solidFill>
                  <a:schemeClr val="accent3"/>
                </a:solidFill>
                <a:latin typeface="Arial" pitchFamily="34" charset="0"/>
              </a:rPr>
              <a:t>…</a:t>
            </a:r>
            <a:r>
              <a:rPr lang="en-GB" sz="1800" b="0" dirty="0" smtClean="0">
                <a:latin typeface="Arial" pitchFamily="34" charset="0"/>
              </a:rPr>
              <a:t>portable</a:t>
            </a:r>
          </a:p>
          <a:p>
            <a:r>
              <a:rPr lang="en-GB" sz="1800" b="0" dirty="0" smtClean="0">
                <a:solidFill>
                  <a:schemeClr val="accent1"/>
                </a:solidFill>
                <a:latin typeface="Arial" pitchFamily="34" charset="0"/>
              </a:rPr>
              <a:t>…</a:t>
            </a:r>
            <a:r>
              <a:rPr lang="en-GB" sz="1800" b="0" dirty="0" smtClean="0">
                <a:latin typeface="Arial" pitchFamily="34" charset="0"/>
              </a:rPr>
              <a:t>connected</a:t>
            </a:r>
            <a:endParaRPr lang="en-GB" sz="1800" b="0" dirty="0">
              <a:latin typeface="Arial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608341"/>
            <a:ext cx="9906000" cy="4174718"/>
          </a:xfrm>
          <a:prstGeom prst="rect">
            <a:avLst/>
          </a:prstGeom>
        </p:spPr>
      </p:pic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8984" y="6481982"/>
            <a:ext cx="2088032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 smtClean="0"/>
              <a:t>© 2017 Dialog Semiconductor</a:t>
            </a:r>
            <a:endParaRPr lang="en-GB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47938" y="6473356"/>
            <a:ext cx="58500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C26A69B5-200B-4E8E-9012-4EBB91306B1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50838" y="6320643"/>
            <a:ext cx="91821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8101161" y="5085184"/>
            <a:ext cx="1666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dirty="0" smtClean="0">
                <a:solidFill>
                  <a:schemeClr val="accent2"/>
                </a:solidFill>
                <a:latin typeface="Arial" pitchFamily="34" charset="0"/>
              </a:rPr>
              <a:t>…</a:t>
            </a:r>
            <a:r>
              <a:rPr lang="en-GB" sz="1800" b="0" dirty="0" smtClean="0">
                <a:latin typeface="Arial" pitchFamily="34" charset="0"/>
              </a:rPr>
              <a:t>personal</a:t>
            </a:r>
          </a:p>
          <a:p>
            <a:r>
              <a:rPr lang="en-GB" sz="1800" b="0" dirty="0" smtClean="0">
                <a:solidFill>
                  <a:schemeClr val="accent3"/>
                </a:solidFill>
                <a:latin typeface="Arial" pitchFamily="34" charset="0"/>
              </a:rPr>
              <a:t>…</a:t>
            </a:r>
            <a:r>
              <a:rPr lang="en-GB" sz="1800" b="0" dirty="0" smtClean="0">
                <a:latin typeface="Arial" pitchFamily="34" charset="0"/>
              </a:rPr>
              <a:t>portable</a:t>
            </a:r>
          </a:p>
          <a:p>
            <a:r>
              <a:rPr lang="en-GB" sz="1800" b="0" dirty="0" smtClean="0">
                <a:solidFill>
                  <a:schemeClr val="accent1"/>
                </a:solidFill>
                <a:latin typeface="Arial" pitchFamily="34" charset="0"/>
              </a:rPr>
              <a:t>…</a:t>
            </a:r>
            <a:r>
              <a:rPr lang="en-GB" sz="1800" b="0" dirty="0" smtClean="0">
                <a:latin typeface="Arial" pitchFamily="34" charset="0"/>
              </a:rPr>
              <a:t>connected</a:t>
            </a:r>
            <a:endParaRPr lang="en-GB" sz="1800" b="0" dirty="0">
              <a:latin typeface="Arial" pitchFamily="34" charset="0"/>
            </a:endParaRP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350838" y="6320643"/>
            <a:ext cx="91821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>
          <a:xfrm>
            <a:off x="0" y="0"/>
            <a:ext cx="9906000" cy="1417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000" dirty="0">
              <a:solidFill>
                <a:prstClr val="white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508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314"/>
            <a:ext cx="9906000" cy="68173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101161" y="5085184"/>
            <a:ext cx="1666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E6007E"/>
                </a:solidFill>
              </a:rPr>
              <a:t>…</a:t>
            </a:r>
            <a:r>
              <a:rPr lang="en-GB" dirty="0">
                <a:solidFill>
                  <a:srgbClr val="000000"/>
                </a:solidFill>
              </a:rPr>
              <a:t>personal</a:t>
            </a:r>
          </a:p>
          <a:p>
            <a:r>
              <a:rPr lang="en-GB" dirty="0">
                <a:solidFill>
                  <a:srgbClr val="92D050"/>
                </a:solidFill>
              </a:rPr>
              <a:t>…</a:t>
            </a:r>
            <a:r>
              <a:rPr lang="en-GB" dirty="0">
                <a:solidFill>
                  <a:srgbClr val="000000"/>
                </a:solidFill>
              </a:rPr>
              <a:t>portable</a:t>
            </a:r>
          </a:p>
          <a:p>
            <a:r>
              <a:rPr lang="en-GB" dirty="0">
                <a:solidFill>
                  <a:srgbClr val="00ACCD"/>
                </a:solidFill>
              </a:rPr>
              <a:t>…</a:t>
            </a:r>
            <a:r>
              <a:rPr lang="en-GB" dirty="0">
                <a:solidFill>
                  <a:srgbClr val="000000"/>
                </a:solidFill>
              </a:rPr>
              <a:t>connected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50838" y="1052736"/>
            <a:ext cx="5992812" cy="0"/>
          </a:xfrm>
          <a:prstGeom prst="line">
            <a:avLst/>
          </a:prstGeom>
          <a:ln w="2540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350838" y="1223400"/>
            <a:ext cx="5992812" cy="134150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3800" b="0">
                <a:solidFill>
                  <a:srgbClr val="00ACCD"/>
                </a:solidFill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50840" y="2038313"/>
            <a:ext cx="4314128" cy="944761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41141" y="337102"/>
            <a:ext cx="1710687" cy="514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314"/>
            <a:ext cx="9906000" cy="6817372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101161" y="5085184"/>
            <a:ext cx="1666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E6007E"/>
                </a:solidFill>
              </a:rPr>
              <a:t>…</a:t>
            </a:r>
            <a:r>
              <a:rPr lang="en-GB" dirty="0">
                <a:solidFill>
                  <a:srgbClr val="000000"/>
                </a:solidFill>
              </a:rPr>
              <a:t>personal</a:t>
            </a:r>
          </a:p>
          <a:p>
            <a:r>
              <a:rPr lang="en-GB" dirty="0">
                <a:solidFill>
                  <a:srgbClr val="92D050"/>
                </a:solidFill>
              </a:rPr>
              <a:t>…</a:t>
            </a:r>
            <a:r>
              <a:rPr lang="en-GB" dirty="0">
                <a:solidFill>
                  <a:srgbClr val="000000"/>
                </a:solidFill>
              </a:rPr>
              <a:t>portable</a:t>
            </a:r>
          </a:p>
          <a:p>
            <a:r>
              <a:rPr lang="en-GB" dirty="0">
                <a:solidFill>
                  <a:srgbClr val="00ACCD"/>
                </a:solidFill>
              </a:rPr>
              <a:t>…</a:t>
            </a:r>
            <a:r>
              <a:rPr lang="en-GB" dirty="0">
                <a:solidFill>
                  <a:srgbClr val="000000"/>
                </a:solidFill>
              </a:rPr>
              <a:t>connected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50838" y="1052736"/>
            <a:ext cx="5992812" cy="0"/>
          </a:xfrm>
          <a:prstGeom prst="line">
            <a:avLst/>
          </a:prstGeom>
          <a:ln w="2540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60429" y="337101"/>
            <a:ext cx="1891397" cy="75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827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314"/>
            <a:ext cx="9906000" cy="6817372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1161" y="5085184"/>
            <a:ext cx="1666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E6007E"/>
                </a:solidFill>
              </a:rPr>
              <a:t>…</a:t>
            </a:r>
            <a:r>
              <a:rPr lang="en-GB" dirty="0">
                <a:solidFill>
                  <a:srgbClr val="000000"/>
                </a:solidFill>
              </a:rPr>
              <a:t>personal</a:t>
            </a:r>
          </a:p>
          <a:p>
            <a:r>
              <a:rPr lang="en-GB" dirty="0">
                <a:solidFill>
                  <a:srgbClr val="92D050"/>
                </a:solidFill>
              </a:rPr>
              <a:t>…</a:t>
            </a:r>
            <a:r>
              <a:rPr lang="en-GB" dirty="0">
                <a:solidFill>
                  <a:srgbClr val="000000"/>
                </a:solidFill>
              </a:rPr>
              <a:t>portable</a:t>
            </a:r>
          </a:p>
          <a:p>
            <a:r>
              <a:rPr lang="en-GB" dirty="0">
                <a:solidFill>
                  <a:srgbClr val="00ACCD"/>
                </a:solidFill>
              </a:rPr>
              <a:t>…</a:t>
            </a:r>
            <a:r>
              <a:rPr lang="en-GB" dirty="0">
                <a:solidFill>
                  <a:srgbClr val="000000"/>
                </a:solidFill>
              </a:rPr>
              <a:t>connected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50838" y="1052736"/>
            <a:ext cx="5992812" cy="0"/>
          </a:xfrm>
          <a:prstGeom prst="line">
            <a:avLst/>
          </a:prstGeom>
          <a:ln w="2540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350838" y="1223400"/>
            <a:ext cx="5992812" cy="134150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4000" b="0">
                <a:solidFill>
                  <a:srgbClr val="00ACCD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 40 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0840" y="2038313"/>
            <a:ext cx="4314128" cy="944761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 28 </a:t>
            </a:r>
            <a:r>
              <a:rPr lang="en-US" dirty="0" err="1"/>
              <a:t>pt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86298" y="337102"/>
            <a:ext cx="2022505" cy="805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87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63538" y="1487219"/>
            <a:ext cx="9186862" cy="504625"/>
          </a:xfrm>
          <a:solidFill>
            <a:srgbClr val="00ACCD"/>
          </a:solidFill>
        </p:spPr>
        <p:txBody>
          <a:bodyPr lIns="108000" rIns="108000" anchor="ctr" anchorCtr="0">
            <a:no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  <a:lvl2pPr marL="277813" indent="0">
              <a:buNone/>
              <a:defRPr sz="2800"/>
            </a:lvl2pPr>
            <a:lvl3pPr marL="530225" indent="0">
              <a:buNone/>
              <a:defRPr sz="2800"/>
            </a:lvl3pPr>
            <a:lvl4pPr marL="765175" indent="0">
              <a:buNone/>
              <a:defRPr sz="2800"/>
            </a:lvl4pPr>
            <a:lvl5pPr marL="990600" indent="0">
              <a:buNone/>
              <a:defRPr sz="2800"/>
            </a:lvl5pPr>
          </a:lstStyle>
          <a:p>
            <a:pPr lvl="0"/>
            <a:r>
              <a:rPr lang="en-US" dirty="0"/>
              <a:t>Insert Agenda Text Here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63538" y="2242195"/>
            <a:ext cx="9186862" cy="504625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lIns="108000" rIns="108000" anchor="ctr" anchorCtr="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277813" indent="0">
              <a:buNone/>
              <a:defRPr sz="2800"/>
            </a:lvl2pPr>
            <a:lvl3pPr marL="530225" indent="0">
              <a:buNone/>
              <a:defRPr sz="2800"/>
            </a:lvl3pPr>
            <a:lvl4pPr marL="765175" indent="0">
              <a:buNone/>
              <a:defRPr sz="2800"/>
            </a:lvl4pPr>
            <a:lvl5pPr marL="990600" indent="0">
              <a:buNone/>
              <a:defRPr sz="2800"/>
            </a:lvl5pPr>
          </a:lstStyle>
          <a:p>
            <a:pPr lvl="0"/>
            <a:r>
              <a:rPr lang="en-US" dirty="0"/>
              <a:t>Insert Agenda Text Here</a:t>
            </a:r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63538" y="3002491"/>
            <a:ext cx="9186862" cy="504625"/>
          </a:xfrm>
          <a:solidFill>
            <a:schemeClr val="bg2"/>
          </a:solidFill>
          <a:ln>
            <a:solidFill>
              <a:schemeClr val="tx2"/>
            </a:solidFill>
          </a:ln>
        </p:spPr>
        <p:txBody>
          <a:bodyPr lIns="108000" rIns="108000" anchor="ctr" anchorCtr="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277813" indent="0">
              <a:buNone/>
              <a:defRPr sz="2800"/>
            </a:lvl2pPr>
            <a:lvl3pPr marL="530225" indent="0">
              <a:buNone/>
              <a:defRPr sz="2800"/>
            </a:lvl3pPr>
            <a:lvl4pPr marL="765175" indent="0">
              <a:buNone/>
              <a:defRPr sz="2800"/>
            </a:lvl4pPr>
            <a:lvl5pPr marL="990600" indent="0">
              <a:buNone/>
              <a:defRPr sz="2800"/>
            </a:lvl5pPr>
          </a:lstStyle>
          <a:p>
            <a:pPr lvl="0"/>
            <a:r>
              <a:rPr lang="en-US" dirty="0"/>
              <a:t>Insert Agenda Text Here</a:t>
            </a:r>
          </a:p>
        </p:txBody>
      </p:sp>
      <p:sp>
        <p:nvSpPr>
          <p:cNvPr id="37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63538" y="3763083"/>
            <a:ext cx="9186862" cy="504625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 lIns="108000" rIns="108000" anchor="ctr" anchorCtr="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277813" indent="0">
              <a:buNone/>
              <a:defRPr sz="2800"/>
            </a:lvl2pPr>
            <a:lvl3pPr marL="530225" indent="0">
              <a:buNone/>
              <a:defRPr sz="2800"/>
            </a:lvl3pPr>
            <a:lvl4pPr marL="765175" indent="0">
              <a:buNone/>
              <a:defRPr sz="2800"/>
            </a:lvl4pPr>
            <a:lvl5pPr marL="990600" indent="0">
              <a:buNone/>
              <a:defRPr sz="2800"/>
            </a:lvl5pPr>
          </a:lstStyle>
          <a:p>
            <a:pPr lvl="0"/>
            <a:r>
              <a:rPr lang="en-US" dirty="0"/>
              <a:t>Insert Agenda Text Here</a:t>
            </a:r>
          </a:p>
        </p:txBody>
      </p:sp>
      <p:sp>
        <p:nvSpPr>
          <p:cNvPr id="3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63538" y="4512114"/>
            <a:ext cx="9186862" cy="504625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 lIns="108000" rIns="108000" anchor="ctr" anchorCtr="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277813" indent="0">
              <a:buNone/>
              <a:defRPr sz="2800"/>
            </a:lvl2pPr>
            <a:lvl3pPr marL="530225" indent="0">
              <a:buNone/>
              <a:defRPr sz="2800"/>
            </a:lvl3pPr>
            <a:lvl4pPr marL="765175" indent="0">
              <a:buNone/>
              <a:defRPr sz="2800"/>
            </a:lvl4pPr>
            <a:lvl5pPr marL="990600" indent="0">
              <a:buNone/>
              <a:defRPr sz="2800"/>
            </a:lvl5pPr>
          </a:lstStyle>
          <a:p>
            <a:pPr lvl="0"/>
            <a:r>
              <a:rPr lang="en-US" dirty="0"/>
              <a:t>Insert Agenda Text Here</a:t>
            </a:r>
          </a:p>
        </p:txBody>
      </p:sp>
      <p:sp>
        <p:nvSpPr>
          <p:cNvPr id="39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363538" y="5272706"/>
            <a:ext cx="9186862" cy="504625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 lIns="108000" rIns="108000" anchor="ctr" anchorCtr="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277813" indent="0">
              <a:buNone/>
              <a:defRPr sz="2800"/>
            </a:lvl2pPr>
            <a:lvl3pPr marL="530225" indent="0">
              <a:buNone/>
              <a:defRPr sz="2800"/>
            </a:lvl3pPr>
            <a:lvl4pPr marL="765175" indent="0">
              <a:buNone/>
              <a:defRPr sz="2800"/>
            </a:lvl4pPr>
            <a:lvl5pPr marL="990600" indent="0">
              <a:buNone/>
              <a:defRPr sz="2800"/>
            </a:lvl5pPr>
          </a:lstStyle>
          <a:p>
            <a:pPr lvl="0"/>
            <a:r>
              <a:rPr lang="en-US" dirty="0"/>
              <a:t>Insert Agenda Text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50E9F413-3187-4E2F-8B87-7BFA4E81CA2E}" type="datetime1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16/10/2017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0"/>
          </p:nvPr>
        </p:nvSpPr>
        <p:spPr>
          <a:xfrm>
            <a:off x="3908984" y="6481982"/>
            <a:ext cx="2088032" cy="184666"/>
          </a:xfrm>
        </p:spPr>
        <p:txBody>
          <a:bodyPr/>
          <a:lstStyle/>
          <a:p>
            <a:r>
              <a:rPr lang="en-GB" dirty="0">
                <a:solidFill>
                  <a:srgbClr val="000000">
                    <a:tint val="75000"/>
                  </a:srgbClr>
                </a:solidFill>
              </a:rPr>
              <a:t>© 2016 Dialog Semiconductor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26A69B5-200B-4E8E-9012-4EBB91306B1A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ACCD"/>
                </a:solidFill>
              </a:defRPr>
            </a:lvl1pPr>
          </a:lstStyle>
          <a:p>
            <a:r>
              <a:rPr lang="en-US" dirty="0"/>
              <a:t>Click to Edit 28pt Arial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5964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63538" y="1487219"/>
            <a:ext cx="9186862" cy="504625"/>
          </a:xfrm>
          <a:solidFill>
            <a:schemeClr val="bg2"/>
          </a:solidFill>
          <a:ln>
            <a:solidFill>
              <a:schemeClr val="tx2"/>
            </a:solidFill>
          </a:ln>
        </p:spPr>
        <p:txBody>
          <a:bodyPr lIns="108000" rIns="108000" anchor="ctr" anchorCtr="0">
            <a:noAutofit/>
          </a:bodyPr>
          <a:lstStyle>
            <a:lvl1pPr marL="0" indent="0">
              <a:buNone/>
              <a:defRPr sz="2400" baseline="0">
                <a:solidFill>
                  <a:schemeClr val="tx2"/>
                </a:solidFill>
              </a:defRPr>
            </a:lvl1pPr>
            <a:lvl2pPr marL="277813" indent="0">
              <a:buNone/>
              <a:defRPr sz="2800"/>
            </a:lvl2pPr>
            <a:lvl3pPr marL="530225" indent="0">
              <a:buNone/>
              <a:defRPr sz="2800"/>
            </a:lvl3pPr>
            <a:lvl4pPr marL="765175" indent="0">
              <a:buNone/>
              <a:defRPr sz="2800"/>
            </a:lvl4pPr>
            <a:lvl5pPr marL="990600" indent="0">
              <a:buNone/>
              <a:defRPr sz="2800"/>
            </a:lvl5pPr>
          </a:lstStyle>
          <a:p>
            <a:pPr lvl="0"/>
            <a:r>
              <a:rPr lang="en-US" dirty="0"/>
              <a:t>Insert Agenda Text Here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63538" y="2242195"/>
            <a:ext cx="9186862" cy="504625"/>
          </a:xfrm>
          <a:solidFill>
            <a:schemeClr val="tx2"/>
          </a:solidFill>
          <a:ln>
            <a:solidFill>
              <a:schemeClr val="accent1"/>
            </a:solidFill>
          </a:ln>
        </p:spPr>
        <p:txBody>
          <a:bodyPr lIns="108000" rIns="108000" anchor="ctr" anchorCtr="0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277813" indent="0">
              <a:buNone/>
              <a:defRPr sz="2800"/>
            </a:lvl2pPr>
            <a:lvl3pPr marL="530225" indent="0">
              <a:buNone/>
              <a:defRPr sz="2800"/>
            </a:lvl3pPr>
            <a:lvl4pPr marL="765175" indent="0">
              <a:buNone/>
              <a:defRPr sz="2800"/>
            </a:lvl4pPr>
            <a:lvl5pPr marL="990600" indent="0">
              <a:buNone/>
              <a:defRPr sz="2800"/>
            </a:lvl5pPr>
          </a:lstStyle>
          <a:p>
            <a:pPr lvl="0"/>
            <a:r>
              <a:rPr lang="en-US" dirty="0"/>
              <a:t>Insert Agenda Text Here</a:t>
            </a:r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63538" y="3002491"/>
            <a:ext cx="9186862" cy="504625"/>
          </a:xfrm>
          <a:solidFill>
            <a:schemeClr val="bg2"/>
          </a:solidFill>
          <a:ln>
            <a:solidFill>
              <a:schemeClr val="tx2"/>
            </a:solidFill>
          </a:ln>
        </p:spPr>
        <p:txBody>
          <a:bodyPr lIns="108000" rIns="108000" anchor="ctr" anchorCtr="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277813" indent="0">
              <a:buNone/>
              <a:defRPr sz="2800"/>
            </a:lvl2pPr>
            <a:lvl3pPr marL="530225" indent="0">
              <a:buNone/>
              <a:defRPr sz="2800"/>
            </a:lvl3pPr>
            <a:lvl4pPr marL="765175" indent="0">
              <a:buNone/>
              <a:defRPr sz="2800"/>
            </a:lvl4pPr>
            <a:lvl5pPr marL="990600" indent="0">
              <a:buNone/>
              <a:defRPr sz="2800"/>
            </a:lvl5pPr>
          </a:lstStyle>
          <a:p>
            <a:pPr lvl="0"/>
            <a:r>
              <a:rPr lang="en-US" dirty="0"/>
              <a:t>Insert Agenda Text Here</a:t>
            </a:r>
          </a:p>
        </p:txBody>
      </p:sp>
      <p:sp>
        <p:nvSpPr>
          <p:cNvPr id="37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63538" y="3763083"/>
            <a:ext cx="9186862" cy="504625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 lIns="108000" rIns="108000" anchor="ctr" anchorCtr="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277813" indent="0">
              <a:buNone/>
              <a:defRPr sz="2800"/>
            </a:lvl2pPr>
            <a:lvl3pPr marL="530225" indent="0">
              <a:buNone/>
              <a:defRPr sz="2800"/>
            </a:lvl3pPr>
            <a:lvl4pPr marL="765175" indent="0">
              <a:buNone/>
              <a:defRPr sz="2800"/>
            </a:lvl4pPr>
            <a:lvl5pPr marL="990600" indent="0">
              <a:buNone/>
              <a:defRPr sz="2800"/>
            </a:lvl5pPr>
          </a:lstStyle>
          <a:p>
            <a:pPr lvl="0"/>
            <a:r>
              <a:rPr lang="en-US" dirty="0"/>
              <a:t>Insert Agenda Text Here</a:t>
            </a:r>
          </a:p>
        </p:txBody>
      </p:sp>
      <p:sp>
        <p:nvSpPr>
          <p:cNvPr id="3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63538" y="4512114"/>
            <a:ext cx="9186862" cy="504625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 lIns="108000" rIns="108000" anchor="ctr" anchorCtr="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277813" indent="0">
              <a:buNone/>
              <a:defRPr sz="2800"/>
            </a:lvl2pPr>
            <a:lvl3pPr marL="530225" indent="0">
              <a:buNone/>
              <a:defRPr sz="2800"/>
            </a:lvl3pPr>
            <a:lvl4pPr marL="765175" indent="0">
              <a:buNone/>
              <a:defRPr sz="2800"/>
            </a:lvl4pPr>
            <a:lvl5pPr marL="990600" indent="0">
              <a:buNone/>
              <a:defRPr sz="2800"/>
            </a:lvl5pPr>
          </a:lstStyle>
          <a:p>
            <a:pPr lvl="0"/>
            <a:r>
              <a:rPr lang="en-US" dirty="0"/>
              <a:t>Insert Agenda Text Here</a:t>
            </a:r>
          </a:p>
        </p:txBody>
      </p:sp>
      <p:sp>
        <p:nvSpPr>
          <p:cNvPr id="39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363538" y="5272706"/>
            <a:ext cx="9186862" cy="504625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 lIns="108000" rIns="108000" anchor="ctr" anchorCtr="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277813" indent="0">
              <a:buNone/>
              <a:defRPr sz="2800"/>
            </a:lvl2pPr>
            <a:lvl3pPr marL="530225" indent="0">
              <a:buNone/>
              <a:defRPr sz="2800"/>
            </a:lvl3pPr>
            <a:lvl4pPr marL="765175" indent="0">
              <a:buNone/>
              <a:defRPr sz="2800"/>
            </a:lvl4pPr>
            <a:lvl5pPr marL="990600" indent="0">
              <a:buNone/>
              <a:defRPr sz="2800"/>
            </a:lvl5pPr>
          </a:lstStyle>
          <a:p>
            <a:pPr lvl="0"/>
            <a:r>
              <a:rPr lang="en-US" dirty="0"/>
              <a:t>Insert Agenda Text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50E9F413-3187-4E2F-8B87-7BFA4E81CA2E}" type="datetime1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16/10/2017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0"/>
          </p:nvPr>
        </p:nvSpPr>
        <p:spPr>
          <a:xfrm>
            <a:off x="3908984" y="6481982"/>
            <a:ext cx="2088032" cy="184666"/>
          </a:xfrm>
        </p:spPr>
        <p:txBody>
          <a:bodyPr/>
          <a:lstStyle/>
          <a:p>
            <a:r>
              <a:rPr lang="en-GB" dirty="0">
                <a:solidFill>
                  <a:srgbClr val="000000">
                    <a:tint val="75000"/>
                  </a:srgbClr>
                </a:solidFill>
              </a:rPr>
              <a:t>© 2016 Dialog Semiconductor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26A69B5-200B-4E8E-9012-4EBB91306B1A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ACCD"/>
                </a:solidFill>
              </a:defRPr>
            </a:lvl1pPr>
          </a:lstStyle>
          <a:p>
            <a:r>
              <a:rPr lang="en-US" dirty="0"/>
              <a:t>Click to Edit 28pt Arial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77731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63538" y="1487219"/>
            <a:ext cx="9186862" cy="504625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 lIns="108000" rIns="108000" anchor="ctr" anchorCtr="0">
            <a:noAutofit/>
          </a:bodyPr>
          <a:lstStyle>
            <a:lvl1pPr marL="0" indent="0">
              <a:buNone/>
              <a:defRPr sz="2400" baseline="0">
                <a:solidFill>
                  <a:schemeClr val="tx2"/>
                </a:solidFill>
              </a:defRPr>
            </a:lvl1pPr>
            <a:lvl2pPr marL="277813" indent="0">
              <a:buNone/>
              <a:defRPr sz="2800"/>
            </a:lvl2pPr>
            <a:lvl3pPr marL="530225" indent="0">
              <a:buNone/>
              <a:defRPr sz="2800"/>
            </a:lvl3pPr>
            <a:lvl4pPr marL="765175" indent="0">
              <a:buNone/>
              <a:defRPr sz="2800"/>
            </a:lvl4pPr>
            <a:lvl5pPr marL="990600" indent="0">
              <a:buNone/>
              <a:defRPr sz="2800"/>
            </a:lvl5pPr>
          </a:lstStyle>
          <a:p>
            <a:pPr lvl="0"/>
            <a:r>
              <a:rPr lang="en-US" dirty="0"/>
              <a:t>Insert Agenda Text Here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63538" y="2242195"/>
            <a:ext cx="9186862" cy="504625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lIns="108000" rIns="108000" anchor="ctr" anchorCtr="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277813" indent="0">
              <a:buNone/>
              <a:defRPr sz="2800"/>
            </a:lvl2pPr>
            <a:lvl3pPr marL="530225" indent="0">
              <a:buNone/>
              <a:defRPr sz="2800"/>
            </a:lvl3pPr>
            <a:lvl4pPr marL="765175" indent="0">
              <a:buNone/>
              <a:defRPr sz="2800"/>
            </a:lvl4pPr>
            <a:lvl5pPr marL="990600" indent="0">
              <a:buNone/>
              <a:defRPr sz="2800"/>
            </a:lvl5pPr>
          </a:lstStyle>
          <a:p>
            <a:pPr lvl="0"/>
            <a:r>
              <a:rPr lang="en-US" dirty="0"/>
              <a:t>Insert Agenda Text Here</a:t>
            </a:r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63538" y="3002491"/>
            <a:ext cx="9186862" cy="504625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lIns="108000" rIns="108000" anchor="ctr" anchorCtr="0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277813" indent="0">
              <a:buNone/>
              <a:defRPr sz="2800"/>
            </a:lvl2pPr>
            <a:lvl3pPr marL="530225" indent="0">
              <a:buNone/>
              <a:defRPr sz="2800"/>
            </a:lvl3pPr>
            <a:lvl4pPr marL="765175" indent="0">
              <a:buNone/>
              <a:defRPr sz="2800"/>
            </a:lvl4pPr>
            <a:lvl5pPr marL="990600" indent="0">
              <a:buNone/>
              <a:defRPr sz="2800"/>
            </a:lvl5pPr>
          </a:lstStyle>
          <a:p>
            <a:pPr lvl="0"/>
            <a:r>
              <a:rPr lang="en-US" dirty="0"/>
              <a:t>Insert Agenda Text Here</a:t>
            </a:r>
          </a:p>
        </p:txBody>
      </p:sp>
      <p:sp>
        <p:nvSpPr>
          <p:cNvPr id="37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63538" y="3763083"/>
            <a:ext cx="9186862" cy="504625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 lIns="108000" rIns="108000" anchor="ctr" anchorCtr="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277813" indent="0">
              <a:buNone/>
              <a:defRPr sz="2800"/>
            </a:lvl2pPr>
            <a:lvl3pPr marL="530225" indent="0">
              <a:buNone/>
              <a:defRPr sz="2800"/>
            </a:lvl3pPr>
            <a:lvl4pPr marL="765175" indent="0">
              <a:buNone/>
              <a:defRPr sz="2800"/>
            </a:lvl4pPr>
            <a:lvl5pPr marL="990600" indent="0">
              <a:buNone/>
              <a:defRPr sz="2800"/>
            </a:lvl5pPr>
          </a:lstStyle>
          <a:p>
            <a:pPr lvl="0"/>
            <a:r>
              <a:rPr lang="en-US" dirty="0"/>
              <a:t>Insert Agenda Text Here</a:t>
            </a:r>
          </a:p>
        </p:txBody>
      </p:sp>
      <p:sp>
        <p:nvSpPr>
          <p:cNvPr id="3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63538" y="4512114"/>
            <a:ext cx="9186862" cy="504625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 lIns="108000" rIns="108000" anchor="ctr" anchorCtr="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277813" indent="0">
              <a:buNone/>
              <a:defRPr sz="2800"/>
            </a:lvl2pPr>
            <a:lvl3pPr marL="530225" indent="0">
              <a:buNone/>
              <a:defRPr sz="2800"/>
            </a:lvl3pPr>
            <a:lvl4pPr marL="765175" indent="0">
              <a:buNone/>
              <a:defRPr sz="2800"/>
            </a:lvl4pPr>
            <a:lvl5pPr marL="990600" indent="0">
              <a:buNone/>
              <a:defRPr sz="2800"/>
            </a:lvl5pPr>
          </a:lstStyle>
          <a:p>
            <a:pPr lvl="0"/>
            <a:r>
              <a:rPr lang="en-US" dirty="0"/>
              <a:t>Insert Agenda Text Here</a:t>
            </a:r>
          </a:p>
        </p:txBody>
      </p:sp>
      <p:sp>
        <p:nvSpPr>
          <p:cNvPr id="39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363538" y="5272706"/>
            <a:ext cx="9186862" cy="504625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 lIns="108000" rIns="108000" anchor="ctr" anchorCtr="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277813" indent="0">
              <a:buNone/>
              <a:defRPr sz="2800"/>
            </a:lvl2pPr>
            <a:lvl3pPr marL="530225" indent="0">
              <a:buNone/>
              <a:defRPr sz="2800"/>
            </a:lvl3pPr>
            <a:lvl4pPr marL="765175" indent="0">
              <a:buNone/>
              <a:defRPr sz="2800"/>
            </a:lvl4pPr>
            <a:lvl5pPr marL="990600" indent="0">
              <a:buNone/>
              <a:defRPr sz="2800"/>
            </a:lvl5pPr>
          </a:lstStyle>
          <a:p>
            <a:pPr lvl="0"/>
            <a:r>
              <a:rPr lang="en-US" dirty="0"/>
              <a:t>Insert Agenda Text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50E9F413-3187-4E2F-8B87-7BFA4E81CA2E}" type="datetime1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16/10/2017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0"/>
          </p:nvPr>
        </p:nvSpPr>
        <p:spPr>
          <a:xfrm>
            <a:off x="3908984" y="6481982"/>
            <a:ext cx="2088032" cy="184666"/>
          </a:xfrm>
        </p:spPr>
        <p:txBody>
          <a:bodyPr/>
          <a:lstStyle/>
          <a:p>
            <a:r>
              <a:rPr lang="en-GB" dirty="0">
                <a:solidFill>
                  <a:srgbClr val="000000">
                    <a:tint val="75000"/>
                  </a:srgbClr>
                </a:solidFill>
              </a:rPr>
              <a:t>© 2016 Dialog Semiconductor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26A69B5-200B-4E8E-9012-4EBB91306B1A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ACCD"/>
                </a:solidFill>
              </a:defRPr>
            </a:lvl1pPr>
          </a:lstStyle>
          <a:p>
            <a:r>
              <a:rPr lang="en-US" dirty="0"/>
              <a:t>Click to Edit 28pt Arial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0219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LOfsteda\Desktop\Web\Releasing-endorphins-early-in-the-morning-000037830656_XXXLarg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612"/>
          <a:stretch/>
        </p:blipFill>
        <p:spPr bwMode="auto">
          <a:xfrm>
            <a:off x="1822657" y="-1"/>
            <a:ext cx="81257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-1" y="0"/>
            <a:ext cx="5885543" cy="6858000"/>
          </a:xfrm>
          <a:prstGeom prst="homePlat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 userDrawn="1"/>
        </p:nvGrpSpPr>
        <p:grpSpPr>
          <a:xfrm>
            <a:off x="2942770" y="33363"/>
            <a:ext cx="2942772" cy="6748437"/>
            <a:chOff x="2942770" y="33363"/>
            <a:chExt cx="2942772" cy="6748437"/>
          </a:xfrm>
        </p:grpSpPr>
        <p:cxnSp>
          <p:nvCxnSpPr>
            <p:cNvPr id="10" name="Straight Connector 9"/>
            <p:cNvCxnSpPr>
              <a:endCxn id="6" idx="3"/>
            </p:cNvCxnSpPr>
            <p:nvPr/>
          </p:nvCxnSpPr>
          <p:spPr>
            <a:xfrm>
              <a:off x="2980870" y="33363"/>
              <a:ext cx="2904672" cy="3395637"/>
            </a:xfrm>
            <a:prstGeom prst="line">
              <a:avLst/>
            </a:prstGeom>
            <a:ln w="101600" cap="rnd">
              <a:solidFill>
                <a:schemeClr val="bg1"/>
              </a:solidFill>
              <a:tailEnd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942770" y="3452838"/>
              <a:ext cx="2942772" cy="3328962"/>
            </a:xfrm>
            <a:prstGeom prst="line">
              <a:avLst/>
            </a:prstGeom>
            <a:ln w="101600" cap="rnd">
              <a:solidFill>
                <a:schemeClr val="bg1"/>
              </a:solidFill>
              <a:tailEnd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573464"/>
            <a:ext cx="2914606" cy="861926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158403" y="3651084"/>
            <a:ext cx="4907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5237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Agen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63538" y="1487219"/>
            <a:ext cx="9186862" cy="504625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 lIns="108000" rIns="108000" anchor="ctr" anchorCtr="0">
            <a:noAutofit/>
          </a:bodyPr>
          <a:lstStyle>
            <a:lvl1pPr marL="0" indent="0">
              <a:buNone/>
              <a:defRPr sz="2400" baseline="0">
                <a:solidFill>
                  <a:schemeClr val="tx2"/>
                </a:solidFill>
              </a:defRPr>
            </a:lvl1pPr>
            <a:lvl2pPr marL="277813" indent="0">
              <a:buNone/>
              <a:defRPr sz="2800"/>
            </a:lvl2pPr>
            <a:lvl3pPr marL="530225" indent="0">
              <a:buNone/>
              <a:defRPr sz="2800"/>
            </a:lvl3pPr>
            <a:lvl4pPr marL="765175" indent="0">
              <a:buNone/>
              <a:defRPr sz="2800"/>
            </a:lvl4pPr>
            <a:lvl5pPr marL="990600" indent="0">
              <a:buNone/>
              <a:defRPr sz="2800"/>
            </a:lvl5pPr>
          </a:lstStyle>
          <a:p>
            <a:pPr lvl="0"/>
            <a:r>
              <a:rPr lang="en-US" dirty="0"/>
              <a:t>Insert Agenda Text Here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63538" y="2242195"/>
            <a:ext cx="9186862" cy="504625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lIns="108000" rIns="108000" anchor="ctr" anchorCtr="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277813" indent="0">
              <a:buNone/>
              <a:defRPr sz="2800"/>
            </a:lvl2pPr>
            <a:lvl3pPr marL="530225" indent="0">
              <a:buNone/>
              <a:defRPr sz="2800"/>
            </a:lvl3pPr>
            <a:lvl4pPr marL="765175" indent="0">
              <a:buNone/>
              <a:defRPr sz="2800"/>
            </a:lvl4pPr>
            <a:lvl5pPr marL="990600" indent="0">
              <a:buNone/>
              <a:defRPr sz="2800"/>
            </a:lvl5pPr>
          </a:lstStyle>
          <a:p>
            <a:pPr lvl="0"/>
            <a:r>
              <a:rPr lang="en-US" dirty="0"/>
              <a:t>Insert Agenda Text Here</a:t>
            </a:r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63538" y="3002491"/>
            <a:ext cx="9186862" cy="504625"/>
          </a:xfrm>
          <a:solidFill>
            <a:schemeClr val="bg2"/>
          </a:solidFill>
          <a:ln>
            <a:solidFill>
              <a:schemeClr val="tx2"/>
            </a:solidFill>
          </a:ln>
        </p:spPr>
        <p:txBody>
          <a:bodyPr lIns="108000" rIns="108000" anchor="ctr" anchorCtr="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277813" indent="0">
              <a:buNone/>
              <a:defRPr sz="2800"/>
            </a:lvl2pPr>
            <a:lvl3pPr marL="530225" indent="0">
              <a:buNone/>
              <a:defRPr sz="2800"/>
            </a:lvl3pPr>
            <a:lvl4pPr marL="765175" indent="0">
              <a:buNone/>
              <a:defRPr sz="2800"/>
            </a:lvl4pPr>
            <a:lvl5pPr marL="990600" indent="0">
              <a:buNone/>
              <a:defRPr sz="2800"/>
            </a:lvl5pPr>
          </a:lstStyle>
          <a:p>
            <a:pPr lvl="0"/>
            <a:r>
              <a:rPr lang="en-US" dirty="0"/>
              <a:t>Insert Agenda Text Here</a:t>
            </a:r>
          </a:p>
        </p:txBody>
      </p:sp>
      <p:sp>
        <p:nvSpPr>
          <p:cNvPr id="37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63538" y="3763083"/>
            <a:ext cx="9186862" cy="504625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lIns="108000" rIns="108000" anchor="ctr" anchorCtr="0">
            <a:noAutofit/>
          </a:bodyPr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277813" indent="0">
              <a:buNone/>
              <a:defRPr sz="2800"/>
            </a:lvl2pPr>
            <a:lvl3pPr marL="530225" indent="0">
              <a:buNone/>
              <a:defRPr sz="2800"/>
            </a:lvl3pPr>
            <a:lvl4pPr marL="765175" indent="0">
              <a:buNone/>
              <a:defRPr sz="2800"/>
            </a:lvl4pPr>
            <a:lvl5pPr marL="990600" indent="0">
              <a:buNone/>
              <a:defRPr sz="2800"/>
            </a:lvl5pPr>
          </a:lstStyle>
          <a:p>
            <a:pPr lvl="0"/>
            <a:r>
              <a:rPr lang="en-US" dirty="0"/>
              <a:t>Insert Agenda Text Here</a:t>
            </a:r>
          </a:p>
        </p:txBody>
      </p:sp>
      <p:sp>
        <p:nvSpPr>
          <p:cNvPr id="3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63538" y="4512114"/>
            <a:ext cx="9186862" cy="504625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 lIns="108000" rIns="108000" anchor="ctr" anchorCtr="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277813" indent="0">
              <a:buNone/>
              <a:defRPr sz="2800"/>
            </a:lvl2pPr>
            <a:lvl3pPr marL="530225" indent="0">
              <a:buNone/>
              <a:defRPr sz="2800"/>
            </a:lvl3pPr>
            <a:lvl4pPr marL="765175" indent="0">
              <a:buNone/>
              <a:defRPr sz="2800"/>
            </a:lvl4pPr>
            <a:lvl5pPr marL="990600" indent="0">
              <a:buNone/>
              <a:defRPr sz="2800"/>
            </a:lvl5pPr>
          </a:lstStyle>
          <a:p>
            <a:pPr lvl="0"/>
            <a:r>
              <a:rPr lang="en-US" dirty="0"/>
              <a:t>Insert Agenda Text Here</a:t>
            </a:r>
          </a:p>
        </p:txBody>
      </p:sp>
      <p:sp>
        <p:nvSpPr>
          <p:cNvPr id="39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363538" y="5272706"/>
            <a:ext cx="9186862" cy="504625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 lIns="108000" rIns="108000" anchor="ctr" anchorCtr="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277813" indent="0">
              <a:buNone/>
              <a:defRPr sz="2800"/>
            </a:lvl2pPr>
            <a:lvl3pPr marL="530225" indent="0">
              <a:buNone/>
              <a:defRPr sz="2800"/>
            </a:lvl3pPr>
            <a:lvl4pPr marL="765175" indent="0">
              <a:buNone/>
              <a:defRPr sz="2800"/>
            </a:lvl4pPr>
            <a:lvl5pPr marL="990600" indent="0">
              <a:buNone/>
              <a:defRPr sz="2800"/>
            </a:lvl5pPr>
          </a:lstStyle>
          <a:p>
            <a:pPr lvl="0"/>
            <a:r>
              <a:rPr lang="en-US" dirty="0"/>
              <a:t>Insert Agenda Text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50E9F413-3187-4E2F-8B87-7BFA4E81CA2E}" type="datetime1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16/10/2017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0"/>
          </p:nvPr>
        </p:nvSpPr>
        <p:spPr>
          <a:xfrm>
            <a:off x="3908984" y="6481982"/>
            <a:ext cx="2088032" cy="184666"/>
          </a:xfrm>
        </p:spPr>
        <p:txBody>
          <a:bodyPr/>
          <a:lstStyle/>
          <a:p>
            <a:r>
              <a:rPr lang="en-GB" dirty="0">
                <a:solidFill>
                  <a:srgbClr val="000000">
                    <a:tint val="75000"/>
                  </a:srgbClr>
                </a:solidFill>
              </a:rPr>
              <a:t>© 2016 Dialog Semiconductor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26A69B5-200B-4E8E-9012-4EBB91306B1A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ACCD"/>
                </a:solidFill>
              </a:defRPr>
            </a:lvl1pPr>
          </a:lstStyle>
          <a:p>
            <a:r>
              <a:rPr lang="en-US" dirty="0"/>
              <a:t>Click to Edit 28pt Arial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06874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63538" y="1538568"/>
            <a:ext cx="9178925" cy="43684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ACCD"/>
                </a:solidFill>
              </a:defRPr>
            </a:lvl1pPr>
          </a:lstStyle>
          <a:p>
            <a:r>
              <a:rPr lang="en-US" dirty="0"/>
              <a:t>Click to Edit 28pt Arial 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63538" y="757238"/>
            <a:ext cx="6338887" cy="319087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77813" indent="0">
              <a:buNone/>
              <a:defRPr/>
            </a:lvl2pPr>
            <a:lvl3pPr marL="530225" indent="0">
              <a:buNone/>
              <a:defRPr/>
            </a:lvl3pPr>
            <a:lvl4pPr marL="765175" indent="0">
              <a:buNone/>
              <a:defRPr/>
            </a:lvl4pPr>
            <a:lvl5pPr marL="990600" indent="0">
              <a:buNone/>
              <a:defRPr/>
            </a:lvl5pPr>
          </a:lstStyle>
          <a:p>
            <a:pPr lvl="0"/>
            <a:r>
              <a:rPr lang="en-US" dirty="0"/>
              <a:t>Subheading here if required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716F624-1F78-4B2C-AF8F-EC4131B69753}" type="datetime1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16/10/2017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>
          <a:xfrm>
            <a:off x="3908984" y="6481982"/>
            <a:ext cx="2088032" cy="184666"/>
          </a:xfrm>
        </p:spPr>
        <p:txBody>
          <a:bodyPr/>
          <a:lstStyle/>
          <a:p>
            <a:r>
              <a:rPr lang="en-GB" dirty="0">
                <a:solidFill>
                  <a:srgbClr val="000000">
                    <a:tint val="75000"/>
                  </a:srgbClr>
                </a:solidFill>
              </a:rPr>
              <a:t>© 2016 Dialog Semiconductor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26A69B5-200B-4E8E-9012-4EBB91306B1A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968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7"/>
          </p:nvPr>
        </p:nvSpPr>
        <p:spPr>
          <a:xfrm>
            <a:off x="363538" y="1542608"/>
            <a:ext cx="4406900" cy="453832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Content Placeholder 7"/>
          <p:cNvSpPr>
            <a:spLocks noGrp="1"/>
          </p:cNvSpPr>
          <p:nvPr>
            <p:ph sz="quarter" idx="18"/>
          </p:nvPr>
        </p:nvSpPr>
        <p:spPr>
          <a:xfrm>
            <a:off x="5152126" y="1546116"/>
            <a:ext cx="4390337" cy="4548259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ACCD"/>
                </a:solidFill>
              </a:defRPr>
            </a:lvl1pPr>
          </a:lstStyle>
          <a:p>
            <a:r>
              <a:rPr lang="en-US" dirty="0"/>
              <a:t>Click to Edit 28pt Arial Title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86017EF8-5207-4413-9DCD-C96FCE50653A}" type="datetime1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16/10/2017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0"/>
          </p:nvPr>
        </p:nvSpPr>
        <p:spPr>
          <a:xfrm>
            <a:off x="3908984" y="6481982"/>
            <a:ext cx="2088032" cy="184666"/>
          </a:xfrm>
        </p:spPr>
        <p:txBody>
          <a:bodyPr/>
          <a:lstStyle/>
          <a:p>
            <a:r>
              <a:rPr lang="en-GB" dirty="0">
                <a:solidFill>
                  <a:srgbClr val="000000">
                    <a:tint val="75000"/>
                  </a:srgbClr>
                </a:solidFill>
              </a:rPr>
              <a:t>© 2016 Dialog Semiconductor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26A69B5-200B-4E8E-9012-4EBB91306B1A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63538" y="757238"/>
            <a:ext cx="6338887" cy="319087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77813" indent="0">
              <a:buNone/>
              <a:defRPr/>
            </a:lvl2pPr>
            <a:lvl3pPr marL="530225" indent="0">
              <a:buNone/>
              <a:defRPr/>
            </a:lvl3pPr>
            <a:lvl4pPr marL="765175" indent="0">
              <a:buNone/>
              <a:defRPr/>
            </a:lvl4pPr>
            <a:lvl5pPr marL="990600" indent="0">
              <a:buNone/>
              <a:defRPr/>
            </a:lvl5pPr>
          </a:lstStyle>
          <a:p>
            <a:pPr lvl="0"/>
            <a:r>
              <a:rPr lang="en-US" dirty="0"/>
              <a:t>Subheading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2296834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60735" y="1546531"/>
            <a:ext cx="4406901" cy="4716997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14"/>
          </p:nvPr>
        </p:nvSpPr>
        <p:spPr>
          <a:xfrm>
            <a:off x="5160963" y="1539820"/>
            <a:ext cx="4381500" cy="229931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28pt Arial Title</a:t>
            </a:r>
            <a:endParaRPr lang="en-GB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63538" y="757238"/>
            <a:ext cx="6338887" cy="319087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77813" indent="0">
              <a:buNone/>
              <a:defRPr/>
            </a:lvl2pPr>
            <a:lvl3pPr marL="530225" indent="0">
              <a:buNone/>
              <a:defRPr/>
            </a:lvl3pPr>
            <a:lvl4pPr marL="765175" indent="0">
              <a:buNone/>
              <a:defRPr/>
            </a:lvl4pPr>
            <a:lvl5pPr marL="990600" indent="0">
              <a:buNone/>
              <a:defRPr/>
            </a:lvl5pPr>
          </a:lstStyle>
          <a:p>
            <a:pPr lvl="0"/>
            <a:r>
              <a:rPr lang="en-US" dirty="0"/>
              <a:t>Subheading here if required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C26782F2-2EC6-4E67-B75F-960504B5C2E8}" type="datetime1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16/10/2017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8"/>
          </p:nvPr>
        </p:nvSpPr>
        <p:spPr>
          <a:xfrm>
            <a:off x="3908984" y="6481982"/>
            <a:ext cx="2088032" cy="184666"/>
          </a:xfrm>
        </p:spPr>
        <p:txBody>
          <a:bodyPr/>
          <a:lstStyle/>
          <a:p>
            <a:r>
              <a:rPr lang="en-GB" dirty="0">
                <a:solidFill>
                  <a:srgbClr val="000000">
                    <a:tint val="75000"/>
                  </a:srgbClr>
                </a:solidFill>
              </a:rPr>
              <a:t>© 2016 Dialog Semiconductor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26A69B5-200B-4E8E-9012-4EBB91306B1A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Content Placeholder 4"/>
          <p:cNvSpPr>
            <a:spLocks noGrp="1"/>
          </p:cNvSpPr>
          <p:nvPr>
            <p:ph sz="quarter" idx="20"/>
          </p:nvPr>
        </p:nvSpPr>
        <p:spPr>
          <a:xfrm>
            <a:off x="5169367" y="3964769"/>
            <a:ext cx="4381500" cy="229931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490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28pt Arial Title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D5F3CA79-02AB-4372-8DF7-6A93D2DBDD12}" type="datetime1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16/10/2017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0"/>
          </p:nvPr>
        </p:nvSpPr>
        <p:spPr>
          <a:xfrm>
            <a:off x="3908984" y="6481982"/>
            <a:ext cx="2088032" cy="184666"/>
          </a:xfrm>
        </p:spPr>
        <p:txBody>
          <a:bodyPr/>
          <a:lstStyle/>
          <a:p>
            <a:r>
              <a:rPr lang="en-GB" dirty="0">
                <a:solidFill>
                  <a:srgbClr val="000000">
                    <a:tint val="75000"/>
                  </a:srgbClr>
                </a:solidFill>
              </a:rPr>
              <a:t>© 2016 Dialog Semiconductor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26A69B5-200B-4E8E-9012-4EBB91306B1A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Content Placeholder 4"/>
          <p:cNvSpPr>
            <a:spLocks noGrp="1"/>
          </p:cNvSpPr>
          <p:nvPr>
            <p:ph sz="quarter" idx="25"/>
          </p:nvPr>
        </p:nvSpPr>
        <p:spPr>
          <a:xfrm>
            <a:off x="360363" y="1539820"/>
            <a:ext cx="4381500" cy="229931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26"/>
          </p:nvPr>
        </p:nvSpPr>
        <p:spPr>
          <a:xfrm>
            <a:off x="360363" y="3978220"/>
            <a:ext cx="4381500" cy="229931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Content Placeholder 4"/>
          <p:cNvSpPr>
            <a:spLocks noGrp="1"/>
          </p:cNvSpPr>
          <p:nvPr>
            <p:ph sz="quarter" idx="14"/>
          </p:nvPr>
        </p:nvSpPr>
        <p:spPr>
          <a:xfrm>
            <a:off x="5160963" y="1539820"/>
            <a:ext cx="4381500" cy="229931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27"/>
          </p:nvPr>
        </p:nvSpPr>
        <p:spPr>
          <a:xfrm>
            <a:off x="5160963" y="3968695"/>
            <a:ext cx="4381500" cy="229931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363538" y="757238"/>
            <a:ext cx="6338887" cy="319087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77813" indent="0">
              <a:buNone/>
              <a:defRPr/>
            </a:lvl2pPr>
            <a:lvl3pPr marL="530225" indent="0">
              <a:buNone/>
              <a:defRPr/>
            </a:lvl3pPr>
            <a:lvl4pPr marL="765175" indent="0">
              <a:buNone/>
              <a:defRPr/>
            </a:lvl4pPr>
            <a:lvl5pPr marL="990600" indent="0">
              <a:buNone/>
              <a:defRPr/>
            </a:lvl5pPr>
          </a:lstStyle>
          <a:p>
            <a:pPr lvl="0"/>
            <a:r>
              <a:rPr lang="en-US" dirty="0"/>
              <a:t>Subheading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3449700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28pt Arial Title</a:t>
            </a:r>
            <a:endParaRPr lang="en-GB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63538" y="757238"/>
            <a:ext cx="6338887" cy="319087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77813" indent="0">
              <a:buNone/>
              <a:defRPr/>
            </a:lvl2pPr>
            <a:lvl3pPr marL="530225" indent="0">
              <a:buNone/>
              <a:defRPr/>
            </a:lvl3pPr>
            <a:lvl4pPr marL="765175" indent="0">
              <a:buNone/>
              <a:defRPr/>
            </a:lvl4pPr>
            <a:lvl5pPr marL="990600" indent="0">
              <a:buNone/>
              <a:defRPr/>
            </a:lvl5pPr>
          </a:lstStyle>
          <a:p>
            <a:pPr lvl="0"/>
            <a:r>
              <a:rPr lang="en-US" dirty="0"/>
              <a:t>Subheading here if required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FB359AB-4F96-403F-BF5C-FFAA840A96F3}" type="datetime1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16/10/2017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>
          <a:xfrm>
            <a:off x="3908984" y="6481982"/>
            <a:ext cx="2088032" cy="184666"/>
          </a:xfrm>
        </p:spPr>
        <p:txBody>
          <a:bodyPr/>
          <a:lstStyle/>
          <a:p>
            <a:r>
              <a:rPr lang="en-GB" dirty="0">
                <a:solidFill>
                  <a:srgbClr val="000000">
                    <a:tint val="75000"/>
                  </a:srgbClr>
                </a:solidFill>
              </a:rPr>
              <a:t>© 2016 Dialog Semiconductor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26A69B5-200B-4E8E-9012-4EBB91306B1A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9001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314"/>
            <a:ext cx="9906000" cy="6817372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1161" y="5085184"/>
            <a:ext cx="1666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E6007E"/>
                </a:solidFill>
              </a:rPr>
              <a:t>…</a:t>
            </a:r>
            <a:r>
              <a:rPr lang="en-GB" dirty="0">
                <a:solidFill>
                  <a:srgbClr val="000000"/>
                </a:solidFill>
              </a:rPr>
              <a:t>personal</a:t>
            </a:r>
          </a:p>
          <a:p>
            <a:r>
              <a:rPr lang="en-GB" dirty="0">
                <a:solidFill>
                  <a:srgbClr val="92D050"/>
                </a:solidFill>
              </a:rPr>
              <a:t>…</a:t>
            </a:r>
            <a:r>
              <a:rPr lang="en-GB" dirty="0">
                <a:solidFill>
                  <a:srgbClr val="000000"/>
                </a:solidFill>
              </a:rPr>
              <a:t>portable</a:t>
            </a:r>
          </a:p>
          <a:p>
            <a:r>
              <a:rPr lang="en-GB" dirty="0">
                <a:solidFill>
                  <a:srgbClr val="00ACCD"/>
                </a:solidFill>
              </a:rPr>
              <a:t>…</a:t>
            </a:r>
            <a:r>
              <a:rPr lang="en-GB" dirty="0">
                <a:solidFill>
                  <a:srgbClr val="000000"/>
                </a:solidFill>
              </a:rPr>
              <a:t>connected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50838" y="1052736"/>
            <a:ext cx="5992812" cy="0"/>
          </a:xfrm>
          <a:prstGeom prst="line">
            <a:avLst/>
          </a:prstGeom>
          <a:ln w="2540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350838" y="1223400"/>
            <a:ext cx="5992812" cy="134150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3800" b="0">
                <a:solidFill>
                  <a:srgbClr val="00ACCD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50840" y="2038313"/>
            <a:ext cx="4314128" cy="944761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41141" y="337102"/>
            <a:ext cx="1710687" cy="514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60211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101161" y="5085184"/>
            <a:ext cx="1666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E6007E"/>
                </a:solidFill>
              </a:rPr>
              <a:t>…</a:t>
            </a:r>
            <a:r>
              <a:rPr lang="en-GB" dirty="0">
                <a:solidFill>
                  <a:srgbClr val="000000"/>
                </a:solidFill>
              </a:rPr>
              <a:t>personal</a:t>
            </a:r>
          </a:p>
          <a:p>
            <a:r>
              <a:rPr lang="en-GB" dirty="0">
                <a:solidFill>
                  <a:srgbClr val="92D050"/>
                </a:solidFill>
              </a:rPr>
              <a:t>…</a:t>
            </a:r>
            <a:r>
              <a:rPr lang="en-GB" dirty="0">
                <a:solidFill>
                  <a:srgbClr val="000000"/>
                </a:solidFill>
              </a:rPr>
              <a:t>portable</a:t>
            </a:r>
          </a:p>
          <a:p>
            <a:r>
              <a:rPr lang="en-GB" dirty="0">
                <a:solidFill>
                  <a:srgbClr val="00ACCD"/>
                </a:solidFill>
              </a:rPr>
              <a:t>…</a:t>
            </a:r>
            <a:r>
              <a:rPr lang="en-GB" dirty="0">
                <a:solidFill>
                  <a:srgbClr val="000000"/>
                </a:solidFill>
              </a:rPr>
              <a:t>connected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608341"/>
            <a:ext cx="9906000" cy="4174718"/>
          </a:xfrm>
          <a:prstGeom prst="rect">
            <a:avLst/>
          </a:prstGeom>
        </p:spPr>
      </p:pic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7617296" y="6473356"/>
            <a:ext cx="117000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D91C1E7B-B2C5-4FCD-BB04-B50757C50317}" type="datetime1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16/10/2017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8984" y="6481982"/>
            <a:ext cx="2088032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>
                <a:solidFill>
                  <a:srgbClr val="000000">
                    <a:tint val="75000"/>
                  </a:srgbClr>
                </a:solidFill>
              </a:rPr>
              <a:t>© 2016 Dialog Semiconductor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47938" y="6473356"/>
            <a:ext cx="58500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C26A69B5-200B-4E8E-9012-4EBB91306B1A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50838" y="6320643"/>
            <a:ext cx="91821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8101161" y="5085184"/>
            <a:ext cx="1666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E6007E"/>
                </a:solidFill>
              </a:rPr>
              <a:t>…</a:t>
            </a:r>
            <a:r>
              <a:rPr lang="en-GB" dirty="0">
                <a:solidFill>
                  <a:srgbClr val="000000"/>
                </a:solidFill>
              </a:rPr>
              <a:t>personal</a:t>
            </a:r>
          </a:p>
          <a:p>
            <a:r>
              <a:rPr lang="en-GB" dirty="0">
                <a:solidFill>
                  <a:srgbClr val="92D050"/>
                </a:solidFill>
              </a:rPr>
              <a:t>…</a:t>
            </a:r>
            <a:r>
              <a:rPr lang="en-GB" dirty="0">
                <a:solidFill>
                  <a:srgbClr val="000000"/>
                </a:solidFill>
              </a:rPr>
              <a:t>portable</a:t>
            </a:r>
          </a:p>
          <a:p>
            <a:r>
              <a:rPr lang="en-GB" dirty="0">
                <a:solidFill>
                  <a:srgbClr val="00ACCD"/>
                </a:solidFill>
              </a:rPr>
              <a:t>…</a:t>
            </a:r>
            <a:r>
              <a:rPr lang="en-GB" dirty="0">
                <a:solidFill>
                  <a:srgbClr val="000000"/>
                </a:solidFill>
              </a:rPr>
              <a:t>connected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350838" y="6320643"/>
            <a:ext cx="91821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>
          <a:xfrm>
            <a:off x="0" y="0"/>
            <a:ext cx="9906000" cy="1417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320358" y="925865"/>
            <a:ext cx="8800781" cy="1495794"/>
          </a:xfrm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Powering the Smart Connected Future</a:t>
            </a:r>
            <a:endParaRPr lang="en-GB" sz="54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310640" y="2552700"/>
            <a:ext cx="7307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ACCD"/>
                </a:solidFill>
              </a:rPr>
              <a:t>www.dialog-semiconductor.com</a:t>
            </a:r>
          </a:p>
        </p:txBody>
      </p:sp>
    </p:spTree>
    <p:extLst>
      <p:ext uri="{BB962C8B-B14F-4D97-AF65-F5344CB8AC3E}">
        <p14:creationId xmlns:p14="http://schemas.microsoft.com/office/powerpoint/2010/main" val="10422909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101161" y="5085184"/>
            <a:ext cx="1666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E6007E"/>
                </a:solidFill>
              </a:rPr>
              <a:t>…</a:t>
            </a:r>
            <a:r>
              <a:rPr lang="en-GB" dirty="0">
                <a:solidFill>
                  <a:srgbClr val="000000"/>
                </a:solidFill>
              </a:rPr>
              <a:t>personal</a:t>
            </a:r>
          </a:p>
          <a:p>
            <a:r>
              <a:rPr lang="en-GB" dirty="0">
                <a:solidFill>
                  <a:srgbClr val="92D050"/>
                </a:solidFill>
              </a:rPr>
              <a:t>…</a:t>
            </a:r>
            <a:r>
              <a:rPr lang="en-GB" dirty="0">
                <a:solidFill>
                  <a:srgbClr val="000000"/>
                </a:solidFill>
              </a:rPr>
              <a:t>portable</a:t>
            </a:r>
          </a:p>
          <a:p>
            <a:r>
              <a:rPr lang="en-GB" dirty="0">
                <a:solidFill>
                  <a:srgbClr val="00ACCD"/>
                </a:solidFill>
              </a:rPr>
              <a:t>…</a:t>
            </a:r>
            <a:r>
              <a:rPr lang="en-GB" dirty="0">
                <a:solidFill>
                  <a:srgbClr val="000000"/>
                </a:solidFill>
              </a:rPr>
              <a:t>connected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608341"/>
            <a:ext cx="9906000" cy="4174718"/>
          </a:xfrm>
          <a:prstGeom prst="rect">
            <a:avLst/>
          </a:prstGeom>
        </p:spPr>
      </p:pic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7617296" y="6473356"/>
            <a:ext cx="117000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D91C1E7B-B2C5-4FCD-BB04-B50757C50317}" type="datetime1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16/10/2017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8984" y="6481982"/>
            <a:ext cx="2088032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>
                <a:solidFill>
                  <a:srgbClr val="000000">
                    <a:tint val="75000"/>
                  </a:srgbClr>
                </a:solidFill>
              </a:rPr>
              <a:t>© 2016 Dialog Semiconductor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47938" y="6473356"/>
            <a:ext cx="58500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C26A69B5-200B-4E8E-9012-4EBB91306B1A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50838" y="6320643"/>
            <a:ext cx="91821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8101161" y="5085184"/>
            <a:ext cx="1666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E6007E"/>
                </a:solidFill>
              </a:rPr>
              <a:t>…</a:t>
            </a:r>
            <a:r>
              <a:rPr lang="en-GB" dirty="0">
                <a:solidFill>
                  <a:srgbClr val="000000"/>
                </a:solidFill>
              </a:rPr>
              <a:t>personal</a:t>
            </a:r>
          </a:p>
          <a:p>
            <a:r>
              <a:rPr lang="en-GB" dirty="0">
                <a:solidFill>
                  <a:srgbClr val="92D050"/>
                </a:solidFill>
              </a:rPr>
              <a:t>…</a:t>
            </a:r>
            <a:r>
              <a:rPr lang="en-GB" dirty="0">
                <a:solidFill>
                  <a:srgbClr val="000000"/>
                </a:solidFill>
              </a:rPr>
              <a:t>portable</a:t>
            </a:r>
          </a:p>
          <a:p>
            <a:r>
              <a:rPr lang="en-GB" dirty="0">
                <a:solidFill>
                  <a:srgbClr val="00ACCD"/>
                </a:solidFill>
              </a:rPr>
              <a:t>…</a:t>
            </a:r>
            <a:r>
              <a:rPr lang="en-GB" dirty="0">
                <a:solidFill>
                  <a:srgbClr val="000000"/>
                </a:solidFill>
              </a:rPr>
              <a:t>connected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350838" y="6320643"/>
            <a:ext cx="91821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>
          <a:xfrm>
            <a:off x="0" y="0"/>
            <a:ext cx="9906000" cy="1417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8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63538" y="1487219"/>
            <a:ext cx="9186862" cy="504625"/>
          </a:xfrm>
          <a:solidFill>
            <a:srgbClr val="00ACCD"/>
          </a:solidFill>
        </p:spPr>
        <p:txBody>
          <a:bodyPr lIns="108000" rIns="108000" anchor="ctr" anchorCtr="0">
            <a:no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  <a:lvl2pPr marL="277813" indent="0">
              <a:buNone/>
              <a:defRPr sz="2800"/>
            </a:lvl2pPr>
            <a:lvl3pPr marL="530225" indent="0">
              <a:buNone/>
              <a:defRPr sz="2800"/>
            </a:lvl3pPr>
            <a:lvl4pPr marL="765175" indent="0">
              <a:buNone/>
              <a:defRPr sz="2800"/>
            </a:lvl4pPr>
            <a:lvl5pPr marL="990600" indent="0">
              <a:buNone/>
              <a:defRPr sz="2800"/>
            </a:lvl5pPr>
          </a:lstStyle>
          <a:p>
            <a:pPr lvl="0"/>
            <a:r>
              <a:rPr lang="en-US" dirty="0" smtClean="0"/>
              <a:t>Insert Agenda Text Here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63538" y="2242195"/>
            <a:ext cx="9186862" cy="504625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lIns="108000" rIns="108000" anchor="ctr" anchorCtr="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277813" indent="0">
              <a:buNone/>
              <a:defRPr sz="2800"/>
            </a:lvl2pPr>
            <a:lvl3pPr marL="530225" indent="0">
              <a:buNone/>
              <a:defRPr sz="2800"/>
            </a:lvl3pPr>
            <a:lvl4pPr marL="765175" indent="0">
              <a:buNone/>
              <a:defRPr sz="2800"/>
            </a:lvl4pPr>
            <a:lvl5pPr marL="990600" indent="0">
              <a:buNone/>
              <a:defRPr sz="2800"/>
            </a:lvl5pPr>
          </a:lstStyle>
          <a:p>
            <a:pPr lvl="0"/>
            <a:r>
              <a:rPr lang="en-US" dirty="0" smtClean="0"/>
              <a:t>Insert Agenda Text Here</a:t>
            </a:r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63538" y="3002491"/>
            <a:ext cx="9186862" cy="504625"/>
          </a:xfrm>
          <a:solidFill>
            <a:schemeClr val="bg2"/>
          </a:solidFill>
          <a:ln>
            <a:solidFill>
              <a:schemeClr val="tx2"/>
            </a:solidFill>
          </a:ln>
        </p:spPr>
        <p:txBody>
          <a:bodyPr lIns="108000" rIns="108000" anchor="ctr" anchorCtr="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277813" indent="0">
              <a:buNone/>
              <a:defRPr sz="2800"/>
            </a:lvl2pPr>
            <a:lvl3pPr marL="530225" indent="0">
              <a:buNone/>
              <a:defRPr sz="2800"/>
            </a:lvl3pPr>
            <a:lvl4pPr marL="765175" indent="0">
              <a:buNone/>
              <a:defRPr sz="2800"/>
            </a:lvl4pPr>
            <a:lvl5pPr marL="990600" indent="0">
              <a:buNone/>
              <a:defRPr sz="2800"/>
            </a:lvl5pPr>
          </a:lstStyle>
          <a:p>
            <a:pPr lvl="0"/>
            <a:r>
              <a:rPr lang="en-US" dirty="0" smtClean="0"/>
              <a:t>Insert Agenda Text Here</a:t>
            </a:r>
          </a:p>
        </p:txBody>
      </p:sp>
      <p:sp>
        <p:nvSpPr>
          <p:cNvPr id="37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63538" y="3763083"/>
            <a:ext cx="9186862" cy="504625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 lIns="108000" rIns="108000" anchor="ctr" anchorCtr="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277813" indent="0">
              <a:buNone/>
              <a:defRPr sz="2800"/>
            </a:lvl2pPr>
            <a:lvl3pPr marL="530225" indent="0">
              <a:buNone/>
              <a:defRPr sz="2800"/>
            </a:lvl3pPr>
            <a:lvl4pPr marL="765175" indent="0">
              <a:buNone/>
              <a:defRPr sz="2800"/>
            </a:lvl4pPr>
            <a:lvl5pPr marL="990600" indent="0">
              <a:buNone/>
              <a:defRPr sz="2800"/>
            </a:lvl5pPr>
          </a:lstStyle>
          <a:p>
            <a:pPr lvl="0"/>
            <a:r>
              <a:rPr lang="en-US" dirty="0" smtClean="0"/>
              <a:t>Insert Agenda Text Here</a:t>
            </a:r>
          </a:p>
        </p:txBody>
      </p:sp>
      <p:sp>
        <p:nvSpPr>
          <p:cNvPr id="3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63538" y="4512114"/>
            <a:ext cx="9186862" cy="504625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 lIns="108000" rIns="108000" anchor="ctr" anchorCtr="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277813" indent="0">
              <a:buNone/>
              <a:defRPr sz="2800"/>
            </a:lvl2pPr>
            <a:lvl3pPr marL="530225" indent="0">
              <a:buNone/>
              <a:defRPr sz="2800"/>
            </a:lvl3pPr>
            <a:lvl4pPr marL="765175" indent="0">
              <a:buNone/>
              <a:defRPr sz="2800"/>
            </a:lvl4pPr>
            <a:lvl5pPr marL="990600" indent="0">
              <a:buNone/>
              <a:defRPr sz="2800"/>
            </a:lvl5pPr>
          </a:lstStyle>
          <a:p>
            <a:pPr lvl="0"/>
            <a:r>
              <a:rPr lang="en-US" dirty="0" smtClean="0"/>
              <a:t>Insert Agenda Text Here</a:t>
            </a:r>
          </a:p>
        </p:txBody>
      </p:sp>
      <p:sp>
        <p:nvSpPr>
          <p:cNvPr id="39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363538" y="5272706"/>
            <a:ext cx="9186862" cy="504625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 lIns="108000" rIns="108000" anchor="ctr" anchorCtr="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277813" indent="0">
              <a:buNone/>
              <a:defRPr sz="2800"/>
            </a:lvl2pPr>
            <a:lvl3pPr marL="530225" indent="0">
              <a:buNone/>
              <a:defRPr sz="2800"/>
            </a:lvl3pPr>
            <a:lvl4pPr marL="765175" indent="0">
              <a:buNone/>
              <a:defRPr sz="2800"/>
            </a:lvl4pPr>
            <a:lvl5pPr marL="990600" indent="0">
              <a:buNone/>
              <a:defRPr sz="2800"/>
            </a:lvl5pPr>
          </a:lstStyle>
          <a:p>
            <a:pPr lvl="0"/>
            <a:r>
              <a:rPr lang="en-US" dirty="0" smtClean="0"/>
              <a:t>Insert Agenda Text Here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0"/>
          </p:nvPr>
        </p:nvSpPr>
        <p:spPr>
          <a:xfrm>
            <a:off x="3908984" y="6481982"/>
            <a:ext cx="2088032" cy="184666"/>
          </a:xfrm>
        </p:spPr>
        <p:txBody>
          <a:bodyPr/>
          <a:lstStyle/>
          <a:p>
            <a:r>
              <a:rPr lang="en-GB" dirty="0" smtClean="0"/>
              <a:t>© 2017 Dialog Semiconductor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26A69B5-200B-4E8E-9012-4EBB91306B1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ACCD"/>
                </a:solidFill>
              </a:defRPr>
            </a:lvl1pPr>
          </a:lstStyle>
          <a:p>
            <a:r>
              <a:rPr lang="en-US" dirty="0" smtClean="0"/>
              <a:t>Click to Edit 28pt Arial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8656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63538" y="1487219"/>
            <a:ext cx="9186862" cy="504625"/>
          </a:xfrm>
          <a:solidFill>
            <a:schemeClr val="bg2"/>
          </a:solidFill>
          <a:ln>
            <a:solidFill>
              <a:schemeClr val="tx2"/>
            </a:solidFill>
          </a:ln>
        </p:spPr>
        <p:txBody>
          <a:bodyPr lIns="108000" rIns="108000" anchor="ctr" anchorCtr="0">
            <a:noAutofit/>
          </a:bodyPr>
          <a:lstStyle>
            <a:lvl1pPr marL="0" indent="0">
              <a:buNone/>
              <a:defRPr sz="2400" baseline="0">
                <a:solidFill>
                  <a:schemeClr val="tx2"/>
                </a:solidFill>
              </a:defRPr>
            </a:lvl1pPr>
            <a:lvl2pPr marL="277813" indent="0">
              <a:buNone/>
              <a:defRPr sz="2800"/>
            </a:lvl2pPr>
            <a:lvl3pPr marL="530225" indent="0">
              <a:buNone/>
              <a:defRPr sz="2800"/>
            </a:lvl3pPr>
            <a:lvl4pPr marL="765175" indent="0">
              <a:buNone/>
              <a:defRPr sz="2800"/>
            </a:lvl4pPr>
            <a:lvl5pPr marL="990600" indent="0">
              <a:buNone/>
              <a:defRPr sz="2800"/>
            </a:lvl5pPr>
          </a:lstStyle>
          <a:p>
            <a:pPr lvl="0"/>
            <a:r>
              <a:rPr lang="en-US" dirty="0" smtClean="0"/>
              <a:t>Insert Agenda Text Here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63538" y="2242195"/>
            <a:ext cx="9186862" cy="504625"/>
          </a:xfrm>
          <a:solidFill>
            <a:schemeClr val="tx2"/>
          </a:solidFill>
          <a:ln>
            <a:solidFill>
              <a:schemeClr val="accent1"/>
            </a:solidFill>
          </a:ln>
        </p:spPr>
        <p:txBody>
          <a:bodyPr lIns="108000" rIns="108000" anchor="ctr" anchorCtr="0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277813" indent="0">
              <a:buNone/>
              <a:defRPr sz="2800"/>
            </a:lvl2pPr>
            <a:lvl3pPr marL="530225" indent="0">
              <a:buNone/>
              <a:defRPr sz="2800"/>
            </a:lvl3pPr>
            <a:lvl4pPr marL="765175" indent="0">
              <a:buNone/>
              <a:defRPr sz="2800"/>
            </a:lvl4pPr>
            <a:lvl5pPr marL="990600" indent="0">
              <a:buNone/>
              <a:defRPr sz="2800"/>
            </a:lvl5pPr>
          </a:lstStyle>
          <a:p>
            <a:pPr lvl="0"/>
            <a:r>
              <a:rPr lang="en-US" dirty="0" smtClean="0"/>
              <a:t>Insert Agenda Text Here</a:t>
            </a:r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63538" y="3002491"/>
            <a:ext cx="9186862" cy="504625"/>
          </a:xfrm>
          <a:solidFill>
            <a:schemeClr val="bg2"/>
          </a:solidFill>
          <a:ln>
            <a:solidFill>
              <a:schemeClr val="tx2"/>
            </a:solidFill>
          </a:ln>
        </p:spPr>
        <p:txBody>
          <a:bodyPr lIns="108000" rIns="108000" anchor="ctr" anchorCtr="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277813" indent="0">
              <a:buNone/>
              <a:defRPr sz="2800"/>
            </a:lvl2pPr>
            <a:lvl3pPr marL="530225" indent="0">
              <a:buNone/>
              <a:defRPr sz="2800"/>
            </a:lvl3pPr>
            <a:lvl4pPr marL="765175" indent="0">
              <a:buNone/>
              <a:defRPr sz="2800"/>
            </a:lvl4pPr>
            <a:lvl5pPr marL="990600" indent="0">
              <a:buNone/>
              <a:defRPr sz="2800"/>
            </a:lvl5pPr>
          </a:lstStyle>
          <a:p>
            <a:pPr lvl="0"/>
            <a:r>
              <a:rPr lang="en-US" dirty="0" smtClean="0"/>
              <a:t>Insert Agenda Text Here</a:t>
            </a:r>
          </a:p>
        </p:txBody>
      </p:sp>
      <p:sp>
        <p:nvSpPr>
          <p:cNvPr id="37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63538" y="3763083"/>
            <a:ext cx="9186862" cy="504625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 lIns="108000" rIns="108000" anchor="ctr" anchorCtr="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277813" indent="0">
              <a:buNone/>
              <a:defRPr sz="2800"/>
            </a:lvl2pPr>
            <a:lvl3pPr marL="530225" indent="0">
              <a:buNone/>
              <a:defRPr sz="2800"/>
            </a:lvl3pPr>
            <a:lvl4pPr marL="765175" indent="0">
              <a:buNone/>
              <a:defRPr sz="2800"/>
            </a:lvl4pPr>
            <a:lvl5pPr marL="990600" indent="0">
              <a:buNone/>
              <a:defRPr sz="2800"/>
            </a:lvl5pPr>
          </a:lstStyle>
          <a:p>
            <a:pPr lvl="0"/>
            <a:r>
              <a:rPr lang="en-US" dirty="0" smtClean="0"/>
              <a:t>Insert Agenda Text Here</a:t>
            </a:r>
          </a:p>
        </p:txBody>
      </p:sp>
      <p:sp>
        <p:nvSpPr>
          <p:cNvPr id="3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63538" y="4512114"/>
            <a:ext cx="9186862" cy="504625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 lIns="108000" rIns="108000" anchor="ctr" anchorCtr="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277813" indent="0">
              <a:buNone/>
              <a:defRPr sz="2800"/>
            </a:lvl2pPr>
            <a:lvl3pPr marL="530225" indent="0">
              <a:buNone/>
              <a:defRPr sz="2800"/>
            </a:lvl3pPr>
            <a:lvl4pPr marL="765175" indent="0">
              <a:buNone/>
              <a:defRPr sz="2800"/>
            </a:lvl4pPr>
            <a:lvl5pPr marL="990600" indent="0">
              <a:buNone/>
              <a:defRPr sz="2800"/>
            </a:lvl5pPr>
          </a:lstStyle>
          <a:p>
            <a:pPr lvl="0"/>
            <a:r>
              <a:rPr lang="en-US" dirty="0" smtClean="0"/>
              <a:t>Insert Agenda Text Here</a:t>
            </a:r>
          </a:p>
        </p:txBody>
      </p:sp>
      <p:sp>
        <p:nvSpPr>
          <p:cNvPr id="39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363538" y="5272706"/>
            <a:ext cx="9186862" cy="504625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 lIns="108000" rIns="108000" anchor="ctr" anchorCtr="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277813" indent="0">
              <a:buNone/>
              <a:defRPr sz="2800"/>
            </a:lvl2pPr>
            <a:lvl3pPr marL="530225" indent="0">
              <a:buNone/>
              <a:defRPr sz="2800"/>
            </a:lvl3pPr>
            <a:lvl4pPr marL="765175" indent="0">
              <a:buNone/>
              <a:defRPr sz="2800"/>
            </a:lvl4pPr>
            <a:lvl5pPr marL="990600" indent="0">
              <a:buNone/>
              <a:defRPr sz="2800"/>
            </a:lvl5pPr>
          </a:lstStyle>
          <a:p>
            <a:pPr lvl="0"/>
            <a:r>
              <a:rPr lang="en-US" dirty="0" smtClean="0"/>
              <a:t>Insert Agenda Text Here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0"/>
          </p:nvPr>
        </p:nvSpPr>
        <p:spPr>
          <a:xfrm>
            <a:off x="3908984" y="6481982"/>
            <a:ext cx="2088032" cy="184666"/>
          </a:xfrm>
        </p:spPr>
        <p:txBody>
          <a:bodyPr/>
          <a:lstStyle/>
          <a:p>
            <a:r>
              <a:rPr lang="en-GB" dirty="0" smtClean="0"/>
              <a:t>© 2017 Dialog Semiconductor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26A69B5-200B-4E8E-9012-4EBB91306B1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ACCD"/>
                </a:solidFill>
              </a:defRPr>
            </a:lvl1pPr>
          </a:lstStyle>
          <a:p>
            <a:r>
              <a:rPr lang="en-US" dirty="0" smtClean="0"/>
              <a:t>Click to Edit 28pt Arial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1666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63538" y="1487219"/>
            <a:ext cx="9186862" cy="504625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 lIns="108000" rIns="108000" anchor="ctr" anchorCtr="0">
            <a:noAutofit/>
          </a:bodyPr>
          <a:lstStyle>
            <a:lvl1pPr marL="0" indent="0">
              <a:buNone/>
              <a:defRPr sz="2400" baseline="0">
                <a:solidFill>
                  <a:schemeClr val="tx2"/>
                </a:solidFill>
              </a:defRPr>
            </a:lvl1pPr>
            <a:lvl2pPr marL="277813" indent="0">
              <a:buNone/>
              <a:defRPr sz="2800"/>
            </a:lvl2pPr>
            <a:lvl3pPr marL="530225" indent="0">
              <a:buNone/>
              <a:defRPr sz="2800"/>
            </a:lvl3pPr>
            <a:lvl4pPr marL="765175" indent="0">
              <a:buNone/>
              <a:defRPr sz="2800"/>
            </a:lvl4pPr>
            <a:lvl5pPr marL="990600" indent="0">
              <a:buNone/>
              <a:defRPr sz="2800"/>
            </a:lvl5pPr>
          </a:lstStyle>
          <a:p>
            <a:pPr lvl="0"/>
            <a:r>
              <a:rPr lang="en-US" dirty="0" smtClean="0"/>
              <a:t>Insert Agenda Text Here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63538" y="2242195"/>
            <a:ext cx="9186862" cy="504625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lIns="108000" rIns="108000" anchor="ctr" anchorCtr="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277813" indent="0">
              <a:buNone/>
              <a:defRPr sz="2800"/>
            </a:lvl2pPr>
            <a:lvl3pPr marL="530225" indent="0">
              <a:buNone/>
              <a:defRPr sz="2800"/>
            </a:lvl3pPr>
            <a:lvl4pPr marL="765175" indent="0">
              <a:buNone/>
              <a:defRPr sz="2800"/>
            </a:lvl4pPr>
            <a:lvl5pPr marL="990600" indent="0">
              <a:buNone/>
              <a:defRPr sz="2800"/>
            </a:lvl5pPr>
          </a:lstStyle>
          <a:p>
            <a:pPr lvl="0"/>
            <a:r>
              <a:rPr lang="en-US" dirty="0" smtClean="0"/>
              <a:t>Insert Agenda Text Here</a:t>
            </a:r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63538" y="3002491"/>
            <a:ext cx="9186862" cy="504625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lIns="108000" rIns="108000" anchor="ctr" anchorCtr="0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277813" indent="0">
              <a:buNone/>
              <a:defRPr sz="2800"/>
            </a:lvl2pPr>
            <a:lvl3pPr marL="530225" indent="0">
              <a:buNone/>
              <a:defRPr sz="2800"/>
            </a:lvl3pPr>
            <a:lvl4pPr marL="765175" indent="0">
              <a:buNone/>
              <a:defRPr sz="2800"/>
            </a:lvl4pPr>
            <a:lvl5pPr marL="990600" indent="0">
              <a:buNone/>
              <a:defRPr sz="2800"/>
            </a:lvl5pPr>
          </a:lstStyle>
          <a:p>
            <a:pPr lvl="0"/>
            <a:r>
              <a:rPr lang="en-US" dirty="0" smtClean="0"/>
              <a:t>Insert Agenda Text Here</a:t>
            </a:r>
          </a:p>
        </p:txBody>
      </p:sp>
      <p:sp>
        <p:nvSpPr>
          <p:cNvPr id="37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63538" y="3763083"/>
            <a:ext cx="9186862" cy="504625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 lIns="108000" rIns="108000" anchor="ctr" anchorCtr="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277813" indent="0">
              <a:buNone/>
              <a:defRPr sz="2800"/>
            </a:lvl2pPr>
            <a:lvl3pPr marL="530225" indent="0">
              <a:buNone/>
              <a:defRPr sz="2800"/>
            </a:lvl3pPr>
            <a:lvl4pPr marL="765175" indent="0">
              <a:buNone/>
              <a:defRPr sz="2800"/>
            </a:lvl4pPr>
            <a:lvl5pPr marL="990600" indent="0">
              <a:buNone/>
              <a:defRPr sz="2800"/>
            </a:lvl5pPr>
          </a:lstStyle>
          <a:p>
            <a:pPr lvl="0"/>
            <a:r>
              <a:rPr lang="en-US" dirty="0" smtClean="0"/>
              <a:t>Insert Agenda Text Here</a:t>
            </a:r>
          </a:p>
        </p:txBody>
      </p:sp>
      <p:sp>
        <p:nvSpPr>
          <p:cNvPr id="3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63538" y="4512114"/>
            <a:ext cx="9186862" cy="504625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 lIns="108000" rIns="108000" anchor="ctr" anchorCtr="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277813" indent="0">
              <a:buNone/>
              <a:defRPr sz="2800"/>
            </a:lvl2pPr>
            <a:lvl3pPr marL="530225" indent="0">
              <a:buNone/>
              <a:defRPr sz="2800"/>
            </a:lvl3pPr>
            <a:lvl4pPr marL="765175" indent="0">
              <a:buNone/>
              <a:defRPr sz="2800"/>
            </a:lvl4pPr>
            <a:lvl5pPr marL="990600" indent="0">
              <a:buNone/>
              <a:defRPr sz="2800"/>
            </a:lvl5pPr>
          </a:lstStyle>
          <a:p>
            <a:pPr lvl="0"/>
            <a:r>
              <a:rPr lang="en-US" dirty="0" smtClean="0"/>
              <a:t>Insert Agenda Text Here</a:t>
            </a:r>
          </a:p>
        </p:txBody>
      </p:sp>
      <p:sp>
        <p:nvSpPr>
          <p:cNvPr id="39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363538" y="5272706"/>
            <a:ext cx="9186862" cy="504625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 lIns="108000" rIns="108000" anchor="ctr" anchorCtr="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277813" indent="0">
              <a:buNone/>
              <a:defRPr sz="2800"/>
            </a:lvl2pPr>
            <a:lvl3pPr marL="530225" indent="0">
              <a:buNone/>
              <a:defRPr sz="2800"/>
            </a:lvl3pPr>
            <a:lvl4pPr marL="765175" indent="0">
              <a:buNone/>
              <a:defRPr sz="2800"/>
            </a:lvl4pPr>
            <a:lvl5pPr marL="990600" indent="0">
              <a:buNone/>
              <a:defRPr sz="2800"/>
            </a:lvl5pPr>
          </a:lstStyle>
          <a:p>
            <a:pPr lvl="0"/>
            <a:r>
              <a:rPr lang="en-US" dirty="0" smtClean="0"/>
              <a:t>Insert Agenda Text Here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0"/>
          </p:nvPr>
        </p:nvSpPr>
        <p:spPr>
          <a:xfrm>
            <a:off x="3908984" y="6481982"/>
            <a:ext cx="2088032" cy="184666"/>
          </a:xfrm>
        </p:spPr>
        <p:txBody>
          <a:bodyPr/>
          <a:lstStyle/>
          <a:p>
            <a:r>
              <a:rPr lang="en-GB" dirty="0" smtClean="0"/>
              <a:t>© 2017 Dialog Semiconductor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26A69B5-200B-4E8E-9012-4EBB91306B1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ACCD"/>
                </a:solidFill>
              </a:defRPr>
            </a:lvl1pPr>
          </a:lstStyle>
          <a:p>
            <a:r>
              <a:rPr lang="en-US" dirty="0" smtClean="0"/>
              <a:t>Click to Edit 28pt Arial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445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Agen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63538" y="1487219"/>
            <a:ext cx="9186862" cy="504625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 lIns="108000" rIns="108000" anchor="ctr" anchorCtr="0">
            <a:noAutofit/>
          </a:bodyPr>
          <a:lstStyle>
            <a:lvl1pPr marL="0" indent="0">
              <a:buNone/>
              <a:defRPr sz="2400" baseline="0">
                <a:solidFill>
                  <a:schemeClr val="tx2"/>
                </a:solidFill>
              </a:defRPr>
            </a:lvl1pPr>
            <a:lvl2pPr marL="277813" indent="0">
              <a:buNone/>
              <a:defRPr sz="2800"/>
            </a:lvl2pPr>
            <a:lvl3pPr marL="530225" indent="0">
              <a:buNone/>
              <a:defRPr sz="2800"/>
            </a:lvl3pPr>
            <a:lvl4pPr marL="765175" indent="0">
              <a:buNone/>
              <a:defRPr sz="2800"/>
            </a:lvl4pPr>
            <a:lvl5pPr marL="990600" indent="0">
              <a:buNone/>
              <a:defRPr sz="2800"/>
            </a:lvl5pPr>
          </a:lstStyle>
          <a:p>
            <a:pPr lvl="0"/>
            <a:r>
              <a:rPr lang="en-US" dirty="0" smtClean="0"/>
              <a:t>Insert Agenda Text Here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63538" y="2242195"/>
            <a:ext cx="9186862" cy="504625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lIns="108000" rIns="108000" anchor="ctr" anchorCtr="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277813" indent="0">
              <a:buNone/>
              <a:defRPr sz="2800"/>
            </a:lvl2pPr>
            <a:lvl3pPr marL="530225" indent="0">
              <a:buNone/>
              <a:defRPr sz="2800"/>
            </a:lvl3pPr>
            <a:lvl4pPr marL="765175" indent="0">
              <a:buNone/>
              <a:defRPr sz="2800"/>
            </a:lvl4pPr>
            <a:lvl5pPr marL="990600" indent="0">
              <a:buNone/>
              <a:defRPr sz="2800"/>
            </a:lvl5pPr>
          </a:lstStyle>
          <a:p>
            <a:pPr lvl="0"/>
            <a:r>
              <a:rPr lang="en-US" dirty="0" smtClean="0"/>
              <a:t>Insert Agenda Text Here</a:t>
            </a:r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63538" y="3002491"/>
            <a:ext cx="9186862" cy="504625"/>
          </a:xfrm>
          <a:solidFill>
            <a:schemeClr val="bg2"/>
          </a:solidFill>
          <a:ln>
            <a:solidFill>
              <a:schemeClr val="tx2"/>
            </a:solidFill>
          </a:ln>
        </p:spPr>
        <p:txBody>
          <a:bodyPr lIns="108000" rIns="108000" anchor="ctr" anchorCtr="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277813" indent="0">
              <a:buNone/>
              <a:defRPr sz="2800"/>
            </a:lvl2pPr>
            <a:lvl3pPr marL="530225" indent="0">
              <a:buNone/>
              <a:defRPr sz="2800"/>
            </a:lvl3pPr>
            <a:lvl4pPr marL="765175" indent="0">
              <a:buNone/>
              <a:defRPr sz="2800"/>
            </a:lvl4pPr>
            <a:lvl5pPr marL="990600" indent="0">
              <a:buNone/>
              <a:defRPr sz="2800"/>
            </a:lvl5pPr>
          </a:lstStyle>
          <a:p>
            <a:pPr lvl="0"/>
            <a:r>
              <a:rPr lang="en-US" dirty="0" smtClean="0"/>
              <a:t>Insert Agenda Text Here</a:t>
            </a:r>
          </a:p>
        </p:txBody>
      </p:sp>
      <p:sp>
        <p:nvSpPr>
          <p:cNvPr id="37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63538" y="3763083"/>
            <a:ext cx="9186862" cy="504625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lIns="108000" rIns="108000" anchor="ctr" anchorCtr="0">
            <a:noAutofit/>
          </a:bodyPr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277813" indent="0">
              <a:buNone/>
              <a:defRPr sz="2800"/>
            </a:lvl2pPr>
            <a:lvl3pPr marL="530225" indent="0">
              <a:buNone/>
              <a:defRPr sz="2800"/>
            </a:lvl3pPr>
            <a:lvl4pPr marL="765175" indent="0">
              <a:buNone/>
              <a:defRPr sz="2800"/>
            </a:lvl4pPr>
            <a:lvl5pPr marL="990600" indent="0">
              <a:buNone/>
              <a:defRPr sz="2800"/>
            </a:lvl5pPr>
          </a:lstStyle>
          <a:p>
            <a:pPr lvl="0"/>
            <a:r>
              <a:rPr lang="en-US" dirty="0" smtClean="0"/>
              <a:t>Insert Agenda Text Here</a:t>
            </a:r>
          </a:p>
        </p:txBody>
      </p:sp>
      <p:sp>
        <p:nvSpPr>
          <p:cNvPr id="3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63538" y="4512114"/>
            <a:ext cx="9186862" cy="504625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 lIns="108000" rIns="108000" anchor="ctr" anchorCtr="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277813" indent="0">
              <a:buNone/>
              <a:defRPr sz="2800"/>
            </a:lvl2pPr>
            <a:lvl3pPr marL="530225" indent="0">
              <a:buNone/>
              <a:defRPr sz="2800"/>
            </a:lvl3pPr>
            <a:lvl4pPr marL="765175" indent="0">
              <a:buNone/>
              <a:defRPr sz="2800"/>
            </a:lvl4pPr>
            <a:lvl5pPr marL="990600" indent="0">
              <a:buNone/>
              <a:defRPr sz="2800"/>
            </a:lvl5pPr>
          </a:lstStyle>
          <a:p>
            <a:pPr lvl="0"/>
            <a:r>
              <a:rPr lang="en-US" dirty="0" smtClean="0"/>
              <a:t>Insert Agenda Text Here</a:t>
            </a:r>
          </a:p>
        </p:txBody>
      </p:sp>
      <p:sp>
        <p:nvSpPr>
          <p:cNvPr id="39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363538" y="5272706"/>
            <a:ext cx="9186862" cy="504625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 lIns="108000" rIns="108000" anchor="ctr" anchorCtr="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277813" indent="0">
              <a:buNone/>
              <a:defRPr sz="2800"/>
            </a:lvl2pPr>
            <a:lvl3pPr marL="530225" indent="0">
              <a:buNone/>
              <a:defRPr sz="2800"/>
            </a:lvl3pPr>
            <a:lvl4pPr marL="765175" indent="0">
              <a:buNone/>
              <a:defRPr sz="2800"/>
            </a:lvl4pPr>
            <a:lvl5pPr marL="990600" indent="0">
              <a:buNone/>
              <a:defRPr sz="2800"/>
            </a:lvl5pPr>
          </a:lstStyle>
          <a:p>
            <a:pPr lvl="0"/>
            <a:r>
              <a:rPr lang="en-US" dirty="0" smtClean="0"/>
              <a:t>Insert Agenda Text Here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0"/>
          </p:nvPr>
        </p:nvSpPr>
        <p:spPr>
          <a:xfrm>
            <a:off x="3908984" y="6481982"/>
            <a:ext cx="2088032" cy="184666"/>
          </a:xfrm>
        </p:spPr>
        <p:txBody>
          <a:bodyPr/>
          <a:lstStyle/>
          <a:p>
            <a:r>
              <a:rPr lang="en-GB" dirty="0" smtClean="0"/>
              <a:t>© 2017 Dialog Semiconductor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26A69B5-200B-4E8E-9012-4EBB91306B1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ACCD"/>
                </a:solidFill>
              </a:defRPr>
            </a:lvl1pPr>
          </a:lstStyle>
          <a:p>
            <a:r>
              <a:rPr lang="en-US" dirty="0" smtClean="0"/>
              <a:t>Click to Edit 28pt Arial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9213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63538" y="1538568"/>
            <a:ext cx="9178925" cy="4368463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ACCD"/>
                </a:solidFill>
              </a:defRPr>
            </a:lvl1pPr>
          </a:lstStyle>
          <a:p>
            <a:r>
              <a:rPr lang="en-US" dirty="0" smtClean="0"/>
              <a:t>Click to Edit 28pt Arial 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63538" y="757238"/>
            <a:ext cx="6338887" cy="319087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77813" indent="0">
              <a:buNone/>
              <a:defRPr/>
            </a:lvl2pPr>
            <a:lvl3pPr marL="530225" indent="0">
              <a:buNone/>
              <a:defRPr/>
            </a:lvl3pPr>
            <a:lvl4pPr marL="765175" indent="0">
              <a:buNone/>
              <a:defRPr/>
            </a:lvl4pPr>
            <a:lvl5pPr marL="990600" indent="0">
              <a:buNone/>
              <a:defRPr/>
            </a:lvl5pPr>
          </a:lstStyle>
          <a:p>
            <a:pPr lvl="0"/>
            <a:r>
              <a:rPr lang="en-US" dirty="0" smtClean="0"/>
              <a:t>Subheading here if required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>
          <a:xfrm>
            <a:off x="3908984" y="6481982"/>
            <a:ext cx="2088032" cy="184666"/>
          </a:xfrm>
        </p:spPr>
        <p:txBody>
          <a:bodyPr/>
          <a:lstStyle/>
          <a:p>
            <a:r>
              <a:rPr lang="en-GB" dirty="0" smtClean="0"/>
              <a:t>© 2017 Dialog Semiconductor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26A69B5-200B-4E8E-9012-4EBB91306B1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2844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7"/>
          </p:nvPr>
        </p:nvSpPr>
        <p:spPr>
          <a:xfrm>
            <a:off x="363538" y="1542608"/>
            <a:ext cx="4406900" cy="453832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Content Placeholder 7"/>
          <p:cNvSpPr>
            <a:spLocks noGrp="1"/>
          </p:cNvSpPr>
          <p:nvPr>
            <p:ph sz="quarter" idx="18"/>
          </p:nvPr>
        </p:nvSpPr>
        <p:spPr>
          <a:xfrm>
            <a:off x="5152126" y="1546116"/>
            <a:ext cx="4390337" cy="4548259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ACCD"/>
                </a:solidFill>
              </a:defRPr>
            </a:lvl1pPr>
          </a:lstStyle>
          <a:p>
            <a:r>
              <a:rPr lang="en-US" dirty="0" smtClean="0"/>
              <a:t>Click to Edit 28pt Arial Title</a:t>
            </a:r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0"/>
          </p:nvPr>
        </p:nvSpPr>
        <p:spPr>
          <a:xfrm>
            <a:off x="3908984" y="6481982"/>
            <a:ext cx="2088032" cy="184666"/>
          </a:xfrm>
        </p:spPr>
        <p:txBody>
          <a:bodyPr/>
          <a:lstStyle/>
          <a:p>
            <a:r>
              <a:rPr lang="en-GB" dirty="0" smtClean="0"/>
              <a:t>© 2017 Dialog Semiconductor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26A69B5-200B-4E8E-9012-4EBB91306B1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63538" y="757238"/>
            <a:ext cx="6338887" cy="319087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77813" indent="0">
              <a:buNone/>
              <a:defRPr/>
            </a:lvl2pPr>
            <a:lvl3pPr marL="530225" indent="0">
              <a:buNone/>
              <a:defRPr/>
            </a:lvl3pPr>
            <a:lvl4pPr marL="765175" indent="0">
              <a:buNone/>
              <a:defRPr/>
            </a:lvl4pPr>
            <a:lvl5pPr marL="990600" indent="0">
              <a:buNone/>
              <a:defRPr/>
            </a:lvl5pPr>
          </a:lstStyle>
          <a:p>
            <a:pPr lvl="0"/>
            <a:r>
              <a:rPr lang="en-US" dirty="0" smtClean="0"/>
              <a:t>Subheading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223477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60735" y="1546531"/>
            <a:ext cx="4406901" cy="4716997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14"/>
          </p:nvPr>
        </p:nvSpPr>
        <p:spPr>
          <a:xfrm>
            <a:off x="5160963" y="1539820"/>
            <a:ext cx="4381500" cy="229931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28pt Arial Title</a:t>
            </a:r>
            <a:endParaRPr lang="en-GB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63538" y="757238"/>
            <a:ext cx="6338887" cy="319087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77813" indent="0">
              <a:buNone/>
              <a:defRPr/>
            </a:lvl2pPr>
            <a:lvl3pPr marL="530225" indent="0">
              <a:buNone/>
              <a:defRPr/>
            </a:lvl3pPr>
            <a:lvl4pPr marL="765175" indent="0">
              <a:buNone/>
              <a:defRPr/>
            </a:lvl4pPr>
            <a:lvl5pPr marL="990600" indent="0">
              <a:buNone/>
              <a:defRPr/>
            </a:lvl5pPr>
          </a:lstStyle>
          <a:p>
            <a:pPr lvl="0"/>
            <a:r>
              <a:rPr lang="en-US" dirty="0" smtClean="0"/>
              <a:t>Subheading here if required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8"/>
          </p:nvPr>
        </p:nvSpPr>
        <p:spPr>
          <a:xfrm>
            <a:off x="3908984" y="6481982"/>
            <a:ext cx="2088032" cy="184666"/>
          </a:xfrm>
        </p:spPr>
        <p:txBody>
          <a:bodyPr/>
          <a:lstStyle/>
          <a:p>
            <a:r>
              <a:rPr lang="en-GB" dirty="0" smtClean="0"/>
              <a:t>© 2017 Dialog Semiconductor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26A69B5-200B-4E8E-9012-4EBB91306B1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Content Placeholder 4"/>
          <p:cNvSpPr>
            <a:spLocks noGrp="1"/>
          </p:cNvSpPr>
          <p:nvPr>
            <p:ph sz="quarter" idx="20"/>
          </p:nvPr>
        </p:nvSpPr>
        <p:spPr>
          <a:xfrm>
            <a:off x="5169367" y="3964769"/>
            <a:ext cx="4381500" cy="229931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478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tiff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368" y="6309360"/>
            <a:ext cx="588692" cy="54864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838" y="1526698"/>
            <a:ext cx="9182099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8984" y="6481982"/>
            <a:ext cx="2088032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 smtClean="0"/>
              <a:t>© 2017 Dialog Semiconductor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47938" y="6473356"/>
            <a:ext cx="58500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C26A69B5-200B-4E8E-9012-4EBB91306B1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350838" y="6320643"/>
            <a:ext cx="91821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50838" y="718209"/>
            <a:ext cx="5992812" cy="0"/>
          </a:xfrm>
          <a:prstGeom prst="line">
            <a:avLst/>
          </a:prstGeom>
          <a:ln w="2540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350837" y="327856"/>
            <a:ext cx="6146801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dirty="0" smtClean="0"/>
              <a:t>Click to Edit 28pt Arial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281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58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Arial" pitchFamily="34" charset="0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Font typeface="Arial" pitchFamily="34" charset="0"/>
        <a:buChar char="•"/>
        <a:defRPr sz="1800" kern="1200">
          <a:solidFill>
            <a:schemeClr val="tx2"/>
          </a:solidFill>
          <a:latin typeface="Arial" pitchFamily="34" charset="0"/>
          <a:ea typeface="+mn-ea"/>
          <a:cs typeface="+mn-cs"/>
        </a:defRPr>
      </a:lvl1pPr>
      <a:lvl2pPr marL="512763" indent="-23495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758825" indent="-2286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993775" indent="-2286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219200" indent="-2286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508" userDrawn="1">
          <p15:clr>
            <a:srgbClr val="F26B43"/>
          </p15:clr>
        </p15:guide>
        <p15:guide id="3" pos="221" userDrawn="1">
          <p15:clr>
            <a:srgbClr val="F26B43"/>
          </p15:clr>
        </p15:guide>
        <p15:guide id="4" pos="6005" userDrawn="1">
          <p15:clr>
            <a:srgbClr val="F26B43"/>
          </p15:clr>
        </p15:guide>
        <p15:guide id="6" pos="1998" userDrawn="1">
          <p15:clr>
            <a:srgbClr val="F26B43"/>
          </p15:clr>
        </p15:guide>
        <p15:guide id="7" pos="4230" userDrawn="1">
          <p15:clr>
            <a:srgbClr val="F26B43"/>
          </p15:clr>
        </p15:guide>
        <p15:guide id="8" pos="2226" userDrawn="1">
          <p15:clr>
            <a:srgbClr val="F26B43"/>
          </p15:clr>
        </p15:guide>
        <p15:guide id="9" pos="3996" userDrawn="1">
          <p15:clr>
            <a:srgbClr val="F26B43"/>
          </p15:clr>
        </p15:guide>
        <p15:guide id="10" orient="horz" pos="3870" userDrawn="1">
          <p15:clr>
            <a:srgbClr val="F26B43"/>
          </p15:clr>
        </p15:guide>
        <p15:guide id="11" orient="horz" pos="2296" userDrawn="1">
          <p15:clr>
            <a:srgbClr val="F26B43"/>
          </p15:clr>
        </p15:guide>
        <p15:guide id="12" orient="horz" pos="1006" userDrawn="1">
          <p15:clr>
            <a:srgbClr val="F26B43"/>
          </p15:clr>
        </p15:guide>
        <p15:guide id="13" orient="horz" pos="222" userDrawn="1">
          <p15:clr>
            <a:srgbClr val="F26B43"/>
          </p15:clr>
        </p15:guide>
        <p15:guide id="14" orient="horz" pos="462" userDrawn="1">
          <p15:clr>
            <a:srgbClr val="F26B43"/>
          </p15:clr>
        </p15:guide>
        <p15:guide id="15" pos="3006" userDrawn="1">
          <p15:clr>
            <a:srgbClr val="F26B43"/>
          </p15:clr>
        </p15:guide>
        <p15:guide id="16" pos="3234" userDrawn="1">
          <p15:clr>
            <a:srgbClr val="F26B43"/>
          </p15:clr>
        </p15:guide>
        <p15:guide id="17" orient="horz" pos="415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368" y="6309360"/>
            <a:ext cx="588692" cy="54864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838" y="1526698"/>
            <a:ext cx="9182099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17296" y="6473356"/>
            <a:ext cx="117000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50E9F413-3187-4E2F-8B87-7BFA4E81CA2E}" type="datetime1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16/10/2017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8984" y="6481982"/>
            <a:ext cx="2088032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>
                <a:solidFill>
                  <a:srgbClr val="000000">
                    <a:tint val="75000"/>
                  </a:srgbClr>
                </a:solidFill>
              </a:rPr>
              <a:t>© 2016 Dialog Semiconductor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47938" y="6473356"/>
            <a:ext cx="58500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C26A69B5-200B-4E8E-9012-4EBB91306B1A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50838" y="6320643"/>
            <a:ext cx="91821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50838" y="718209"/>
            <a:ext cx="5992812" cy="0"/>
          </a:xfrm>
          <a:prstGeom prst="line">
            <a:avLst/>
          </a:prstGeom>
          <a:ln w="2540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350837" y="327856"/>
            <a:ext cx="6146801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dirty="0"/>
              <a:t>Click to Edit 28pt Arial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007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Font typeface="Arial" pitchFamily="34" charset="0"/>
        <a:buNone/>
        <a:defRPr sz="1800" kern="1200">
          <a:solidFill>
            <a:schemeClr val="tx2"/>
          </a:solidFill>
          <a:latin typeface="Arial" pitchFamily="34" charset="0"/>
          <a:ea typeface="+mn-ea"/>
          <a:cs typeface="+mn-cs"/>
        </a:defRPr>
      </a:lvl1pPr>
      <a:lvl2pPr marL="512763" indent="-23495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758825" indent="-2286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993775" indent="-2286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219200" indent="-2286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508" userDrawn="1">
          <p15:clr>
            <a:srgbClr val="F26B43"/>
          </p15:clr>
        </p15:guide>
        <p15:guide id="3" pos="221" userDrawn="1">
          <p15:clr>
            <a:srgbClr val="F26B43"/>
          </p15:clr>
        </p15:guide>
        <p15:guide id="4" pos="6005" userDrawn="1">
          <p15:clr>
            <a:srgbClr val="F26B43"/>
          </p15:clr>
        </p15:guide>
        <p15:guide id="6" pos="1998" userDrawn="1">
          <p15:clr>
            <a:srgbClr val="F26B43"/>
          </p15:clr>
        </p15:guide>
        <p15:guide id="7" pos="4230" userDrawn="1">
          <p15:clr>
            <a:srgbClr val="F26B43"/>
          </p15:clr>
        </p15:guide>
        <p15:guide id="8" pos="2226" userDrawn="1">
          <p15:clr>
            <a:srgbClr val="F26B43"/>
          </p15:clr>
        </p15:guide>
        <p15:guide id="9" pos="3996" userDrawn="1">
          <p15:clr>
            <a:srgbClr val="F26B43"/>
          </p15:clr>
        </p15:guide>
        <p15:guide id="10" orient="horz" pos="3870" userDrawn="1">
          <p15:clr>
            <a:srgbClr val="F26B43"/>
          </p15:clr>
        </p15:guide>
        <p15:guide id="11" orient="horz" pos="2296" userDrawn="1">
          <p15:clr>
            <a:srgbClr val="F26B43"/>
          </p15:clr>
        </p15:guide>
        <p15:guide id="12" orient="horz" pos="1006" userDrawn="1">
          <p15:clr>
            <a:srgbClr val="F26B43"/>
          </p15:clr>
        </p15:guide>
        <p15:guide id="13" orient="horz" pos="222" userDrawn="1">
          <p15:clr>
            <a:srgbClr val="F26B43"/>
          </p15:clr>
        </p15:guide>
        <p15:guide id="14" orient="horz" pos="462" userDrawn="1">
          <p15:clr>
            <a:srgbClr val="F26B43"/>
          </p15:clr>
        </p15:guide>
        <p15:guide id="15" pos="3006" userDrawn="1">
          <p15:clr>
            <a:srgbClr val="F26B43"/>
          </p15:clr>
        </p15:guide>
        <p15:guide id="16" pos="3234" userDrawn="1">
          <p15:clr>
            <a:srgbClr val="F26B43"/>
          </p15:clr>
        </p15:guide>
        <p15:guide id="17" orient="horz" pos="41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tif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tiff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jpeg"/><Relationship Id="rId7" Type="http://schemas.openxmlformats.org/officeDocument/2006/relationships/image" Target="../media/image55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jpe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12" Type="http://schemas.openxmlformats.org/officeDocument/2006/relationships/image" Target="../media/image70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jpeg"/><Relationship Id="rId14" Type="http://schemas.openxmlformats.org/officeDocument/2006/relationships/image" Target="../media/image7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6.png"/><Relationship Id="rId4" Type="http://schemas.openxmlformats.org/officeDocument/2006/relationships/image" Target="../media/image7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5.pn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7" Type="http://schemas.openxmlformats.org/officeDocument/2006/relationships/image" Target="../media/image91.png"/><Relationship Id="rId2" Type="http://schemas.openxmlformats.org/officeDocument/2006/relationships/hyperlink" Target="http://www.google.nl/url?sa=i&amp;rct=j&amp;q=jabra+9470&amp;source=images&amp;cd=&amp;docid=jcu2bxtVlHK1gM&amp;tbnid=zwzYXYIGPp6qyM:&amp;ved=0CAUQjRw&amp;url=http://www.getprice.com.au/Jabra-PRO-9470-Bluetooth-Headset.htm&amp;ei=i9ixUc2dJqLJ0AXu04DYDA&amp;bvm=bv.47534661,d.bGE&amp;psig=AFQjCNF9eP8jCWadDTl5LqFrl28yb617ng&amp;ust=1370696190660403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3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chart" Target="../charts/chart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8.xml"/><Relationship Id="rId7" Type="http://schemas.openxmlformats.org/officeDocument/2006/relationships/chart" Target="../charts/chart3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10.xml"/><Relationship Id="rId10" Type="http://schemas.openxmlformats.org/officeDocument/2006/relationships/image" Target="../media/image23.jpeg"/><Relationship Id="rId4" Type="http://schemas.openxmlformats.org/officeDocument/2006/relationships/tags" Target="../tags/tag9.xml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82600" y="2810933"/>
            <a:ext cx="4258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Corporate Presentation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12059" y="3959423"/>
            <a:ext cx="25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3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5, 2017 </a:t>
            </a:r>
          </a:p>
        </p:txBody>
      </p:sp>
    </p:spTree>
    <p:extLst>
      <p:ext uri="{BB962C8B-B14F-4D97-AF65-F5344CB8AC3E}">
        <p14:creationId xmlns:p14="http://schemas.microsoft.com/office/powerpoint/2010/main" val="2198058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78896" y="1532422"/>
            <a:ext cx="5137984" cy="1947378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$</a:t>
            </a:r>
            <a:r>
              <a:rPr lang="en-GB" sz="2000" dirty="0" smtClean="0">
                <a:solidFill>
                  <a:schemeClr val="tx1"/>
                </a:solidFill>
              </a:rPr>
              <a:t>1.198 billion revenue for calendar </a:t>
            </a:r>
            <a:r>
              <a:rPr lang="en-GB" sz="2000" dirty="0">
                <a:solidFill>
                  <a:schemeClr val="tx1"/>
                </a:solidFill>
              </a:rPr>
              <a:t>year </a:t>
            </a:r>
            <a:r>
              <a:rPr lang="en-GB" sz="2000" dirty="0" smtClean="0">
                <a:solidFill>
                  <a:schemeClr val="tx1"/>
                </a:solidFill>
              </a:rPr>
              <a:t>2016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$271 </a:t>
            </a:r>
            <a:r>
              <a:rPr lang="en-GB" sz="2000" dirty="0">
                <a:solidFill>
                  <a:schemeClr val="tx1"/>
                </a:solidFill>
              </a:rPr>
              <a:t>million </a:t>
            </a:r>
            <a:r>
              <a:rPr lang="en-GB" sz="2000" dirty="0" smtClean="0">
                <a:solidFill>
                  <a:schemeClr val="tx1"/>
                </a:solidFill>
              </a:rPr>
              <a:t>revenue </a:t>
            </a:r>
            <a:r>
              <a:rPr lang="en-GB" sz="2000" dirty="0">
                <a:solidFill>
                  <a:schemeClr val="tx1"/>
                </a:solidFill>
              </a:rPr>
              <a:t>for </a:t>
            </a:r>
            <a:r>
              <a:rPr lang="en-GB" sz="2000" dirty="0" smtClean="0">
                <a:solidFill>
                  <a:schemeClr val="tx1"/>
                </a:solidFill>
              </a:rPr>
              <a:t>Q1 2017, +12% YoY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$723 </a:t>
            </a:r>
            <a:r>
              <a:rPr lang="en-GB" sz="2000" dirty="0">
                <a:solidFill>
                  <a:schemeClr val="tx1"/>
                </a:solidFill>
                <a:cs typeface="Arial" panose="020B0604020202020204" pitchFamily="34" charset="0"/>
              </a:rPr>
              <a:t>million cash &amp; cash equivalents balance at </a:t>
            </a:r>
            <a:r>
              <a:rPr lang="en-GB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31 March 2017</a:t>
            </a:r>
            <a:endParaRPr lang="en-GB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0837" y="327856"/>
            <a:ext cx="6146801" cy="775597"/>
          </a:xfrm>
        </p:spPr>
        <p:txBody>
          <a:bodyPr/>
          <a:lstStyle/>
          <a:p>
            <a:r>
              <a:rPr lang="en-GB" dirty="0" smtClean="0"/>
              <a:t>Strong Financial Position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/>
              <a:t>© </a:t>
            </a:r>
            <a:r>
              <a:rPr lang="en-GB" dirty="0" smtClean="0"/>
              <a:t>2017 </a:t>
            </a:r>
            <a:r>
              <a:rPr lang="en-GB" dirty="0"/>
              <a:t>Dialog Semiconductor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26A69B5-200B-4E8E-9012-4EBB91306B1A}" type="slidenum">
              <a:rPr lang="en-GB" smtClean="0"/>
              <a:pPr/>
              <a:t>10</a:t>
            </a:fld>
            <a:endParaRPr lang="en-GB" dirty="0"/>
          </a:p>
        </p:txBody>
      </p:sp>
      <p:graphicFrame>
        <p:nvGraphicFramePr>
          <p:cNvPr id="13" name="Chart 12" title="financials"/>
          <p:cNvGraphicFramePr/>
          <p:nvPr>
            <p:extLst>
              <p:ext uri="{D42A27DB-BD31-4B8C-83A1-F6EECF244321}">
                <p14:modId xmlns:p14="http://schemas.microsoft.com/office/powerpoint/2010/main" val="2367253410"/>
              </p:ext>
            </p:extLst>
          </p:nvPr>
        </p:nvGraphicFramePr>
        <p:xfrm>
          <a:off x="5996940" y="1658422"/>
          <a:ext cx="3608545" cy="3859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 title="financials"/>
          <p:cNvSpPr txBox="1"/>
          <p:nvPr/>
        </p:nvSpPr>
        <p:spPr>
          <a:xfrm>
            <a:off x="8092439" y="2559780"/>
            <a:ext cx="1280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Arial"/>
                <a:cs typeface="Arial"/>
              </a:rPr>
              <a:t>~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</a:rPr>
              <a:t>$1.2 billion</a:t>
            </a:r>
            <a:endParaRPr lang="en-US" sz="1200" b="1" dirty="0">
              <a:solidFill>
                <a:schemeClr val="bg1"/>
              </a:solidFill>
              <a:latin typeface="Arial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170420" y="2836779"/>
            <a:ext cx="830579" cy="1968225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360226.828.8244.8112" title="corp groups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8615" y="3991968"/>
            <a:ext cx="3157758" cy="274320"/>
          </a:xfrm>
          <a:prstGeom prst="rect">
            <a:avLst/>
          </a:prstGeom>
          <a:extLst/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altLang="en-US" sz="1600" dirty="0" smtClean="0">
                <a:solidFill>
                  <a:srgbClr val="00ACCD"/>
                </a:solidFill>
                <a:latin typeface="Arial" pitchFamily="34" charset="0"/>
                <a:ea typeface="+mj-ea"/>
                <a:cs typeface="+mj-cs"/>
              </a:rPr>
              <a:t>2016 Revenue Breakdown</a:t>
            </a:r>
            <a:endParaRPr lang="en-GB" altLang="en-US" sz="1600" dirty="0">
              <a:solidFill>
                <a:srgbClr val="00ACCD"/>
              </a:solidFill>
              <a:latin typeface="Arial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altLang="en-US" sz="3000" dirty="0">
                <a:solidFill>
                  <a:srgbClr val="00ACCD"/>
                </a:solidFill>
                <a:latin typeface="Arial" pitchFamily="34" charset="0"/>
                <a:ea typeface="+mj-ea"/>
                <a:cs typeface="+mj-cs"/>
              </a:rPr>
              <a:t>  </a:t>
            </a:r>
          </a:p>
        </p:txBody>
      </p:sp>
      <p:graphicFrame>
        <p:nvGraphicFramePr>
          <p:cNvPr id="21" name="Chart 20" title="revenue by breakdown"/>
          <p:cNvGraphicFramePr/>
          <p:nvPr>
            <p:extLst>
              <p:ext uri="{D42A27DB-BD31-4B8C-83A1-F6EECF244321}">
                <p14:modId xmlns:p14="http://schemas.microsoft.com/office/powerpoint/2010/main" val="2823292064"/>
              </p:ext>
            </p:extLst>
          </p:nvPr>
        </p:nvGraphicFramePr>
        <p:xfrm>
          <a:off x="1978309" y="4155042"/>
          <a:ext cx="3584292" cy="1879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BBPieLabel4" title="corp groups"/>
          <p:cNvSpPr txBox="1"/>
          <p:nvPr/>
        </p:nvSpPr>
        <p:spPr>
          <a:xfrm>
            <a:off x="1011554" y="5264508"/>
            <a:ext cx="1293643" cy="549381"/>
          </a:xfrm>
          <a:prstGeom prst="rect">
            <a:avLst/>
          </a:prstGeom>
        </p:spPr>
        <p:txBody>
          <a:bodyPr vert="horz" wrap="square" lIns="9144" tIns="9144" rIns="9144" bIns="9144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GB" sz="115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Power </a:t>
            </a:r>
            <a:r>
              <a:rPr lang="en-GB" sz="1150" b="1" i="0" u="none" strike="noStrike" baseline="0" dirty="0" smtClean="0">
                <a:solidFill>
                  <a:srgbClr val="000000"/>
                </a:solidFill>
                <a:latin typeface="Arial"/>
                <a:cs typeface="Arial"/>
              </a:rPr>
              <a:t>Conversion</a:t>
            </a:r>
            <a:endParaRPr lang="en-GB" sz="1150" b="1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r>
              <a:rPr lang="en-GB" sz="115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7%</a:t>
            </a:r>
          </a:p>
        </p:txBody>
      </p:sp>
      <p:sp>
        <p:nvSpPr>
          <p:cNvPr id="23" name="BBPieLabel4" title="corp groups"/>
          <p:cNvSpPr txBox="1"/>
          <p:nvPr/>
        </p:nvSpPr>
        <p:spPr>
          <a:xfrm>
            <a:off x="1011554" y="4584994"/>
            <a:ext cx="1628451" cy="372410"/>
          </a:xfrm>
          <a:prstGeom prst="rect">
            <a:avLst/>
          </a:prstGeom>
        </p:spPr>
        <p:txBody>
          <a:bodyPr vert="horz" wrap="square" lIns="9144" tIns="9144" rIns="9144" bIns="9144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GB" sz="1150" b="1" i="0" u="none" strike="noStrike" baseline="0" dirty="0" smtClean="0">
                <a:solidFill>
                  <a:srgbClr val="000000"/>
                </a:solidFill>
                <a:latin typeface="Arial"/>
                <a:cs typeface="Arial"/>
              </a:rPr>
              <a:t>Connectivity</a:t>
            </a:r>
            <a:endParaRPr lang="en-GB" sz="1150" b="1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r>
              <a:rPr lang="en-GB" sz="1150" dirty="0" smtClean="0">
                <a:solidFill>
                  <a:srgbClr val="000000"/>
                </a:solidFill>
                <a:latin typeface="Arial"/>
                <a:cs typeface="Arial"/>
              </a:rPr>
              <a:t>11</a:t>
            </a:r>
            <a:r>
              <a:rPr lang="en-GB" sz="1150" b="0" i="0" u="none" strike="noStrike" baseline="0" dirty="0" smtClean="0">
                <a:solidFill>
                  <a:srgbClr val="000000"/>
                </a:solidFill>
                <a:latin typeface="Arial"/>
                <a:cs typeface="Arial"/>
              </a:rPr>
              <a:t>%</a:t>
            </a:r>
            <a:endParaRPr lang="en-GB" sz="1150" b="0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BBPieLabel4" title="corp groups"/>
          <p:cNvSpPr txBox="1"/>
          <p:nvPr/>
        </p:nvSpPr>
        <p:spPr>
          <a:xfrm>
            <a:off x="3773305" y="4509207"/>
            <a:ext cx="1628451" cy="372410"/>
          </a:xfrm>
          <a:prstGeom prst="rect">
            <a:avLst/>
          </a:prstGeom>
        </p:spPr>
        <p:txBody>
          <a:bodyPr vert="horz" wrap="square" lIns="9144" tIns="9144" rIns="9144" bIns="9144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GB" sz="1150" b="1" i="0" u="none" strike="noStrike" baseline="0" dirty="0" smtClean="0">
                <a:solidFill>
                  <a:srgbClr val="000000"/>
                </a:solidFill>
                <a:latin typeface="Arial"/>
                <a:cs typeface="Arial"/>
              </a:rPr>
              <a:t>Mobile</a:t>
            </a:r>
            <a:r>
              <a:rPr lang="en-GB" sz="1150" b="1" i="0" u="none" strike="noStrike" dirty="0" smtClean="0">
                <a:solidFill>
                  <a:srgbClr val="000000"/>
                </a:solidFill>
                <a:latin typeface="Arial"/>
                <a:cs typeface="Arial"/>
              </a:rPr>
              <a:t> Systems</a:t>
            </a:r>
            <a:endParaRPr lang="en-GB" sz="1150" b="1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r>
              <a:rPr lang="en-GB" sz="1150" dirty="0" smtClean="0">
                <a:solidFill>
                  <a:srgbClr val="000000"/>
                </a:solidFill>
                <a:latin typeface="Arial"/>
                <a:cs typeface="Arial"/>
              </a:rPr>
              <a:t>82</a:t>
            </a:r>
            <a:r>
              <a:rPr lang="en-GB" sz="1150" b="0" i="0" u="none" strike="noStrike" baseline="0" dirty="0" smtClean="0">
                <a:solidFill>
                  <a:srgbClr val="000000"/>
                </a:solidFill>
                <a:latin typeface="Arial"/>
                <a:cs typeface="Arial"/>
              </a:rPr>
              <a:t>%</a:t>
            </a:r>
            <a:endParaRPr lang="en-GB" sz="1150" b="0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749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Dialog in the News</a:t>
            </a:r>
            <a:endParaRPr lang="en-GB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/>
              <a:t>© </a:t>
            </a:r>
            <a:r>
              <a:rPr lang="en-GB" dirty="0" smtClean="0"/>
              <a:t>2017 </a:t>
            </a:r>
            <a:r>
              <a:rPr lang="en-GB" dirty="0"/>
              <a:t>Dialog Semiconductor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26A69B5-200B-4E8E-9012-4EBB91306B1A}" type="slidenum">
              <a:rPr lang="en-GB" smtClean="0"/>
              <a:pPr/>
              <a:t>11</a:t>
            </a:fld>
            <a:endParaRPr lang="en-GB" dirty="0"/>
          </a:p>
        </p:txBody>
      </p:sp>
      <p:grpSp>
        <p:nvGrpSpPr>
          <p:cNvPr id="59" name="Group 58"/>
          <p:cNvGrpSpPr/>
          <p:nvPr/>
        </p:nvGrpSpPr>
        <p:grpSpPr>
          <a:xfrm rot="20906939">
            <a:off x="4776324" y="1512600"/>
            <a:ext cx="3931920" cy="1920240"/>
            <a:chOff x="633046" y="1024932"/>
            <a:chExt cx="4461468" cy="2170444"/>
          </a:xfrm>
        </p:grpSpPr>
        <p:sp>
          <p:nvSpPr>
            <p:cNvPr id="60" name="Rectangle 59"/>
            <p:cNvSpPr/>
            <p:nvPr/>
          </p:nvSpPr>
          <p:spPr>
            <a:xfrm>
              <a:off x="633046" y="1024932"/>
              <a:ext cx="4461468" cy="217044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000" dirty="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81026" y="1116060"/>
              <a:ext cx="4150101" cy="1903993"/>
            </a:xfrm>
            <a:prstGeom prst="rect">
              <a:avLst/>
            </a:prstGeom>
            <a:solidFill>
              <a:srgbClr val="00ACC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</a:rPr>
                <a:t/>
              </a:r>
              <a:br>
                <a:rPr lang="en-US" sz="1600" dirty="0" smtClean="0">
                  <a:solidFill>
                    <a:schemeClr val="bg1"/>
                  </a:solidFill>
                  <a:latin typeface="Arial" pitchFamily="34" charset="0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</a:rPr>
                <a:t/>
              </a:r>
              <a:br>
                <a:rPr lang="en-US" sz="1600" dirty="0" smtClean="0">
                  <a:solidFill>
                    <a:schemeClr val="bg1"/>
                  </a:solidFill>
                  <a:latin typeface="Arial" pitchFamily="34" charset="0"/>
                </a:rPr>
              </a:br>
              <a:r>
                <a:rPr lang="en-US" sz="1600" b="1" dirty="0"/>
                <a:t>Dialog Semiconductor Ushers in the Bluetooth® 5 Era with Unrivalled Functionality</a:t>
              </a:r>
            </a:p>
          </p:txBody>
        </p:sp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1026" y="1192512"/>
              <a:ext cx="1780634" cy="5143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0"/>
                </a:srgbClr>
              </a:outerShdw>
            </a:effectLst>
          </p:spPr>
        </p:pic>
      </p:grpSp>
      <p:grpSp>
        <p:nvGrpSpPr>
          <p:cNvPr id="63" name="Group 62"/>
          <p:cNvGrpSpPr/>
          <p:nvPr/>
        </p:nvGrpSpPr>
        <p:grpSpPr>
          <a:xfrm rot="20906939">
            <a:off x="301760" y="1932464"/>
            <a:ext cx="3931920" cy="1920240"/>
            <a:chOff x="633046" y="1024932"/>
            <a:chExt cx="4461468" cy="2170444"/>
          </a:xfrm>
        </p:grpSpPr>
        <p:sp>
          <p:nvSpPr>
            <p:cNvPr id="64" name="Rectangle 63"/>
            <p:cNvSpPr/>
            <p:nvPr/>
          </p:nvSpPr>
          <p:spPr>
            <a:xfrm>
              <a:off x="633046" y="1024932"/>
              <a:ext cx="4461468" cy="217044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000" dirty="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81026" y="1116060"/>
              <a:ext cx="4150101" cy="1903993"/>
            </a:xfrm>
            <a:prstGeom prst="rect">
              <a:avLst/>
            </a:prstGeom>
            <a:solidFill>
              <a:srgbClr val="00ACC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/>
              <a:endParaRPr lang="en-US" sz="1600" dirty="0" smtClean="0">
                <a:solidFill>
                  <a:schemeClr val="bg1"/>
                </a:solidFill>
                <a:latin typeface="Arial" pitchFamily="34" charset="0"/>
              </a:endParaRPr>
            </a:p>
            <a:p>
              <a:r>
                <a:rPr lang="en-US" sz="1600" b="1" dirty="0"/>
                <a:t>Dialog Semiconductor Provides Preferred Power Solution for Renesas’ Automotive </a:t>
              </a:r>
              <a:r>
                <a:rPr lang="en-US" sz="1600" b="1" dirty="0" err="1"/>
                <a:t>SoCs</a:t>
              </a:r>
              <a:endParaRPr lang="en-US" sz="1600" b="1" dirty="0"/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1026" y="1192512"/>
              <a:ext cx="1780634" cy="5143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0"/>
                </a:srgbClr>
              </a:outerShdw>
            </a:effectLst>
          </p:spPr>
        </p:pic>
      </p:grpSp>
      <p:grpSp>
        <p:nvGrpSpPr>
          <p:cNvPr id="67" name="Group 66"/>
          <p:cNvGrpSpPr/>
          <p:nvPr/>
        </p:nvGrpSpPr>
        <p:grpSpPr>
          <a:xfrm rot="20906939">
            <a:off x="5704270" y="3200647"/>
            <a:ext cx="3931920" cy="1920240"/>
            <a:chOff x="633046" y="1024932"/>
            <a:chExt cx="4461468" cy="2170444"/>
          </a:xfrm>
        </p:grpSpPr>
        <p:sp>
          <p:nvSpPr>
            <p:cNvPr id="68" name="Rectangle 67"/>
            <p:cNvSpPr/>
            <p:nvPr/>
          </p:nvSpPr>
          <p:spPr>
            <a:xfrm>
              <a:off x="633046" y="1024932"/>
              <a:ext cx="4461468" cy="217044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200" dirty="0">
                <a:solidFill>
                  <a:prstClr val="white"/>
                </a:solidFill>
                <a:latin typeface="Rockwell" panose="02060603020205020403" pitchFamily="18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81026" y="1116059"/>
              <a:ext cx="4150102" cy="1827742"/>
            </a:xfrm>
            <a:prstGeom prst="rect">
              <a:avLst/>
            </a:prstGeom>
            <a:solidFill>
              <a:srgbClr val="00ACC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/>
              <a:r>
                <a:rPr lang="en-US" sz="1200" dirty="0" smtClean="0">
                  <a:solidFill>
                    <a:schemeClr val="bg1"/>
                  </a:solidFill>
                  <a:latin typeface="Rockwell" panose="02060603020205020403" pitchFamily="18" charset="0"/>
                </a:rPr>
                <a:t/>
              </a:r>
              <a:br>
                <a:rPr lang="en-US" sz="1200" dirty="0" smtClean="0">
                  <a:solidFill>
                    <a:schemeClr val="bg1"/>
                  </a:solidFill>
                  <a:latin typeface="Rockwell" panose="02060603020205020403" pitchFamily="18" charset="0"/>
                </a:rPr>
              </a:br>
              <a:r>
                <a:rPr lang="en-US" sz="1200" dirty="0">
                  <a:solidFill>
                    <a:schemeClr val="bg1"/>
                  </a:solidFill>
                  <a:latin typeface="Rockwell" panose="02060603020205020403" pitchFamily="18" charset="0"/>
                </a:rPr>
                <a:t/>
              </a:r>
              <a:br>
                <a:rPr lang="en-US" sz="1200" dirty="0">
                  <a:solidFill>
                    <a:schemeClr val="bg1"/>
                  </a:solidFill>
                  <a:latin typeface="Rockwell" panose="02060603020205020403" pitchFamily="18" charset="0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Rockwell" panose="02060603020205020403" pitchFamily="18" charset="0"/>
                </a:rPr>
                <a:t>Dialog Semiconductor Enters Gallium Nitride (GaN) Market with First Integrated Devices Targeting Fast Charging Power Adapters</a:t>
              </a:r>
            </a:p>
          </p:txBody>
        </p:sp>
        <p:pic>
          <p:nvPicPr>
            <p:cNvPr id="70" name="Picture 69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1026" y="1192512"/>
              <a:ext cx="1780634" cy="5143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0"/>
                </a:srgbClr>
              </a:outerShdw>
            </a:effectLst>
          </p:spPr>
        </p:pic>
      </p:grpSp>
      <p:grpSp>
        <p:nvGrpSpPr>
          <p:cNvPr id="71" name="Group 70"/>
          <p:cNvGrpSpPr/>
          <p:nvPr/>
        </p:nvGrpSpPr>
        <p:grpSpPr>
          <a:xfrm rot="20906939">
            <a:off x="1077308" y="3494669"/>
            <a:ext cx="3931920" cy="1920240"/>
            <a:chOff x="633046" y="1024932"/>
            <a:chExt cx="4461468" cy="2170444"/>
          </a:xfrm>
        </p:grpSpPr>
        <p:sp>
          <p:nvSpPr>
            <p:cNvPr id="72" name="Rectangle 71"/>
            <p:cNvSpPr/>
            <p:nvPr/>
          </p:nvSpPr>
          <p:spPr>
            <a:xfrm>
              <a:off x="633046" y="1024932"/>
              <a:ext cx="4461468" cy="217044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000" dirty="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81026" y="1116060"/>
              <a:ext cx="4150101" cy="1903993"/>
            </a:xfrm>
            <a:prstGeom prst="rect">
              <a:avLst/>
            </a:prstGeom>
            <a:solidFill>
              <a:srgbClr val="00ACC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/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</a:rPr>
                <a:t/>
              </a:r>
              <a:br>
                <a:rPr lang="en-US" sz="1600" dirty="0" smtClean="0">
                  <a:solidFill>
                    <a:schemeClr val="bg1"/>
                  </a:solidFill>
                  <a:latin typeface="Arial" pitchFamily="34" charset="0"/>
                </a:rPr>
              </a:b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</a:rPr>
                <a:t/>
              </a:r>
              <a:br>
                <a:rPr lang="en-US" sz="1600" dirty="0">
                  <a:solidFill>
                    <a:schemeClr val="bg1"/>
                  </a:solidFill>
                  <a:latin typeface="Arial" pitchFamily="34" charset="0"/>
                </a:rPr>
              </a:br>
              <a:r>
                <a:rPr lang="en-US" sz="1600" b="1" dirty="0">
                  <a:solidFill>
                    <a:schemeClr val="bg1"/>
                  </a:solidFill>
                  <a:latin typeface="Arial" pitchFamily="34" charset="0"/>
                </a:rPr>
                <a:t>Dialog </a:t>
              </a:r>
              <a:r>
                <a:rPr lang="en-US" sz="1600" b="1" dirty="0" smtClean="0">
                  <a:solidFill>
                    <a:schemeClr val="bg1"/>
                  </a:solidFill>
                  <a:latin typeface="Arial" pitchFamily="34" charset="0"/>
                </a:rPr>
                <a:t>Semiconductor Extends its Bluetooth Low Energy Market Success to Automotive Tire Pressure Monitoring Systems</a:t>
              </a:r>
              <a:endParaRPr lang="en-US" sz="1600" b="1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1026" y="1192512"/>
              <a:ext cx="1780634" cy="5143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0"/>
                </a:srgbClr>
              </a:outerShdw>
            </a:effectLst>
          </p:spPr>
        </p:pic>
      </p:grpSp>
      <p:sp>
        <p:nvSpPr>
          <p:cNvPr id="75" name="TextBox 74"/>
          <p:cNvSpPr txBox="1"/>
          <p:nvPr/>
        </p:nvSpPr>
        <p:spPr>
          <a:xfrm rot="20888504">
            <a:off x="2719984" y="1973255"/>
            <a:ext cx="1013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 5, 2017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 rot="20888504">
            <a:off x="7954585" y="3377393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 29, 2017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 rot="20888504">
            <a:off x="7181730" y="1770027"/>
            <a:ext cx="10118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 1, 2017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 rot="20888504">
            <a:off x="3415399" y="3702219"/>
            <a:ext cx="1157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 13, 2017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71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63538" y="1601519"/>
            <a:ext cx="9186862" cy="504625"/>
          </a:xfrm>
        </p:spPr>
        <p:txBody>
          <a:bodyPr/>
          <a:lstStyle/>
          <a:p>
            <a:r>
              <a:rPr lang="en-US" dirty="0" smtClean="0"/>
              <a:t>Dialog Semiconductor Overview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63538" y="2356495"/>
            <a:ext cx="9186862" cy="504625"/>
          </a:xfrm>
        </p:spPr>
        <p:txBody>
          <a:bodyPr/>
          <a:lstStyle/>
          <a:p>
            <a:r>
              <a:rPr lang="en-US" dirty="0" smtClean="0"/>
              <a:t>Our Strategy and Markets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363538" y="3116791"/>
            <a:ext cx="9186862" cy="504625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 dirty="0"/>
              <a:t>© </a:t>
            </a:r>
            <a:r>
              <a:rPr lang="en-GB" dirty="0" smtClean="0"/>
              <a:t>2017 </a:t>
            </a:r>
            <a:r>
              <a:rPr lang="en-GB" dirty="0"/>
              <a:t>Dialog Semiconductor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26A69B5-200B-4E8E-9012-4EBB91306B1A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200"/>
              </a:spcBef>
              <a:spcAft>
                <a:spcPts val="600"/>
              </a:spcAft>
            </a:pPr>
            <a:r>
              <a:rPr lang="en-GB" sz="2800" dirty="0" smtClean="0"/>
              <a:t>Agenda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6060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4" title="14"/>
          <p:cNvSpPr>
            <a:spLocks noGrp="1"/>
          </p:cNvSpPr>
          <p:nvPr>
            <p:ph sz="quarter" idx="13"/>
          </p:nvPr>
        </p:nvSpPr>
        <p:spPr>
          <a:xfrm>
            <a:off x="363538" y="1377895"/>
            <a:ext cx="6608762" cy="304499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0837" y="327856"/>
            <a:ext cx="6146801" cy="775597"/>
          </a:xfrm>
        </p:spPr>
        <p:txBody>
          <a:bodyPr/>
          <a:lstStyle/>
          <a:p>
            <a:r>
              <a:rPr lang="en-US" sz="2800" dirty="0" smtClean="0"/>
              <a:t>4 Pillars of Our Strategy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Diversifying </a:t>
            </a:r>
            <a:r>
              <a:rPr lang="en-GB" dirty="0" smtClean="0"/>
              <a:t>Growth </a:t>
            </a:r>
            <a:r>
              <a:rPr lang="en-GB" dirty="0"/>
              <a:t>D</a:t>
            </a:r>
            <a:r>
              <a:rPr lang="en-GB" dirty="0" smtClean="0"/>
              <a:t>rivers </a:t>
            </a:r>
            <a:r>
              <a:rPr lang="en-GB" dirty="0"/>
              <a:t>and </a:t>
            </a:r>
            <a:r>
              <a:rPr lang="en-GB" dirty="0" smtClean="0"/>
              <a:t>Pursuing </a:t>
            </a:r>
            <a:r>
              <a:rPr lang="en-GB" dirty="0"/>
              <a:t>F</a:t>
            </a:r>
            <a:r>
              <a:rPr lang="en-GB" dirty="0" smtClean="0"/>
              <a:t>urther </a:t>
            </a:r>
            <a:r>
              <a:rPr lang="en-GB" dirty="0"/>
              <a:t>I</a:t>
            </a:r>
            <a:r>
              <a:rPr lang="en-GB" dirty="0" smtClean="0"/>
              <a:t>nnovation</a:t>
            </a:r>
            <a:endParaRPr lang="en-GB" dirty="0"/>
          </a:p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/>
              <a:t>© </a:t>
            </a:r>
            <a:r>
              <a:rPr lang="en-GB" dirty="0" smtClean="0"/>
              <a:t>2017 </a:t>
            </a:r>
            <a:r>
              <a:rPr lang="en-GB" dirty="0"/>
              <a:t>Dialog Semiconductor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26A69B5-200B-4E8E-9012-4EBB91306B1A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43" name="Content Placeholder 1" title="14"/>
          <p:cNvSpPr txBox="1">
            <a:spLocks/>
          </p:cNvSpPr>
          <p:nvPr/>
        </p:nvSpPr>
        <p:spPr>
          <a:xfrm>
            <a:off x="179539" y="1473530"/>
            <a:ext cx="6392711" cy="4750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1039813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Tx/>
              <a:buFont typeface="Arial"/>
              <a:buNone/>
              <a:tabLst/>
              <a:defRPr/>
            </a:pPr>
            <a:endParaRPr lang="en-GB" dirty="0" smtClean="0"/>
          </a:p>
        </p:txBody>
      </p:sp>
      <p:sp>
        <p:nvSpPr>
          <p:cNvPr id="49" name="Footer Placeholder 1"/>
          <p:cNvSpPr>
            <a:spLocks noGrp="1"/>
          </p:cNvSpPr>
          <p:nvPr/>
        </p:nvSpPr>
        <p:spPr>
          <a:xfrm>
            <a:off x="673116" y="6353175"/>
            <a:ext cx="46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>
                <a:solidFill>
                  <a:prstClr val="white"/>
                </a:solidFill>
              </a:rPr>
              <a:t>Dialog Semiconductor ©2015</a:t>
            </a:r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52" name="Content Placeholder 1" title="14"/>
          <p:cNvSpPr txBox="1">
            <a:spLocks/>
          </p:cNvSpPr>
          <p:nvPr/>
        </p:nvSpPr>
        <p:spPr>
          <a:xfrm>
            <a:off x="825516" y="1410440"/>
            <a:ext cx="7967964" cy="336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1039813" rtl="0" eaLnBrk="1" fontAlgn="auto" latinLnBrk="0" hangingPunct="1">
              <a:spcBef>
                <a:spcPts val="0"/>
              </a:spcBef>
              <a:spcAft>
                <a:spcPts val="200"/>
              </a:spcAft>
              <a:buClr>
                <a:schemeClr val="accent4"/>
              </a:buClr>
              <a:buSzTx/>
              <a:buFont typeface="Arial"/>
              <a:buNone/>
              <a:tabLst/>
              <a:defRPr/>
            </a:pPr>
            <a:r>
              <a:rPr kumimoji="0" lang="en-GB" sz="1650" b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Leverage product portfolio</a:t>
            </a:r>
            <a:r>
              <a:rPr kumimoji="0" lang="en-GB" sz="1650" b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650" b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 portable devices and emerging</a:t>
            </a:r>
            <a:r>
              <a:rPr lang="en-GB" sz="165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650" b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IoT platforms</a:t>
            </a:r>
            <a:endParaRPr lang="en-GB" sz="165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val 52" title="14"/>
          <p:cNvSpPr/>
          <p:nvPr/>
        </p:nvSpPr>
        <p:spPr>
          <a:xfrm>
            <a:off x="358791" y="1440876"/>
            <a:ext cx="314325" cy="306388"/>
          </a:xfrm>
          <a:prstGeom prst="ellipse">
            <a:avLst/>
          </a:prstGeom>
          <a:solidFill>
            <a:srgbClr val="00ACCD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1040294" eaLnBrk="0" hangingPunct="0">
              <a:defRPr/>
            </a:pPr>
            <a:r>
              <a:rPr lang="en-GB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54" name="Oval 53" title="14"/>
          <p:cNvSpPr/>
          <p:nvPr/>
        </p:nvSpPr>
        <p:spPr>
          <a:xfrm>
            <a:off x="358789" y="3942104"/>
            <a:ext cx="314325" cy="306387"/>
          </a:xfrm>
          <a:prstGeom prst="ellipse">
            <a:avLst/>
          </a:prstGeom>
          <a:solidFill>
            <a:schemeClr val="accent3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1040294" eaLnBrk="0" hangingPunct="0">
              <a:defRPr/>
            </a:pPr>
            <a:r>
              <a:rPr lang="en-GB" dirty="0" smtClean="0">
                <a:solidFill>
                  <a:prstClr val="white"/>
                </a:solidFill>
              </a:rPr>
              <a:t>3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Oval 54" title="14"/>
          <p:cNvSpPr/>
          <p:nvPr/>
        </p:nvSpPr>
        <p:spPr>
          <a:xfrm>
            <a:off x="358788" y="5084254"/>
            <a:ext cx="314325" cy="306387"/>
          </a:xfrm>
          <a:prstGeom prst="ellipse">
            <a:avLst/>
          </a:prstGeom>
          <a:solidFill>
            <a:schemeClr val="accent4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1040294" eaLnBrk="0" hangingPunct="0">
              <a:defRPr/>
            </a:pPr>
            <a:r>
              <a:rPr lang="en-GB" dirty="0" smtClean="0">
                <a:solidFill>
                  <a:prstClr val="white"/>
                </a:solidFill>
              </a:rPr>
              <a:t>4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Oval 55" title="14"/>
          <p:cNvSpPr/>
          <p:nvPr/>
        </p:nvSpPr>
        <p:spPr>
          <a:xfrm>
            <a:off x="358790" y="2961320"/>
            <a:ext cx="314325" cy="306387"/>
          </a:xfrm>
          <a:prstGeom prst="ellipse">
            <a:avLst/>
          </a:prstGeom>
          <a:solidFill>
            <a:schemeClr val="accent2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1040294" eaLnBrk="0" hangingPunct="0">
              <a:defRPr/>
            </a:pPr>
            <a:r>
              <a:rPr lang="en-GB" dirty="0" smtClean="0">
                <a:solidFill>
                  <a:prstClr val="white"/>
                </a:solidFill>
              </a:rPr>
              <a:t>2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57896" y="3948432"/>
            <a:ext cx="8821404" cy="2523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1039813">
              <a:lnSpc>
                <a:spcPct val="114000"/>
              </a:lnSpc>
              <a:spcBef>
                <a:spcPct val="0"/>
              </a:spcBef>
              <a:spcAft>
                <a:spcPts val="200"/>
              </a:spcAft>
              <a:buClr>
                <a:schemeClr val="accent1"/>
              </a:buClr>
              <a:defRPr/>
            </a:pPr>
            <a:r>
              <a:rPr lang="en-GB" sz="165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 innovation</a:t>
            </a:r>
          </a:p>
          <a:p>
            <a:pPr marL="285750" lvl="1" indent="-285750" defTabSz="1039813">
              <a:lnSpc>
                <a:spcPct val="114000"/>
              </a:lnSpc>
              <a:spcBef>
                <a:spcPct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GB" sz="1650" dirty="0" smtClean="0">
                <a:latin typeface="Arial" panose="020B0604020202020204" pitchFamily="34" charset="0"/>
                <a:cs typeface="Arial" panose="020B0604020202020204" pitchFamily="34" charset="0"/>
              </a:rPr>
              <a:t>Innovation </a:t>
            </a:r>
            <a:r>
              <a:rPr lang="en-GB" sz="1650" dirty="0">
                <a:latin typeface="Arial" panose="020B0604020202020204" pitchFamily="34" charset="0"/>
                <a:cs typeface="Arial" panose="020B0604020202020204" pitchFamily="34" charset="0"/>
              </a:rPr>
              <a:t>in differentiating </a:t>
            </a:r>
            <a:r>
              <a:rPr lang="en-GB" sz="1650" dirty="0" smtClean="0">
                <a:latin typeface="Arial" panose="020B0604020202020204" pitchFamily="34" charset="0"/>
                <a:cs typeface="Arial" panose="020B0604020202020204" pitchFamily="34" charset="0"/>
              </a:rPr>
              <a:t>power </a:t>
            </a:r>
            <a:r>
              <a:rPr lang="en-GB" sz="1650" dirty="0">
                <a:latin typeface="Arial" panose="020B0604020202020204" pitchFamily="34" charset="0"/>
                <a:cs typeface="Arial" panose="020B0604020202020204" pitchFamily="34" charset="0"/>
              </a:rPr>
              <a:t>management, </a:t>
            </a:r>
            <a:r>
              <a:rPr lang="en-GB" sz="1650" dirty="0" smtClean="0">
                <a:latin typeface="Arial" panose="020B0604020202020204" pitchFamily="34" charset="0"/>
                <a:cs typeface="Arial" panose="020B0604020202020204" pitchFamily="34" charset="0"/>
              </a:rPr>
              <a:t>charging </a:t>
            </a:r>
            <a:r>
              <a:rPr lang="en-GB" sz="1650" dirty="0">
                <a:latin typeface="Arial" panose="020B0604020202020204" pitchFamily="34" charset="0"/>
                <a:cs typeface="Arial" panose="020B0604020202020204" pitchFamily="34" charset="0"/>
              </a:rPr>
              <a:t>technologies as well as leading edge </a:t>
            </a:r>
            <a:r>
              <a:rPr lang="en-GB" sz="1650" dirty="0" smtClean="0">
                <a:latin typeface="Arial" panose="020B0604020202020204" pitchFamily="34" charset="0"/>
                <a:cs typeface="Arial" panose="020B0604020202020204" pitchFamily="34" charset="0"/>
              </a:rPr>
              <a:t>Bluetooth</a:t>
            </a:r>
            <a:r>
              <a:rPr lang="en-GB" sz="1650" b="1" baseline="30000" dirty="0" smtClean="0"/>
              <a:t>®</a:t>
            </a:r>
            <a:r>
              <a:rPr lang="en-GB" sz="1650" dirty="0" smtClean="0">
                <a:latin typeface="Arial" panose="020B0604020202020204" pitchFamily="34" charset="0"/>
                <a:cs typeface="Arial" panose="020B0604020202020204" pitchFamily="34" charset="0"/>
              </a:rPr>
              <a:t> solutions with </a:t>
            </a:r>
            <a:r>
              <a:rPr lang="en-GB" sz="1650" dirty="0">
                <a:latin typeface="Arial" panose="020B0604020202020204" pitchFamily="34" charset="0"/>
                <a:cs typeface="Arial" panose="020B0604020202020204" pitchFamily="34" charset="0"/>
              </a:rPr>
              <a:t>advanced packaging </a:t>
            </a:r>
            <a:r>
              <a:rPr lang="en-GB" sz="1650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</a:p>
          <a:p>
            <a:pPr marL="0" lvl="1" defTabSz="1039813">
              <a:lnSpc>
                <a:spcPct val="114000"/>
              </a:lnSpc>
              <a:spcBef>
                <a:spcPct val="0"/>
              </a:spcBef>
              <a:spcAft>
                <a:spcPts val="200"/>
              </a:spcAft>
              <a:defRPr/>
            </a:pPr>
            <a:endParaRPr lang="en-GB" sz="16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>
              <a:lnSpc>
                <a:spcPct val="114000"/>
              </a:lnSpc>
              <a:spcAft>
                <a:spcPts val="200"/>
              </a:spcAft>
            </a:pPr>
            <a:r>
              <a:rPr lang="en-GB" sz="165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focus on fast growing China consumer electronics and LTE  market</a:t>
            </a:r>
          </a:p>
          <a:p>
            <a:pPr marL="285750" lvl="2" indent="-285750">
              <a:lnSpc>
                <a:spcPct val="114000"/>
              </a:lnSpc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50" dirty="0" smtClean="0">
                <a:latin typeface="Arial" panose="020B0604020202020204" pitchFamily="34" charset="0"/>
                <a:cs typeface="Arial" panose="020B0604020202020204" pitchFamily="34" charset="0"/>
              </a:rPr>
              <a:t>Regional engagements using highly integrated analog and power technologies and establishing innovative partnerships and deeper engagements with local market leaders</a:t>
            </a:r>
            <a:endParaRPr lang="en-GB"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58" name="Footer Placeholder 1"/>
          <p:cNvSpPr>
            <a:spLocks noGrp="1"/>
          </p:cNvSpPr>
          <p:nvPr/>
        </p:nvSpPr>
        <p:spPr>
          <a:xfrm>
            <a:off x="825516" y="6505575"/>
            <a:ext cx="46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>
                <a:solidFill>
                  <a:prstClr val="white"/>
                </a:solidFill>
              </a:rPr>
              <a:t>Dialog Semiconductor ©2015</a:t>
            </a:r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9393" y="1708423"/>
            <a:ext cx="8566339" cy="2195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defTabSz="1039813">
              <a:lnSpc>
                <a:spcPct val="114000"/>
              </a:lnSpc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GB" sz="1650" dirty="0" smtClean="0">
                <a:latin typeface="Arial" panose="020B0604020202020204" pitchFamily="34" charset="0"/>
                <a:cs typeface="Arial" panose="020B0604020202020204" pitchFamily="34" charset="0"/>
              </a:rPr>
              <a:t>Providing high integrated system solutions combining power management, charging, audio  and wireless </a:t>
            </a:r>
            <a:r>
              <a:rPr lang="en-GB" sz="1650" dirty="0">
                <a:latin typeface="Arial" panose="020B0604020202020204" pitchFamily="34" charset="0"/>
                <a:cs typeface="Arial" panose="020B0604020202020204" pitchFamily="34" charset="0"/>
              </a:rPr>
              <a:t>connectivity </a:t>
            </a:r>
            <a:r>
              <a:rPr lang="en-GB" sz="1650" dirty="0" smtClean="0">
                <a:latin typeface="Arial" panose="020B0604020202020204" pitchFamily="34" charset="0"/>
                <a:cs typeface="Arial" panose="020B0604020202020204" pitchFamily="34" charset="0"/>
              </a:rPr>
              <a:t>across </a:t>
            </a:r>
            <a:r>
              <a:rPr lang="en-GB" sz="1650" dirty="0">
                <a:latin typeface="Arial" panose="020B0604020202020204" pitchFamily="34" charset="0"/>
                <a:cs typeface="Arial" panose="020B0604020202020204" pitchFamily="34" charset="0"/>
              </a:rPr>
              <a:t>mobile </a:t>
            </a:r>
            <a:r>
              <a:rPr lang="en-GB" sz="1650" dirty="0" smtClean="0">
                <a:latin typeface="Arial" panose="020B0604020202020204" pitchFamily="34" charset="0"/>
                <a:cs typeface="Arial" panose="020B0604020202020204" pitchFamily="34" charset="0"/>
              </a:rPr>
              <a:t>computing, </a:t>
            </a:r>
            <a:r>
              <a:rPr lang="en-GB" sz="1650" dirty="0">
                <a:latin typeface="Arial" panose="020B0604020202020204" pitchFamily="34" charset="0"/>
                <a:cs typeface="Arial" panose="020B0604020202020204" pitchFamily="34" charset="0"/>
              </a:rPr>
              <a:t>wearables, home automation, </a:t>
            </a:r>
            <a:r>
              <a:rPr lang="en-GB" sz="165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650" dirty="0">
                <a:latin typeface="Arial" panose="020B0604020202020204" pitchFamily="34" charset="0"/>
                <a:cs typeface="Arial" panose="020B0604020202020204" pitchFamily="34" charset="0"/>
              </a:rPr>
              <a:t>other consumer electronics </a:t>
            </a:r>
            <a:r>
              <a:rPr lang="en-GB" sz="1650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</a:p>
          <a:p>
            <a:pPr marL="0" lvl="1" defTabSz="1039813">
              <a:lnSpc>
                <a:spcPct val="114000"/>
              </a:lnSpc>
              <a:spcAft>
                <a:spcPts val="200"/>
              </a:spcAft>
              <a:defRPr/>
            </a:pPr>
            <a:endParaRPr lang="en-GB"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039813">
              <a:lnSpc>
                <a:spcPct val="114000"/>
              </a:lnSpc>
              <a:spcAft>
                <a:spcPts val="200"/>
              </a:spcAft>
              <a:defRPr/>
            </a:pPr>
            <a:r>
              <a:rPr lang="en-GB" sz="165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Broader and deeper at our customer base</a:t>
            </a:r>
          </a:p>
          <a:p>
            <a:pPr marL="285750" lvl="1" indent="-285750" defTabSz="1039813">
              <a:lnSpc>
                <a:spcPct val="114000"/>
              </a:lnSpc>
              <a:spcBef>
                <a:spcPct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GB" sz="1650" dirty="0" smtClean="0">
                <a:latin typeface="Arial" panose="020B0604020202020204" pitchFamily="34" charset="0"/>
                <a:cs typeface="Arial" panose="020B0604020202020204" pitchFamily="34" charset="0"/>
              </a:rPr>
              <a:t>Continue </a:t>
            </a:r>
            <a:r>
              <a:rPr lang="en-GB" sz="1650" dirty="0">
                <a:latin typeface="Arial" panose="020B0604020202020204" pitchFamily="34" charset="0"/>
                <a:cs typeface="Arial" panose="020B0604020202020204" pitchFamily="34" charset="0"/>
              </a:rPr>
              <a:t>to strengthen and develop our reach to the wider market through our </a:t>
            </a:r>
            <a:r>
              <a:rPr lang="en-GB" sz="1650" dirty="0" smtClean="0">
                <a:latin typeface="Arial" panose="020B0604020202020204" pitchFamily="34" charset="0"/>
                <a:cs typeface="Arial" panose="020B0604020202020204" pitchFamily="34" charset="0"/>
              </a:rPr>
              <a:t>newly established distribution </a:t>
            </a:r>
            <a:r>
              <a:rPr lang="en-GB" sz="1650" dirty="0">
                <a:latin typeface="Arial" panose="020B0604020202020204" pitchFamily="34" charset="0"/>
                <a:cs typeface="Arial" panose="020B0604020202020204" pitchFamily="34" charset="0"/>
              </a:rPr>
              <a:t>channels</a:t>
            </a:r>
          </a:p>
        </p:txBody>
      </p:sp>
    </p:spTree>
    <p:extLst>
      <p:ext uri="{BB962C8B-B14F-4D97-AF65-F5344CB8AC3E}">
        <p14:creationId xmlns:p14="http://schemas.microsoft.com/office/powerpoint/2010/main" val="36531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837" y="374202"/>
            <a:ext cx="8564563" cy="387798"/>
          </a:xfrm>
        </p:spPr>
        <p:txBody>
          <a:bodyPr/>
          <a:lstStyle/>
          <a:p>
            <a:r>
              <a:rPr lang="en-US" dirty="0" smtClean="0"/>
              <a:t>Pillars of our Strategy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32349" y="3850571"/>
            <a:ext cx="2941574" cy="1994067"/>
            <a:chOff x="363538" y="937395"/>
            <a:chExt cx="4313668" cy="2571919"/>
          </a:xfrm>
        </p:grpSpPr>
        <p:sp>
          <p:nvSpPr>
            <p:cNvPr id="7" name="Rounded Rectangle 6"/>
            <p:cNvSpPr/>
            <p:nvPr/>
          </p:nvSpPr>
          <p:spPr>
            <a:xfrm>
              <a:off x="363538" y="937395"/>
              <a:ext cx="4313668" cy="1670439"/>
            </a:xfrm>
            <a:prstGeom prst="roundRect">
              <a:avLst>
                <a:gd name="adj" fmla="val 6236"/>
              </a:avLst>
            </a:prstGeom>
            <a:solidFill>
              <a:srgbClr val="01ACCD"/>
            </a:solidFill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10818" y="982011"/>
              <a:ext cx="4259544" cy="357269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SALES CHANNEL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63538" y="1371601"/>
              <a:ext cx="4306824" cy="2137713"/>
            </a:xfrm>
            <a:prstGeom prst="roundRect">
              <a:avLst>
                <a:gd name="adj" fmla="val 9210"/>
              </a:avLst>
            </a:prstGeom>
            <a:solidFill>
              <a:schemeClr val="bg1"/>
            </a:solidFill>
            <a:ln w="15875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617930" y="3809457"/>
            <a:ext cx="2941574" cy="1994067"/>
            <a:chOff x="363538" y="937395"/>
            <a:chExt cx="4313668" cy="2571919"/>
          </a:xfrm>
        </p:grpSpPr>
        <p:sp>
          <p:nvSpPr>
            <p:cNvPr id="11" name="Rounded Rectangle 10"/>
            <p:cNvSpPr/>
            <p:nvPr/>
          </p:nvSpPr>
          <p:spPr>
            <a:xfrm>
              <a:off x="363538" y="937395"/>
              <a:ext cx="4313668" cy="1670439"/>
            </a:xfrm>
            <a:prstGeom prst="roundRect">
              <a:avLst>
                <a:gd name="adj" fmla="val 6236"/>
              </a:avLst>
            </a:prstGeom>
            <a:solidFill>
              <a:srgbClr val="01ACCD"/>
            </a:solidFill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0818" y="982011"/>
              <a:ext cx="4259544" cy="357269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CUSTOMER RELATIONSHIPS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63538" y="1371601"/>
              <a:ext cx="4306824" cy="2137713"/>
            </a:xfrm>
            <a:prstGeom prst="roundRect">
              <a:avLst>
                <a:gd name="adj" fmla="val 9210"/>
              </a:avLst>
            </a:prstGeom>
            <a:solidFill>
              <a:schemeClr val="bg1"/>
            </a:solidFill>
            <a:ln w="15875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556230" y="3813005"/>
            <a:ext cx="2941574" cy="1994067"/>
            <a:chOff x="363538" y="937395"/>
            <a:chExt cx="4313668" cy="2571919"/>
          </a:xfrm>
        </p:grpSpPr>
        <p:sp>
          <p:nvSpPr>
            <p:cNvPr id="15" name="Rounded Rectangle 14"/>
            <p:cNvSpPr/>
            <p:nvPr/>
          </p:nvSpPr>
          <p:spPr>
            <a:xfrm>
              <a:off x="363538" y="937395"/>
              <a:ext cx="4313668" cy="1670439"/>
            </a:xfrm>
            <a:prstGeom prst="roundRect">
              <a:avLst>
                <a:gd name="adj" fmla="val 6236"/>
              </a:avLst>
            </a:prstGeom>
            <a:solidFill>
              <a:srgbClr val="01ACCD"/>
            </a:solidFill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0818" y="982011"/>
              <a:ext cx="4259544" cy="357269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EXPANDS FOOTPRINT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63538" y="1371601"/>
              <a:ext cx="4306824" cy="2137713"/>
            </a:xfrm>
            <a:prstGeom prst="roundRect">
              <a:avLst>
                <a:gd name="adj" fmla="val 9210"/>
              </a:avLst>
            </a:prstGeom>
            <a:solidFill>
              <a:schemeClr val="bg1"/>
            </a:solidFill>
            <a:ln w="15875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85667" y="1416572"/>
            <a:ext cx="2941574" cy="1994067"/>
            <a:chOff x="363538" y="937395"/>
            <a:chExt cx="4313668" cy="2571919"/>
          </a:xfrm>
        </p:grpSpPr>
        <p:sp>
          <p:nvSpPr>
            <p:cNvPr id="19" name="Rounded Rectangle 18"/>
            <p:cNvSpPr/>
            <p:nvPr/>
          </p:nvSpPr>
          <p:spPr>
            <a:xfrm>
              <a:off x="363538" y="937395"/>
              <a:ext cx="4313668" cy="1670439"/>
            </a:xfrm>
            <a:prstGeom prst="roundRect">
              <a:avLst>
                <a:gd name="adj" fmla="val 6236"/>
              </a:avLst>
            </a:prstGeom>
            <a:solidFill>
              <a:srgbClr val="01ACCD"/>
            </a:solidFill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10818" y="982010"/>
              <a:ext cx="4259544" cy="357269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TECHNOLOGY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63538" y="1371601"/>
              <a:ext cx="4306824" cy="2137713"/>
            </a:xfrm>
            <a:prstGeom prst="roundRect">
              <a:avLst>
                <a:gd name="adj" fmla="val 9210"/>
              </a:avLst>
            </a:prstGeom>
            <a:solidFill>
              <a:schemeClr val="bg1"/>
            </a:solidFill>
            <a:ln w="15875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142340" y="1845206"/>
            <a:ext cx="3429000" cy="43088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01ACCD"/>
                </a:solidFill>
              </a:rPr>
              <a:t>Adding Dialog IP to expand </a:t>
            </a:r>
          </a:p>
          <a:p>
            <a:pPr algn="ctr"/>
            <a:r>
              <a:rPr lang="en-US" sz="1100" b="1" dirty="0" smtClean="0">
                <a:solidFill>
                  <a:srgbClr val="01ACCD"/>
                </a:solidFill>
              </a:rPr>
              <a:t>Silego portfolio</a:t>
            </a:r>
            <a:endParaRPr lang="en-US" sz="1100" b="1" dirty="0">
              <a:solidFill>
                <a:srgbClr val="01ACCD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10433" y="4176447"/>
            <a:ext cx="2800671" cy="43088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01ACCD"/>
                </a:solidFill>
              </a:rPr>
              <a:t>Deepens existing key customer relationships and adds new customers</a:t>
            </a:r>
            <a:endParaRPr lang="en-US" sz="1100" b="1" dirty="0">
              <a:solidFill>
                <a:srgbClr val="01ACCD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430028" y="4179995"/>
            <a:ext cx="3195732" cy="43088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rgbClr val="01ACCD"/>
                </a:solidFill>
              </a:rPr>
              <a:t>I</a:t>
            </a:r>
            <a:r>
              <a:rPr lang="en-US" sz="1100" b="1" dirty="0" smtClean="0">
                <a:solidFill>
                  <a:srgbClr val="01ACCD"/>
                </a:solidFill>
              </a:rPr>
              <a:t>ncreases opportunities in </a:t>
            </a:r>
          </a:p>
          <a:p>
            <a:pPr algn="ctr"/>
            <a:r>
              <a:rPr lang="en-US" sz="1100" b="1" dirty="0" smtClean="0">
                <a:solidFill>
                  <a:srgbClr val="01ACCD"/>
                </a:solidFill>
              </a:rPr>
              <a:t>growing markets</a:t>
            </a:r>
            <a:endParaRPr lang="en-US" sz="1100" b="1" dirty="0">
              <a:solidFill>
                <a:srgbClr val="01ACCD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9974" y="4179995"/>
            <a:ext cx="3331908" cy="43088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01ACCD"/>
                </a:solidFill>
              </a:rPr>
              <a:t>Combining sales and </a:t>
            </a:r>
          </a:p>
          <a:p>
            <a:pPr algn="ctr"/>
            <a:r>
              <a:rPr lang="en-US" sz="1100" b="1" dirty="0" smtClean="0">
                <a:solidFill>
                  <a:srgbClr val="01ACCD"/>
                </a:solidFill>
              </a:rPr>
              <a:t>distribution channels</a:t>
            </a:r>
            <a:endParaRPr lang="en-US" sz="1100" b="1" dirty="0">
              <a:solidFill>
                <a:srgbClr val="01ACCD"/>
              </a:solidFill>
            </a:endParaRPr>
          </a:p>
        </p:txBody>
      </p:sp>
      <p:pic>
        <p:nvPicPr>
          <p:cNvPr id="26" name="Picture 25" descr="60140-200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7304" y="4463345"/>
            <a:ext cx="1549400" cy="1549400"/>
          </a:xfrm>
          <a:prstGeom prst="rect">
            <a:avLst/>
          </a:prstGeom>
        </p:spPr>
      </p:pic>
      <p:pic>
        <p:nvPicPr>
          <p:cNvPr id="27" name="Picture 26" descr="CPU-512.png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2974" y="2355091"/>
            <a:ext cx="862806" cy="862806"/>
          </a:xfrm>
          <a:prstGeom prst="rect">
            <a:avLst/>
          </a:prstGeom>
        </p:spPr>
      </p:pic>
      <p:pic>
        <p:nvPicPr>
          <p:cNvPr id="28" name="Picture 6" descr="Image result for china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302449" y="4564912"/>
            <a:ext cx="1453294" cy="1207687"/>
          </a:xfrm>
          <a:prstGeom prst="rect">
            <a:avLst/>
          </a:prstGeom>
          <a:noFill/>
          <a:effectLst/>
        </p:spPr>
      </p:pic>
      <p:pic>
        <p:nvPicPr>
          <p:cNvPr id="29" name="Picture 28" descr="Icon_discover.png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980" y="4648200"/>
            <a:ext cx="1447800" cy="144780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3481747" y="1416301"/>
            <a:ext cx="2941574" cy="1994067"/>
            <a:chOff x="363538" y="937395"/>
            <a:chExt cx="4313668" cy="2571919"/>
          </a:xfrm>
        </p:grpSpPr>
        <p:sp>
          <p:nvSpPr>
            <p:cNvPr id="31" name="Rounded Rectangle 30"/>
            <p:cNvSpPr/>
            <p:nvPr/>
          </p:nvSpPr>
          <p:spPr>
            <a:xfrm>
              <a:off x="363538" y="937395"/>
              <a:ext cx="4313668" cy="1670439"/>
            </a:xfrm>
            <a:prstGeom prst="roundRect">
              <a:avLst>
                <a:gd name="adj" fmla="val 6236"/>
              </a:avLst>
            </a:prstGeom>
            <a:solidFill>
              <a:srgbClr val="01ACCD"/>
            </a:solidFill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10818" y="982013"/>
              <a:ext cx="4259544" cy="357269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ENTER NEW MARKETS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63538" y="1371601"/>
              <a:ext cx="4306824" cy="2137713"/>
            </a:xfrm>
            <a:prstGeom prst="roundRect">
              <a:avLst>
                <a:gd name="adj" fmla="val 9210"/>
              </a:avLst>
            </a:prstGeom>
            <a:solidFill>
              <a:schemeClr val="bg1"/>
            </a:solidFill>
            <a:ln w="15875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3466803" y="1827744"/>
            <a:ext cx="2933997" cy="43088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01ACCD"/>
                </a:solidFill>
              </a:rPr>
              <a:t>Leverage Dialog’s position in mobile, computing and IoT</a:t>
            </a:r>
            <a:endParaRPr lang="en-US" sz="1100" b="1" dirty="0">
              <a:solidFill>
                <a:srgbClr val="01ACCD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0560" y="2319023"/>
            <a:ext cx="993440" cy="993440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6583426" y="1399049"/>
            <a:ext cx="2941574" cy="1994067"/>
            <a:chOff x="363538" y="937395"/>
            <a:chExt cx="4313668" cy="2571919"/>
          </a:xfrm>
        </p:grpSpPr>
        <p:sp>
          <p:nvSpPr>
            <p:cNvPr id="37" name="Rounded Rectangle 36"/>
            <p:cNvSpPr/>
            <p:nvPr/>
          </p:nvSpPr>
          <p:spPr>
            <a:xfrm>
              <a:off x="363538" y="937395"/>
              <a:ext cx="4313668" cy="1670439"/>
            </a:xfrm>
            <a:prstGeom prst="roundRect">
              <a:avLst>
                <a:gd name="adj" fmla="val 6236"/>
              </a:avLst>
            </a:prstGeom>
            <a:solidFill>
              <a:srgbClr val="01ACCD"/>
            </a:solidFill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10818" y="982011"/>
              <a:ext cx="4259544" cy="357269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MANUFACTURING &amp; SUPPLY CHAIN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363538" y="1371601"/>
              <a:ext cx="4306824" cy="2137713"/>
            </a:xfrm>
            <a:prstGeom prst="roundRect">
              <a:avLst>
                <a:gd name="adj" fmla="val 9210"/>
              </a:avLst>
            </a:prstGeom>
            <a:solidFill>
              <a:schemeClr val="bg1"/>
            </a:solidFill>
            <a:ln w="15875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6577815" y="1810492"/>
            <a:ext cx="2942517" cy="2616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01ACCD"/>
                </a:solidFill>
              </a:rPr>
              <a:t>Common manufacturing supply chain</a:t>
            </a:r>
            <a:endParaRPr lang="en-US" sz="1100" b="1" dirty="0">
              <a:solidFill>
                <a:srgbClr val="01ACCD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46269" y="2061857"/>
            <a:ext cx="1205608" cy="1228038"/>
          </a:xfrm>
          <a:prstGeom prst="rect">
            <a:avLst/>
          </a:prstGeom>
        </p:spPr>
      </p:pic>
      <p:sp>
        <p:nvSpPr>
          <p:cNvPr id="42" name="Slide Number Placeholder 6"/>
          <p:cNvSpPr txBox="1">
            <a:spLocks/>
          </p:cNvSpPr>
          <p:nvPr/>
        </p:nvSpPr>
        <p:spPr>
          <a:xfrm>
            <a:off x="8947938" y="6473356"/>
            <a:ext cx="58500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6A69B5-200B-4E8E-9012-4EBB91306B1A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3" name="Footer Placeholder 7"/>
          <p:cNvSpPr txBox="1">
            <a:spLocks/>
          </p:cNvSpPr>
          <p:nvPr/>
        </p:nvSpPr>
        <p:spPr>
          <a:xfrm>
            <a:off x="3908984" y="6505065"/>
            <a:ext cx="2088032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lvl="0" algn="ctr">
              <a:defRPr/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2017 Dialog Semiconductor 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2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Pillars of our Strategy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55253" y="2057400"/>
            <a:ext cx="2743200" cy="1902370"/>
            <a:chOff x="355253" y="4188785"/>
            <a:chExt cx="2743200" cy="1902370"/>
          </a:xfrm>
        </p:grpSpPr>
        <p:sp>
          <p:nvSpPr>
            <p:cNvPr id="7" name="Rounded Rectangle 6"/>
            <p:cNvSpPr/>
            <p:nvPr/>
          </p:nvSpPr>
          <p:spPr>
            <a:xfrm>
              <a:off x="355253" y="4188785"/>
              <a:ext cx="2743200" cy="1670439"/>
            </a:xfrm>
            <a:prstGeom prst="roundRect">
              <a:avLst>
                <a:gd name="adj" fmla="val 6236"/>
              </a:avLst>
            </a:prstGeom>
            <a:solidFill>
              <a:srgbClr val="01ACCD"/>
            </a:solidFill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55253" y="4634431"/>
              <a:ext cx="2743200" cy="1456724"/>
            </a:xfrm>
            <a:prstGeom prst="roundRect">
              <a:avLst>
                <a:gd name="adj" fmla="val 6236"/>
              </a:avLst>
            </a:prstGeom>
            <a:solidFill>
              <a:schemeClr val="bg2"/>
            </a:solidFill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457200" y="2574779"/>
            <a:ext cx="2491889" cy="1063751"/>
          </a:xfrm>
          <a:prstGeom prst="rect">
            <a:avLst/>
          </a:prstGeom>
          <a:noFill/>
          <a:effectLst/>
        </p:spPr>
        <p:txBody>
          <a:bodyPr anchor="ctr"/>
          <a:lstStyle/>
          <a:p>
            <a:pPr marL="109538" lvl="1" indent="0">
              <a:spcBef>
                <a:spcPts val="800"/>
              </a:spcBef>
              <a:spcAft>
                <a:spcPts val="2100"/>
              </a:spcAft>
              <a:buClr>
                <a:srgbClr val="009DC5"/>
              </a:buClr>
              <a:buSzPct val="100000"/>
              <a:buNone/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 Light" charset="0"/>
                <a:cs typeface="Arial" panose="020B0604020202020204" pitchFamily="34" charset="0"/>
              </a:rPr>
              <a:t>...establishes Dialog as </a:t>
            </a:r>
            <a:b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 Light" charset="0"/>
                <a:cs typeface="Arial" panose="020B0604020202020204" pitchFamily="34" charset="0"/>
              </a:rPr>
            </a:b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charset="0"/>
                <a:cs typeface="Arial" panose="020B0604020202020204" pitchFamily="34" charset="0"/>
              </a:rPr>
              <a:t>#1 player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 Light" charset="0"/>
                <a:cs typeface="Arial" panose="020B0604020202020204" pitchFamily="34" charset="0"/>
              </a:rPr>
              <a:t>in a new, </a:t>
            </a:r>
            <a:b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 Light" charset="0"/>
                <a:cs typeface="Arial" panose="020B0604020202020204" pitchFamily="34" charset="0"/>
              </a:rPr>
            </a:b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 Light" charset="0"/>
                <a:cs typeface="Arial" panose="020B0604020202020204" pitchFamily="34" charset="0"/>
              </a:rPr>
              <a:t>high-growth </a:t>
            </a: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 Light" charset="0"/>
                <a:cs typeface="Arial" panose="020B0604020202020204" pitchFamily="34" charset="0"/>
              </a:rPr>
              <a:t>Configurable Mixed-signal IC market.</a:t>
            </a:r>
          </a:p>
        </p:txBody>
      </p:sp>
      <p:pic>
        <p:nvPicPr>
          <p:cNvPr id="10" name="Picture 2" descr="Image result for silego logo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672487" y="982913"/>
            <a:ext cx="1871313" cy="812981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429631" y="2129359"/>
            <a:ext cx="2541080" cy="300082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r>
              <a:rPr lang="en-US" sz="13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MARKET </a:t>
            </a:r>
            <a:r>
              <a:rPr lang="en-US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6076" y="3575438"/>
            <a:ext cx="478735" cy="50889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507022" y="2057400"/>
            <a:ext cx="2743200" cy="1902370"/>
            <a:chOff x="355253" y="4188785"/>
            <a:chExt cx="2743200" cy="1902370"/>
          </a:xfrm>
        </p:grpSpPr>
        <p:sp>
          <p:nvSpPr>
            <p:cNvPr id="14" name="Rounded Rectangle 13"/>
            <p:cNvSpPr/>
            <p:nvPr/>
          </p:nvSpPr>
          <p:spPr>
            <a:xfrm>
              <a:off x="355253" y="4188785"/>
              <a:ext cx="2743200" cy="1670439"/>
            </a:xfrm>
            <a:prstGeom prst="roundRect">
              <a:avLst>
                <a:gd name="adj" fmla="val 6236"/>
              </a:avLst>
            </a:prstGeom>
            <a:solidFill>
              <a:srgbClr val="01ACCD"/>
            </a:solidFill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55253" y="4634431"/>
              <a:ext cx="2743200" cy="1456724"/>
            </a:xfrm>
            <a:prstGeom prst="roundRect">
              <a:avLst>
                <a:gd name="adj" fmla="val 6236"/>
              </a:avLst>
            </a:prstGeom>
            <a:solidFill>
              <a:schemeClr val="bg2"/>
            </a:solidFill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3505200" y="2635161"/>
            <a:ext cx="2588689" cy="1063751"/>
          </a:xfrm>
          <a:prstGeom prst="rect">
            <a:avLst/>
          </a:prstGeom>
          <a:noFill/>
          <a:effectLst/>
        </p:spPr>
        <p:txBody>
          <a:bodyPr anchor="ctr"/>
          <a:lstStyle/>
          <a:p>
            <a:pPr marL="109538" lvl="1" indent="0">
              <a:spcBef>
                <a:spcPts val="800"/>
              </a:spcBef>
              <a:spcAft>
                <a:spcPts val="2100"/>
              </a:spcAft>
              <a:buClr>
                <a:srgbClr val="009DC5"/>
              </a:buClr>
              <a:buSzPct val="100000"/>
              <a:buNone/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 Light" charset="0"/>
                <a:cs typeface="Arial" panose="020B0604020202020204" pitchFamily="34" charset="0"/>
              </a:rPr>
              <a:t>…expands current addressable market by over </a:t>
            </a: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charset="0"/>
                <a:cs typeface="Arial" panose="020B0604020202020204" pitchFamily="34" charset="0"/>
              </a:rPr>
              <a:t>$1.4Bn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charset="0"/>
                <a:cs typeface="Arial" panose="020B0604020202020204" pitchFamily="34" charset="0"/>
              </a:rPr>
              <a:t/>
            </a:r>
            <a:b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charset="0"/>
                <a:cs typeface="Arial" panose="020B0604020202020204" pitchFamily="34" charset="0"/>
              </a:rPr>
            </a:b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 Light" charset="0"/>
                <a:cs typeface="Arial" panose="020B0604020202020204" pitchFamily="34" charset="0"/>
              </a:rPr>
              <a:t>…solidifies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Calibri Light" charset="0"/>
                <a:cs typeface="Arial" panose="020B0604020202020204" pitchFamily="34" charset="0"/>
              </a:rPr>
              <a:t>Dialog’s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 Light" charset="0"/>
                <a:cs typeface="Arial" panose="020B0604020202020204" pitchFamily="34" charset="0"/>
              </a:rPr>
              <a:t>position</a:t>
            </a:r>
            <a:b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 Light" charset="0"/>
                <a:cs typeface="Arial" panose="020B0604020202020204" pitchFamily="34" charset="0"/>
              </a:rPr>
            </a:b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 Light" charset="0"/>
                <a:cs typeface="Arial" panose="020B0604020202020204" pitchFamily="34" charset="0"/>
              </a:rPr>
              <a:t>in 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charset="0"/>
                <a:cs typeface="Arial" panose="020B0604020202020204" pitchFamily="34" charset="0"/>
              </a:rPr>
              <a:t>IoT, </a:t>
            </a: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charset="0"/>
                <a:cs typeface="Arial" panose="020B0604020202020204" pitchFamily="34" charset="0"/>
              </a:rPr>
              <a:t>mobile computing and automotive.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99527" y="2147619"/>
            <a:ext cx="2210862" cy="284693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pPr>
              <a:lnSpc>
                <a:spcPts val="1450"/>
              </a:lnSpc>
            </a:pPr>
            <a:r>
              <a:rPr lang="en-US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ADDRESSABLE </a:t>
            </a:r>
            <a:r>
              <a:rPr lang="en-US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7845" y="3575438"/>
            <a:ext cx="478735" cy="508891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645442" y="2057400"/>
            <a:ext cx="2743200" cy="1902370"/>
            <a:chOff x="355253" y="4188785"/>
            <a:chExt cx="2743200" cy="1902370"/>
          </a:xfrm>
        </p:grpSpPr>
        <p:sp>
          <p:nvSpPr>
            <p:cNvPr id="20" name="Rounded Rectangle 19"/>
            <p:cNvSpPr/>
            <p:nvPr/>
          </p:nvSpPr>
          <p:spPr>
            <a:xfrm>
              <a:off x="355253" y="4188785"/>
              <a:ext cx="2743200" cy="1670439"/>
            </a:xfrm>
            <a:prstGeom prst="roundRect">
              <a:avLst>
                <a:gd name="adj" fmla="val 6236"/>
              </a:avLst>
            </a:prstGeom>
            <a:solidFill>
              <a:srgbClr val="01ACCD"/>
            </a:solidFill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55253" y="4634431"/>
              <a:ext cx="2743200" cy="1456724"/>
            </a:xfrm>
            <a:prstGeom prst="roundRect">
              <a:avLst>
                <a:gd name="adj" fmla="val 6236"/>
              </a:avLst>
            </a:prstGeom>
            <a:solidFill>
              <a:schemeClr val="bg2"/>
            </a:solidFill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6655147" y="2584839"/>
            <a:ext cx="2641253" cy="1063751"/>
          </a:xfrm>
          <a:prstGeom prst="rect">
            <a:avLst/>
          </a:prstGeom>
          <a:noFill/>
          <a:effectLst/>
        </p:spPr>
        <p:txBody>
          <a:bodyPr anchor="ctr"/>
          <a:lstStyle/>
          <a:p>
            <a:pPr marL="109538" lvl="1" indent="0">
              <a:spcBef>
                <a:spcPts val="800"/>
              </a:spcBef>
              <a:spcAft>
                <a:spcPts val="2100"/>
              </a:spcAft>
              <a:buClr>
                <a:srgbClr val="009DC5"/>
              </a:buClr>
              <a:buSzPct val="100000"/>
              <a:buNone/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 Light" charset="0"/>
                <a:cs typeface="Arial" panose="020B0604020202020204" pitchFamily="34" charset="0"/>
              </a:rPr>
              <a:t>…complements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Calibri Light" charset="0"/>
                <a:cs typeface="Arial" panose="020B0604020202020204" pitchFamily="34" charset="0"/>
              </a:rPr>
              <a:t>Dialog’s power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 Light" charset="0"/>
                <a:cs typeface="Arial" panose="020B0604020202020204" pitchFamily="34" charset="0"/>
              </a:rPr>
              <a:t>management, charging and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Calibri Light" charset="0"/>
                <a:cs typeface="Arial" panose="020B0604020202020204" pitchFamily="34" charset="0"/>
              </a:rPr>
              <a:t>connectivity products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 Light" charset="0"/>
                <a:cs typeface="Arial" panose="020B0604020202020204" pitchFamily="34" charset="0"/>
              </a:rPr>
              <a:t>with </a:t>
            </a: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 Light" charset="0"/>
                <a:cs typeface="Arial" panose="020B0604020202020204" pitchFamily="34" charset="0"/>
              </a:rPr>
              <a:t>programmable solutions.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ea typeface="Calibri Light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6265" y="3575438"/>
            <a:ext cx="478735" cy="50889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734456" y="2147619"/>
            <a:ext cx="1867819" cy="284693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pPr>
              <a:lnSpc>
                <a:spcPts val="1450"/>
              </a:lnSpc>
            </a:pPr>
            <a:r>
              <a:rPr lang="en-US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SYNERGY</a:t>
            </a:r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523875" y="4337439"/>
            <a:ext cx="2743200" cy="1902370"/>
            <a:chOff x="355253" y="4188785"/>
            <a:chExt cx="2743200" cy="1902370"/>
          </a:xfrm>
        </p:grpSpPr>
        <p:sp>
          <p:nvSpPr>
            <p:cNvPr id="26" name="Rounded Rectangle 25"/>
            <p:cNvSpPr/>
            <p:nvPr/>
          </p:nvSpPr>
          <p:spPr>
            <a:xfrm>
              <a:off x="355253" y="4188785"/>
              <a:ext cx="2743200" cy="1670439"/>
            </a:xfrm>
            <a:prstGeom prst="roundRect">
              <a:avLst>
                <a:gd name="adj" fmla="val 6236"/>
              </a:avLst>
            </a:prstGeom>
            <a:solidFill>
              <a:srgbClr val="01ACCD"/>
            </a:solidFill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355253" y="4634431"/>
              <a:ext cx="2743200" cy="1456724"/>
            </a:xfrm>
            <a:prstGeom prst="roundRect">
              <a:avLst>
                <a:gd name="adj" fmla="val 6236"/>
              </a:avLst>
            </a:prstGeom>
            <a:solidFill>
              <a:schemeClr val="bg2"/>
            </a:solidFill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1522053" y="4941078"/>
            <a:ext cx="2745022" cy="1063751"/>
          </a:xfrm>
          <a:prstGeom prst="rect">
            <a:avLst/>
          </a:prstGeom>
          <a:noFill/>
          <a:effectLst/>
        </p:spPr>
        <p:txBody>
          <a:bodyPr anchor="ctr"/>
          <a:lstStyle/>
          <a:p>
            <a:pPr marL="109538" lvl="1" indent="0">
              <a:spcBef>
                <a:spcPts val="800"/>
              </a:spcBef>
              <a:spcAft>
                <a:spcPts val="2100"/>
              </a:spcAft>
              <a:buClr>
                <a:srgbClr val="009DC5"/>
              </a:buClr>
              <a:buSzPct val="100000"/>
              <a:buNone/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 Light" charset="0"/>
                <a:cs typeface="Arial" panose="020B0604020202020204" pitchFamily="34" charset="0"/>
              </a:rPr>
              <a:t>…</a:t>
            </a: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 Light" charset="0"/>
                <a:cs typeface="Arial" panose="020B0604020202020204" pitchFamily="34" charset="0"/>
              </a:rPr>
              <a:t>deepens core customer 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 Light" charset="0"/>
                <a:cs typeface="Arial" panose="020B0604020202020204" pitchFamily="34" charset="0"/>
              </a:rPr>
              <a:t>relationships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 Light" charset="0"/>
                <a:cs typeface="Arial" panose="020B0604020202020204" pitchFamily="34" charset="0"/>
              </a:rPr>
              <a:t>with unique product offering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Calibri Light" charset="0"/>
                <a:cs typeface="Arial" panose="020B0604020202020204" pitchFamily="34" charset="0"/>
              </a:rPr>
              <a:t>while </a:t>
            </a: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 Light" charset="0"/>
                <a:cs typeface="Arial" panose="020B0604020202020204" pitchFamily="34" charset="0"/>
              </a:rPr>
              <a:t>broadening customer base.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ea typeface="Calibri Light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62718" y="4456699"/>
            <a:ext cx="2702535" cy="284693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pPr>
              <a:lnSpc>
                <a:spcPts val="1450"/>
              </a:lnSpc>
            </a:pPr>
            <a:r>
              <a:rPr lang="en-US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RELATIONSHIPS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698" y="5855477"/>
            <a:ext cx="478735" cy="508891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5273842" y="4337439"/>
            <a:ext cx="2743200" cy="1902370"/>
            <a:chOff x="355253" y="4188785"/>
            <a:chExt cx="2743200" cy="1902370"/>
          </a:xfrm>
        </p:grpSpPr>
        <p:sp>
          <p:nvSpPr>
            <p:cNvPr id="32" name="Rounded Rectangle 31"/>
            <p:cNvSpPr/>
            <p:nvPr/>
          </p:nvSpPr>
          <p:spPr>
            <a:xfrm>
              <a:off x="355253" y="4188785"/>
              <a:ext cx="2743200" cy="1670439"/>
            </a:xfrm>
            <a:prstGeom prst="roundRect">
              <a:avLst>
                <a:gd name="adj" fmla="val 6236"/>
              </a:avLst>
            </a:prstGeom>
            <a:solidFill>
              <a:srgbClr val="01ACCD"/>
            </a:solidFill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55253" y="4634431"/>
              <a:ext cx="2743200" cy="1456724"/>
            </a:xfrm>
            <a:prstGeom prst="roundRect">
              <a:avLst>
                <a:gd name="adj" fmla="val 6236"/>
              </a:avLst>
            </a:prstGeom>
            <a:solidFill>
              <a:schemeClr val="bg2"/>
            </a:solidFill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5334000" y="4870839"/>
            <a:ext cx="2641253" cy="1063751"/>
          </a:xfrm>
          <a:prstGeom prst="rect">
            <a:avLst/>
          </a:prstGeom>
          <a:noFill/>
          <a:effectLst/>
        </p:spPr>
        <p:txBody>
          <a:bodyPr anchor="ctr"/>
          <a:lstStyle/>
          <a:p>
            <a:pPr marL="109538" lvl="1" indent="0">
              <a:spcBef>
                <a:spcPts val="800"/>
              </a:spcBef>
              <a:spcAft>
                <a:spcPts val="2100"/>
              </a:spcAft>
              <a:buClr>
                <a:srgbClr val="009DC5"/>
              </a:buClr>
              <a:buSzPct val="100000"/>
              <a:buNone/>
            </a:pP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charset="0"/>
                <a:cs typeface="Arial" panose="020B0604020202020204" pitchFamily="34" charset="0"/>
              </a:rPr>
              <a:t>…accelerates revenue 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charset="0"/>
                <a:cs typeface="Arial" panose="020B0604020202020204" pitchFamily="34" charset="0"/>
              </a:rPr>
              <a:t>growth and </a:t>
            </a: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charset="0"/>
                <a:cs typeface="Arial" panose="020B0604020202020204" pitchFamily="34" charset="0"/>
              </a:rPr>
              <a:t>accretive 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charset="0"/>
                <a:cs typeface="Arial" panose="020B0604020202020204" pitchFamily="34" charset="0"/>
              </a:rPr>
              <a:t>to </a:t>
            </a: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charset="0"/>
                <a:cs typeface="Arial" panose="020B0604020202020204" pitchFamily="34" charset="0"/>
              </a:rPr>
              <a:t>gross margin and underlying EPS in FY18.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ea typeface="Calibri Light" charset="0"/>
              <a:cs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4665" y="5855477"/>
            <a:ext cx="478735" cy="508891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5382260" y="4456699"/>
            <a:ext cx="2579552" cy="284693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pPr>
              <a:lnSpc>
                <a:spcPts val="1450"/>
              </a:lnSpc>
            </a:pPr>
            <a:r>
              <a:rPr lang="en-US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ACCRETIVE TRANSACTION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00475" y="1066239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+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571" y="962611"/>
            <a:ext cx="2258639" cy="853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39000" y="6175178"/>
            <a:ext cx="9178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8288" bIns="18288" anchor="b"/>
          <a:lstStyle/>
          <a:p>
            <a:pPr lvl="3" indent="-1371600"/>
            <a:r>
              <a:rPr lang="en-US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___________________________</a:t>
            </a:r>
          </a:p>
          <a:p>
            <a:pPr marL="227013" indent="-227013">
              <a:lnSpc>
                <a:spcPct val="90000"/>
              </a:lnSpc>
              <a:buClr>
                <a:srgbClr val="000000"/>
              </a:buClr>
            </a:pPr>
            <a:r>
              <a:rPr lang="en-US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Addressable market estimates based on Gartner and Dialog (September 2017).</a:t>
            </a:r>
          </a:p>
        </p:txBody>
      </p:sp>
      <p:sp>
        <p:nvSpPr>
          <p:cNvPr id="40" name="Slide Number Placeholder 8"/>
          <p:cNvSpPr txBox="1">
            <a:spLocks/>
          </p:cNvSpPr>
          <p:nvPr/>
        </p:nvSpPr>
        <p:spPr>
          <a:xfrm>
            <a:off x="8947938" y="6496439"/>
            <a:ext cx="585000" cy="138499"/>
          </a:xfrm>
          <a:prstGeom prst="rect">
            <a:avLst/>
          </a:prstGeom>
          <a:effectLst/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6A69B5-200B-4E8E-9012-4EBB91306B1A}" type="slidenum">
              <a:rPr lang="en-GB" smtClean="0">
                <a:cs typeface="Arial" panose="020B0604020202020204" pitchFamily="34" charset="0"/>
              </a:rPr>
              <a:pPr/>
              <a:t>15</a:t>
            </a:fld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41" name="Footer Placeholder 7"/>
          <p:cNvSpPr txBox="1">
            <a:spLocks/>
          </p:cNvSpPr>
          <p:nvPr/>
        </p:nvSpPr>
        <p:spPr>
          <a:xfrm>
            <a:off x="3908984" y="6505065"/>
            <a:ext cx="2088032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lvl="0" algn="ctr">
              <a:defRPr/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2017 Dialog Semiconductor 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95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6"/>
          <p:cNvSpPr>
            <a:spLocks noGrp="1"/>
          </p:cNvSpPr>
          <p:nvPr>
            <p:ph sz="quarter" idx="13"/>
          </p:nvPr>
        </p:nvSpPr>
        <p:spPr>
          <a:xfrm>
            <a:off x="390130" y="4491339"/>
            <a:ext cx="9248244" cy="1658002"/>
          </a:xfrm>
        </p:spPr>
        <p:txBody>
          <a:bodyPr/>
          <a:lstStyle/>
          <a:p>
            <a:pPr>
              <a:spcBef>
                <a:spcPts val="2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GB" b="1" dirty="0" smtClean="0">
                <a:solidFill>
                  <a:schemeClr val="tx2"/>
                </a:solidFill>
              </a:rPr>
              <a:t>#1 Market </a:t>
            </a:r>
            <a:r>
              <a:rPr lang="en-GB" b="1" dirty="0">
                <a:solidFill>
                  <a:schemeClr val="tx2"/>
                </a:solidFill>
              </a:rPr>
              <a:t>Share: smartphone PMIC, </a:t>
            </a:r>
            <a:r>
              <a:rPr lang="en-GB" b="1" dirty="0" smtClean="0">
                <a:solidFill>
                  <a:schemeClr val="tx2"/>
                </a:solidFill>
              </a:rPr>
              <a:t>and smartphone </a:t>
            </a:r>
            <a:r>
              <a:rPr lang="en-GB" b="1" dirty="0" smtClean="0"/>
              <a:t>adapter </a:t>
            </a:r>
            <a:r>
              <a:rPr lang="en-GB" b="1" dirty="0" smtClean="0">
                <a:solidFill>
                  <a:schemeClr val="tx2"/>
                </a:solidFill>
              </a:rPr>
              <a:t>fast </a:t>
            </a:r>
            <a:r>
              <a:rPr lang="en-GB" b="1" dirty="0">
                <a:solidFill>
                  <a:schemeClr val="tx2"/>
                </a:solidFill>
              </a:rPr>
              <a:t>charging (&gt;70</a:t>
            </a:r>
            <a:r>
              <a:rPr lang="en-GB" b="1" dirty="0" smtClean="0">
                <a:solidFill>
                  <a:schemeClr val="tx2"/>
                </a:solidFill>
              </a:rPr>
              <a:t>%)</a:t>
            </a:r>
            <a:endParaRPr lang="en-GB" dirty="0" smtClean="0"/>
          </a:p>
          <a:p>
            <a:pPr marL="285750" indent="-285750">
              <a:spcBef>
                <a:spcPts val="2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1"/>
                </a:solidFill>
              </a:rPr>
              <a:t>Highest level </a:t>
            </a:r>
            <a:r>
              <a:rPr lang="en-GB" dirty="0">
                <a:solidFill>
                  <a:schemeClr val="tx1"/>
                </a:solidFill>
              </a:rPr>
              <a:t>of </a:t>
            </a:r>
            <a:r>
              <a:rPr lang="en-GB" dirty="0" smtClean="0">
                <a:solidFill>
                  <a:schemeClr val="tx1"/>
                </a:solidFill>
              </a:rPr>
              <a:t>integration; </a:t>
            </a:r>
            <a:r>
              <a:rPr lang="en-GB" dirty="0">
                <a:solidFill>
                  <a:schemeClr val="tx1"/>
                </a:solidFill>
              </a:rPr>
              <a:t>c</a:t>
            </a:r>
            <a:r>
              <a:rPr lang="en-GB" dirty="0" smtClean="0">
                <a:solidFill>
                  <a:schemeClr val="tx1"/>
                </a:solidFill>
              </a:rPr>
              <a:t>omplete system approach with configurable power management</a:t>
            </a:r>
          </a:p>
          <a:p>
            <a:pPr marL="285750" indent="-285750">
              <a:spcBef>
                <a:spcPts val="2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1"/>
                </a:solidFill>
              </a:rPr>
              <a:t>ASSP or ASIC Customization for our high volume customers</a:t>
            </a:r>
          </a:p>
          <a:p>
            <a:pPr marL="285750" indent="-285750">
              <a:spcBef>
                <a:spcPts val="2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1"/>
                </a:solidFill>
              </a:rPr>
              <a:t>Digital </a:t>
            </a:r>
            <a:r>
              <a:rPr lang="en-GB" dirty="0">
                <a:solidFill>
                  <a:schemeClr val="tx1"/>
                </a:solidFill>
              </a:rPr>
              <a:t>approach to </a:t>
            </a:r>
            <a:r>
              <a:rPr lang="en-GB" dirty="0" smtClean="0">
                <a:solidFill>
                  <a:schemeClr val="tx1"/>
                </a:solidFill>
              </a:rPr>
              <a:t>power conversion adapters, more </a:t>
            </a:r>
            <a:r>
              <a:rPr lang="en-GB" dirty="0">
                <a:solidFill>
                  <a:schemeClr val="tx1"/>
                </a:solidFill>
              </a:rPr>
              <a:t>efficient </a:t>
            </a:r>
            <a:r>
              <a:rPr lang="en-GB" dirty="0" smtClean="0">
                <a:solidFill>
                  <a:schemeClr val="tx1"/>
                </a:solidFill>
              </a:rPr>
              <a:t>and faster charging</a:t>
            </a:r>
          </a:p>
        </p:txBody>
      </p:sp>
      <p:sp>
        <p:nvSpPr>
          <p:cNvPr id="26" name="Title 5"/>
          <p:cNvSpPr>
            <a:spLocks noGrp="1"/>
          </p:cNvSpPr>
          <p:nvPr>
            <p:ph type="title"/>
          </p:nvPr>
        </p:nvSpPr>
        <p:spPr>
          <a:xfrm>
            <a:off x="350837" y="327856"/>
            <a:ext cx="7166661" cy="387798"/>
          </a:xfrm>
        </p:spPr>
        <p:txBody>
          <a:bodyPr/>
          <a:lstStyle/>
          <a:p>
            <a:r>
              <a:rPr lang="en-GB" sz="2800" dirty="0" smtClean="0">
                <a:solidFill>
                  <a:schemeClr val="tx2"/>
                </a:solidFill>
                <a:sym typeface="Marlett" pitchFamily="2" charset="2"/>
              </a:rPr>
              <a:t>Strong Smartphone Value Proposition</a:t>
            </a:r>
            <a:endParaRPr lang="en-GB" sz="2800" dirty="0">
              <a:solidFill>
                <a:schemeClr val="tx2"/>
              </a:solidFill>
              <a:sym typeface="Marlett" pitchFamily="2" charset="2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/>
              <a:t>© </a:t>
            </a:r>
            <a:r>
              <a:rPr lang="en-GB" dirty="0" smtClean="0"/>
              <a:t>2017 Dialog </a:t>
            </a:r>
            <a:r>
              <a:rPr lang="en-GB" dirty="0"/>
              <a:t>Semiconductor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26A69B5-200B-4E8E-9012-4EBB91306B1A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93" y="2014261"/>
            <a:ext cx="1480181" cy="135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189496" y="1372425"/>
            <a:ext cx="9216180" cy="2974133"/>
            <a:chOff x="189496" y="1517205"/>
            <a:chExt cx="9216180" cy="2974133"/>
          </a:xfrm>
        </p:grpSpPr>
        <p:sp>
          <p:nvSpPr>
            <p:cNvPr id="29" name="Text Placeholder 16"/>
            <p:cNvSpPr txBox="1">
              <a:spLocks/>
            </p:cNvSpPr>
            <p:nvPr/>
          </p:nvSpPr>
          <p:spPr>
            <a:xfrm>
              <a:off x="4206240" y="1517205"/>
              <a:ext cx="5199436" cy="68155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>
                <a:lnSpc>
                  <a:spcPts val="2000"/>
                </a:lnSpc>
                <a:spcBef>
                  <a:spcPts val="0"/>
                </a:spcBef>
                <a:buFontTx/>
                <a:buNone/>
                <a:defRPr sz="1800" b="1">
                  <a:solidFill>
                    <a:schemeClr val="tx1"/>
                  </a:solidFill>
                </a:defRPr>
              </a:lvl1pPr>
              <a:lvl2pPr marL="0" indent="0">
                <a:lnSpc>
                  <a:spcPts val="2000"/>
                </a:lnSpc>
                <a:spcBef>
                  <a:spcPts val="0"/>
                </a:spcBef>
                <a:buFontTx/>
                <a:buNone/>
                <a:defRPr sz="1800"/>
              </a:lvl2pPr>
              <a:lvl3pPr marL="0" indent="0">
                <a:spcBef>
                  <a:spcPts val="0"/>
                </a:spcBef>
                <a:buFontTx/>
                <a:buNone/>
                <a:defRPr sz="1800"/>
              </a:lvl3pPr>
              <a:lvl4pPr marL="0" indent="0">
                <a:spcBef>
                  <a:spcPts val="0"/>
                </a:spcBef>
                <a:buFontTx/>
                <a:buNone/>
                <a:defRPr sz="1800"/>
              </a:lvl4pPr>
              <a:lvl5pPr marL="0" indent="0">
                <a:spcBef>
                  <a:spcPts val="0"/>
                </a:spcBef>
                <a:buFontTx/>
                <a:buNone/>
                <a:defRPr sz="1800"/>
              </a:lvl5pPr>
            </a:lstStyle>
            <a:p>
              <a:pPr defTabSz="457200"/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</a:rPr>
                <a:t>The Dialog way			AND 		</a:t>
              </a:r>
            </a:p>
            <a:p>
              <a:pPr defTabSz="457200"/>
              <a:r>
                <a:rPr lang="en-US" b="0" dirty="0" smtClean="0">
                  <a:solidFill>
                    <a:srgbClr val="00ACCD"/>
                  </a:solidFill>
                  <a:latin typeface="Arial" pitchFamily="34" charset="0"/>
                </a:rPr>
                <a:t> Integration: PMIC	  	Faster Charging</a:t>
              </a:r>
              <a:endParaRPr lang="en-GB" b="0" dirty="0">
                <a:solidFill>
                  <a:srgbClr val="00ACCD"/>
                </a:solidFill>
                <a:latin typeface="Arial" pitchFamily="34" charset="0"/>
              </a:endParaRPr>
            </a:p>
          </p:txBody>
        </p:sp>
        <p:sp>
          <p:nvSpPr>
            <p:cNvPr id="31" name="Text Placeholder 16"/>
            <p:cNvSpPr txBox="1">
              <a:spLocks/>
            </p:cNvSpPr>
            <p:nvPr/>
          </p:nvSpPr>
          <p:spPr>
            <a:xfrm>
              <a:off x="189496" y="1517205"/>
              <a:ext cx="5017029" cy="68155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>
                <a:lnSpc>
                  <a:spcPts val="2000"/>
                </a:lnSpc>
                <a:spcBef>
                  <a:spcPts val="0"/>
                </a:spcBef>
                <a:buFontTx/>
                <a:buNone/>
                <a:defRPr sz="1800" b="1">
                  <a:solidFill>
                    <a:schemeClr val="tx1"/>
                  </a:solidFill>
                </a:defRPr>
              </a:lvl1pPr>
              <a:lvl2pPr marL="0" indent="0">
                <a:lnSpc>
                  <a:spcPts val="2000"/>
                </a:lnSpc>
                <a:spcBef>
                  <a:spcPts val="0"/>
                </a:spcBef>
                <a:buFontTx/>
                <a:buNone/>
                <a:defRPr sz="1800"/>
              </a:lvl2pPr>
              <a:lvl3pPr marL="0" indent="0">
                <a:spcBef>
                  <a:spcPts val="0"/>
                </a:spcBef>
                <a:buFontTx/>
                <a:buNone/>
                <a:defRPr sz="1800"/>
              </a:lvl3pPr>
              <a:lvl4pPr marL="0" indent="0">
                <a:spcBef>
                  <a:spcPts val="0"/>
                </a:spcBef>
                <a:buFontTx/>
                <a:buNone/>
                <a:defRPr sz="1800"/>
              </a:lvl4pPr>
              <a:lvl5pPr marL="0" indent="0">
                <a:spcBef>
                  <a:spcPts val="0"/>
                </a:spcBef>
                <a:buFontTx/>
                <a:buNone/>
                <a:defRPr sz="1800"/>
              </a:lvl5pPr>
            </a:lstStyle>
            <a:p>
              <a:pPr defTabSz="457200"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</a:rPr>
                <a:t>The traditional smartphone</a:t>
              </a:r>
            </a:p>
            <a:p>
              <a:pPr lvl="1" defTabSz="457200">
                <a:defRPr/>
              </a:pPr>
              <a:r>
                <a:rPr lang="en-US" dirty="0" smtClean="0">
                  <a:solidFill>
                    <a:srgbClr val="00ACCD"/>
                  </a:solidFill>
                  <a:latin typeface="Arial" pitchFamily="34" charset="0"/>
                </a:rPr>
                <a:t>Many discrete analog components</a:t>
              </a:r>
              <a:endParaRPr lang="en-GB" dirty="0">
                <a:solidFill>
                  <a:srgbClr val="00ACCD"/>
                </a:solidFill>
                <a:latin typeface="Arial" pitchFamily="34" charset="0"/>
              </a:endParaRPr>
            </a:p>
          </p:txBody>
        </p:sp>
        <p:pic>
          <p:nvPicPr>
            <p:cNvPr id="32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2275" y="2341631"/>
              <a:ext cx="1490447" cy="1490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300" y="2295911"/>
              <a:ext cx="1419225" cy="132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3602751" y="3515496"/>
              <a:ext cx="1752523" cy="23357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000" dirty="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 rot="16200000">
              <a:off x="4433133" y="2911751"/>
              <a:ext cx="1752523" cy="23357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000" dirty="0">
                <a:solidFill>
                  <a:prstClr val="white"/>
                </a:solidFill>
                <a:latin typeface="Arial" pitchFamily="34" charset="0"/>
              </a:endParaRPr>
            </a:p>
          </p:txBody>
        </p:sp>
        <p:grpSp>
          <p:nvGrpSpPr>
            <p:cNvPr id="36" name="Group 35" title="power saving"/>
            <p:cNvGrpSpPr/>
            <p:nvPr/>
          </p:nvGrpSpPr>
          <p:grpSpPr>
            <a:xfrm>
              <a:off x="3544212" y="3515496"/>
              <a:ext cx="2945296" cy="975842"/>
              <a:chOff x="3200720" y="3232684"/>
              <a:chExt cx="3215906" cy="2023614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3200720" y="3232684"/>
                <a:ext cx="3215906" cy="2023614"/>
              </a:xfrm>
              <a:prstGeom prst="rect">
                <a:avLst/>
              </a:prstGeom>
              <a:gradFill>
                <a:gsLst>
                  <a:gs pos="0">
                    <a:srgbClr val="92D050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8" name="Text Placeholder 16"/>
              <p:cNvSpPr txBox="1">
                <a:spLocks/>
              </p:cNvSpPr>
              <p:nvPr/>
            </p:nvSpPr>
            <p:spPr>
              <a:xfrm>
                <a:off x="3267878" y="3823516"/>
                <a:ext cx="3000207" cy="699208"/>
              </a:xfrm>
              <a:prstGeom prst="rect">
                <a:avLst/>
              </a:prstGeom>
            </p:spPr>
            <p:txBody>
              <a:bodyPr vert="horz" lIns="91440" tIns="45720" rIns="91440" bIns="45720" rtlCol="0" anchor="b" anchorCtr="0">
                <a:noAutofit/>
              </a:bodyPr>
              <a:lstStyle>
                <a:lvl1pPr marL="0" indent="0">
                  <a:lnSpc>
                    <a:spcPts val="2000"/>
                  </a:lnSpc>
                  <a:spcBef>
                    <a:spcPts val="0"/>
                  </a:spcBef>
                  <a:buFontTx/>
                  <a:buNone/>
                  <a:defRPr sz="1800" b="1">
                    <a:solidFill>
                      <a:schemeClr val="accent3"/>
                    </a:solidFill>
                  </a:defRPr>
                </a:lvl1pPr>
                <a:lvl2pPr marL="0" indent="0">
                  <a:lnSpc>
                    <a:spcPts val="2000"/>
                  </a:lnSpc>
                  <a:spcBef>
                    <a:spcPts val="0"/>
                  </a:spcBef>
                  <a:buFontTx/>
                  <a:buNone/>
                  <a:defRPr sz="1800"/>
                </a:lvl2pPr>
                <a:lvl3pPr marL="0" indent="0">
                  <a:spcBef>
                    <a:spcPts val="0"/>
                  </a:spcBef>
                  <a:buFontTx/>
                  <a:buNone/>
                  <a:defRPr sz="1800"/>
                </a:lvl3pPr>
                <a:lvl4pPr marL="0" indent="0">
                  <a:spcBef>
                    <a:spcPts val="0"/>
                  </a:spcBef>
                  <a:buFontTx/>
                  <a:buNone/>
                  <a:defRPr sz="1800"/>
                </a:lvl4pPr>
                <a:lvl5pPr marL="0" indent="0">
                  <a:spcBef>
                    <a:spcPts val="0"/>
                  </a:spcBef>
                  <a:buFontTx/>
                  <a:buNone/>
                  <a:defRPr sz="1800"/>
                </a:lvl5pPr>
              </a:lstStyle>
              <a:p>
                <a:pPr algn="ctr" defTabSz="457200"/>
                <a:r>
                  <a:rPr lang="en-US" dirty="0" smtClean="0">
                    <a:solidFill>
                      <a:schemeClr val="tx1"/>
                    </a:solidFill>
                    <a:latin typeface="Arial" pitchFamily="34" charset="0"/>
                  </a:rPr>
                  <a:t>≈30</a:t>
                </a:r>
                <a:r>
                  <a:rPr lang="en-US" dirty="0">
                    <a:solidFill>
                      <a:schemeClr val="tx1"/>
                    </a:solidFill>
                    <a:latin typeface="Arial" pitchFamily="34" charset="0"/>
                  </a:rPr>
                  <a:t>% </a:t>
                </a:r>
                <a:r>
                  <a:rPr lang="en-US" dirty="0" smtClean="0">
                    <a:solidFill>
                      <a:schemeClr val="tx1"/>
                    </a:solidFill>
                    <a:latin typeface="Arial" pitchFamily="34" charset="0"/>
                  </a:rPr>
                  <a:t>Power </a:t>
                </a:r>
              </a:p>
              <a:p>
                <a:pPr algn="ctr" defTabSz="457200"/>
                <a:r>
                  <a:rPr lang="en-US" dirty="0">
                    <a:solidFill>
                      <a:schemeClr val="tx1"/>
                    </a:solidFill>
                    <a:latin typeface="Arial" pitchFamily="34" charset="0"/>
                  </a:rPr>
                  <a:t>s</a:t>
                </a:r>
                <a:r>
                  <a:rPr lang="en-US" dirty="0" smtClean="0">
                    <a:solidFill>
                      <a:schemeClr val="tx1"/>
                    </a:solidFill>
                    <a:latin typeface="Arial" pitchFamily="34" charset="0"/>
                  </a:rPr>
                  <a:t>aving in Phone</a:t>
                </a:r>
                <a:endParaRPr lang="en-GB" dirty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</p:grpSp>
      </p:grpSp>
      <p:grpSp>
        <p:nvGrpSpPr>
          <p:cNvPr id="39" name="Group 38" title="power saving"/>
          <p:cNvGrpSpPr/>
          <p:nvPr/>
        </p:nvGrpSpPr>
        <p:grpSpPr>
          <a:xfrm>
            <a:off x="7081371" y="3370716"/>
            <a:ext cx="2945296" cy="975842"/>
            <a:chOff x="3200720" y="3473367"/>
            <a:chExt cx="3215906" cy="2023614"/>
          </a:xfrm>
        </p:grpSpPr>
        <p:sp>
          <p:nvSpPr>
            <p:cNvPr id="40" name="Rectangle 39"/>
            <p:cNvSpPr/>
            <p:nvPr/>
          </p:nvSpPr>
          <p:spPr>
            <a:xfrm>
              <a:off x="3200720" y="3473367"/>
              <a:ext cx="3215906" cy="2023614"/>
            </a:xfrm>
            <a:prstGeom prst="rect">
              <a:avLst/>
            </a:prstGeom>
            <a:gradFill>
              <a:gsLst>
                <a:gs pos="0">
                  <a:srgbClr val="92D050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</a:endParaRPr>
            </a:p>
          </p:txBody>
        </p:sp>
        <p:sp>
          <p:nvSpPr>
            <p:cNvPr id="41" name="Text Placeholder 16"/>
            <p:cNvSpPr txBox="1">
              <a:spLocks/>
            </p:cNvSpPr>
            <p:nvPr/>
          </p:nvSpPr>
          <p:spPr>
            <a:xfrm>
              <a:off x="3267878" y="4173118"/>
              <a:ext cx="3000208" cy="699208"/>
            </a:xfrm>
            <a:prstGeom prst="rect">
              <a:avLst/>
            </a:prstGeom>
          </p:spPr>
          <p:txBody>
            <a:bodyPr vert="horz" lIns="91440" tIns="45720" rIns="91440" bIns="45720" rtlCol="0" anchor="b" anchorCtr="0">
              <a:noAutofit/>
            </a:bodyPr>
            <a:lstStyle>
              <a:lvl1pPr marL="0" indent="0">
                <a:lnSpc>
                  <a:spcPts val="2000"/>
                </a:lnSpc>
                <a:spcBef>
                  <a:spcPts val="0"/>
                </a:spcBef>
                <a:buFontTx/>
                <a:buNone/>
                <a:defRPr sz="1800" b="1">
                  <a:solidFill>
                    <a:schemeClr val="accent3"/>
                  </a:solidFill>
                </a:defRPr>
              </a:lvl1pPr>
              <a:lvl2pPr marL="0" indent="0">
                <a:lnSpc>
                  <a:spcPts val="2000"/>
                </a:lnSpc>
                <a:spcBef>
                  <a:spcPts val="0"/>
                </a:spcBef>
                <a:buFontTx/>
                <a:buNone/>
                <a:defRPr sz="1800"/>
              </a:lvl2pPr>
              <a:lvl3pPr marL="0" indent="0">
                <a:spcBef>
                  <a:spcPts val="0"/>
                </a:spcBef>
                <a:buFontTx/>
                <a:buNone/>
                <a:defRPr sz="1800"/>
              </a:lvl3pPr>
              <a:lvl4pPr marL="0" indent="0">
                <a:spcBef>
                  <a:spcPts val="0"/>
                </a:spcBef>
                <a:buFontTx/>
                <a:buNone/>
                <a:defRPr sz="1800"/>
              </a:lvl4pPr>
              <a:lvl5pPr marL="0" indent="0">
                <a:spcBef>
                  <a:spcPts val="0"/>
                </a:spcBef>
                <a:buFontTx/>
                <a:buNone/>
                <a:defRPr sz="1800"/>
              </a:lvl5pPr>
            </a:lstStyle>
            <a:p>
              <a:pPr algn="ctr" defTabSz="457200"/>
              <a:r>
                <a:rPr lang="en-US" dirty="0" smtClean="0">
                  <a:solidFill>
                    <a:schemeClr val="tx1"/>
                  </a:solidFill>
                  <a:latin typeface="Arial" pitchFamily="34" charset="0"/>
                </a:rPr>
                <a:t>60% Faster </a:t>
              </a:r>
            </a:p>
            <a:p>
              <a:pPr algn="ctr" defTabSz="457200"/>
              <a:r>
                <a:rPr lang="en-US" dirty="0" smtClean="0">
                  <a:solidFill>
                    <a:schemeClr val="tx1"/>
                  </a:solidFill>
                  <a:latin typeface="Arial" pitchFamily="34" charset="0"/>
                </a:rPr>
                <a:t>Charge in adapter</a:t>
              </a:r>
              <a:endParaRPr lang="en-GB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  <p:pic>
        <p:nvPicPr>
          <p:cNvPr id="43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97" y="2177576"/>
            <a:ext cx="1736794" cy="205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76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sz="quarter" idx="13"/>
          </p:nvPr>
        </p:nvSpPr>
        <p:spPr>
          <a:xfrm>
            <a:off x="358963" y="4056994"/>
            <a:ext cx="4578797" cy="1115690"/>
          </a:xfrm>
        </p:spPr>
        <p:txBody>
          <a:bodyPr/>
          <a:lstStyle/>
          <a:p>
            <a:pPr marL="171450" indent="-1714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High integration of </a:t>
            </a:r>
            <a:r>
              <a:rPr lang="en-GB" sz="1800" dirty="0" smtClean="0">
                <a:solidFill>
                  <a:schemeClr val="tx1"/>
                </a:solidFill>
              </a:rPr>
              <a:t>advanced high efficiency power </a:t>
            </a:r>
            <a:r>
              <a:rPr lang="en-GB" sz="1800" dirty="0">
                <a:solidFill>
                  <a:schemeClr val="tx1"/>
                </a:solidFill>
              </a:rPr>
              <a:t>management </a:t>
            </a:r>
            <a:r>
              <a:rPr lang="en-GB" sz="1800" dirty="0" smtClean="0">
                <a:solidFill>
                  <a:schemeClr val="tx1"/>
                </a:solidFill>
              </a:rPr>
              <a:t>functionality, </a:t>
            </a:r>
            <a:r>
              <a:rPr lang="en-GB" sz="1800" dirty="0">
                <a:solidFill>
                  <a:schemeClr val="tx1"/>
                </a:solidFill>
              </a:rPr>
              <a:t>with ARM</a:t>
            </a:r>
            <a:r>
              <a:rPr lang="en-GB" sz="1800" baseline="30000" dirty="0">
                <a:solidFill>
                  <a:schemeClr val="tx1"/>
                </a:solidFill>
              </a:rPr>
              <a:t>®</a:t>
            </a:r>
            <a:r>
              <a:rPr lang="en-GB" sz="1800" dirty="0">
                <a:solidFill>
                  <a:schemeClr val="tx1"/>
                </a:solidFill>
              </a:rPr>
              <a:t> processor integration </a:t>
            </a:r>
            <a:r>
              <a:rPr lang="en-GB" sz="1800" dirty="0" smtClean="0">
                <a:solidFill>
                  <a:schemeClr val="tx1"/>
                </a:solidFill>
              </a:rPr>
              <a:t>option</a:t>
            </a:r>
            <a:endParaRPr lang="en-GB" sz="1800" dirty="0"/>
          </a:p>
          <a:p>
            <a:endParaRPr lang="en-GB" sz="185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0837" y="327856"/>
            <a:ext cx="6445795" cy="775597"/>
          </a:xfrm>
        </p:spPr>
        <p:txBody>
          <a:bodyPr/>
          <a:lstStyle/>
          <a:p>
            <a:r>
              <a:rPr lang="en-US" dirty="0" smtClean="0"/>
              <a:t>Technology Focus: Power Management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PMICs at the Core of Smartphones, Tablets and </a:t>
            </a:r>
            <a:r>
              <a:rPr lang="en-GB" dirty="0" smtClean="0"/>
              <a:t>Wearables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 smtClean="0"/>
              <a:t>© 2017 Dialog Semiconductor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26A69B5-200B-4E8E-9012-4EBB91306B1A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416550" y="3984625"/>
            <a:ext cx="4489450" cy="2697163"/>
          </a:xfrm>
          <a:prstGeom prst="rect">
            <a:avLst/>
          </a:prstGeom>
        </p:spPr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One time programmable by customer using Dialog software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Allows systems designers to simply make late changes in power </a:t>
            </a:r>
            <a:r>
              <a:rPr lang="en-GB" dirty="0" smtClean="0">
                <a:solidFill>
                  <a:schemeClr val="tx1"/>
                </a:solidFill>
              </a:rPr>
              <a:t>tree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endParaRPr lang="en-GB" sz="1850" dirty="0"/>
          </a:p>
        </p:txBody>
      </p:sp>
      <p:sp>
        <p:nvSpPr>
          <p:cNvPr id="9" name="Rectangle 8"/>
          <p:cNvSpPr/>
          <p:nvPr/>
        </p:nvSpPr>
        <p:spPr>
          <a:xfrm>
            <a:off x="283073" y="3254084"/>
            <a:ext cx="4589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ACCD"/>
                </a:solidFill>
                <a:latin typeface="Arial" pitchFamily="34" charset="0"/>
              </a:rPr>
              <a:t>Configurable </a:t>
            </a:r>
            <a:r>
              <a:rPr lang="en-GB" dirty="0" smtClean="0">
                <a:solidFill>
                  <a:srgbClr val="00ACCD"/>
                </a:solidFill>
                <a:latin typeface="Arial" pitchFamily="34" charset="0"/>
              </a:rPr>
              <a:t>PMICs: changing </a:t>
            </a:r>
            <a:r>
              <a:rPr lang="en-GB" dirty="0">
                <a:solidFill>
                  <a:srgbClr val="00ACCD"/>
                </a:solidFill>
                <a:latin typeface="Arial" pitchFamily="34" charset="0"/>
              </a:rPr>
              <a:t>how </a:t>
            </a:r>
            <a:r>
              <a:rPr lang="en-GB" dirty="0" smtClean="0">
                <a:solidFill>
                  <a:srgbClr val="00ACCD"/>
                </a:solidFill>
                <a:latin typeface="Arial" pitchFamily="34" charset="0"/>
              </a:rPr>
              <a:t>engineers design </a:t>
            </a:r>
            <a:r>
              <a:rPr lang="en-GB" dirty="0">
                <a:solidFill>
                  <a:srgbClr val="00ACCD"/>
                </a:solidFill>
                <a:latin typeface="Arial" pitchFamily="34" charset="0"/>
              </a:rPr>
              <a:t>power management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49146" y="3382690"/>
            <a:ext cx="44825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ACCD"/>
                </a:solidFill>
                <a:latin typeface="Arial" pitchFamily="34" charset="0"/>
              </a:rPr>
              <a:t>Increasing levels </a:t>
            </a:r>
            <a:r>
              <a:rPr lang="en-GB" dirty="0" smtClean="0">
                <a:solidFill>
                  <a:srgbClr val="00ACCD"/>
                </a:solidFill>
                <a:latin typeface="Arial" pitchFamily="34" charset="0"/>
              </a:rPr>
              <a:t>of PMIC </a:t>
            </a:r>
            <a:r>
              <a:rPr lang="en-GB" dirty="0">
                <a:solidFill>
                  <a:srgbClr val="00ACCD"/>
                </a:solidFill>
                <a:latin typeface="Arial" pitchFamily="34" charset="0"/>
              </a:rPr>
              <a:t>integration </a:t>
            </a:r>
          </a:p>
        </p:txBody>
      </p:sp>
      <p:sp>
        <p:nvSpPr>
          <p:cNvPr id="11" name="TextBox 42" title="pmic"/>
          <p:cNvSpPr txBox="1">
            <a:spLocks noChangeArrowheads="1"/>
          </p:cNvSpPr>
          <p:nvPr/>
        </p:nvSpPr>
        <p:spPr bwMode="auto">
          <a:xfrm>
            <a:off x="5240521" y="2553689"/>
            <a:ext cx="127310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r>
              <a:rPr lang="en-GB" sz="1000" dirty="0">
                <a:solidFill>
                  <a:prstClr val="black"/>
                </a:solidFill>
                <a:latin typeface="Arial" pitchFamily="34" charset="0"/>
              </a:rPr>
              <a:t>&lt;10 mm2</a:t>
            </a:r>
          </a:p>
          <a:p>
            <a:pPr algn="ctr" defTabSz="457200"/>
            <a:r>
              <a:rPr lang="en-GB" sz="1000" dirty="0">
                <a:solidFill>
                  <a:prstClr val="black"/>
                </a:solidFill>
                <a:latin typeface="Arial" pitchFamily="34" charset="0"/>
              </a:rPr>
              <a:t>Typical  PMIC</a:t>
            </a:r>
          </a:p>
          <a:p>
            <a:pPr algn="ctr" defTabSz="457200"/>
            <a:r>
              <a:rPr lang="en-GB" sz="1000" dirty="0">
                <a:solidFill>
                  <a:prstClr val="black"/>
                </a:solidFill>
                <a:latin typeface="Arial" pitchFamily="34" charset="0"/>
              </a:rPr>
              <a:t>2007</a:t>
            </a:r>
          </a:p>
          <a:p>
            <a:pPr defTabSz="457200"/>
            <a:r>
              <a:rPr lang="en-GB" sz="1000" dirty="0">
                <a:solidFill>
                  <a:prstClr val="black"/>
                </a:solidFill>
                <a:latin typeface="Arial" pitchFamily="34" charset="0"/>
              </a:rPr>
              <a:t>≈ 5 power sources</a:t>
            </a:r>
          </a:p>
          <a:p>
            <a:pPr algn="ctr" defTabSz="457200"/>
            <a:endParaRPr lang="en-GB" sz="10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2" name="TextBox 43" title="pmic"/>
          <p:cNvSpPr txBox="1">
            <a:spLocks noChangeArrowheads="1"/>
          </p:cNvSpPr>
          <p:nvPr/>
        </p:nvSpPr>
        <p:spPr bwMode="auto">
          <a:xfrm>
            <a:off x="8395415" y="2178919"/>
            <a:ext cx="130356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r>
              <a:rPr lang="en-GB" sz="1000" dirty="0">
                <a:solidFill>
                  <a:prstClr val="black"/>
                </a:solidFill>
                <a:latin typeface="Arial" pitchFamily="34" charset="0"/>
              </a:rPr>
              <a:t>&gt;</a:t>
            </a:r>
            <a:r>
              <a:rPr lang="en-GB" sz="1000" dirty="0" smtClean="0">
                <a:solidFill>
                  <a:prstClr val="black"/>
                </a:solidFill>
                <a:latin typeface="Arial" pitchFamily="34" charset="0"/>
              </a:rPr>
              <a:t>55 </a:t>
            </a:r>
            <a:r>
              <a:rPr lang="en-GB" sz="1000" dirty="0">
                <a:solidFill>
                  <a:prstClr val="black"/>
                </a:solidFill>
                <a:latin typeface="Arial" pitchFamily="34" charset="0"/>
              </a:rPr>
              <a:t>mm2</a:t>
            </a:r>
          </a:p>
          <a:p>
            <a:pPr algn="ctr" defTabSz="457200"/>
            <a:r>
              <a:rPr lang="en-GB" sz="1000" dirty="0">
                <a:solidFill>
                  <a:prstClr val="black"/>
                </a:solidFill>
                <a:latin typeface="Arial" pitchFamily="34" charset="0"/>
              </a:rPr>
              <a:t>Typical  PMIC</a:t>
            </a:r>
          </a:p>
          <a:p>
            <a:pPr algn="ctr" defTabSz="457200"/>
            <a:r>
              <a:rPr lang="en-GB" sz="1000" dirty="0" smtClean="0">
                <a:solidFill>
                  <a:prstClr val="black"/>
                </a:solidFill>
                <a:latin typeface="Arial" pitchFamily="34" charset="0"/>
              </a:rPr>
              <a:t>2017</a:t>
            </a:r>
            <a:endParaRPr lang="en-GB" sz="1000" dirty="0">
              <a:solidFill>
                <a:prstClr val="black"/>
              </a:solidFill>
              <a:latin typeface="Arial" pitchFamily="34" charset="0"/>
            </a:endParaRPr>
          </a:p>
          <a:p>
            <a:pPr defTabSz="457200"/>
            <a:endParaRPr lang="en-GB" sz="1000" dirty="0">
              <a:solidFill>
                <a:prstClr val="black"/>
              </a:solidFill>
              <a:latin typeface="Arial" pitchFamily="34" charset="0"/>
            </a:endParaRPr>
          </a:p>
          <a:p>
            <a:pPr defTabSz="457200"/>
            <a:r>
              <a:rPr lang="en-GB" sz="1000" dirty="0">
                <a:solidFill>
                  <a:prstClr val="black"/>
                </a:solidFill>
                <a:latin typeface="Arial" pitchFamily="34" charset="0"/>
              </a:rPr>
              <a:t>&gt;</a:t>
            </a:r>
            <a:r>
              <a:rPr lang="en-GB" sz="1000" dirty="0" smtClean="0">
                <a:solidFill>
                  <a:prstClr val="black"/>
                </a:solidFill>
                <a:latin typeface="Arial" pitchFamily="34" charset="0"/>
              </a:rPr>
              <a:t>35 </a:t>
            </a:r>
            <a:r>
              <a:rPr lang="en-GB" sz="1000" dirty="0">
                <a:solidFill>
                  <a:prstClr val="black"/>
                </a:solidFill>
                <a:latin typeface="Arial" pitchFamily="34" charset="0"/>
              </a:rPr>
              <a:t>Power sources</a:t>
            </a:r>
          </a:p>
        </p:txBody>
      </p:sp>
      <p:pic>
        <p:nvPicPr>
          <p:cNvPr id="13" name="Picture 54" descr="Motor1" title="pm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674" y="1875706"/>
            <a:ext cx="6604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Amanda" title="pmic"/>
          <p:cNvPicPr>
            <a:picLocks noChangeAspect="1" noChangeArrowheads="1"/>
          </p:cNvPicPr>
          <p:nvPr/>
        </p:nvPicPr>
        <p:blipFill>
          <a:blip r:embed="rId3" cstate="email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632" y="1586816"/>
            <a:ext cx="1581150" cy="147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7" title="pmic"/>
          <p:cNvSpPr txBox="1">
            <a:spLocks noChangeArrowheads="1"/>
          </p:cNvSpPr>
          <p:nvPr/>
        </p:nvSpPr>
        <p:spPr bwMode="auto">
          <a:xfrm>
            <a:off x="5560622" y="1573890"/>
            <a:ext cx="582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GB" sz="1400" b="1" dirty="0">
                <a:solidFill>
                  <a:prstClr val="black"/>
                </a:solidFill>
                <a:latin typeface="Arial" pitchFamily="34" charset="0"/>
              </a:rPr>
              <a:t>2007</a:t>
            </a:r>
          </a:p>
        </p:txBody>
      </p:sp>
      <p:sp>
        <p:nvSpPr>
          <p:cNvPr id="16" name="TextBox 7" title="pmic"/>
          <p:cNvSpPr txBox="1">
            <a:spLocks noChangeArrowheads="1"/>
          </p:cNvSpPr>
          <p:nvPr/>
        </p:nvSpPr>
        <p:spPr bwMode="auto">
          <a:xfrm>
            <a:off x="7324954" y="1303034"/>
            <a:ext cx="582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GB" sz="1400" b="1" dirty="0" smtClean="0">
                <a:solidFill>
                  <a:prstClr val="black"/>
                </a:solidFill>
                <a:latin typeface="Arial" pitchFamily="34" charset="0"/>
              </a:rPr>
              <a:t>2017</a:t>
            </a:r>
            <a:endParaRPr lang="en-GB" sz="14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" name="Isosceles Triangle 16" title="pmic"/>
          <p:cNvSpPr/>
          <p:nvPr/>
        </p:nvSpPr>
        <p:spPr>
          <a:xfrm rot="5400000" flipH="1">
            <a:off x="6164555" y="2028875"/>
            <a:ext cx="563606" cy="485868"/>
          </a:xfrm>
          <a:prstGeom prst="triangle">
            <a:avLst/>
          </a:prstGeom>
          <a:gradFill>
            <a:gsLst>
              <a:gs pos="100000">
                <a:schemeClr val="accent3"/>
              </a:gs>
              <a:gs pos="0">
                <a:schemeClr val="bg1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cxnSp>
        <p:nvCxnSpPr>
          <p:cNvPr id="18" name="Straight Connector 17" title="pmic"/>
          <p:cNvCxnSpPr/>
          <p:nvPr/>
        </p:nvCxnSpPr>
        <p:spPr>
          <a:xfrm>
            <a:off x="5039566" y="1291282"/>
            <a:ext cx="0" cy="3890318"/>
          </a:xfrm>
          <a:prstGeom prst="line">
            <a:avLst/>
          </a:prstGeom>
          <a:ln w="12700">
            <a:solidFill>
              <a:srgbClr val="00ACCD"/>
            </a:solidFill>
            <a:prstDash val="solid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9" name="Picture 3" title="pag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601" y="5812503"/>
            <a:ext cx="781774" cy="3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title="pag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331" y="5731297"/>
            <a:ext cx="810850" cy="472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 title="pag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664" y="5749724"/>
            <a:ext cx="1195700" cy="45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 title="pag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417" y="5887509"/>
            <a:ext cx="1183859" cy="2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 title="pag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78" y="5742752"/>
            <a:ext cx="1280844" cy="44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 title="page 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468" y="5711740"/>
            <a:ext cx="666193" cy="45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24" title="pmic"/>
          <p:cNvGrpSpPr/>
          <p:nvPr/>
        </p:nvGrpSpPr>
        <p:grpSpPr>
          <a:xfrm>
            <a:off x="886023" y="1688493"/>
            <a:ext cx="2858525" cy="1310019"/>
            <a:chOff x="3427975" y="4272403"/>
            <a:chExt cx="3165295" cy="1560527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4981412" y="4295893"/>
              <a:ext cx="924" cy="285322"/>
            </a:xfrm>
            <a:prstGeom prst="line">
              <a:avLst/>
            </a:prstGeom>
            <a:ln w="57150" cap="flat" cmpd="sng" algn="ctr">
              <a:solidFill>
                <a:schemeClr val="accent3"/>
              </a:solidFill>
              <a:prstDash val="solid"/>
              <a:round/>
              <a:headEnd type="triangle" w="med" len="sm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2" title="processor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7975" y="4272403"/>
              <a:ext cx="3165295" cy="1560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Rectangle 27"/>
            <p:cNvSpPr/>
            <p:nvPr/>
          </p:nvSpPr>
          <p:spPr>
            <a:xfrm>
              <a:off x="4640455" y="5174230"/>
              <a:ext cx="696753" cy="46328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598392" y="5199631"/>
              <a:ext cx="7441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/>
              <a:r>
                <a:rPr lang="en-US" sz="800" b="1" dirty="0">
                  <a:solidFill>
                    <a:prstClr val="white"/>
                  </a:solidFill>
                  <a:latin typeface="Arial" pitchFamily="34" charset="0"/>
                </a:rPr>
                <a:t>Application</a:t>
              </a:r>
            </a:p>
            <a:p>
              <a:pPr algn="ctr" defTabSz="457200"/>
              <a:r>
                <a:rPr lang="en-US" sz="800" b="1" dirty="0">
                  <a:solidFill>
                    <a:prstClr val="white"/>
                  </a:solidFill>
                  <a:latin typeface="Arial" pitchFamily="34" charset="0"/>
                </a:rPr>
                <a:t>processor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789984" y="4553651"/>
              <a:ext cx="428932" cy="2316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745308" y="4522910"/>
              <a:ext cx="559491" cy="2933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/>
              <a:r>
                <a:rPr lang="en-US" sz="1000" b="1" dirty="0">
                  <a:solidFill>
                    <a:prstClr val="white"/>
                  </a:solidFill>
                  <a:latin typeface="Arial" pitchFamily="34" charset="0"/>
                </a:rPr>
                <a:t>PMIC</a:t>
              </a:r>
            </a:p>
          </p:txBody>
        </p:sp>
        <p:sp>
          <p:nvSpPr>
            <p:cNvPr id="32" name="Oval 31"/>
            <p:cNvSpPr/>
            <p:nvPr/>
          </p:nvSpPr>
          <p:spPr>
            <a:xfrm rot="1769473">
              <a:off x="4436789" y="4312526"/>
              <a:ext cx="1120893" cy="1485473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  <a:latin typeface="Arial" pitchFamily="34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283073" y="5329933"/>
            <a:ext cx="44825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ACCD"/>
                </a:solidFill>
                <a:latin typeface="Arial" pitchFamily="34" charset="0"/>
              </a:rPr>
              <a:t>PMIC processor eco-system partners </a:t>
            </a:r>
            <a:endParaRPr lang="en-GB" dirty="0">
              <a:solidFill>
                <a:srgbClr val="00ACCD"/>
              </a:solidFill>
              <a:latin typeface="Arial" pitchFamily="34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873" y="5742751"/>
            <a:ext cx="1665797" cy="389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995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Focus: </a:t>
            </a:r>
            <a:r>
              <a:rPr lang="en-US" dirty="0" smtClean="0"/>
              <a:t>Charging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Controlling both sides of the wire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 smtClean="0"/>
              <a:t>© 2017 Dialog Semiconductor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26A69B5-200B-4E8E-9012-4EBB91306B1A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7" name="Picture 5" title="pag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820" y="2267185"/>
            <a:ext cx="1261378" cy="1014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 title="page 5"/>
          <p:cNvSpPr/>
          <p:nvPr/>
        </p:nvSpPr>
        <p:spPr>
          <a:xfrm>
            <a:off x="5882641" y="1984349"/>
            <a:ext cx="3149252" cy="14461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 title="page 5"/>
          <p:cNvSpPr/>
          <p:nvPr/>
        </p:nvSpPr>
        <p:spPr>
          <a:xfrm>
            <a:off x="6057362" y="1984349"/>
            <a:ext cx="2804699" cy="14461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18" title="page 5"/>
          <p:cNvSpPr>
            <a:spLocks noChangeArrowheads="1"/>
          </p:cNvSpPr>
          <p:nvPr/>
        </p:nvSpPr>
        <p:spPr bwMode="auto">
          <a:xfrm>
            <a:off x="5595067" y="1618400"/>
            <a:ext cx="3891833" cy="208360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 algn="ctr">
            <a:noFill/>
            <a:round/>
            <a:headEnd/>
            <a:tailEnd/>
          </a:ln>
          <a:effectLst/>
        </p:spPr>
        <p:txBody>
          <a:bodyPr anchor="ctr"/>
          <a:lstStyle/>
          <a:p>
            <a:pPr marL="419100" lvl="1" indent="-419100" algn="ctr" defTabSz="1038225">
              <a:spcBef>
                <a:spcPts val="600"/>
              </a:spcBef>
              <a:buClr>
                <a:srgbClr val="3399FF"/>
              </a:buClr>
              <a:buSzPct val="150000"/>
              <a:buFont typeface="Wingdings" pitchFamily="2" charset="2"/>
              <a:buNone/>
            </a:pPr>
            <a:endParaRPr lang="en-US" altLang="ko-KR" sz="1600" b="1" dirty="0">
              <a:solidFill>
                <a:srgbClr val="1EADE0"/>
              </a:solidFill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pic>
        <p:nvPicPr>
          <p:cNvPr id="11" name="Picture 48" descr="sony-ericsson-ep800-micro-usb-wall-charger-view-of-usb_1" title="page 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579" y="3004490"/>
            <a:ext cx="1048869" cy="385791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68" title="page 5"/>
          <p:cNvSpPr txBox="1">
            <a:spLocks noChangeArrowheads="1"/>
          </p:cNvSpPr>
          <p:nvPr/>
        </p:nvSpPr>
        <p:spPr bwMode="auto">
          <a:xfrm>
            <a:off x="4268581" y="1875957"/>
            <a:ext cx="15768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" rIns="91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CA" altLang="ko-KR" sz="1200" b="1" dirty="0">
                <a:solidFill>
                  <a:srgbClr val="00ACCD"/>
                </a:solidFill>
                <a:latin typeface="Arial" pitchFamily="34" charset="0"/>
                <a:ea typeface="Gulim" charset="0"/>
                <a:cs typeface="Gulim" charset="0"/>
              </a:rPr>
              <a:t>Communication</a:t>
            </a:r>
          </a:p>
          <a:p>
            <a:pPr algn="ctr"/>
            <a:r>
              <a:rPr lang="en-CA" altLang="ko-KR" sz="1200" b="1" dirty="0">
                <a:solidFill>
                  <a:srgbClr val="00ACCD"/>
                </a:solidFill>
                <a:latin typeface="Arial" pitchFamily="34" charset="0"/>
                <a:ea typeface="Gulim" charset="0"/>
                <a:cs typeface="Gulim" charset="0"/>
              </a:rPr>
              <a:t>protocol</a:t>
            </a:r>
            <a:r>
              <a:rPr lang="en-CA" altLang="ko-KR" sz="800" b="1" dirty="0">
                <a:solidFill>
                  <a:srgbClr val="00ACCD"/>
                </a:solidFill>
                <a:latin typeface="Arial" pitchFamily="34" charset="0"/>
                <a:ea typeface="Gulim" charset="0"/>
                <a:cs typeface="Gulim" charset="0"/>
              </a:rPr>
              <a:t> </a:t>
            </a:r>
            <a:endParaRPr lang="en-CA" sz="800" b="1" dirty="0">
              <a:solidFill>
                <a:srgbClr val="00ACCD"/>
              </a:solidFill>
              <a:latin typeface="Arial" pitchFamily="34" charset="0"/>
            </a:endParaRPr>
          </a:p>
        </p:txBody>
      </p:sp>
      <p:sp>
        <p:nvSpPr>
          <p:cNvPr id="13" name="Text Box 68" title="page 5"/>
          <p:cNvSpPr txBox="1">
            <a:spLocks noChangeArrowheads="1"/>
          </p:cNvSpPr>
          <p:nvPr/>
        </p:nvSpPr>
        <p:spPr bwMode="auto">
          <a:xfrm>
            <a:off x="765695" y="1596998"/>
            <a:ext cx="3388178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rIns="9144"/>
          <a:lstStyle>
            <a:lvl1pPr marL="2286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50000"/>
              </a:spcBef>
              <a:buClr>
                <a:srgbClr val="1EADE0"/>
              </a:buClr>
              <a:buSzPct val="150000"/>
              <a:buFont typeface="Wingdings" charset="0"/>
              <a:buNone/>
            </a:pPr>
            <a:r>
              <a:rPr lang="en-CA" altLang="ko-KR" sz="1500" b="1" dirty="0">
                <a:solidFill>
                  <a:schemeClr val="accent1"/>
                </a:solidFill>
                <a:latin typeface="Arial" pitchFamily="34" charset="0"/>
                <a:ea typeface="Gulim" charset="0"/>
                <a:cs typeface="Gulim" charset="0"/>
              </a:rPr>
              <a:t>AC-DC ICs for </a:t>
            </a:r>
            <a:r>
              <a:rPr lang="en-CA" altLang="ko-KR" sz="1500" b="1" dirty="0" smtClean="0">
                <a:solidFill>
                  <a:schemeClr val="accent1"/>
                </a:solidFill>
                <a:latin typeface="Arial" pitchFamily="34" charset="0"/>
                <a:ea typeface="Gulim" charset="0"/>
                <a:cs typeface="Gulim" charset="0"/>
              </a:rPr>
              <a:t>portable adapters</a:t>
            </a:r>
            <a:endParaRPr lang="en-CA" altLang="ko-KR" sz="1500" b="1" dirty="0">
              <a:solidFill>
                <a:schemeClr val="accent1"/>
              </a:solidFill>
              <a:latin typeface="Arial" pitchFamily="34" charset="0"/>
              <a:ea typeface="Gulim" charset="0"/>
              <a:cs typeface="Gulim" charset="0"/>
            </a:endParaRPr>
          </a:p>
        </p:txBody>
      </p:sp>
      <p:sp>
        <p:nvSpPr>
          <p:cNvPr id="14" name="Text Box 68" title="page 5"/>
          <p:cNvSpPr txBox="1">
            <a:spLocks noChangeArrowheads="1"/>
          </p:cNvSpPr>
          <p:nvPr/>
        </p:nvSpPr>
        <p:spPr bwMode="auto">
          <a:xfrm>
            <a:off x="5898159" y="1614872"/>
            <a:ext cx="3156594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rIns="9144"/>
          <a:lstStyle>
            <a:lvl1pPr marL="2286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50000"/>
              </a:spcBef>
              <a:buClr>
                <a:srgbClr val="1EADE0"/>
              </a:buClr>
              <a:buSzPct val="150000"/>
              <a:buFont typeface="Wingdings" charset="0"/>
              <a:buNone/>
            </a:pPr>
            <a:r>
              <a:rPr lang="en-CA" altLang="ko-KR" sz="1500" b="1" dirty="0" smtClean="0">
                <a:solidFill>
                  <a:schemeClr val="accent1"/>
                </a:solidFill>
                <a:latin typeface="Arial" pitchFamily="34" charset="0"/>
                <a:ea typeface="Gulim" charset="0"/>
                <a:cs typeface="Gulim" charset="0"/>
              </a:rPr>
              <a:t>Smartphone Charger ICs</a:t>
            </a:r>
            <a:endParaRPr lang="en-CA" altLang="ko-KR" sz="1500" b="1" dirty="0">
              <a:solidFill>
                <a:schemeClr val="accent1"/>
              </a:solidFill>
              <a:latin typeface="Arial" pitchFamily="34" charset="0"/>
              <a:ea typeface="Gulim" charset="0"/>
              <a:cs typeface="Gulim" charset="0"/>
            </a:endParaRPr>
          </a:p>
        </p:txBody>
      </p:sp>
      <p:pic>
        <p:nvPicPr>
          <p:cNvPr id="15" name="Picture 25" title="page 5"/>
          <p:cNvPicPr>
            <a:picLocks noChangeAspect="1" noChangeArrowheads="1"/>
          </p:cNvPicPr>
          <p:nvPr/>
        </p:nvPicPr>
        <p:blipFill>
          <a:blip r:embed="rId4" cstate="email">
            <a:lum contras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938" y="1517797"/>
            <a:ext cx="28860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http://www.ladiesdetective.com/img/samsung-oem-20-amp-travel-charger-with-detachable-micro-usb-cable-for-samsung-galaxy-note-galaxy-note-2-ii-galaxy-s3-s-iii-galaxy-s3-mini-other-smartphones-bulk-packaging_34111_500.jpg" title="pag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4683" y="2011558"/>
            <a:ext cx="2235889" cy="719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physicstudio.com/phyconcept/wp-content/uploads/2011/12/1125-Square-wave.jpg" title="page 5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 flipV="1">
            <a:off x="4562786" y="2423613"/>
            <a:ext cx="988454" cy="17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physicstudio.com/phyconcept/wp-content/uploads/2011/12/1125-Square-wave.jpg" title="page 5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62786" y="2805357"/>
            <a:ext cx="988454" cy="16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title="page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22" y="2653885"/>
            <a:ext cx="2417752" cy="1255596"/>
          </a:xfrm>
          <a:prstGeom prst="rect">
            <a:avLst/>
          </a:prstGeom>
        </p:spPr>
      </p:pic>
      <p:pic>
        <p:nvPicPr>
          <p:cNvPr id="20" name="Picture 9" title="page 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507" y="2068689"/>
            <a:ext cx="2549497" cy="1414921"/>
          </a:xfrm>
          <a:prstGeom prst="rect">
            <a:avLst/>
          </a:prstGeom>
          <a:noFill/>
          <a:ln w="12700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 title="page 5"/>
          <p:cNvSpPr/>
          <p:nvPr/>
        </p:nvSpPr>
        <p:spPr>
          <a:xfrm>
            <a:off x="7527700" y="3290272"/>
            <a:ext cx="710853" cy="578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 title="page 5"/>
          <p:cNvSpPr/>
          <p:nvPr/>
        </p:nvSpPr>
        <p:spPr>
          <a:xfrm>
            <a:off x="1408956" y="3514331"/>
            <a:ext cx="7102148" cy="2465729"/>
          </a:xfrm>
          <a:prstGeom prst="roundRect">
            <a:avLst>
              <a:gd name="adj" fmla="val 3492"/>
            </a:avLst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23" name="Text Placeholder 93" title="page 5"/>
          <p:cNvSpPr txBox="1">
            <a:spLocks/>
          </p:cNvSpPr>
          <p:nvPr/>
        </p:nvSpPr>
        <p:spPr>
          <a:xfrm>
            <a:off x="1773164" y="2975475"/>
            <a:ext cx="3442120" cy="4804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defTabSz="457200">
              <a:defRPr lang="en-GB"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 sz="1300" b="1" dirty="0">
              <a:solidFill>
                <a:srgbClr val="00AEEF"/>
              </a:solidFill>
              <a:latin typeface="Arial" pitchFamily="34" charset="0"/>
            </a:endParaRPr>
          </a:p>
        </p:txBody>
      </p:sp>
      <p:sp>
        <p:nvSpPr>
          <p:cNvPr id="24" name="Text Placeholder 93" title="page 5"/>
          <p:cNvSpPr txBox="1">
            <a:spLocks/>
          </p:cNvSpPr>
          <p:nvPr/>
        </p:nvSpPr>
        <p:spPr>
          <a:xfrm>
            <a:off x="2362465" y="2867870"/>
            <a:ext cx="5901064" cy="4804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 defTabSz="457200">
              <a:defRPr lang="en-GB"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 sz="1400" b="1" dirty="0">
              <a:solidFill>
                <a:srgbClr val="00AEEF"/>
              </a:solidFill>
              <a:latin typeface="Arial" pitchFamily="34" charset="0"/>
            </a:endParaRPr>
          </a:p>
        </p:txBody>
      </p:sp>
      <p:sp>
        <p:nvSpPr>
          <p:cNvPr id="25" name="Rounded Rectangle 24" title="page 5"/>
          <p:cNvSpPr/>
          <p:nvPr/>
        </p:nvSpPr>
        <p:spPr>
          <a:xfrm>
            <a:off x="765695" y="2002222"/>
            <a:ext cx="3388178" cy="1685858"/>
          </a:xfrm>
          <a:prstGeom prst="roundRect">
            <a:avLst>
              <a:gd name="adj" fmla="val 4436"/>
            </a:avLst>
          </a:prstGeom>
          <a:noFill/>
          <a:ln w="15875" cap="flat" cmpd="sng" algn="ctr">
            <a:solidFill>
              <a:srgbClr val="00ACC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6D6E71"/>
              </a:solidFill>
            </a:endParaRPr>
          </a:p>
        </p:txBody>
      </p:sp>
      <p:sp>
        <p:nvSpPr>
          <p:cNvPr id="26" name="Rounded Rectangle 25" title="page 5"/>
          <p:cNvSpPr/>
          <p:nvPr/>
        </p:nvSpPr>
        <p:spPr>
          <a:xfrm>
            <a:off x="5898158" y="2032093"/>
            <a:ext cx="3664941" cy="1685858"/>
          </a:xfrm>
          <a:prstGeom prst="roundRect">
            <a:avLst>
              <a:gd name="adj" fmla="val 4436"/>
            </a:avLst>
          </a:prstGeom>
          <a:noFill/>
          <a:ln w="15875" cap="flat" cmpd="sng" algn="ctr">
            <a:solidFill>
              <a:srgbClr val="00ACC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6D6E7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883126" y="2965625"/>
            <a:ext cx="1289449" cy="61387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000" dirty="0">
              <a:solidFill>
                <a:prstClr val="white"/>
              </a:solidFill>
              <a:latin typeface="Arial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999442" y="2267185"/>
            <a:ext cx="896246" cy="883634"/>
            <a:chOff x="3471804" y="2716737"/>
            <a:chExt cx="1023937" cy="969963"/>
          </a:xfrm>
        </p:grpSpPr>
        <p:pic>
          <p:nvPicPr>
            <p:cNvPr id="29" name="Picture 9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1804" y="2716737"/>
              <a:ext cx="1023937" cy="969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Rectangle 29"/>
            <p:cNvSpPr/>
            <p:nvPr/>
          </p:nvSpPr>
          <p:spPr>
            <a:xfrm>
              <a:off x="3514428" y="3193603"/>
              <a:ext cx="853623" cy="3141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000" dirty="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662329" y="3111074"/>
              <a:ext cx="590074" cy="270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Slave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366250" y="2777928"/>
            <a:ext cx="896246" cy="883634"/>
            <a:chOff x="3471804" y="2716737"/>
            <a:chExt cx="1023937" cy="969963"/>
          </a:xfrm>
        </p:grpSpPr>
        <p:pic>
          <p:nvPicPr>
            <p:cNvPr id="33" name="Picture 9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1804" y="2716737"/>
              <a:ext cx="1023937" cy="969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3514428" y="3193603"/>
              <a:ext cx="853623" cy="3141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000" dirty="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589078" y="2900477"/>
              <a:ext cx="771381" cy="6081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1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Master</a:t>
              </a:r>
            </a:p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Charger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Rounded Rectangle 35" title="acdc conversion"/>
          <p:cNvSpPr/>
          <p:nvPr/>
        </p:nvSpPr>
        <p:spPr>
          <a:xfrm>
            <a:off x="338988" y="4298441"/>
            <a:ext cx="6292987" cy="1820419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marL="403225" lvl="1" indent="-285750" defTabSz="1038225">
              <a:spcAft>
                <a:spcPts val="200"/>
              </a:spcAft>
              <a:buSzPct val="100000"/>
              <a:buFont typeface="Arial" pitchFamily="34" charset="0"/>
              <a:buChar char="•"/>
            </a:pPr>
            <a:r>
              <a:rPr lang="en-US" altLang="ko-KR" sz="1760" dirty="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Reduced stand-by </a:t>
            </a:r>
            <a:r>
              <a:rPr lang="en-US" altLang="ko-KR" sz="1760" dirty="0" smtClean="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power, Smaller </a:t>
            </a:r>
            <a:r>
              <a:rPr lang="en-US" altLang="ko-KR" sz="1760" dirty="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form </a:t>
            </a:r>
            <a:r>
              <a:rPr lang="en-US" altLang="ko-KR" sz="1760" dirty="0" smtClean="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factor with lower BOM </a:t>
            </a:r>
            <a:r>
              <a:rPr lang="en-US" altLang="ko-KR" sz="1760" dirty="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cost</a:t>
            </a:r>
          </a:p>
          <a:p>
            <a:pPr marL="403225" lvl="1" indent="-285750" defTabSz="1038225">
              <a:spcAft>
                <a:spcPts val="200"/>
              </a:spcAft>
              <a:buSzPct val="100000"/>
              <a:buFont typeface="Arial" pitchFamily="34" charset="0"/>
              <a:buChar char="•"/>
            </a:pPr>
            <a:r>
              <a:rPr lang="en-US" altLang="ko-KR" sz="1760" dirty="0" smtClean="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Improved longevity </a:t>
            </a:r>
            <a:r>
              <a:rPr lang="en-US" altLang="ko-KR" sz="1760" dirty="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– no </a:t>
            </a:r>
            <a:r>
              <a:rPr lang="en-US" altLang="ko-KR" sz="1760" dirty="0" smtClean="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opto-coupler</a:t>
            </a:r>
          </a:p>
          <a:p>
            <a:pPr marL="403225" lvl="1" indent="-285750" defTabSz="1038225">
              <a:spcAft>
                <a:spcPts val="200"/>
              </a:spcAft>
              <a:buSzPct val="100000"/>
              <a:buFont typeface="Arial" pitchFamily="34" charset="0"/>
              <a:buChar char="•"/>
            </a:pPr>
            <a:r>
              <a:rPr lang="en-US" altLang="ko-KR" sz="1760" dirty="0" smtClean="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Supporting multiple partner fast charging algorithms</a:t>
            </a:r>
          </a:p>
          <a:p>
            <a:pPr marL="403225" lvl="1" indent="-285750" defTabSz="1038225">
              <a:spcAft>
                <a:spcPts val="200"/>
              </a:spcAft>
              <a:buSzPct val="100000"/>
              <a:buFont typeface="Arial" pitchFamily="34" charset="0"/>
              <a:buChar char="•"/>
            </a:pPr>
            <a:r>
              <a:rPr lang="en-US" altLang="ko-KR" sz="1760" dirty="0" smtClean="0">
                <a:solidFill>
                  <a:schemeClr val="tx1"/>
                </a:solidFill>
                <a:ea typeface="ヒラギノ角ゴ Pro W3"/>
                <a:cs typeface="Arial" pitchFamily="34" charset="0"/>
              </a:rPr>
              <a:t>Applications</a:t>
            </a:r>
            <a:r>
              <a:rPr lang="en-US" altLang="ko-KR" sz="1760" dirty="0">
                <a:solidFill>
                  <a:schemeClr val="tx1"/>
                </a:solidFill>
                <a:ea typeface="ヒラギノ角ゴ Pro W3"/>
                <a:cs typeface="Arial" pitchFamily="34" charset="0"/>
              </a:rPr>
              <a:t>: </a:t>
            </a:r>
            <a:r>
              <a:rPr lang="en-GB" sz="1760" dirty="0">
                <a:solidFill>
                  <a:schemeClr val="tx1"/>
                </a:solidFill>
              </a:rPr>
              <a:t>Appliances, Networking, Set Top </a:t>
            </a:r>
            <a:r>
              <a:rPr lang="en-GB" sz="1760" dirty="0" smtClean="0">
                <a:solidFill>
                  <a:schemeClr val="tx1"/>
                </a:solidFill>
              </a:rPr>
              <a:t>Box</a:t>
            </a:r>
            <a:r>
              <a:rPr lang="en-GB" sz="1760" dirty="0" smtClean="0"/>
              <a:t>, </a:t>
            </a:r>
            <a:r>
              <a:rPr lang="en-GB" sz="1760" dirty="0"/>
              <a:t>Set Top Box &amp; TVs</a:t>
            </a:r>
          </a:p>
          <a:p>
            <a:pPr marL="117475" lvl="1" defTabSz="1038225">
              <a:spcAft>
                <a:spcPts val="200"/>
              </a:spcAft>
              <a:buSzPct val="100000"/>
            </a:pPr>
            <a:endParaRPr lang="en-GB" sz="1760" dirty="0" smtClean="0">
              <a:solidFill>
                <a:schemeClr val="tx1"/>
              </a:solidFill>
            </a:endParaRPr>
          </a:p>
        </p:txBody>
      </p:sp>
      <p:sp>
        <p:nvSpPr>
          <p:cNvPr id="37" name="Rounded Rectangle 36" title="acdc conversion"/>
          <p:cNvSpPr/>
          <p:nvPr/>
        </p:nvSpPr>
        <p:spPr>
          <a:xfrm>
            <a:off x="419473" y="4033694"/>
            <a:ext cx="7121509" cy="333067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117475" lvl="1" defTabSz="1038225">
              <a:spcBef>
                <a:spcPts val="300"/>
              </a:spcBef>
              <a:spcAft>
                <a:spcPts val="300"/>
              </a:spcAft>
              <a:buClr>
                <a:srgbClr val="1EADE0"/>
              </a:buClr>
              <a:buSzPct val="150000"/>
            </a:pPr>
            <a:r>
              <a:rPr lang="en-US" altLang="ko-KR" sz="2000" b="1" dirty="0">
                <a:solidFill>
                  <a:srgbClr val="00ACCD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Benefits of </a:t>
            </a:r>
            <a:r>
              <a:rPr lang="en-US" altLang="ko-KR" sz="2000" b="1" dirty="0" smtClean="0">
                <a:solidFill>
                  <a:srgbClr val="00ACCD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Dialog AC/DC </a:t>
            </a:r>
            <a:r>
              <a:rPr lang="en-US" sz="2000" b="1" dirty="0" smtClean="0">
                <a:solidFill>
                  <a:schemeClr val="tx2"/>
                </a:solidFill>
              </a:rPr>
              <a:t>RapidCharge™</a:t>
            </a:r>
            <a:r>
              <a:rPr lang="en-US" altLang="ko-KR" sz="2000" b="1" dirty="0" smtClean="0">
                <a:solidFill>
                  <a:srgbClr val="00ACCD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 technology</a:t>
            </a:r>
            <a:endParaRPr lang="en-US" altLang="ko-KR" sz="2000" b="1" dirty="0">
              <a:solidFill>
                <a:srgbClr val="00ACCD"/>
              </a:solidFill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pic>
        <p:nvPicPr>
          <p:cNvPr id="38" name="Picture 2" descr="http://iwatt.com/wp-content/uploads/2014/05/RapidCharge75Web_TM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592" y="4721190"/>
            <a:ext cx="1546815" cy="61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9772" y="5394594"/>
            <a:ext cx="1659846" cy="58135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620" y="4862608"/>
            <a:ext cx="920262" cy="55643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02829" y="5495830"/>
            <a:ext cx="1616816" cy="44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86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889" y="3636610"/>
            <a:ext cx="1925214" cy="1940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63538" y="757238"/>
            <a:ext cx="7227887" cy="319087"/>
          </a:xfrm>
        </p:spPr>
        <p:txBody>
          <a:bodyPr/>
          <a:lstStyle/>
          <a:p>
            <a:r>
              <a:rPr lang="en-US" dirty="0"/>
              <a:t>Integrated GaN, targeting high power density adapters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 smtClean="0"/>
              <a:t>© 2017 Dialog Semiconductor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26A69B5-200B-4E8E-9012-4EBB91306B1A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22" name="Oval 21"/>
          <p:cNvSpPr/>
          <p:nvPr/>
        </p:nvSpPr>
        <p:spPr>
          <a:xfrm>
            <a:off x="3601601" y="2054043"/>
            <a:ext cx="2085976" cy="219576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21970" y="2030465"/>
            <a:ext cx="2085976" cy="21885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000" dirty="0">
              <a:solidFill>
                <a:prstClr val="white"/>
              </a:solidFill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400" y="2411419"/>
            <a:ext cx="757389" cy="1613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789255" y="2674684"/>
            <a:ext cx="790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FFFF">
                    <a:lumMod val="50000"/>
                  </a:srgbClr>
                </a:solidFill>
              </a:rPr>
              <a:t>+</a:t>
            </a:r>
            <a:endParaRPr lang="en-US" sz="48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19755" y="4443751"/>
            <a:ext cx="2750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Drivers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Level shifting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Logic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Protection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9829" y="4606738"/>
            <a:ext cx="2163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</a:rPr>
              <a:t>The world’s fastest power switch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76855" y="2931197"/>
            <a:ext cx="2837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Fully Integrated Monolithic GaN 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Half Bridge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60887" y="2628517"/>
            <a:ext cx="850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GaN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6428" y="2587595"/>
            <a:ext cx="1086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GaN</a:t>
            </a:r>
            <a:endParaRPr lang="en-US" sz="2400" b="1" dirty="0">
              <a:solidFill>
                <a:srgbClr val="000000"/>
              </a:solidFill>
            </a:endParaRPr>
          </a:p>
        </p:txBody>
      </p:sp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954" y="2302938"/>
            <a:ext cx="711753" cy="1739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5780105" y="2709250"/>
            <a:ext cx="790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FFFF">
                    <a:lumMod val="50000"/>
                  </a:srgbClr>
                </a:solidFill>
              </a:rPr>
              <a:t>=</a:t>
            </a:r>
            <a:endParaRPr lang="en-US" sz="48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350837" y="327856"/>
            <a:ext cx="7126288" cy="387798"/>
          </a:xfrm>
        </p:spPr>
        <p:txBody>
          <a:bodyPr/>
          <a:lstStyle/>
          <a:p>
            <a:r>
              <a:rPr lang="en-US" dirty="0"/>
              <a:t>Technology Focus: Charging </a:t>
            </a:r>
          </a:p>
        </p:txBody>
      </p:sp>
      <p:sp>
        <p:nvSpPr>
          <p:cNvPr id="6" name="Rectangle 5"/>
          <p:cNvSpPr/>
          <p:nvPr/>
        </p:nvSpPr>
        <p:spPr>
          <a:xfrm>
            <a:off x="843858" y="1384067"/>
            <a:ext cx="8211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2400" b="1" i="1" dirty="0">
                <a:solidFill>
                  <a:schemeClr val="tx2"/>
                </a:solidFill>
              </a:rPr>
              <a:t>Higher power density design </a:t>
            </a:r>
            <a:r>
              <a:rPr lang="en-US" sz="2400" b="1" i="1" dirty="0" smtClean="0">
                <a:solidFill>
                  <a:schemeClr val="tx2"/>
                </a:solidFill>
              </a:rPr>
              <a:t>= </a:t>
            </a:r>
            <a:r>
              <a:rPr lang="en-US" sz="2400" b="1" i="1" dirty="0">
                <a:solidFill>
                  <a:schemeClr val="tx2"/>
                </a:solidFill>
              </a:rPr>
              <a:t>smaller power adapter</a:t>
            </a:r>
          </a:p>
        </p:txBody>
      </p:sp>
      <p:sp>
        <p:nvSpPr>
          <p:cNvPr id="8" name="Rectangle 7"/>
          <p:cNvSpPr/>
          <p:nvPr/>
        </p:nvSpPr>
        <p:spPr>
          <a:xfrm>
            <a:off x="619384" y="5737217"/>
            <a:ext cx="8651616" cy="36933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defTabSz="389626"/>
            <a:r>
              <a:rPr lang="en-US" b="1" i="1" dirty="0">
                <a:solidFill>
                  <a:schemeClr val="bg1"/>
                </a:solidFill>
                <a:latin typeface="Arial" pitchFamily="34" charset="0"/>
              </a:rPr>
              <a:t>SmartGaN integration means ease of use, lower cost, and higher performance</a:t>
            </a:r>
          </a:p>
        </p:txBody>
      </p:sp>
      <p:pic>
        <p:nvPicPr>
          <p:cNvPr id="35" name="Picture 2" descr="C:\Users\tmoreno\AppData\Local\Microsoft\Windows\Temporary Internet Files\Content.Outlook\BPS7D265\Logo SmartGanCMYKrev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326" y="2187164"/>
            <a:ext cx="2504340" cy="67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10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3538" y="1670099"/>
            <a:ext cx="9186862" cy="504625"/>
          </a:xfrm>
        </p:spPr>
        <p:txBody>
          <a:bodyPr/>
          <a:lstStyle/>
          <a:p>
            <a:r>
              <a:rPr lang="en-US" dirty="0" smtClean="0"/>
              <a:t>Dialog Semiconductor Overview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63538" y="2425075"/>
            <a:ext cx="9186862" cy="504625"/>
          </a:xfrm>
        </p:spPr>
        <p:txBody>
          <a:bodyPr/>
          <a:lstStyle/>
          <a:p>
            <a:r>
              <a:rPr lang="en-US" dirty="0" smtClean="0"/>
              <a:t>Our Strategy and Markets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63538" y="3185371"/>
            <a:ext cx="9186862" cy="504625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 dirty="0"/>
              <a:t>© </a:t>
            </a:r>
            <a:r>
              <a:rPr lang="en-GB" dirty="0" smtClean="0"/>
              <a:t>2017 </a:t>
            </a:r>
            <a:r>
              <a:rPr lang="en-GB" dirty="0"/>
              <a:t>Dialog Semiconductor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26A69B5-200B-4E8E-9012-4EBB91306B1A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200"/>
              </a:spcBef>
              <a:spcAft>
                <a:spcPts val="600"/>
              </a:spcAft>
            </a:pPr>
            <a:r>
              <a:rPr lang="en-GB" sz="2800" dirty="0" smtClean="0"/>
              <a:t>Agenda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7706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Focus: Wireless Charging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Leading in RF Wireless Charging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 smtClean="0"/>
              <a:t>© 2017 Dialog Semiconductor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26A69B5-200B-4E8E-9012-4EBB91306B1A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72533" y="1393368"/>
            <a:ext cx="4900108" cy="47666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Font typeface="Arial" pitchFamily="34" charset="0"/>
              <a:buNone/>
              <a:defRPr sz="18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512763" indent="-2349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758825" indent="-2286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993775" indent="-2286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219200" indent="-2286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/>
              <a:t>Wire-Free </a:t>
            </a:r>
            <a:r>
              <a:rPr lang="en-US" sz="2000" b="1" dirty="0" smtClean="0"/>
              <a:t>Charging</a:t>
            </a:r>
            <a:endParaRPr lang="en-GB" sz="2000" b="1" dirty="0" smtClean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New uncoupled (charging at a distance) wireless RF charging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Provides true wire-free mobile power charging experience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Exclusive partnership with Energous Corporation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Smallest footprint, miniature antennas on existing circuit board (no coils), cost effective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Targeting IoT, wearables, PC, smartphones, headphones, </a:t>
            </a:r>
            <a:r>
              <a:rPr lang="en-GB" sz="2000" dirty="0" smtClean="0">
                <a:solidFill>
                  <a:schemeClr val="tx1"/>
                </a:solidFill>
              </a:rPr>
              <a:t>automotive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1365316"/>
            <a:ext cx="3986763" cy="323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9603" y="4348847"/>
            <a:ext cx="2010843" cy="2010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7982345" y="4621200"/>
            <a:ext cx="1400307" cy="1451269"/>
            <a:chOff x="7218517" y="3656774"/>
            <a:chExt cx="2318388" cy="2058961"/>
          </a:xfrm>
        </p:grpSpPr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8517" y="3656774"/>
              <a:ext cx="1545592" cy="15455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7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1313" y="4170143"/>
              <a:ext cx="1545592" cy="15455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5" name="Rectangle 1031"/>
          <p:cNvSpPr/>
          <p:nvPr/>
        </p:nvSpPr>
        <p:spPr>
          <a:xfrm rot="481780">
            <a:off x="8688452" y="1607973"/>
            <a:ext cx="305269" cy="442316"/>
          </a:xfrm>
          <a:custGeom>
            <a:avLst/>
            <a:gdLst>
              <a:gd name="connsiteX0" fmla="*/ 0 w 305269"/>
              <a:gd name="connsiteY0" fmla="*/ 0 h 299755"/>
              <a:gd name="connsiteX1" fmla="*/ 305269 w 305269"/>
              <a:gd name="connsiteY1" fmla="*/ 0 h 299755"/>
              <a:gd name="connsiteX2" fmla="*/ 305269 w 305269"/>
              <a:gd name="connsiteY2" fmla="*/ 299755 h 299755"/>
              <a:gd name="connsiteX3" fmla="*/ 0 w 305269"/>
              <a:gd name="connsiteY3" fmla="*/ 299755 h 299755"/>
              <a:gd name="connsiteX4" fmla="*/ 0 w 305269"/>
              <a:gd name="connsiteY4" fmla="*/ 0 h 299755"/>
              <a:gd name="connsiteX0" fmla="*/ 0 w 305269"/>
              <a:gd name="connsiteY0" fmla="*/ 28414 h 328169"/>
              <a:gd name="connsiteX1" fmla="*/ 52196 w 305269"/>
              <a:gd name="connsiteY1" fmla="*/ 0 h 328169"/>
              <a:gd name="connsiteX2" fmla="*/ 305269 w 305269"/>
              <a:gd name="connsiteY2" fmla="*/ 28414 h 328169"/>
              <a:gd name="connsiteX3" fmla="*/ 305269 w 305269"/>
              <a:gd name="connsiteY3" fmla="*/ 328169 h 328169"/>
              <a:gd name="connsiteX4" fmla="*/ 0 w 305269"/>
              <a:gd name="connsiteY4" fmla="*/ 328169 h 328169"/>
              <a:gd name="connsiteX5" fmla="*/ 0 w 305269"/>
              <a:gd name="connsiteY5" fmla="*/ 28414 h 328169"/>
              <a:gd name="connsiteX0" fmla="*/ 0 w 305269"/>
              <a:gd name="connsiteY0" fmla="*/ 28414 h 442316"/>
              <a:gd name="connsiteX1" fmla="*/ 52196 w 305269"/>
              <a:gd name="connsiteY1" fmla="*/ 0 h 442316"/>
              <a:gd name="connsiteX2" fmla="*/ 305269 w 305269"/>
              <a:gd name="connsiteY2" fmla="*/ 28414 h 442316"/>
              <a:gd name="connsiteX3" fmla="*/ 297323 w 305269"/>
              <a:gd name="connsiteY3" fmla="*/ 442316 h 442316"/>
              <a:gd name="connsiteX4" fmla="*/ 0 w 305269"/>
              <a:gd name="connsiteY4" fmla="*/ 328169 h 442316"/>
              <a:gd name="connsiteX5" fmla="*/ 0 w 305269"/>
              <a:gd name="connsiteY5" fmla="*/ 28414 h 442316"/>
              <a:gd name="connsiteX0" fmla="*/ 0 w 305269"/>
              <a:gd name="connsiteY0" fmla="*/ 28414 h 442316"/>
              <a:gd name="connsiteX1" fmla="*/ 52196 w 305269"/>
              <a:gd name="connsiteY1" fmla="*/ 0 h 442316"/>
              <a:gd name="connsiteX2" fmla="*/ 305269 w 305269"/>
              <a:gd name="connsiteY2" fmla="*/ 28414 h 442316"/>
              <a:gd name="connsiteX3" fmla="*/ 297323 w 305269"/>
              <a:gd name="connsiteY3" fmla="*/ 442316 h 442316"/>
              <a:gd name="connsiteX4" fmla="*/ 12393 w 305269"/>
              <a:gd name="connsiteY4" fmla="*/ 364898 h 442316"/>
              <a:gd name="connsiteX5" fmla="*/ 0 w 305269"/>
              <a:gd name="connsiteY5" fmla="*/ 28414 h 442316"/>
              <a:gd name="connsiteX0" fmla="*/ 0 w 305269"/>
              <a:gd name="connsiteY0" fmla="*/ 28414 h 442316"/>
              <a:gd name="connsiteX1" fmla="*/ 52196 w 305269"/>
              <a:gd name="connsiteY1" fmla="*/ 0 h 442316"/>
              <a:gd name="connsiteX2" fmla="*/ 305269 w 305269"/>
              <a:gd name="connsiteY2" fmla="*/ 28414 h 442316"/>
              <a:gd name="connsiteX3" fmla="*/ 297323 w 305269"/>
              <a:gd name="connsiteY3" fmla="*/ 442316 h 442316"/>
              <a:gd name="connsiteX4" fmla="*/ 6317 w 305269"/>
              <a:gd name="connsiteY4" fmla="*/ 372970 h 442316"/>
              <a:gd name="connsiteX5" fmla="*/ 0 w 305269"/>
              <a:gd name="connsiteY5" fmla="*/ 28414 h 44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269" h="442316">
                <a:moveTo>
                  <a:pt x="0" y="28414"/>
                </a:moveTo>
                <a:cubicBezTo>
                  <a:pt x="16825" y="26238"/>
                  <a:pt x="35371" y="2176"/>
                  <a:pt x="52196" y="0"/>
                </a:cubicBezTo>
                <a:lnTo>
                  <a:pt x="305269" y="28414"/>
                </a:lnTo>
                <a:lnTo>
                  <a:pt x="297323" y="442316"/>
                </a:lnTo>
                <a:lnTo>
                  <a:pt x="6317" y="372970"/>
                </a:lnTo>
                <a:lnTo>
                  <a:pt x="0" y="28414"/>
                </a:lnTo>
                <a:close/>
              </a:path>
            </a:pathLst>
          </a:custGeom>
          <a:solidFill>
            <a:srgbClr val="991F8D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000" dirty="0">
              <a:solidFill>
                <a:prstClr val="white"/>
              </a:solidFill>
              <a:latin typeface="Arial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 rot="640481">
            <a:off x="8716064" y="1720920"/>
            <a:ext cx="250045" cy="205748"/>
            <a:chOff x="7387157" y="4710801"/>
            <a:chExt cx="815370" cy="605293"/>
          </a:xfrm>
        </p:grpSpPr>
        <p:sp>
          <p:nvSpPr>
            <p:cNvPr id="27" name="Arc 26"/>
            <p:cNvSpPr/>
            <p:nvPr/>
          </p:nvSpPr>
          <p:spPr>
            <a:xfrm rot="21380456">
              <a:off x="7622382" y="4879075"/>
              <a:ext cx="222251" cy="274029"/>
            </a:xfrm>
            <a:prstGeom prst="arc">
              <a:avLst>
                <a:gd name="adj1" fmla="val 7587518"/>
                <a:gd name="adj2" fmla="val 15091758"/>
              </a:avLst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Arc 27"/>
            <p:cNvSpPr/>
            <p:nvPr/>
          </p:nvSpPr>
          <p:spPr>
            <a:xfrm>
              <a:off x="7504903" y="4782239"/>
              <a:ext cx="245536" cy="433387"/>
            </a:xfrm>
            <a:prstGeom prst="arc">
              <a:avLst>
                <a:gd name="adj1" fmla="val 6506829"/>
                <a:gd name="adj2" fmla="val 15355651"/>
              </a:avLst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Arc 28"/>
            <p:cNvSpPr/>
            <p:nvPr/>
          </p:nvSpPr>
          <p:spPr>
            <a:xfrm>
              <a:off x="7387157" y="4710801"/>
              <a:ext cx="280467" cy="600987"/>
            </a:xfrm>
            <a:prstGeom prst="arc">
              <a:avLst>
                <a:gd name="adj1" fmla="val 6547922"/>
                <a:gd name="adj2" fmla="val 15607076"/>
              </a:avLst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0" name="Group 29"/>
            <p:cNvGrpSpPr/>
            <p:nvPr/>
          </p:nvGrpSpPr>
          <p:grpSpPr>
            <a:xfrm rot="10800000">
              <a:off x="7744655" y="4715107"/>
              <a:ext cx="457872" cy="600987"/>
              <a:chOff x="7539557" y="5420036"/>
              <a:chExt cx="457872" cy="600987"/>
            </a:xfrm>
          </p:grpSpPr>
          <p:sp>
            <p:nvSpPr>
              <p:cNvPr id="31" name="Arc 30"/>
              <p:cNvSpPr/>
              <p:nvPr/>
            </p:nvSpPr>
            <p:spPr>
              <a:xfrm rot="21380456">
                <a:off x="7774782" y="5588310"/>
                <a:ext cx="222251" cy="274029"/>
              </a:xfrm>
              <a:prstGeom prst="arc">
                <a:avLst>
                  <a:gd name="adj1" fmla="val 7587518"/>
                  <a:gd name="adj2" fmla="val 15091758"/>
                </a:avLst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Arc 31"/>
              <p:cNvSpPr/>
              <p:nvPr/>
            </p:nvSpPr>
            <p:spPr>
              <a:xfrm>
                <a:off x="7657303" y="5491474"/>
                <a:ext cx="245536" cy="433387"/>
              </a:xfrm>
              <a:prstGeom prst="arc">
                <a:avLst>
                  <a:gd name="adj1" fmla="val 6506829"/>
                  <a:gd name="adj2" fmla="val 15355651"/>
                </a:avLst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Arc 32"/>
              <p:cNvSpPr/>
              <p:nvPr/>
            </p:nvSpPr>
            <p:spPr>
              <a:xfrm>
                <a:off x="7539557" y="5420036"/>
                <a:ext cx="280467" cy="600987"/>
              </a:xfrm>
              <a:prstGeom prst="arc">
                <a:avLst>
                  <a:gd name="adj1" fmla="val 6547922"/>
                  <a:gd name="adj2" fmla="val 15607076"/>
                </a:avLst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7890272" y="5666951"/>
                <a:ext cx="107157" cy="10715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1000" dirty="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707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 title="smartbond"/>
          <p:cNvSpPr>
            <a:spLocks noGrp="1"/>
          </p:cNvSpPr>
          <p:nvPr>
            <p:ph sz="quarter" idx="17"/>
          </p:nvPr>
        </p:nvSpPr>
        <p:spPr>
          <a:xfrm>
            <a:off x="541019" y="1459826"/>
            <a:ext cx="5019425" cy="4803814"/>
          </a:xfrm>
        </p:spPr>
        <p:txBody>
          <a:bodyPr/>
          <a:lstStyle/>
          <a:p>
            <a:pPr marL="0" indent="0">
              <a:spcBef>
                <a:spcPts val="200"/>
              </a:spcBef>
              <a:spcAft>
                <a:spcPts val="600"/>
              </a:spcAft>
              <a:buNone/>
            </a:pPr>
            <a:r>
              <a:rPr lang="en-US" sz="2200" b="1" dirty="0">
                <a:solidFill>
                  <a:schemeClr val="tx2"/>
                </a:solidFill>
              </a:rPr>
              <a:t>Portfolio of </a:t>
            </a:r>
            <a:r>
              <a:rPr lang="en-US" sz="2200" b="1" dirty="0" smtClean="0">
                <a:solidFill>
                  <a:schemeClr val="tx2"/>
                </a:solidFill>
              </a:rPr>
              <a:t>Bluetooth SoCs </a:t>
            </a:r>
          </a:p>
          <a:p>
            <a:pPr marL="342900" indent="-342900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Industry’s lowest </a:t>
            </a:r>
            <a:r>
              <a:rPr lang="en-US" dirty="0">
                <a:solidFill>
                  <a:schemeClr val="tx1"/>
                </a:solidFill>
              </a:rPr>
              <a:t>power, </a:t>
            </a:r>
            <a:r>
              <a:rPr lang="en-US" dirty="0" smtClean="0">
                <a:solidFill>
                  <a:schemeClr val="tx1"/>
                </a:solidFill>
              </a:rPr>
              <a:t>highest integration smallest size Bluetooth low energy SoC portfolio</a:t>
            </a:r>
          </a:p>
          <a:p>
            <a:pPr marL="342900" indent="-342900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Single </a:t>
            </a:r>
            <a:r>
              <a:rPr lang="en-GB" dirty="0">
                <a:solidFill>
                  <a:schemeClr val="tx1"/>
                </a:solidFill>
              </a:rPr>
              <a:t>chip solutions optimized for targeted verticals </a:t>
            </a:r>
            <a:endParaRPr lang="en-GB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Embedded Bluetooth SW stack, including embedded ARM® Cortex® M0 processor</a:t>
            </a:r>
          </a:p>
          <a:p>
            <a:pPr marL="342900" indent="-342900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Extensive </a:t>
            </a:r>
            <a:r>
              <a:rPr lang="en-US" dirty="0">
                <a:solidFill>
                  <a:schemeClr val="tx1"/>
                </a:solidFill>
              </a:rPr>
              <a:t>set of reference design </a:t>
            </a:r>
            <a:r>
              <a:rPr lang="en-US" dirty="0" smtClean="0">
                <a:solidFill>
                  <a:schemeClr val="tx1"/>
                </a:solidFill>
              </a:rPr>
              <a:t>tools and local support community</a:t>
            </a:r>
          </a:p>
          <a:p>
            <a:pPr marL="342900" indent="-342900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Wide range of applications: wearables, consumer electronics, health and fitness trackers, asset tracking devices, proximity </a:t>
            </a:r>
            <a:r>
              <a:rPr lang="en-GB" dirty="0" smtClean="0">
                <a:solidFill>
                  <a:schemeClr val="tx1"/>
                </a:solidFill>
              </a:rPr>
              <a:t>beacons, home automation, smart appliances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0837" y="327856"/>
            <a:ext cx="7177014" cy="387798"/>
          </a:xfrm>
        </p:spPr>
        <p:txBody>
          <a:bodyPr/>
          <a:lstStyle/>
          <a:p>
            <a:r>
              <a:rPr lang="en-GB" sz="2800" dirty="0"/>
              <a:t>Technology</a:t>
            </a:r>
            <a:r>
              <a:rPr lang="en-GB" sz="2800" b="1" dirty="0"/>
              <a:t> </a:t>
            </a:r>
            <a:r>
              <a:rPr lang="en-GB" sz="2800" dirty="0"/>
              <a:t>Focus: </a:t>
            </a:r>
            <a:r>
              <a:rPr lang="en-GB" dirty="0"/>
              <a:t>Bluetooth</a:t>
            </a:r>
            <a:r>
              <a:rPr lang="en-GB" dirty="0" smtClean="0"/>
              <a:t>® Low </a:t>
            </a:r>
            <a:r>
              <a:rPr lang="en-GB" dirty="0"/>
              <a:t>E</a:t>
            </a:r>
            <a:r>
              <a:rPr lang="en-GB" dirty="0" smtClean="0"/>
              <a:t>nergy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 dirty="0"/>
              <a:t>© </a:t>
            </a:r>
            <a:r>
              <a:rPr lang="en-GB" dirty="0" smtClean="0"/>
              <a:t>2017 </a:t>
            </a:r>
            <a:r>
              <a:rPr lang="en-GB" dirty="0"/>
              <a:t>Dialog Semiconductor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26A69B5-200B-4E8E-9012-4EBB91306B1A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63538" y="765902"/>
            <a:ext cx="6338887" cy="319087"/>
          </a:xfrm>
        </p:spPr>
        <p:txBody>
          <a:bodyPr/>
          <a:lstStyle/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Wearable-on-Chip</a:t>
            </a:r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™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argeting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IoT A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pplications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5" name="Picture 24" title="smartbon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222" y="1409700"/>
            <a:ext cx="2324789" cy="7833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199" y="4627855"/>
            <a:ext cx="1859789" cy="1239859"/>
          </a:xfrm>
          <a:prstGeom prst="rect">
            <a:avLst/>
          </a:prstGeom>
        </p:spPr>
      </p:pic>
      <p:pic>
        <p:nvPicPr>
          <p:cNvPr id="11" name="Picture 6" descr="http://cdn.macrumors.com/article-new/2014/06/HomeKit-ico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639" y="4437233"/>
            <a:ext cx="1643121" cy="143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www.self.com/wp-content/uploads/2014/12/wearable-tech-fitness-tracker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892" y="2481352"/>
            <a:ext cx="2670402" cy="178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445" y="3379105"/>
            <a:ext cx="1073387" cy="96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199" y="1843327"/>
            <a:ext cx="821871" cy="1335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86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http://www.getprice.com.au/images/uploadimg/BimgJabra%20PRO%20947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500" y="1580115"/>
            <a:ext cx="1891501" cy="171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 title="smartbeat"/>
          <p:cNvSpPr>
            <a:spLocks noGrp="1"/>
          </p:cNvSpPr>
          <p:nvPr>
            <p:ph sz="quarter" idx="17"/>
          </p:nvPr>
        </p:nvSpPr>
        <p:spPr>
          <a:xfrm>
            <a:off x="388621" y="1430574"/>
            <a:ext cx="5608320" cy="4825445"/>
          </a:xfrm>
        </p:spPr>
        <p:txBody>
          <a:bodyPr/>
          <a:lstStyle/>
          <a:p>
            <a:pPr marL="0" indent="0">
              <a:spcBef>
                <a:spcPts val="200"/>
              </a:spcBef>
              <a:spcAft>
                <a:spcPts val="600"/>
              </a:spcAft>
              <a:buNone/>
            </a:pPr>
            <a:r>
              <a:rPr lang="en-US" sz="2200" b="1" dirty="0" smtClean="0">
                <a:solidFill>
                  <a:schemeClr val="tx2"/>
                </a:solidFill>
              </a:rPr>
              <a:t>Smartbeat™</a:t>
            </a:r>
            <a:r>
              <a:rPr lang="en-US" altLang="ko-KR" sz="2200" b="1" dirty="0" smtClean="0">
                <a:solidFill>
                  <a:srgbClr val="00ACCD"/>
                </a:solidFill>
                <a:ea typeface="ヒラギノ角ゴ Pro W3"/>
                <a:cs typeface="Arial" pitchFamily="34" charset="0"/>
              </a:rPr>
              <a:t> Wireless Audio </a:t>
            </a:r>
          </a:p>
          <a:p>
            <a:pPr marL="342900" indent="-342900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70" dirty="0" smtClean="0">
                <a:solidFill>
                  <a:schemeClr val="tx1"/>
                </a:solidFill>
              </a:rPr>
              <a:t>Low </a:t>
            </a:r>
            <a:r>
              <a:rPr lang="en-GB" sz="1870" dirty="0">
                <a:solidFill>
                  <a:schemeClr val="tx1"/>
                </a:solidFill>
              </a:rPr>
              <a:t>energy single chip </a:t>
            </a:r>
            <a:r>
              <a:rPr lang="en-GB" sz="1870" dirty="0" smtClean="0">
                <a:solidFill>
                  <a:schemeClr val="tx1"/>
                </a:solidFill>
              </a:rPr>
              <a:t>solutions </a:t>
            </a:r>
            <a:r>
              <a:rPr lang="en-GB" sz="1870" dirty="0">
                <a:solidFill>
                  <a:schemeClr val="tx1"/>
                </a:solidFill>
              </a:rPr>
              <a:t>at 1.9 and 2.4 </a:t>
            </a:r>
            <a:r>
              <a:rPr lang="en-GB" sz="1870" dirty="0" smtClean="0">
                <a:solidFill>
                  <a:schemeClr val="tx1"/>
                </a:solidFill>
              </a:rPr>
              <a:t>GHz for  wireless audio applications</a:t>
            </a:r>
          </a:p>
          <a:p>
            <a:pPr marL="342900" indent="-342900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70" dirty="0" smtClean="0">
                <a:solidFill>
                  <a:schemeClr val="tx1"/>
                </a:solidFill>
              </a:rPr>
              <a:t>Leveraging our leadership in  professional </a:t>
            </a:r>
            <a:r>
              <a:rPr lang="en-GB" sz="1870" dirty="0">
                <a:solidFill>
                  <a:schemeClr val="tx1"/>
                </a:solidFill>
              </a:rPr>
              <a:t>wireless </a:t>
            </a:r>
            <a:r>
              <a:rPr lang="en-GB" sz="1870" dirty="0" smtClean="0">
                <a:solidFill>
                  <a:schemeClr val="tx1"/>
                </a:solidFill>
              </a:rPr>
              <a:t>headsets</a:t>
            </a:r>
            <a:r>
              <a:rPr lang="en-GB" sz="1870" dirty="0">
                <a:solidFill>
                  <a:schemeClr val="tx1"/>
                </a:solidFill>
              </a:rPr>
              <a:t> </a:t>
            </a:r>
            <a:r>
              <a:rPr lang="en-GB" sz="1870" dirty="0" smtClean="0">
                <a:solidFill>
                  <a:schemeClr val="tx1"/>
                </a:solidFill>
              </a:rPr>
              <a:t>to bring integrated solutions to consumer headsets</a:t>
            </a:r>
          </a:p>
          <a:p>
            <a:pPr marL="342900" indent="-342900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70" dirty="0">
                <a:solidFill>
                  <a:schemeClr val="tx1"/>
                </a:solidFill>
              </a:rPr>
              <a:t>Lowest latency, long range wireless audio solutions, based on </a:t>
            </a:r>
            <a:r>
              <a:rPr lang="en-GB" sz="1870" dirty="0" smtClean="0">
                <a:solidFill>
                  <a:schemeClr val="tx1"/>
                </a:solidFill>
              </a:rPr>
              <a:t>DECT technology</a:t>
            </a:r>
          </a:p>
          <a:p>
            <a:pPr marL="342900" indent="-342900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70" dirty="0" smtClean="0">
                <a:solidFill>
                  <a:schemeClr val="tx1"/>
                </a:solidFill>
              </a:rPr>
              <a:t>Integrated ARM® and Tensilica</a:t>
            </a:r>
            <a:r>
              <a:rPr lang="en-GB" sz="1870" dirty="0">
                <a:solidFill>
                  <a:schemeClr val="tx1"/>
                </a:solidFill>
              </a:rPr>
              <a:t>®</a:t>
            </a:r>
            <a:r>
              <a:rPr lang="en-GB" sz="1870" dirty="0" smtClean="0">
                <a:solidFill>
                  <a:schemeClr val="tx1"/>
                </a:solidFill>
              </a:rPr>
              <a:t> DSP processors, coupled with broad DSP algorithm ecosystem partnerships, accelerating development time for consumer headset manufacturers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836" y="464820"/>
            <a:ext cx="7627304" cy="400110"/>
          </a:xfrm>
        </p:spPr>
        <p:txBody>
          <a:bodyPr/>
          <a:lstStyle/>
          <a:p>
            <a:pPr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Technology Focus: Wireless Audio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 dirty="0"/>
              <a:t>© </a:t>
            </a:r>
            <a:r>
              <a:rPr lang="en-GB" dirty="0" smtClean="0"/>
              <a:t>2017 </a:t>
            </a:r>
            <a:r>
              <a:rPr lang="en-GB" dirty="0"/>
              <a:t>Dialog Semiconductor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26A69B5-200B-4E8E-9012-4EBB91306B1A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41733" y="757211"/>
            <a:ext cx="6338887" cy="319087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nterference Free High Fidelity Wireless audio Solutions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068" y="4406889"/>
            <a:ext cx="1935866" cy="136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916" y="4369571"/>
            <a:ext cx="1499152" cy="143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5" y="3291457"/>
            <a:ext cx="3361654" cy="886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755" y="1373172"/>
            <a:ext cx="2214245" cy="75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64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63538" y="1738679"/>
            <a:ext cx="9186862" cy="504625"/>
          </a:xfrm>
        </p:spPr>
        <p:txBody>
          <a:bodyPr/>
          <a:lstStyle/>
          <a:p>
            <a:r>
              <a:rPr lang="en-US" dirty="0" smtClean="0"/>
              <a:t>Dialog Semiconductor Overview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63538" y="2493655"/>
            <a:ext cx="9186862" cy="504625"/>
          </a:xfrm>
        </p:spPr>
        <p:txBody>
          <a:bodyPr/>
          <a:lstStyle/>
          <a:p>
            <a:r>
              <a:rPr lang="en-GB" dirty="0" smtClean="0"/>
              <a:t>Our Strategy and Markets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63538" y="3253951"/>
            <a:ext cx="9186862" cy="5046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Summary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 dirty="0"/>
              <a:t>© </a:t>
            </a:r>
            <a:r>
              <a:rPr lang="en-GB" dirty="0" smtClean="0"/>
              <a:t>2017 </a:t>
            </a:r>
            <a:r>
              <a:rPr lang="en-GB" dirty="0"/>
              <a:t>Dialog Semiconductor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26A69B5-200B-4E8E-9012-4EBB91306B1A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200"/>
              </a:spcBef>
              <a:spcAft>
                <a:spcPts val="600"/>
              </a:spcAft>
            </a:pPr>
            <a:r>
              <a:rPr lang="en-GB" sz="2800" dirty="0" smtClean="0"/>
              <a:t>Agenda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0294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 title="slide 31"/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563558" y="1487219"/>
            <a:ext cx="9098602" cy="504625"/>
          </a:xfrm>
          <a:prstGeom prst="round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83984" tIns="41992" rIns="83984" bIns="41992" anchor="ctr"/>
          <a:lstStyle/>
          <a:p>
            <a:pPr algn="just" defTabSz="957263" eaLnBrk="0" hangingPunct="0">
              <a:defRPr/>
            </a:pPr>
            <a:r>
              <a:rPr lang="en-GB" sz="2100" dirty="0">
                <a:solidFill>
                  <a:schemeClr val="tx2"/>
                </a:solidFill>
                <a:ea typeface="MS PGothic" pitchFamily="34" charset="-128"/>
              </a:rPr>
              <a:t> </a:t>
            </a:r>
            <a:r>
              <a:rPr lang="en-GB" sz="2100" dirty="0" smtClean="0">
                <a:solidFill>
                  <a:schemeClr val="tx2"/>
                </a:solidFill>
                <a:ea typeface="MS PGothic" pitchFamily="34" charset="-128"/>
              </a:rPr>
              <a:t>   Leading </a:t>
            </a:r>
            <a:r>
              <a:rPr lang="en-GB" sz="2100" dirty="0">
                <a:solidFill>
                  <a:schemeClr val="tx2"/>
                </a:solidFill>
                <a:ea typeface="MS PGothic" pitchFamily="34" charset="-128"/>
              </a:rPr>
              <a:t>power management </a:t>
            </a:r>
            <a:r>
              <a:rPr lang="en-GB" sz="2100" dirty="0" smtClean="0">
                <a:solidFill>
                  <a:schemeClr val="tx2"/>
                </a:solidFill>
                <a:ea typeface="MS PGothic" pitchFamily="34" charset="-128"/>
              </a:rPr>
              <a:t>ICs enabling lowest power system design</a:t>
            </a:r>
            <a:endParaRPr lang="en-GB" sz="2100" dirty="0">
              <a:solidFill>
                <a:schemeClr val="tx2"/>
              </a:solidFill>
              <a:ea typeface="MS PGothic" pitchFamily="34" charset="-128"/>
            </a:endParaRPr>
          </a:p>
        </p:txBody>
      </p:sp>
      <p:sp>
        <p:nvSpPr>
          <p:cNvPr id="14" name="Rectangle 6" title="slide 31"/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563558" y="2242195"/>
            <a:ext cx="9068122" cy="504625"/>
          </a:xfrm>
          <a:prstGeom prst="round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83984" tIns="41992" rIns="83984" bIns="41992" anchor="ctr"/>
          <a:lstStyle/>
          <a:p>
            <a:pPr algn="just" defTabSz="957263" eaLnBrk="0" hangingPunct="0">
              <a:defRPr/>
            </a:pPr>
            <a:r>
              <a:rPr lang="en-GB" sz="2100" dirty="0">
                <a:ea typeface="MS PGothic" pitchFamily="34" charset="-128"/>
              </a:rPr>
              <a:t> </a:t>
            </a:r>
            <a:r>
              <a:rPr lang="en-GB" sz="2100" dirty="0" smtClean="0">
                <a:ea typeface="MS PGothic" pitchFamily="34" charset="-128"/>
              </a:rPr>
              <a:t>   </a:t>
            </a:r>
            <a:r>
              <a:rPr lang="en-GB" sz="2100" dirty="0">
                <a:ea typeface="MS PGothic" pitchFamily="34" charset="-128"/>
              </a:rPr>
              <a:t>Leading Bluetooth connectivity solutions for emerging IoT applications</a:t>
            </a:r>
          </a:p>
        </p:txBody>
      </p:sp>
      <p:sp>
        <p:nvSpPr>
          <p:cNvPr id="15" name="Rectangle 6" title="slide 31"/>
          <p:cNvSpPr>
            <a:spLocks noGrp="1" noChangeArrowheads="1"/>
          </p:cNvSpPr>
          <p:nvPr>
            <p:ph type="body" sz="quarter" idx="15"/>
          </p:nvPr>
        </p:nvSpPr>
        <p:spPr bwMode="auto">
          <a:xfrm>
            <a:off x="563558" y="3002491"/>
            <a:ext cx="9098602" cy="504625"/>
          </a:xfrm>
          <a:prstGeom prst="round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83984" tIns="41992" rIns="83984" bIns="41992" anchor="ctr"/>
          <a:lstStyle/>
          <a:p>
            <a:pPr algn="just" defTabSz="957263" eaLnBrk="0" hangingPunct="0">
              <a:defRPr/>
            </a:pPr>
            <a:r>
              <a:rPr lang="en-GB" sz="2100" dirty="0">
                <a:ea typeface="MS PGothic" pitchFamily="34" charset="-128"/>
              </a:rPr>
              <a:t> </a:t>
            </a:r>
            <a:r>
              <a:rPr lang="en-GB" sz="2100" dirty="0" smtClean="0">
                <a:ea typeface="MS PGothic" pitchFamily="34" charset="-128"/>
              </a:rPr>
              <a:t>   Innovating New Technologies, RF wireless Charging and GaN power ICs</a:t>
            </a:r>
            <a:endParaRPr lang="en-GB" sz="2100" dirty="0">
              <a:ea typeface="MS PGothic" pitchFamily="34" charset="-128"/>
            </a:endParaRPr>
          </a:p>
        </p:txBody>
      </p:sp>
      <p:sp>
        <p:nvSpPr>
          <p:cNvPr id="19" name="Text Placeholder 18" title="slide 31"/>
          <p:cNvSpPr>
            <a:spLocks noGrp="1" noChangeArrowheads="1"/>
          </p:cNvSpPr>
          <p:nvPr>
            <p:ph type="body" sz="quarter" idx="16"/>
          </p:nvPr>
        </p:nvSpPr>
        <p:spPr bwMode="auto">
          <a:xfrm>
            <a:off x="563557" y="3778324"/>
            <a:ext cx="9133335" cy="489802"/>
          </a:xfrm>
          <a:prstGeom prst="round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83984" tIns="41992" rIns="83984" bIns="41992" anchor="ctr"/>
          <a:lstStyle/>
          <a:p>
            <a:pPr algn="just" defTabSz="957263" eaLnBrk="0" hangingPunct="0">
              <a:defRPr/>
            </a:pPr>
            <a:r>
              <a:rPr lang="en-GB" sz="2100" dirty="0">
                <a:ea typeface="MS PGothic" pitchFamily="34" charset="-128"/>
              </a:rPr>
              <a:t>  </a:t>
            </a:r>
            <a:r>
              <a:rPr lang="en-GB" sz="2100" dirty="0" smtClean="0">
                <a:ea typeface="MS PGothic" pitchFamily="34" charset="-128"/>
              </a:rPr>
              <a:t>  Operational excellence </a:t>
            </a:r>
            <a:r>
              <a:rPr lang="en-GB" sz="2100" dirty="0">
                <a:ea typeface="MS PGothic" pitchFamily="34" charset="-128"/>
              </a:rPr>
              <a:t>in high </a:t>
            </a:r>
            <a:r>
              <a:rPr lang="en-GB" sz="2100" dirty="0" smtClean="0">
                <a:ea typeface="MS PGothic" pitchFamily="34" charset="-128"/>
              </a:rPr>
              <a:t>volume, fast product ramp for smartphones</a:t>
            </a:r>
            <a:endParaRPr lang="en-GB" sz="2100" dirty="0">
              <a:ea typeface="MS PGothic" pitchFamily="34" charset="-128"/>
            </a:endParaRPr>
          </a:p>
        </p:txBody>
      </p:sp>
      <p:sp>
        <p:nvSpPr>
          <p:cNvPr id="20" name="Text Placeholder 19" title="slide 31"/>
          <p:cNvSpPr>
            <a:spLocks noGrp="1" noChangeArrowheads="1"/>
          </p:cNvSpPr>
          <p:nvPr>
            <p:ph type="body" sz="quarter" idx="17"/>
          </p:nvPr>
        </p:nvSpPr>
        <p:spPr bwMode="auto">
          <a:xfrm>
            <a:off x="563558" y="4512114"/>
            <a:ext cx="9106222" cy="504625"/>
          </a:xfrm>
          <a:prstGeom prst="round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83984" tIns="41992" rIns="83984" bIns="41992" anchor="ctr"/>
          <a:lstStyle/>
          <a:p>
            <a:pPr algn="just" defTabSz="957263" eaLnBrk="0" hangingPunct="0">
              <a:defRPr/>
            </a:pPr>
            <a:r>
              <a:rPr lang="en-GB" sz="2100" dirty="0">
                <a:ea typeface="MS PGothic" pitchFamily="34" charset="-128"/>
              </a:rPr>
              <a:t> </a:t>
            </a:r>
            <a:r>
              <a:rPr lang="en-GB" sz="2100" dirty="0" smtClean="0">
                <a:ea typeface="MS PGothic" pitchFamily="34" charset="-128"/>
              </a:rPr>
              <a:t>   Ecosystem PMIC partnerships </a:t>
            </a:r>
            <a:r>
              <a:rPr lang="en-GB" sz="2100" dirty="0">
                <a:ea typeface="MS PGothic" pitchFamily="34" charset="-128"/>
              </a:rPr>
              <a:t>with </a:t>
            </a:r>
            <a:r>
              <a:rPr lang="en-GB" sz="2100" dirty="0" smtClean="0">
                <a:ea typeface="MS PGothic" pitchFamily="34" charset="-128"/>
              </a:rPr>
              <a:t>leading </a:t>
            </a:r>
            <a:r>
              <a:rPr lang="en-GB" sz="2100" dirty="0">
                <a:ea typeface="MS PGothic" pitchFamily="34" charset="-128"/>
              </a:rPr>
              <a:t>application processor vendors </a:t>
            </a:r>
          </a:p>
        </p:txBody>
      </p:sp>
      <p:sp>
        <p:nvSpPr>
          <p:cNvPr id="22" name="Text Placeholder 21" title="slide 31"/>
          <p:cNvSpPr>
            <a:spLocks noGrp="1" noChangeArrowheads="1"/>
          </p:cNvSpPr>
          <p:nvPr>
            <p:ph type="body" sz="quarter" idx="18"/>
          </p:nvPr>
        </p:nvSpPr>
        <p:spPr bwMode="auto">
          <a:xfrm>
            <a:off x="563558" y="5310806"/>
            <a:ext cx="9121462" cy="504625"/>
          </a:xfrm>
          <a:prstGeom prst="round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83984" tIns="41992" rIns="83984" bIns="41992" anchor="ctr"/>
          <a:lstStyle/>
          <a:p>
            <a:pPr algn="just" defTabSz="957263" eaLnBrk="0" hangingPunct="0">
              <a:defRPr/>
            </a:pPr>
            <a:r>
              <a:rPr lang="en-GB" sz="2100" dirty="0">
                <a:ea typeface="MS PGothic" pitchFamily="34" charset="-128"/>
              </a:rPr>
              <a:t> </a:t>
            </a:r>
            <a:r>
              <a:rPr lang="en-GB" sz="2100" dirty="0" smtClean="0">
                <a:ea typeface="MS PGothic" pitchFamily="34" charset="-128"/>
              </a:rPr>
              <a:t>   Strong </a:t>
            </a:r>
            <a:r>
              <a:rPr lang="en-GB" sz="2100" dirty="0">
                <a:ea typeface="MS PGothic" pitchFamily="34" charset="-128"/>
              </a:rPr>
              <a:t>pipeline of new products and technologies for </a:t>
            </a:r>
            <a:r>
              <a:rPr lang="en-GB" sz="2100" dirty="0" smtClean="0">
                <a:ea typeface="MS PGothic" pitchFamily="34" charset="-128"/>
              </a:rPr>
              <a:t>2017 and beyond</a:t>
            </a:r>
            <a:endParaRPr lang="en-GB" sz="2100" dirty="0">
              <a:ea typeface="MS PGothic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 dirty="0" smtClean="0"/>
              <a:t>© 2017 Dialog Semiconductor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26A69B5-200B-4E8E-9012-4EBB91306B1A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Dialog?</a:t>
            </a:r>
            <a:endParaRPr lang="en-US" dirty="0"/>
          </a:p>
        </p:txBody>
      </p:sp>
      <p:sp>
        <p:nvSpPr>
          <p:cNvPr id="23" name="Oval 22" title="slide 31"/>
          <p:cNvSpPr/>
          <p:nvPr/>
        </p:nvSpPr>
        <p:spPr>
          <a:xfrm>
            <a:off x="328833" y="1533180"/>
            <a:ext cx="469450" cy="441325"/>
          </a:xfrm>
          <a:prstGeom prst="ellipse">
            <a:avLst/>
          </a:prstGeom>
          <a:solidFill>
            <a:srgbClr val="00ACCD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78" tIns="41990" rIns="83978" bIns="41990" anchor="ctr"/>
          <a:lstStyle/>
          <a:p>
            <a:pPr algn="just" defTabSz="1040233" eaLnBrk="0" hangingPunct="0">
              <a:defRPr/>
            </a:pPr>
            <a:r>
              <a:rPr lang="en-US" b="1" dirty="0">
                <a:solidFill>
                  <a:prstClr val="white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24" name="Oval 23" title="slide 31"/>
          <p:cNvSpPr/>
          <p:nvPr/>
        </p:nvSpPr>
        <p:spPr>
          <a:xfrm>
            <a:off x="328833" y="2234220"/>
            <a:ext cx="469450" cy="441325"/>
          </a:xfrm>
          <a:prstGeom prst="ellipse">
            <a:avLst/>
          </a:prstGeom>
          <a:solidFill>
            <a:srgbClr val="00ACCD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78" tIns="41990" rIns="83978" bIns="41990" anchor="ctr"/>
          <a:lstStyle/>
          <a:p>
            <a:pPr algn="just" defTabSz="1040233" eaLnBrk="0" hangingPunct="0">
              <a:defRPr/>
            </a:pPr>
            <a:r>
              <a:rPr lang="en-US" b="1" dirty="0">
                <a:solidFill>
                  <a:prstClr val="white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25" name="Oval 24" title="slide 31"/>
          <p:cNvSpPr/>
          <p:nvPr/>
        </p:nvSpPr>
        <p:spPr>
          <a:xfrm>
            <a:off x="328833" y="3049560"/>
            <a:ext cx="469450" cy="441325"/>
          </a:xfrm>
          <a:prstGeom prst="ellipse">
            <a:avLst/>
          </a:prstGeom>
          <a:solidFill>
            <a:srgbClr val="00ACCD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78" tIns="41990" rIns="83978" bIns="41990" anchor="ctr"/>
          <a:lstStyle/>
          <a:p>
            <a:pPr algn="just" defTabSz="1040233" eaLnBrk="0" hangingPunct="0">
              <a:defRPr/>
            </a:pPr>
            <a:r>
              <a:rPr lang="en-US" b="1" dirty="0">
                <a:solidFill>
                  <a:prstClr val="white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26" name="Oval 25" title="slide 31"/>
          <p:cNvSpPr/>
          <p:nvPr/>
        </p:nvSpPr>
        <p:spPr>
          <a:xfrm>
            <a:off x="328833" y="3826800"/>
            <a:ext cx="469450" cy="441325"/>
          </a:xfrm>
          <a:prstGeom prst="ellipse">
            <a:avLst/>
          </a:prstGeom>
          <a:solidFill>
            <a:srgbClr val="00ACCD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78" tIns="41990" rIns="83978" bIns="41990" anchor="ctr"/>
          <a:lstStyle/>
          <a:p>
            <a:pPr algn="just" defTabSz="1040233" eaLnBrk="0" hangingPunct="0">
              <a:defRPr/>
            </a:pPr>
            <a:r>
              <a:rPr lang="en-US" b="1" dirty="0">
                <a:solidFill>
                  <a:prstClr val="white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27" name="Oval 26" title="slide 31"/>
          <p:cNvSpPr/>
          <p:nvPr/>
        </p:nvSpPr>
        <p:spPr>
          <a:xfrm>
            <a:off x="328833" y="4527840"/>
            <a:ext cx="469450" cy="441325"/>
          </a:xfrm>
          <a:prstGeom prst="ellipse">
            <a:avLst/>
          </a:prstGeom>
          <a:solidFill>
            <a:srgbClr val="00ACCD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78" tIns="41990" rIns="83978" bIns="41990" anchor="ctr"/>
          <a:lstStyle/>
          <a:p>
            <a:pPr algn="just" defTabSz="1040233" eaLnBrk="0" hangingPunct="0">
              <a:defRPr/>
            </a:pPr>
            <a:r>
              <a:rPr lang="en-US" b="1" dirty="0">
                <a:solidFill>
                  <a:prstClr val="white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28" name="Oval 27" title="slide 31"/>
          <p:cNvSpPr/>
          <p:nvPr/>
        </p:nvSpPr>
        <p:spPr>
          <a:xfrm>
            <a:off x="328833" y="5343180"/>
            <a:ext cx="469450" cy="441325"/>
          </a:xfrm>
          <a:prstGeom prst="ellipse">
            <a:avLst/>
          </a:prstGeom>
          <a:solidFill>
            <a:srgbClr val="00ACCD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78" tIns="41990" rIns="83978" bIns="41990" anchor="ctr"/>
          <a:lstStyle/>
          <a:p>
            <a:pPr algn="just" defTabSz="1040233" eaLnBrk="0" hangingPunct="0">
              <a:defRPr/>
            </a:pPr>
            <a:r>
              <a:rPr lang="en-US" b="1" dirty="0">
                <a:solidFill>
                  <a:prstClr val="white"/>
                </a:solidFill>
                <a:latin typeface="Arial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7366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6200"/>
            <a:ext cx="9906000" cy="7010400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101666" y="-579140"/>
            <a:ext cx="2743200" cy="2743200"/>
          </a:xfrm>
          <a:prstGeom prst="ellipse">
            <a:avLst/>
          </a:prstGeom>
          <a:solidFill>
            <a:srgbClr val="01ACCD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000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138679" y="1428361"/>
            <a:ext cx="6962987" cy="762000"/>
          </a:xfrm>
          <a:prstGeom prst="roundRect">
            <a:avLst>
              <a:gd name="adj" fmla="val 11306"/>
            </a:avLst>
          </a:prstGeom>
          <a:solidFill>
            <a:srgbClr val="01ACCD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138680" y="2362200"/>
            <a:ext cx="6962986" cy="762000"/>
          </a:xfrm>
          <a:prstGeom prst="roundRect">
            <a:avLst>
              <a:gd name="adj" fmla="val 11306"/>
            </a:avLst>
          </a:prstGeom>
          <a:solidFill>
            <a:srgbClr val="01ACCD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2138680" y="3276600"/>
            <a:ext cx="6962986" cy="762000"/>
          </a:xfrm>
          <a:prstGeom prst="roundRect">
            <a:avLst>
              <a:gd name="adj" fmla="val 11306"/>
            </a:avLst>
          </a:prstGeom>
          <a:solidFill>
            <a:srgbClr val="01ACCD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2138680" y="4191000"/>
            <a:ext cx="6962986" cy="762000"/>
          </a:xfrm>
          <a:prstGeom prst="roundRect">
            <a:avLst>
              <a:gd name="adj" fmla="val 11306"/>
            </a:avLst>
          </a:prstGeom>
          <a:solidFill>
            <a:srgbClr val="01ACCD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2138680" y="5105400"/>
            <a:ext cx="6962986" cy="762000"/>
          </a:xfrm>
          <a:prstGeom prst="roundRect">
            <a:avLst>
              <a:gd name="adj" fmla="val 11306"/>
            </a:avLst>
          </a:prstGeom>
          <a:solidFill>
            <a:srgbClr val="01ACCD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8947938" y="6496439"/>
            <a:ext cx="585000" cy="138499"/>
          </a:xfrm>
          <a:prstGeom prst="rect">
            <a:avLst/>
          </a:prstGeom>
          <a:effectLst/>
        </p:spPr>
        <p:txBody>
          <a:bodyPr/>
          <a:lstStyle/>
          <a:p>
            <a:fld id="{C26A69B5-200B-4E8E-9012-4EBB91306B1A}" type="slidenum">
              <a:rPr lang="en-GB" smtClean="0">
                <a:solidFill>
                  <a:schemeClr val="bg1"/>
                </a:solidFill>
              </a:rPr>
              <a:pPr/>
              <a:t>25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9" name="Title 2"/>
          <p:cNvSpPr txBox="1">
            <a:spLocks/>
          </p:cNvSpPr>
          <p:nvPr/>
        </p:nvSpPr>
        <p:spPr>
          <a:xfrm>
            <a:off x="350837" y="383256"/>
            <a:ext cx="7040563" cy="332399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+mj-cs"/>
              </a:rPr>
              <a:t>Why Dialog?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ea typeface="+mj-ea"/>
              <a:cs typeface="+mj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" y="6248400"/>
            <a:ext cx="588692" cy="54864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2138680" y="1481721"/>
            <a:ext cx="6852919" cy="646331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just" defTabSz="957263" eaLnBrk="0" hangingPunct="0">
              <a:defRPr/>
            </a:pPr>
            <a:r>
              <a:rPr lang="en-GB" dirty="0">
                <a:solidFill>
                  <a:schemeClr val="bg2"/>
                </a:solidFill>
                <a:ea typeface="MS PGothic" pitchFamily="34" charset="-128"/>
              </a:rPr>
              <a:t>Leading power management ICs enabling lowest power system design</a:t>
            </a:r>
            <a:endParaRPr lang="en-GB" dirty="0">
              <a:solidFill>
                <a:schemeClr val="bg2"/>
              </a:solidFill>
              <a:ea typeface="MS PGothic" pitchFamily="34" charset="-12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138680" y="2507996"/>
            <a:ext cx="6962985" cy="490262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>
              <a:lnSpc>
                <a:spcPts val="1450"/>
              </a:lnSpc>
            </a:pPr>
            <a:r>
              <a:rPr lang="en-GB" dirty="0">
                <a:solidFill>
                  <a:schemeClr val="bg2"/>
                </a:solidFill>
                <a:ea typeface="MS PGothic" pitchFamily="34" charset="-128"/>
              </a:rPr>
              <a:t>Leading Bluetooth connectivity solutions for emerging IoT applications</a:t>
            </a:r>
            <a:endParaRPr lang="en-US" b="1" dirty="0" smtClean="0">
              <a:solidFill>
                <a:schemeClr val="bg2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1508758"/>
            <a:ext cx="478735" cy="508891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2138679" y="3344361"/>
            <a:ext cx="6962985" cy="646331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just" defTabSz="957263" eaLnBrk="0" hangingPunct="0">
              <a:defRPr/>
            </a:pPr>
            <a:r>
              <a:rPr lang="en-GB" dirty="0">
                <a:solidFill>
                  <a:schemeClr val="bg2"/>
                </a:solidFill>
                <a:ea typeface="MS PGothic" pitchFamily="34" charset="-128"/>
              </a:rPr>
              <a:t>Innovating New Technologies, RF wireless Charging and GaN power ICs</a:t>
            </a:r>
            <a:endParaRPr lang="en-GB" dirty="0">
              <a:solidFill>
                <a:schemeClr val="bg2"/>
              </a:solidFill>
              <a:ea typeface="MS PGothic" pitchFamily="34" charset="-128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138679" y="4336796"/>
            <a:ext cx="6962985" cy="490262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>
              <a:lnSpc>
                <a:spcPts val="1450"/>
              </a:lnSpc>
            </a:pPr>
            <a:r>
              <a:rPr lang="en-GB" dirty="0">
                <a:solidFill>
                  <a:schemeClr val="bg2"/>
                </a:solidFill>
                <a:ea typeface="MS PGothic" pitchFamily="34" charset="-128"/>
              </a:rPr>
              <a:t>Operational excellence in high volume, fast product ramp for smartphones</a:t>
            </a:r>
            <a:endParaRPr lang="en-US" b="1" dirty="0" smtClean="0">
              <a:solidFill>
                <a:schemeClr val="bg2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138681" y="5241285"/>
            <a:ext cx="6962985" cy="490262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>
              <a:lnSpc>
                <a:spcPts val="1450"/>
              </a:lnSpc>
            </a:pPr>
            <a:r>
              <a:rPr lang="en-GB" dirty="0">
                <a:solidFill>
                  <a:schemeClr val="bg2"/>
                </a:solidFill>
                <a:ea typeface="MS PGothic" pitchFamily="34" charset="-128"/>
              </a:rPr>
              <a:t>Ecosystem PMIC partnerships with leading application processor vendors</a:t>
            </a:r>
            <a:endParaRPr lang="en-US" b="1" dirty="0">
              <a:solidFill>
                <a:schemeClr val="bg2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2465050"/>
            <a:ext cx="478735" cy="50889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3371423"/>
            <a:ext cx="478735" cy="50889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4267636"/>
            <a:ext cx="478735" cy="50889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5204489"/>
            <a:ext cx="478735" cy="508891"/>
          </a:xfrm>
          <a:prstGeom prst="rect">
            <a:avLst/>
          </a:prstGeom>
        </p:spPr>
      </p:pic>
      <p:pic>
        <p:nvPicPr>
          <p:cNvPr id="26" name="Picture 4" descr="Image result for dialog semi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31586" y="566983"/>
            <a:ext cx="1515739" cy="603353"/>
          </a:xfrm>
          <a:prstGeom prst="rect">
            <a:avLst/>
          </a:prstGeom>
          <a:noFill/>
        </p:spPr>
      </p:pic>
      <p:sp>
        <p:nvSpPr>
          <p:cNvPr id="28" name="Footer Placeholder 7"/>
          <p:cNvSpPr txBox="1">
            <a:spLocks/>
          </p:cNvSpPr>
          <p:nvPr/>
        </p:nvSpPr>
        <p:spPr>
          <a:xfrm>
            <a:off x="3908984" y="6505065"/>
            <a:ext cx="2088032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lvl="0" algn="ctr">
              <a:defRPr/>
            </a:pPr>
            <a:r>
              <a:rPr lang="en-GB" sz="900" dirty="0">
                <a:solidFill>
                  <a:schemeClr val="bg1"/>
                </a:solidFill>
                <a:latin typeface="Arial" pitchFamily="34" charset="0"/>
              </a:rPr>
              <a:t>© 2017 Dialog Semiconductor 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56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tint val="75000"/>
                  </a:srgbClr>
                </a:solidFill>
              </a:rPr>
              <a:t>© 2017 Dialog Semiconductor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6A69B5-200B-4E8E-9012-4EBB91306B1A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26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4" name="Picture 2"/>
          <p:cNvPicPr>
            <a:picLocks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795"/>
          <a:stretch/>
        </p:blipFill>
        <p:spPr bwMode="auto">
          <a:xfrm flipV="1">
            <a:off x="-9980" y="0"/>
            <a:ext cx="13990320" cy="687962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21599994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101161" y="5085184"/>
            <a:ext cx="1666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E6007E"/>
                </a:solidFill>
              </a:rPr>
              <a:t>…</a:t>
            </a:r>
            <a:r>
              <a:rPr lang="en-GB" dirty="0" smtClean="0">
                <a:solidFill>
                  <a:srgbClr val="000000"/>
                </a:solidFill>
              </a:rPr>
              <a:t>personal</a:t>
            </a:r>
          </a:p>
          <a:p>
            <a:r>
              <a:rPr lang="en-GB" dirty="0" smtClean="0">
                <a:solidFill>
                  <a:srgbClr val="92D050"/>
                </a:solidFill>
              </a:rPr>
              <a:t>…</a:t>
            </a:r>
            <a:r>
              <a:rPr lang="en-GB" dirty="0" smtClean="0">
                <a:solidFill>
                  <a:srgbClr val="000000"/>
                </a:solidFill>
              </a:rPr>
              <a:t>portable</a:t>
            </a:r>
          </a:p>
          <a:p>
            <a:r>
              <a:rPr lang="en-GB" dirty="0" smtClean="0">
                <a:solidFill>
                  <a:srgbClr val="FF9900"/>
                </a:solidFill>
              </a:rPr>
              <a:t>…</a:t>
            </a:r>
            <a:r>
              <a:rPr lang="en-GB" dirty="0" smtClean="0">
                <a:solidFill>
                  <a:srgbClr val="000000"/>
                </a:solidFill>
              </a:rPr>
              <a:t>connected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34145" y="3732580"/>
            <a:ext cx="7307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www.dialog-semiconductor.com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51090" y="1683415"/>
            <a:ext cx="8800781" cy="166199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6000" b="1" dirty="0" smtClean="0">
                <a:solidFill>
                  <a:srgbClr val="FFFFFF"/>
                </a:solidFill>
              </a:rPr>
              <a:t>Powering the Smart Connected Future</a:t>
            </a:r>
            <a:endParaRPr lang="en-GB" sz="6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01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7" descr="us million" title="chart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60669691"/>
              </p:ext>
            </p:extLst>
          </p:nvPr>
        </p:nvGraphicFramePr>
        <p:xfrm>
          <a:off x="388099" y="4249724"/>
          <a:ext cx="4557282" cy="1869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 at a Glance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HQ: London, UK | Founded: 1981 | Listing: Frankfurt (DLG)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 smtClean="0"/>
              <a:t>© 2017 Dialog Semiconductor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26A69B5-200B-4E8E-9012-4EBB91306B1A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363538" y="1623386"/>
            <a:ext cx="4581843" cy="2228999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5" tIns="45715" rIns="45715" bIns="45715" rtlCol="0" anchor="ctr" anchorCtr="0"/>
          <a:lstStyle/>
          <a:p>
            <a:pPr marL="358736" lvl="1" indent="-26667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►"/>
            </a:pPr>
            <a:r>
              <a:rPr lang="en-GB" sz="1300" dirty="0" smtClean="0">
                <a:solidFill>
                  <a:schemeClr val="bg1"/>
                </a:solidFill>
                <a:latin typeface="Arial" pitchFamily="34" charset="0"/>
              </a:rPr>
              <a:t>Fabless supplier of highly integrated mixed-signal ICs, optimized for mobile computing, wearables, IoT, smart home and automotive applications </a:t>
            </a:r>
          </a:p>
          <a:p>
            <a:pPr marL="358736" lvl="1" indent="-26667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►"/>
            </a:pPr>
            <a:r>
              <a:rPr lang="en-GB" sz="1300" b="1" dirty="0" smtClean="0">
                <a:solidFill>
                  <a:schemeClr val="bg1"/>
                </a:solidFill>
                <a:latin typeface="Arial" pitchFamily="34" charset="0"/>
              </a:rPr>
              <a:t>Manufacturing</a:t>
            </a:r>
            <a:r>
              <a:rPr lang="en-GB" sz="1300" b="1" dirty="0">
                <a:solidFill>
                  <a:schemeClr val="bg1"/>
                </a:solidFill>
                <a:latin typeface="Arial" pitchFamily="34" charset="0"/>
              </a:rPr>
              <a:t>:</a:t>
            </a:r>
            <a:r>
              <a:rPr lang="en-GB" sz="1300" dirty="0">
                <a:solidFill>
                  <a:schemeClr val="bg1"/>
                </a:solidFill>
                <a:latin typeface="Arial" pitchFamily="34" charset="0"/>
              </a:rPr>
              <a:t> fabless manufacturing model, with production, assembly and packaging fully outsourced</a:t>
            </a:r>
            <a:endParaRPr lang="en-GB" sz="1300" b="1" dirty="0">
              <a:solidFill>
                <a:schemeClr val="bg1"/>
              </a:solidFill>
              <a:latin typeface="Arial" pitchFamily="34" charset="0"/>
            </a:endParaRPr>
          </a:p>
          <a:p>
            <a:pPr marL="358736" lvl="1" indent="-26667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►"/>
            </a:pPr>
            <a:r>
              <a:rPr lang="en-US" sz="1300" b="1" dirty="0">
                <a:solidFill>
                  <a:schemeClr val="bg1"/>
                </a:solidFill>
                <a:latin typeface="Arial" pitchFamily="34" charset="0"/>
              </a:rPr>
              <a:t>Employees:</a:t>
            </a:r>
            <a:r>
              <a:rPr lang="en-US" sz="1300" dirty="0">
                <a:solidFill>
                  <a:schemeClr val="bg1"/>
                </a:solidFill>
                <a:latin typeface="Arial" pitchFamily="34" charset="0"/>
              </a:rPr>
              <a:t> c. </a:t>
            </a:r>
            <a:r>
              <a:rPr lang="en-US" sz="1300" dirty="0" smtClean="0">
                <a:solidFill>
                  <a:schemeClr val="bg1"/>
                </a:solidFill>
                <a:latin typeface="Arial" pitchFamily="34" charset="0"/>
              </a:rPr>
              <a:t>1,880 </a:t>
            </a:r>
            <a:r>
              <a:rPr lang="en-US" sz="1300" dirty="0">
                <a:solidFill>
                  <a:schemeClr val="bg1"/>
                </a:solidFill>
                <a:latin typeface="Arial" pitchFamily="34" charset="0"/>
              </a:rPr>
              <a:t>(75% engineers)</a:t>
            </a:r>
            <a:r>
              <a:rPr lang="en-US" sz="1300" baseline="30000" dirty="0">
                <a:solidFill>
                  <a:schemeClr val="bg1"/>
                </a:solidFill>
                <a:latin typeface="Arial" pitchFamily="34" charset="0"/>
              </a:rPr>
              <a:t>(1</a:t>
            </a:r>
            <a:r>
              <a:rPr lang="en-US" sz="1300" baseline="30000" dirty="0" smtClean="0">
                <a:solidFill>
                  <a:schemeClr val="bg1"/>
                </a:solidFill>
                <a:latin typeface="Arial" pitchFamily="34" charset="0"/>
              </a:rPr>
              <a:t>)</a:t>
            </a:r>
          </a:p>
          <a:p>
            <a:pPr marL="358736" lvl="1" indent="-26667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►"/>
            </a:pPr>
            <a:r>
              <a:rPr lang="en-GB" sz="1300" dirty="0">
                <a:solidFill>
                  <a:schemeClr val="bg1"/>
                </a:solidFill>
                <a:latin typeface="Arial" pitchFamily="34" charset="0"/>
              </a:rPr>
              <a:t>One of the fastest growing global semiconductor </a:t>
            </a:r>
            <a:r>
              <a:rPr lang="en-GB" sz="1300" dirty="0" smtClean="0">
                <a:solidFill>
                  <a:schemeClr val="bg1"/>
                </a:solidFill>
                <a:latin typeface="Arial" pitchFamily="34" charset="0"/>
              </a:rPr>
              <a:t>companies</a:t>
            </a:r>
            <a:endParaRPr lang="en-GB" sz="13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6" name="1360226.828.8244.811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165088" y="3962828"/>
            <a:ext cx="3109913" cy="609398"/>
          </a:xfrm>
          <a:prstGeom prst="rect">
            <a:avLst/>
          </a:prstGeom>
          <a:extLst/>
        </p:spPr>
        <p:txBody>
          <a:bodyPr vert="horz" wrap="square" lIns="0" tIns="0" rIns="0" bIns="0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altLang="en-US" sz="1600" dirty="0">
                <a:solidFill>
                  <a:srgbClr val="00ACCD"/>
                </a:solidFill>
                <a:latin typeface="Arial" pitchFamily="34" charset="0"/>
                <a:ea typeface="+mj-ea"/>
                <a:cs typeface="+mj-cs"/>
              </a:rPr>
              <a:t>Business Segments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altLang="en-US" sz="2800" dirty="0">
                <a:solidFill>
                  <a:srgbClr val="00ACCD"/>
                </a:solidFill>
                <a:latin typeface="Arial" pitchFamily="34" charset="0"/>
                <a:ea typeface="+mj-ea"/>
                <a:cs typeface="+mj-cs"/>
              </a:rPr>
              <a:t>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97991" y="4257017"/>
            <a:ext cx="4581843" cy="191576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5" tIns="45715" rIns="45715" bIns="45715" rtlCol="0" anchor="ctr" anchorCtr="0"/>
          <a:lstStyle/>
          <a:p>
            <a:pPr marL="358736" lvl="1" indent="-26667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►"/>
            </a:pPr>
            <a:r>
              <a:rPr lang="en-GB" sz="1300" b="1" dirty="0">
                <a:solidFill>
                  <a:schemeClr val="tx1"/>
                </a:solidFill>
                <a:latin typeface="Arial" pitchFamily="34" charset="0"/>
              </a:rPr>
              <a:t>Mobile Systems: </a:t>
            </a:r>
            <a:r>
              <a:rPr lang="en-GB" sz="1300" dirty="0">
                <a:solidFill>
                  <a:schemeClr val="tx1"/>
                </a:solidFill>
                <a:latin typeface="Arial" pitchFamily="34" charset="0"/>
              </a:rPr>
              <a:t>Power </a:t>
            </a:r>
            <a:r>
              <a:rPr lang="en-GB" sz="1300" dirty="0" smtClean="0">
                <a:solidFill>
                  <a:schemeClr val="tx1"/>
                </a:solidFill>
                <a:latin typeface="Arial" pitchFamily="34" charset="0"/>
              </a:rPr>
              <a:t>management, charging </a:t>
            </a:r>
            <a:r>
              <a:rPr lang="en-GB" sz="1300" dirty="0">
                <a:solidFill>
                  <a:schemeClr val="tx1"/>
                </a:solidFill>
                <a:latin typeface="Arial" pitchFamily="34" charset="0"/>
              </a:rPr>
              <a:t>and audio for </a:t>
            </a:r>
            <a:r>
              <a:rPr lang="en-GB" sz="1300" dirty="0" smtClean="0">
                <a:solidFill>
                  <a:schemeClr val="tx1"/>
                </a:solidFill>
                <a:latin typeface="Arial" pitchFamily="34" charset="0"/>
              </a:rPr>
              <a:t>mobile computing, portable and automotive electronics</a:t>
            </a:r>
            <a:endParaRPr lang="en-GB" sz="1300" dirty="0">
              <a:solidFill>
                <a:schemeClr val="tx1"/>
              </a:solidFill>
              <a:latin typeface="Arial" pitchFamily="34" charset="0"/>
            </a:endParaRPr>
          </a:p>
          <a:p>
            <a:pPr marL="358736" lvl="1" indent="-26667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►"/>
            </a:pPr>
            <a:r>
              <a:rPr lang="en-GB" sz="1300" b="1" dirty="0">
                <a:solidFill>
                  <a:schemeClr val="tx1"/>
                </a:solidFill>
                <a:latin typeface="Arial" pitchFamily="34" charset="0"/>
              </a:rPr>
              <a:t>Power Conversion:</a:t>
            </a:r>
            <a:r>
              <a:rPr lang="en-GB" sz="1300" dirty="0">
                <a:solidFill>
                  <a:schemeClr val="tx1"/>
                </a:solidFill>
                <a:latin typeface="Arial" pitchFamily="34" charset="0"/>
              </a:rPr>
              <a:t> AC/DC conversion ICs and LED drivers for </a:t>
            </a:r>
            <a:r>
              <a:rPr lang="en-GB" sz="1300" dirty="0" smtClean="0">
                <a:solidFill>
                  <a:schemeClr val="tx1"/>
                </a:solidFill>
                <a:latin typeface="Arial" pitchFamily="34" charset="0"/>
              </a:rPr>
              <a:t>solid state lighting and TV backlighting</a:t>
            </a:r>
            <a:endParaRPr lang="en-GB" sz="1300" b="1" dirty="0">
              <a:solidFill>
                <a:schemeClr val="tx1"/>
              </a:solidFill>
              <a:latin typeface="Arial" pitchFamily="34" charset="0"/>
            </a:endParaRPr>
          </a:p>
          <a:p>
            <a:pPr marL="358736" lvl="1" indent="-26667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►"/>
            </a:pPr>
            <a:r>
              <a:rPr lang="en-GB" sz="1300" b="1" dirty="0" smtClean="0">
                <a:solidFill>
                  <a:schemeClr val="tx1"/>
                </a:solidFill>
                <a:latin typeface="Arial" pitchFamily="34" charset="0"/>
              </a:rPr>
              <a:t>Connectivity, :</a:t>
            </a:r>
            <a:r>
              <a:rPr lang="en-GB" sz="1300" dirty="0" smtClean="0">
                <a:solidFill>
                  <a:schemeClr val="tx1"/>
                </a:solidFill>
                <a:latin typeface="Arial" pitchFamily="34" charset="0"/>
              </a:rPr>
              <a:t> Bluetooth® low energy for IoT and short-range wireless communication technologies</a:t>
            </a:r>
            <a:endParaRPr lang="en-GB" sz="13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8" name="1360226.828.8244.811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63537" y="1318688"/>
            <a:ext cx="3109913" cy="609398"/>
          </a:xfrm>
          <a:prstGeom prst="rect">
            <a:avLst/>
          </a:prstGeom>
          <a:extLst/>
        </p:spPr>
        <p:txBody>
          <a:bodyPr vert="horz" wrap="square" lIns="0" tIns="0" rIns="0" bIns="0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altLang="en-US" sz="1600" dirty="0">
                <a:solidFill>
                  <a:srgbClr val="00ACCD"/>
                </a:solidFill>
                <a:latin typeface="Arial" pitchFamily="34" charset="0"/>
                <a:ea typeface="+mj-ea"/>
                <a:cs typeface="+mj-cs"/>
              </a:rPr>
              <a:t>Company Overview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altLang="en-US" sz="2800" dirty="0">
                <a:solidFill>
                  <a:srgbClr val="00ACCD"/>
                </a:solidFill>
                <a:latin typeface="Arial" pitchFamily="34" charset="0"/>
                <a:ea typeface="+mj-ea"/>
                <a:cs typeface="+mj-cs"/>
              </a:rPr>
              <a:t>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97991" y="1606434"/>
            <a:ext cx="4581843" cy="2228999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5" tIns="45715" rIns="45715" bIns="45715" rtlCol="0" anchor="ctr" anchorCtr="0"/>
          <a:lstStyle/>
          <a:p>
            <a:pPr marL="358736" lvl="1" indent="-266671">
              <a:spcAft>
                <a:spcPts val="300"/>
              </a:spcAft>
              <a:buFont typeface="Arial" panose="020B0604020202020204" pitchFamily="34" charset="0"/>
              <a:buChar char="►"/>
            </a:pPr>
            <a:endParaRPr lang="en-GB" sz="1300" dirty="0" smtClean="0">
              <a:solidFill>
                <a:schemeClr val="bg1"/>
              </a:solidFill>
              <a:latin typeface="Arial" pitchFamily="34" charset="0"/>
            </a:endParaRPr>
          </a:p>
          <a:p>
            <a:pPr marL="358736" lvl="1" indent="-266671">
              <a:spcAft>
                <a:spcPts val="300"/>
              </a:spcAft>
              <a:buFont typeface="Arial" panose="020B0604020202020204" pitchFamily="34" charset="0"/>
              <a:buChar char="►"/>
            </a:pPr>
            <a:r>
              <a:rPr lang="en-GB" sz="1300" dirty="0" smtClean="0">
                <a:solidFill>
                  <a:schemeClr val="bg1"/>
                </a:solidFill>
                <a:latin typeface="Arial" pitchFamily="34" charset="0"/>
              </a:rPr>
              <a:t>Best-in-class </a:t>
            </a:r>
            <a:r>
              <a:rPr lang="en-GB" sz="1300" dirty="0">
                <a:solidFill>
                  <a:schemeClr val="bg1"/>
                </a:solidFill>
                <a:latin typeface="Arial" pitchFamily="34" charset="0"/>
              </a:rPr>
              <a:t>mobile PMIC platform </a:t>
            </a:r>
            <a:r>
              <a:rPr lang="en-GB" sz="1300" dirty="0" smtClean="0">
                <a:solidFill>
                  <a:schemeClr val="bg1"/>
                </a:solidFill>
                <a:latin typeface="Arial" pitchFamily="34" charset="0"/>
              </a:rPr>
              <a:t>with broad IP portfolio</a:t>
            </a:r>
            <a:endParaRPr lang="en-GB" sz="1300" dirty="0">
              <a:solidFill>
                <a:schemeClr val="bg1"/>
              </a:solidFill>
              <a:latin typeface="Arial" pitchFamily="34" charset="0"/>
            </a:endParaRPr>
          </a:p>
          <a:p>
            <a:pPr marL="358736" lvl="1" indent="-266671">
              <a:spcAft>
                <a:spcPts val="300"/>
              </a:spcAft>
              <a:buFont typeface="Arial" panose="020B0604020202020204" pitchFamily="34" charset="0"/>
              <a:buChar char="►"/>
            </a:pPr>
            <a:r>
              <a:rPr lang="en-US" sz="1300" dirty="0" smtClean="0">
                <a:solidFill>
                  <a:schemeClr val="bg1"/>
                </a:solidFill>
                <a:ea typeface="MS PGothic" pitchFamily="34" charset="-128"/>
              </a:rPr>
              <a:t> New technologies for RF wireless charging and GaN</a:t>
            </a:r>
          </a:p>
          <a:p>
            <a:pPr marL="358736" lvl="1" indent="-266671">
              <a:spcAft>
                <a:spcPts val="300"/>
              </a:spcAft>
              <a:buFont typeface="Arial" panose="020B0604020202020204" pitchFamily="34" charset="0"/>
              <a:buChar char="►"/>
            </a:pPr>
            <a:r>
              <a:rPr lang="en-US" sz="1300" dirty="0" smtClean="0">
                <a:solidFill>
                  <a:schemeClr val="bg1"/>
                </a:solidFill>
                <a:ea typeface="MS PGothic" pitchFamily="34" charset="-128"/>
              </a:rPr>
              <a:t>#</a:t>
            </a:r>
            <a:r>
              <a:rPr lang="en-US" sz="1300" dirty="0">
                <a:solidFill>
                  <a:schemeClr val="bg1"/>
                </a:solidFill>
                <a:ea typeface="MS PGothic" pitchFamily="34" charset="-128"/>
              </a:rPr>
              <a:t>1 </a:t>
            </a:r>
            <a:r>
              <a:rPr lang="en-US" sz="1300" dirty="0" smtClean="0">
                <a:solidFill>
                  <a:schemeClr val="bg1"/>
                </a:solidFill>
                <a:ea typeface="MS PGothic" pitchFamily="34" charset="-128"/>
              </a:rPr>
              <a:t>PMIC market </a:t>
            </a:r>
            <a:r>
              <a:rPr lang="en-US" sz="1300" dirty="0">
                <a:solidFill>
                  <a:schemeClr val="bg1"/>
                </a:solidFill>
                <a:ea typeface="MS PGothic" pitchFamily="34" charset="-128"/>
              </a:rPr>
              <a:t>share </a:t>
            </a:r>
            <a:r>
              <a:rPr lang="en-US" sz="1300" dirty="0" smtClean="0">
                <a:solidFill>
                  <a:schemeClr val="bg1"/>
                </a:solidFill>
                <a:ea typeface="MS PGothic" pitchFamily="34" charset="-128"/>
              </a:rPr>
              <a:t>for </a:t>
            </a:r>
            <a:r>
              <a:rPr lang="en-US" sz="1300" dirty="0">
                <a:solidFill>
                  <a:schemeClr val="bg1"/>
                </a:solidFill>
                <a:ea typeface="MS PGothic" pitchFamily="34" charset="-128"/>
              </a:rPr>
              <a:t>smartphones and </a:t>
            </a:r>
            <a:r>
              <a:rPr lang="en-US" sz="1300" dirty="0" smtClean="0">
                <a:solidFill>
                  <a:schemeClr val="bg1"/>
                </a:solidFill>
                <a:ea typeface="MS PGothic" pitchFamily="34" charset="-128"/>
              </a:rPr>
              <a:t>tablets</a:t>
            </a:r>
          </a:p>
          <a:p>
            <a:pPr marL="358736" lvl="1" indent="-266671">
              <a:spcAft>
                <a:spcPts val="300"/>
              </a:spcAft>
              <a:buFont typeface="Arial" panose="020B0604020202020204" pitchFamily="34" charset="0"/>
              <a:buChar char="►"/>
            </a:pPr>
            <a:r>
              <a:rPr lang="en-US" sz="1300" dirty="0">
                <a:solidFill>
                  <a:schemeClr val="bg1"/>
                </a:solidFill>
                <a:ea typeface="MS PGothic" pitchFamily="34" charset="-128"/>
              </a:rPr>
              <a:t> </a:t>
            </a:r>
            <a:r>
              <a:rPr lang="en-US" sz="1300" dirty="0" smtClean="0">
                <a:solidFill>
                  <a:schemeClr val="bg1"/>
                </a:solidFill>
                <a:ea typeface="MS PGothic" pitchFamily="34" charset="-128"/>
              </a:rPr>
              <a:t># 1 in rapid(fast) charging for smartphone adapters</a:t>
            </a:r>
          </a:p>
          <a:p>
            <a:pPr marL="358736" lvl="1" indent="-266671">
              <a:spcAft>
                <a:spcPts val="300"/>
              </a:spcAft>
              <a:buFont typeface="Arial" panose="020B0604020202020204" pitchFamily="34" charset="0"/>
              <a:buChar char="►"/>
            </a:pPr>
            <a:r>
              <a:rPr lang="en-US" sz="1300" dirty="0" smtClean="0">
                <a:solidFill>
                  <a:schemeClr val="bg1"/>
                </a:solidFill>
                <a:ea typeface="MS PGothic" pitchFamily="34" charset="-128"/>
              </a:rPr>
              <a:t>Industry largest </a:t>
            </a:r>
            <a:r>
              <a:rPr lang="en-US" sz="1300" dirty="0">
                <a:solidFill>
                  <a:schemeClr val="bg1"/>
                </a:solidFill>
                <a:ea typeface="MS PGothic" pitchFamily="34" charset="-128"/>
              </a:rPr>
              <a:t>custom mixed-signal design </a:t>
            </a:r>
            <a:r>
              <a:rPr lang="en-US" sz="1300" dirty="0" smtClean="0">
                <a:solidFill>
                  <a:schemeClr val="bg1"/>
                </a:solidFill>
                <a:ea typeface="MS PGothic" pitchFamily="34" charset="-128"/>
              </a:rPr>
              <a:t>team</a:t>
            </a:r>
          </a:p>
          <a:p>
            <a:pPr marL="358736" lvl="1" indent="-266671">
              <a:spcAft>
                <a:spcPts val="300"/>
              </a:spcAft>
              <a:buFont typeface="Arial" panose="020B0604020202020204" pitchFamily="34" charset="0"/>
              <a:buChar char="►"/>
            </a:pPr>
            <a:r>
              <a:rPr lang="en-US" sz="1300" dirty="0" smtClean="0">
                <a:solidFill>
                  <a:schemeClr val="bg1"/>
                </a:solidFill>
                <a:ea typeface="MS PGothic" pitchFamily="34" charset="-128"/>
              </a:rPr>
              <a:t>Track </a:t>
            </a:r>
            <a:r>
              <a:rPr lang="en-US" sz="1300" dirty="0">
                <a:solidFill>
                  <a:schemeClr val="bg1"/>
                </a:solidFill>
                <a:ea typeface="MS PGothic" pitchFamily="34" charset="-128"/>
              </a:rPr>
              <a:t>record of solid execution with strong revenue growth and strong cash </a:t>
            </a:r>
            <a:r>
              <a:rPr lang="en-US" sz="1300" dirty="0" smtClean="0">
                <a:solidFill>
                  <a:schemeClr val="bg1"/>
                </a:solidFill>
                <a:ea typeface="MS PGothic" pitchFamily="34" charset="-128"/>
              </a:rPr>
              <a:t>generation</a:t>
            </a:r>
          </a:p>
          <a:p>
            <a:pPr marL="92065" lvl="1">
              <a:spcAft>
                <a:spcPts val="300"/>
              </a:spcAft>
            </a:pPr>
            <a:endParaRPr lang="en-US" sz="1200" dirty="0" smtClean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0" name="1360226.828.8244.8112" title="chart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8099" y="3978068"/>
            <a:ext cx="3109913" cy="609398"/>
          </a:xfrm>
          <a:prstGeom prst="rect">
            <a:avLst/>
          </a:prstGeom>
          <a:extLst/>
        </p:spPr>
        <p:txBody>
          <a:bodyPr vert="horz" wrap="square" lIns="0" tIns="0" rIns="0" bIns="0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altLang="en-US" sz="1600" dirty="0" smtClean="0">
                <a:solidFill>
                  <a:srgbClr val="00ACCD"/>
                </a:solidFill>
                <a:latin typeface="Arial" pitchFamily="34" charset="0"/>
                <a:ea typeface="+mj-ea"/>
                <a:cs typeface="+mj-cs"/>
              </a:rPr>
              <a:t>Accelerated Growth (US $Million)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altLang="en-US" sz="2800" dirty="0" smtClean="0">
                <a:solidFill>
                  <a:srgbClr val="00ACCD"/>
                </a:solidFill>
                <a:latin typeface="Arial" pitchFamily="34" charset="0"/>
                <a:ea typeface="+mj-ea"/>
                <a:cs typeface="+mj-cs"/>
              </a:rPr>
              <a:t>  </a:t>
            </a:r>
            <a:endParaRPr lang="en-GB" altLang="en-US" sz="2800" dirty="0">
              <a:solidFill>
                <a:srgbClr val="00ACCD"/>
              </a:solidFill>
              <a:latin typeface="Arial" pitchFamily="34" charset="0"/>
              <a:ea typeface="+mj-ea"/>
              <a:cs typeface="+mj-cs"/>
            </a:endParaRPr>
          </a:p>
        </p:txBody>
      </p:sp>
      <p:cxnSp>
        <p:nvCxnSpPr>
          <p:cNvPr id="21" name="Straight Arrow Connector 20" title="chart"/>
          <p:cNvCxnSpPr/>
          <p:nvPr/>
        </p:nvCxnSpPr>
        <p:spPr>
          <a:xfrm flipV="1">
            <a:off x="685800" y="4480786"/>
            <a:ext cx="3901440" cy="1074195"/>
          </a:xfrm>
          <a:prstGeom prst="straightConnector1">
            <a:avLst/>
          </a:prstGeom>
          <a:ln w="38100">
            <a:solidFill>
              <a:schemeClr val="accent4"/>
            </a:solidFill>
            <a:headEnd type="diamond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 title="chart"/>
          <p:cNvGrpSpPr/>
          <p:nvPr/>
        </p:nvGrpSpPr>
        <p:grpSpPr>
          <a:xfrm>
            <a:off x="2238726" y="4529413"/>
            <a:ext cx="868797" cy="729602"/>
            <a:chOff x="5679583" y="1481073"/>
            <a:chExt cx="1626316" cy="1425524"/>
          </a:xfrm>
        </p:grpSpPr>
        <p:sp>
          <p:nvSpPr>
            <p:cNvPr id="23" name="Oval 22"/>
            <p:cNvSpPr/>
            <p:nvPr/>
          </p:nvSpPr>
          <p:spPr>
            <a:xfrm>
              <a:off x="5679583" y="1481073"/>
              <a:ext cx="1420628" cy="142552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 sz="2000" dirty="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88935" y="1659355"/>
              <a:ext cx="1401924" cy="8418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/>
              <a:r>
                <a:rPr lang="en-US" sz="2200" b="1" dirty="0" smtClean="0">
                  <a:solidFill>
                    <a:prstClr val="white"/>
                  </a:solidFill>
                  <a:latin typeface="Arial" pitchFamily="34" charset="0"/>
                </a:rPr>
                <a:t>34%</a:t>
              </a:r>
              <a:endParaRPr lang="en-US" sz="2200" b="1" dirty="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778044" y="2213961"/>
              <a:ext cx="1527855" cy="5712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en-GB" sz="1300" b="1" dirty="0">
                  <a:solidFill>
                    <a:prstClr val="white"/>
                  </a:solidFill>
                  <a:latin typeface="Arial" pitchFamily="34" charset="0"/>
                </a:rPr>
                <a:t>CAGR</a:t>
              </a:r>
            </a:p>
          </p:txBody>
        </p:sp>
      </p:grpSp>
      <p:sp>
        <p:nvSpPr>
          <p:cNvPr id="38" name="17480367.25225.8528.854681" title="Note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799" y="6220161"/>
            <a:ext cx="3557211" cy="435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668" tIns="48543" rIns="0" bIns="0" anchor="b"/>
          <a:lstStyle/>
          <a:p>
            <a:pPr marL="121355" indent="-121355" defTabSz="970851" eaLnBrk="1" fontAlgn="auto" hangingPunct="1">
              <a:spcBef>
                <a:spcPts val="0"/>
              </a:spcBef>
              <a:spcAft>
                <a:spcPts val="0"/>
              </a:spcAft>
              <a:tabLst>
                <a:tab pos="9411861" algn="r"/>
              </a:tabLst>
            </a:pPr>
            <a:endParaRPr lang="en-US" sz="600" b="1" dirty="0">
              <a:solidFill>
                <a:srgbClr val="000000"/>
              </a:solidFill>
              <a:latin typeface="Arial" charset="0"/>
            </a:endParaRPr>
          </a:p>
          <a:p>
            <a:pPr marL="121355" indent="-121355" defTabSz="970851" eaLnBrk="1" fontAlgn="auto" hangingPunct="1">
              <a:spcBef>
                <a:spcPts val="0"/>
              </a:spcBef>
              <a:spcAft>
                <a:spcPts val="425"/>
              </a:spcAft>
              <a:tabLst>
                <a:tab pos="9411861" algn="r"/>
              </a:tabLst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21355" indent="-121355" defTabSz="970851" eaLnBrk="1" fontAlgn="auto" hangingPunct="1">
              <a:spcBef>
                <a:spcPts val="0"/>
              </a:spcBef>
              <a:spcAft>
                <a:spcPts val="0"/>
              </a:spcAft>
              <a:tabLst>
                <a:tab pos="9411861" algn="r"/>
              </a:tabLst>
            </a:pPr>
            <a:r>
              <a:rPr lang="en-US" sz="600" b="1" dirty="0" smtClean="0">
                <a:solidFill>
                  <a:srgbClr val="000000"/>
                </a:solidFill>
                <a:latin typeface="Arial" charset="0"/>
              </a:rPr>
              <a:t>Note</a:t>
            </a:r>
            <a:endParaRPr lang="en-US" sz="600" b="1" dirty="0">
              <a:solidFill>
                <a:srgbClr val="000000"/>
              </a:solidFill>
              <a:latin typeface="Arial" charset="0"/>
            </a:endParaRPr>
          </a:p>
          <a:p>
            <a:pPr marL="121355" indent="-121355" defTabSz="970851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tabLst>
                <a:tab pos="9411861" algn="r"/>
              </a:tabLst>
            </a:pPr>
            <a:r>
              <a:rPr lang="en-US" sz="600" dirty="0" smtClean="0">
                <a:solidFill>
                  <a:srgbClr val="000000"/>
                </a:solidFill>
                <a:latin typeface="Arial" charset="0"/>
              </a:rPr>
              <a:t>As of June 2017</a:t>
            </a:r>
            <a:endParaRPr lang="en-US" sz="6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11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Leadership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 dirty="0" smtClean="0"/>
              <a:t>© 2017 Dialog Semiconductor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26A69B5-200B-4E8E-9012-4EBB91306B1A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-9525" y="4809942"/>
            <a:ext cx="4606925" cy="842388"/>
          </a:xfrm>
          <a:prstGeom prst="rect">
            <a:avLst/>
          </a:prstGeom>
          <a:solidFill>
            <a:schemeClr val="accent1"/>
          </a:solidFill>
          <a:ln w="26988" cap="flat">
            <a:noFill/>
            <a:prstDash val="solid"/>
            <a:miter lim="800000"/>
            <a:headEnd/>
            <a:tailEnd/>
          </a:ln>
        </p:spPr>
        <p:txBody>
          <a:bodyPr vert="horz" wrap="square" lIns="4572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Industry leading RF wireless charging and GaN offering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-9525" y="3995752"/>
            <a:ext cx="4606925" cy="835123"/>
          </a:xfrm>
          <a:prstGeom prst="rect">
            <a:avLst/>
          </a:prstGeom>
          <a:solidFill>
            <a:schemeClr val="accent5"/>
          </a:solidFill>
          <a:ln w="26988" cap="flat">
            <a:noFill/>
            <a:prstDash val="solid"/>
            <a:miter lim="800000"/>
            <a:headEnd/>
            <a:tailEnd/>
          </a:ln>
        </p:spPr>
        <p:txBody>
          <a:bodyPr vert="horz" wrap="square" lIns="4572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1600" dirty="0">
                <a:solidFill>
                  <a:schemeClr val="bg1"/>
                </a:solidFill>
                <a:ea typeface="MS PGothic" pitchFamily="34" charset="-128"/>
              </a:rPr>
              <a:t>#1 in RapidCharge (fast charging ) </a:t>
            </a:r>
            <a:r>
              <a:rPr lang="en-US" sz="1600" dirty="0" smtClean="0">
                <a:solidFill>
                  <a:schemeClr val="bg1"/>
                </a:solidFill>
                <a:ea typeface="MS PGothic" pitchFamily="34" charset="-128"/>
              </a:rPr>
              <a:t>market share for power adapters</a:t>
            </a:r>
            <a:endParaRPr lang="en-US" sz="1600" dirty="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10" name="Freeform 15"/>
          <p:cNvSpPr>
            <a:spLocks/>
          </p:cNvSpPr>
          <p:nvPr/>
        </p:nvSpPr>
        <p:spPr bwMode="auto">
          <a:xfrm>
            <a:off x="4594335" y="1570781"/>
            <a:ext cx="1704855" cy="1829474"/>
          </a:xfrm>
          <a:custGeom>
            <a:avLst/>
            <a:gdLst>
              <a:gd name="T0" fmla="*/ 0 w 1034"/>
              <a:gd name="T1" fmla="*/ 0 h 901"/>
              <a:gd name="T2" fmla="*/ 1034 w 1034"/>
              <a:gd name="T3" fmla="*/ 827 h 901"/>
              <a:gd name="T4" fmla="*/ 1034 w 1034"/>
              <a:gd name="T5" fmla="*/ 901 h 901"/>
              <a:gd name="T6" fmla="*/ 0 w 1034"/>
              <a:gd name="T7" fmla="*/ 404 h 901"/>
              <a:gd name="T8" fmla="*/ 0 w 1034"/>
              <a:gd name="T9" fmla="*/ 0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4" h="901">
                <a:moveTo>
                  <a:pt x="0" y="0"/>
                </a:moveTo>
                <a:lnTo>
                  <a:pt x="1034" y="827"/>
                </a:lnTo>
                <a:lnTo>
                  <a:pt x="1034" y="901"/>
                </a:lnTo>
                <a:lnTo>
                  <a:pt x="0" y="4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81000"/>
            </a:schemeClr>
          </a:solidFill>
          <a:ln w="269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j-lt"/>
            </a:endParaRPr>
          </a:p>
        </p:txBody>
      </p:sp>
      <p:sp>
        <p:nvSpPr>
          <p:cNvPr id="11" name="Freeform 17"/>
          <p:cNvSpPr>
            <a:spLocks/>
          </p:cNvSpPr>
          <p:nvPr/>
        </p:nvSpPr>
        <p:spPr bwMode="auto">
          <a:xfrm>
            <a:off x="4594335" y="2387307"/>
            <a:ext cx="1704855" cy="1146572"/>
          </a:xfrm>
          <a:custGeom>
            <a:avLst/>
            <a:gdLst>
              <a:gd name="T0" fmla="*/ 0 w 1034"/>
              <a:gd name="T1" fmla="*/ 0 h 566"/>
              <a:gd name="T2" fmla="*/ 1034 w 1034"/>
              <a:gd name="T3" fmla="*/ 497 h 566"/>
              <a:gd name="T4" fmla="*/ 1034 w 1034"/>
              <a:gd name="T5" fmla="*/ 566 h 566"/>
              <a:gd name="T6" fmla="*/ 0 w 1034"/>
              <a:gd name="T7" fmla="*/ 398 h 566"/>
              <a:gd name="T8" fmla="*/ 0 w 1034"/>
              <a:gd name="T9" fmla="*/ 0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4" h="566">
                <a:moveTo>
                  <a:pt x="0" y="0"/>
                </a:moveTo>
                <a:lnTo>
                  <a:pt x="1034" y="497"/>
                </a:lnTo>
                <a:lnTo>
                  <a:pt x="1034" y="566"/>
                </a:lnTo>
                <a:lnTo>
                  <a:pt x="0" y="39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alpha val="81000"/>
            </a:schemeClr>
          </a:solidFill>
          <a:ln w="269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j-lt"/>
            </a:endParaRPr>
          </a:p>
        </p:txBody>
      </p:sp>
      <p:sp>
        <p:nvSpPr>
          <p:cNvPr id="12" name="Freeform 19"/>
          <p:cNvSpPr>
            <a:spLocks/>
          </p:cNvSpPr>
          <p:nvPr/>
        </p:nvSpPr>
        <p:spPr bwMode="auto">
          <a:xfrm>
            <a:off x="4594335" y="3191486"/>
            <a:ext cx="1704855" cy="828715"/>
          </a:xfrm>
          <a:custGeom>
            <a:avLst/>
            <a:gdLst>
              <a:gd name="T0" fmla="*/ 0 w 1034"/>
              <a:gd name="T1" fmla="*/ 0 h 404"/>
              <a:gd name="T2" fmla="*/ 1034 w 1034"/>
              <a:gd name="T3" fmla="*/ 168 h 404"/>
              <a:gd name="T4" fmla="*/ 1034 w 1034"/>
              <a:gd name="T5" fmla="*/ 236 h 404"/>
              <a:gd name="T6" fmla="*/ 0 w 1034"/>
              <a:gd name="T7" fmla="*/ 404 h 404"/>
              <a:gd name="T8" fmla="*/ 0 w 1034"/>
              <a:gd name="T9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4" h="404">
                <a:moveTo>
                  <a:pt x="0" y="0"/>
                </a:moveTo>
                <a:lnTo>
                  <a:pt x="1034" y="168"/>
                </a:lnTo>
                <a:lnTo>
                  <a:pt x="1034" y="236"/>
                </a:lnTo>
                <a:lnTo>
                  <a:pt x="0" y="4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alpha val="81000"/>
            </a:schemeClr>
          </a:solidFill>
          <a:ln w="269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j-lt"/>
            </a:endParaRPr>
          </a:p>
        </p:txBody>
      </p:sp>
      <p:sp>
        <p:nvSpPr>
          <p:cNvPr id="13" name="Freeform 21"/>
          <p:cNvSpPr>
            <a:spLocks/>
          </p:cNvSpPr>
          <p:nvPr/>
        </p:nvSpPr>
        <p:spPr bwMode="auto">
          <a:xfrm>
            <a:off x="4589180" y="3646881"/>
            <a:ext cx="1710892" cy="1197240"/>
          </a:xfrm>
          <a:custGeom>
            <a:avLst/>
            <a:gdLst>
              <a:gd name="T0" fmla="*/ 0 w 1034"/>
              <a:gd name="T1" fmla="*/ 168 h 572"/>
              <a:gd name="T2" fmla="*/ 1034 w 1034"/>
              <a:gd name="T3" fmla="*/ 0 h 572"/>
              <a:gd name="T4" fmla="*/ 1034 w 1034"/>
              <a:gd name="T5" fmla="*/ 75 h 572"/>
              <a:gd name="T6" fmla="*/ 0 w 1034"/>
              <a:gd name="T7" fmla="*/ 572 h 572"/>
              <a:gd name="T8" fmla="*/ 0 w 1034"/>
              <a:gd name="T9" fmla="*/ 168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4" h="572">
                <a:moveTo>
                  <a:pt x="0" y="168"/>
                </a:moveTo>
                <a:lnTo>
                  <a:pt x="1034" y="0"/>
                </a:lnTo>
                <a:lnTo>
                  <a:pt x="1034" y="75"/>
                </a:lnTo>
                <a:lnTo>
                  <a:pt x="0" y="572"/>
                </a:lnTo>
                <a:lnTo>
                  <a:pt x="0" y="168"/>
                </a:lnTo>
                <a:close/>
              </a:path>
            </a:pathLst>
          </a:custGeom>
          <a:solidFill>
            <a:schemeClr val="accent5">
              <a:alpha val="81000"/>
            </a:schemeClr>
          </a:solidFill>
          <a:ln w="269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j-lt"/>
            </a:endParaRPr>
          </a:p>
        </p:txBody>
      </p:sp>
      <p:sp>
        <p:nvSpPr>
          <p:cNvPr id="14" name="Freeform 23"/>
          <p:cNvSpPr>
            <a:spLocks/>
          </p:cNvSpPr>
          <p:nvPr/>
        </p:nvSpPr>
        <p:spPr bwMode="auto">
          <a:xfrm>
            <a:off x="4594335" y="3803842"/>
            <a:ext cx="1704855" cy="1863637"/>
          </a:xfrm>
          <a:custGeom>
            <a:avLst/>
            <a:gdLst>
              <a:gd name="T0" fmla="*/ 0 w 1034"/>
              <a:gd name="T1" fmla="*/ 497 h 895"/>
              <a:gd name="T2" fmla="*/ 1034 w 1034"/>
              <a:gd name="T3" fmla="*/ 0 h 895"/>
              <a:gd name="T4" fmla="*/ 1034 w 1034"/>
              <a:gd name="T5" fmla="*/ 68 h 895"/>
              <a:gd name="T6" fmla="*/ 0 w 1034"/>
              <a:gd name="T7" fmla="*/ 895 h 895"/>
              <a:gd name="T8" fmla="*/ 0 w 1034"/>
              <a:gd name="T9" fmla="*/ 497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4" h="895">
                <a:moveTo>
                  <a:pt x="0" y="497"/>
                </a:moveTo>
                <a:lnTo>
                  <a:pt x="1034" y="0"/>
                </a:lnTo>
                <a:lnTo>
                  <a:pt x="1034" y="68"/>
                </a:lnTo>
                <a:lnTo>
                  <a:pt x="0" y="895"/>
                </a:lnTo>
                <a:lnTo>
                  <a:pt x="0" y="497"/>
                </a:lnTo>
                <a:close/>
              </a:path>
            </a:pathLst>
          </a:custGeom>
          <a:solidFill>
            <a:schemeClr val="accent1">
              <a:alpha val="81000"/>
            </a:schemeClr>
          </a:solidFill>
          <a:ln w="269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j-lt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-9525" y="1563558"/>
            <a:ext cx="4606925" cy="820218"/>
          </a:xfrm>
          <a:prstGeom prst="rect">
            <a:avLst/>
          </a:prstGeom>
          <a:solidFill>
            <a:schemeClr val="accent2"/>
          </a:solidFill>
          <a:ln w="26988" cap="flat">
            <a:noFill/>
            <a:prstDash val="solid"/>
            <a:miter lim="800000"/>
            <a:headEnd/>
            <a:tailEnd/>
          </a:ln>
        </p:spPr>
        <p:txBody>
          <a:bodyPr vert="horz" wrap="square" lIns="4572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Leadership portfolio in power savings technologies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-9525" y="2380005"/>
            <a:ext cx="4606925" cy="808037"/>
          </a:xfrm>
          <a:prstGeom prst="rect">
            <a:avLst/>
          </a:prstGeom>
          <a:solidFill>
            <a:schemeClr val="accent6"/>
          </a:solidFill>
          <a:ln w="26988" cap="flat">
            <a:noFill/>
            <a:prstDash val="solid"/>
            <a:miter lim="800000"/>
            <a:headEnd/>
            <a:tailEnd/>
          </a:ln>
        </p:spPr>
        <p:txBody>
          <a:bodyPr vert="horz" wrap="square" lIns="4572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Best-in-class </a:t>
            </a:r>
            <a:r>
              <a:rPr lang="en-US" sz="1600" dirty="0" smtClean="0">
                <a:solidFill>
                  <a:schemeClr val="bg1"/>
                </a:solidFill>
              </a:rPr>
              <a:t>PMIC </a:t>
            </a:r>
            <a:r>
              <a:rPr lang="en-US" sz="1600" dirty="0">
                <a:solidFill>
                  <a:schemeClr val="bg1"/>
                </a:solidFill>
              </a:rPr>
              <a:t>with broad IP portfolios</a:t>
            </a:r>
          </a:p>
          <a:p>
            <a:r>
              <a:rPr lang="en-US" sz="1600" dirty="0" smtClean="0">
                <a:solidFill>
                  <a:schemeClr val="bg1"/>
                </a:solidFill>
                <a:ea typeface="MS PGothic" pitchFamily="34" charset="-128"/>
              </a:rPr>
              <a:t>#</a:t>
            </a:r>
            <a:r>
              <a:rPr lang="en-US" sz="1600" dirty="0">
                <a:solidFill>
                  <a:schemeClr val="bg1"/>
                </a:solidFill>
                <a:ea typeface="MS PGothic" pitchFamily="34" charset="-128"/>
              </a:rPr>
              <a:t>1 PMIC market share for smartphones and </a:t>
            </a:r>
            <a:r>
              <a:rPr lang="en-US" sz="1600" dirty="0" smtClean="0">
                <a:solidFill>
                  <a:schemeClr val="bg1"/>
                </a:solidFill>
                <a:ea typeface="MS PGothic" pitchFamily="34" charset="-128"/>
              </a:rPr>
              <a:t>tablets</a:t>
            </a:r>
            <a:endParaRPr lang="en-US" sz="1600" dirty="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-9525" y="3184271"/>
            <a:ext cx="4606925" cy="82021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6988" cap="flat">
            <a:noFill/>
            <a:prstDash val="solid"/>
            <a:miter lim="800000"/>
            <a:headEnd/>
            <a:tailEnd/>
          </a:ln>
        </p:spPr>
        <p:txBody>
          <a:bodyPr vert="horz" wrap="square" lIns="4572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1600" dirty="0">
                <a:solidFill>
                  <a:schemeClr val="bg1"/>
                </a:solidFill>
                <a:ea typeface="MS PGothic" pitchFamily="34" charset="-128"/>
              </a:rPr>
              <a:t>#2 Bluetooth LE market share. ~100M  units shipped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with </a:t>
            </a:r>
            <a:r>
              <a:rPr lang="en-US" sz="1600" dirty="0">
                <a:solidFill>
                  <a:schemeClr val="bg1"/>
                </a:solidFill>
              </a:rPr>
              <a:t>industry’s lowest power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8402" y="1030344"/>
            <a:ext cx="3645724" cy="521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859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Diverse Product Portfolio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 smtClean="0"/>
              <a:t>© 2017 Dialog Semiconductor</a:t>
            </a:r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26A69B5-200B-4E8E-9012-4EBB91306B1A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Powering efficient, smart connected devices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941753" y="1660796"/>
            <a:ext cx="1350269" cy="4135944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000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32073" y="1658521"/>
            <a:ext cx="9941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Arial Narrow" panose="020B0606020202030204" pitchFamily="34" charset="0"/>
              </a:defRPr>
            </a:lvl1pPr>
          </a:lstStyle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Lighting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53098" y="3515205"/>
            <a:ext cx="752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LED</a:t>
            </a:r>
          </a:p>
          <a:p>
            <a:pPr algn="ctr"/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Drivers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94066" y="4602383"/>
            <a:ext cx="1870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Power Efficiency,</a:t>
            </a:r>
            <a:br>
              <a:rPr lang="en-US" sz="1600" b="1" dirty="0">
                <a:solidFill>
                  <a:schemeClr val="tx2"/>
                </a:solidFill>
              </a:rPr>
            </a:br>
            <a:r>
              <a:rPr lang="en-US" sz="1600" b="1" dirty="0">
                <a:solidFill>
                  <a:schemeClr val="tx2"/>
                </a:solidFill>
              </a:rPr>
              <a:t>Size,  BOM Cost</a:t>
            </a:r>
          </a:p>
        </p:txBody>
      </p:sp>
      <p:sp>
        <p:nvSpPr>
          <p:cNvPr id="12" name="Oval 11"/>
          <p:cNvSpPr/>
          <p:nvPr/>
        </p:nvSpPr>
        <p:spPr>
          <a:xfrm>
            <a:off x="8184471" y="2190310"/>
            <a:ext cx="889381" cy="1058397"/>
          </a:xfrm>
          <a:prstGeom prst="ellipse">
            <a:avLst/>
          </a:prstGeom>
          <a:noFill/>
          <a:ln w="76200">
            <a:solidFill>
              <a:srgbClr val="F2F2F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000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65472" y="1663071"/>
            <a:ext cx="1350269" cy="4135944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000" dirty="0">
              <a:solidFill>
                <a:prstClr val="white"/>
              </a:solidFill>
              <a:latin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851" y="2274648"/>
            <a:ext cx="891540" cy="990123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1413514" y="1660797"/>
            <a:ext cx="1438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Arial Narrow" panose="020B0606020202030204" pitchFamily="34" charset="0"/>
              </a:defRPr>
            </a:lvl1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Power 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Management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16503" y="3518807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PMICs, Chargers</a:t>
            </a:r>
            <a:b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Wireless Charging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2412" y="4604658"/>
            <a:ext cx="17804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Integration,</a:t>
            </a:r>
            <a:br>
              <a:rPr lang="en-US" sz="1600" b="1" dirty="0">
                <a:solidFill>
                  <a:schemeClr val="tx2"/>
                </a:solidFill>
              </a:rPr>
            </a:br>
            <a:r>
              <a:rPr lang="en-US" sz="1600" b="1" dirty="0">
                <a:solidFill>
                  <a:schemeClr val="tx2"/>
                </a:solidFill>
              </a:rPr>
              <a:t>Efficiency, </a:t>
            </a:r>
            <a:r>
              <a:rPr lang="en-US" sz="1600" b="1" dirty="0" smtClean="0">
                <a:solidFill>
                  <a:schemeClr val="tx2"/>
                </a:solidFill>
              </a:rPr>
              <a:t>Size, </a:t>
            </a:r>
            <a:br>
              <a:rPr lang="en-US" sz="1600" b="1" dirty="0" smtClean="0">
                <a:solidFill>
                  <a:schemeClr val="tx2"/>
                </a:solidFill>
              </a:rPr>
            </a:br>
            <a:r>
              <a:rPr lang="en-US" sz="1600" b="1" dirty="0" smtClean="0">
                <a:solidFill>
                  <a:schemeClr val="tx2"/>
                </a:solidFill>
              </a:rPr>
              <a:t>Flexibility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686851" y="2243106"/>
            <a:ext cx="889381" cy="1058397"/>
          </a:xfrm>
          <a:prstGeom prst="ellipse">
            <a:avLst/>
          </a:prstGeom>
          <a:noFill/>
          <a:ln w="76200">
            <a:solidFill>
              <a:srgbClr val="F2F2F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000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87306" y="1663071"/>
            <a:ext cx="1350269" cy="4135944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000" dirty="0">
              <a:solidFill>
                <a:prstClr val="white"/>
              </a:solidFill>
              <a:latin typeface="Arial" pitchFamily="34" charset="0"/>
            </a:endParaRPr>
          </a:p>
        </p:txBody>
      </p:sp>
      <p:pic>
        <p:nvPicPr>
          <p:cNvPr id="20" name="Picture 4" descr="http://www.dialog-semiconductor.com/sites/default/files/styles/category_grid_image/public/295x256xd-c-2.png,qitok=ExJK6ucU.pagespeed.ic.RdB_njfSmo.png"/>
          <p:cNvPicPr preferRelativeResize="0"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903" y="2243626"/>
            <a:ext cx="891540" cy="1021144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030341" y="1660797"/>
            <a:ext cx="14157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Arial Narrow" panose="020B0606020202030204" pitchFamily="34" charset="0"/>
              </a:defRPr>
            </a:lvl1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Wireless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Connectivity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67585" y="3517480"/>
            <a:ext cx="941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Bluetooth</a:t>
            </a:r>
            <a:b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DECT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78243" y="4604658"/>
            <a:ext cx="15199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Performance</a:t>
            </a:r>
            <a:br>
              <a:rPr lang="en-US" sz="1600" b="1" dirty="0">
                <a:solidFill>
                  <a:schemeClr val="tx2"/>
                </a:solidFill>
              </a:rPr>
            </a:br>
            <a:r>
              <a:rPr lang="en-US" sz="1600" b="1" dirty="0">
                <a:solidFill>
                  <a:schemeClr val="tx2"/>
                </a:solidFill>
              </a:rPr>
              <a:t>&amp; Battery Life</a:t>
            </a:r>
          </a:p>
        </p:txBody>
      </p:sp>
      <p:sp>
        <p:nvSpPr>
          <p:cNvPr id="24" name="Oval 23"/>
          <p:cNvSpPr/>
          <p:nvPr/>
        </p:nvSpPr>
        <p:spPr>
          <a:xfrm>
            <a:off x="3281000" y="2237486"/>
            <a:ext cx="889381" cy="1058397"/>
          </a:xfrm>
          <a:prstGeom prst="ellipse">
            <a:avLst/>
          </a:prstGeom>
          <a:noFill/>
          <a:ln w="76200">
            <a:solidFill>
              <a:srgbClr val="F2F2F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000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09140" y="1663071"/>
            <a:ext cx="1350269" cy="4135944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000" dirty="0">
              <a:solidFill>
                <a:prstClr val="white"/>
              </a:solidFill>
              <a:latin typeface="Arial" pitchFamily="34" charset="0"/>
            </a:endParaRPr>
          </a:p>
        </p:txBody>
      </p:sp>
      <p:pic>
        <p:nvPicPr>
          <p:cNvPr id="26" name="Picture 2" descr="http://www.dialog-semiconductor.com/sites/default/files/styles/category_grid_image/public/295x256xd-a-2.png,qitok=mPGe2FdH.pagespeed.ic.s7ctp8mrC-.png"/>
          <p:cNvPicPr preferRelativeResize="0"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78" y="2243626"/>
            <a:ext cx="891540" cy="1021144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995672" y="1907016"/>
            <a:ext cx="7649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Audio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18910" y="3517480"/>
            <a:ext cx="1718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Codecs, Amplifiers,</a:t>
            </a:r>
            <a:b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Processors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18164" y="4604658"/>
            <a:ext cx="15199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Audio Quality</a:t>
            </a:r>
            <a:br>
              <a:rPr lang="en-US" sz="1600" b="1" dirty="0">
                <a:solidFill>
                  <a:schemeClr val="tx2"/>
                </a:solidFill>
              </a:rPr>
            </a:br>
            <a:r>
              <a:rPr lang="en-US" sz="1600" b="1" dirty="0">
                <a:solidFill>
                  <a:schemeClr val="tx2"/>
                </a:solidFill>
              </a:rPr>
              <a:t>&amp; Battery Life</a:t>
            </a:r>
          </a:p>
        </p:txBody>
      </p:sp>
      <p:sp>
        <p:nvSpPr>
          <p:cNvPr id="30" name="Oval 29"/>
          <p:cNvSpPr/>
          <p:nvPr/>
        </p:nvSpPr>
        <p:spPr>
          <a:xfrm>
            <a:off x="4939584" y="2229393"/>
            <a:ext cx="889381" cy="1058397"/>
          </a:xfrm>
          <a:prstGeom prst="ellipse">
            <a:avLst/>
          </a:prstGeom>
          <a:noFill/>
          <a:ln w="76200">
            <a:solidFill>
              <a:srgbClr val="F2F2F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000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330973" y="1663071"/>
            <a:ext cx="1350269" cy="4135944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000" dirty="0">
              <a:solidFill>
                <a:prstClr val="white"/>
              </a:solidFill>
              <a:latin typeface="Arial" pitchFamily="34" charset="0"/>
            </a:endParaRPr>
          </a:p>
        </p:txBody>
      </p:sp>
      <p:pic>
        <p:nvPicPr>
          <p:cNvPr id="32" name="Picture 31"/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572611" y="2243626"/>
            <a:ext cx="891540" cy="1021144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33" name="TextBox 32"/>
          <p:cNvSpPr txBox="1"/>
          <p:nvPr/>
        </p:nvSpPr>
        <p:spPr>
          <a:xfrm>
            <a:off x="6362593" y="1660797"/>
            <a:ext cx="1311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Arial Narrow" panose="020B0606020202030204" pitchFamily="34" charset="0"/>
              </a:defRPr>
            </a:lvl1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Power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Conversion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88428" y="3517480"/>
            <a:ext cx="1059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AC/DC </a:t>
            </a:r>
            <a:b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Converters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83286" y="4604658"/>
            <a:ext cx="1870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Power Efficiency,</a:t>
            </a:r>
            <a:br>
              <a:rPr lang="en-US" sz="1600" b="1" dirty="0">
                <a:solidFill>
                  <a:schemeClr val="tx2"/>
                </a:solidFill>
              </a:rPr>
            </a:br>
            <a:r>
              <a:rPr lang="en-US" sz="1600" b="1" dirty="0">
                <a:solidFill>
                  <a:schemeClr val="tx2"/>
                </a:solidFill>
              </a:rPr>
              <a:t>Size,  BOM Cost</a:t>
            </a:r>
          </a:p>
        </p:txBody>
      </p:sp>
      <p:sp>
        <p:nvSpPr>
          <p:cNvPr id="36" name="Oval 35"/>
          <p:cNvSpPr/>
          <p:nvPr/>
        </p:nvSpPr>
        <p:spPr>
          <a:xfrm>
            <a:off x="6573691" y="2192585"/>
            <a:ext cx="889381" cy="1058397"/>
          </a:xfrm>
          <a:prstGeom prst="ellipse">
            <a:avLst/>
          </a:prstGeom>
          <a:noFill/>
          <a:ln w="76200">
            <a:solidFill>
              <a:srgbClr val="F2F2F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000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41301" y="4418413"/>
            <a:ext cx="9391649" cy="1050591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000" b="1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7347" y="3591856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Products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1561" y="4589764"/>
            <a:ext cx="10390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Dialog </a:t>
            </a:r>
            <a:br>
              <a:rPr lang="en-US" sz="2000" b="1" dirty="0">
                <a:solidFill>
                  <a:schemeClr val="tx2"/>
                </a:solidFill>
              </a:rPr>
            </a:br>
            <a:r>
              <a:rPr lang="en-US" sz="2000" b="1" dirty="0">
                <a:solidFill>
                  <a:schemeClr val="tx2"/>
                </a:solidFill>
              </a:rPr>
              <a:t>Value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41301" y="3405740"/>
            <a:ext cx="9391649" cy="703157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000" dirty="0">
              <a:solidFill>
                <a:prstClr val="white"/>
              </a:solidFill>
              <a:latin typeface="Arial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471" y="2240418"/>
            <a:ext cx="804470" cy="95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14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837" y="327856"/>
            <a:ext cx="7607830" cy="775597"/>
          </a:xfrm>
        </p:spPr>
        <p:txBody>
          <a:bodyPr/>
          <a:lstStyle/>
          <a:p>
            <a:r>
              <a:rPr lang="en-US" dirty="0" smtClean="0"/>
              <a:t>Focused on Growth Markets and Applications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 dirty="0" smtClean="0"/>
              <a:t>© 2017 Dialog Semiconductor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26A69B5-200B-4E8E-9012-4EBB91306B1A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Lowest power solutions available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57" y="1858776"/>
            <a:ext cx="9253814" cy="310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67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7"/>
          </p:nvPr>
        </p:nvSpPr>
        <p:spPr>
          <a:xfrm>
            <a:off x="310907" y="1397938"/>
            <a:ext cx="5234760" cy="4846320"/>
          </a:xfrm>
        </p:spPr>
        <p:txBody>
          <a:bodyPr/>
          <a:lstStyle/>
          <a:p>
            <a:pPr marL="0" indent="0" algn="ctr">
              <a:buNone/>
            </a:pPr>
            <a:r>
              <a:rPr lang="en-GB" sz="2000" b="1" dirty="0" smtClean="0">
                <a:solidFill>
                  <a:schemeClr val="accent1"/>
                </a:solidFill>
              </a:rPr>
              <a:t>Sustained investment in R&amp;D for future growth</a:t>
            </a:r>
            <a:endParaRPr lang="en-GB" sz="2000" b="1" dirty="0">
              <a:solidFill>
                <a:schemeClr val="accent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Commitment to R&amp;D </a:t>
            </a:r>
            <a:r>
              <a:rPr lang="en-US" sz="2800" dirty="0" smtClean="0"/>
              <a:t>Investment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 dirty="0"/>
              <a:t>© </a:t>
            </a:r>
            <a:r>
              <a:rPr lang="en-GB" dirty="0" smtClean="0"/>
              <a:t>2017 </a:t>
            </a:r>
            <a:r>
              <a:rPr lang="en-GB" dirty="0"/>
              <a:t>Dialog Semiconductor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26A69B5-200B-4E8E-9012-4EBB91306B1A}" type="slidenum">
              <a:rPr lang="en-GB" smtClean="0"/>
              <a:pPr/>
              <a:t>7</a:t>
            </a:fld>
            <a:endParaRPr lang="en-GB" dirty="0"/>
          </a:p>
        </p:txBody>
      </p:sp>
      <p:graphicFrame>
        <p:nvGraphicFramePr>
          <p:cNvPr id="10" name="Chart 9" title="r&amp;d"/>
          <p:cNvGraphicFramePr/>
          <p:nvPr>
            <p:extLst>
              <p:ext uri="{D42A27DB-BD31-4B8C-83A1-F6EECF244321}">
                <p14:modId xmlns:p14="http://schemas.microsoft.com/office/powerpoint/2010/main" val="4023601221"/>
              </p:ext>
            </p:extLst>
          </p:nvPr>
        </p:nvGraphicFramePr>
        <p:xfrm>
          <a:off x="284218" y="1887389"/>
          <a:ext cx="4218124" cy="2196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85468" y="1965938"/>
            <a:ext cx="84670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Arial" pitchFamily="34" charset="0"/>
              </a:rPr>
              <a:t>Full year</a:t>
            </a:r>
          </a:p>
          <a:p>
            <a:pPr algn="ctr" defTabSz="457200"/>
            <a:r>
              <a:rPr lang="en-GB" sz="1100" b="1" dirty="0" smtClean="0">
                <a:solidFill>
                  <a:prstClr val="black"/>
                </a:solidFill>
                <a:latin typeface="Arial" pitchFamily="34" charset="0"/>
              </a:rPr>
              <a:t>($million)</a:t>
            </a:r>
            <a:endParaRPr lang="en-GB" sz="11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52533" y="1351112"/>
            <a:ext cx="4790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b="1" dirty="0" smtClean="0">
                <a:solidFill>
                  <a:srgbClr val="00ACCD"/>
                </a:solidFill>
                <a:latin typeface="Arial" pitchFamily="34" charset="0"/>
              </a:rPr>
              <a:t>Continued investment in new technologies</a:t>
            </a:r>
          </a:p>
        </p:txBody>
      </p:sp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133" y="2179201"/>
            <a:ext cx="1838877" cy="152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8514181" y="2792244"/>
            <a:ext cx="706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GaN</a:t>
            </a:r>
            <a:endParaRPr lang="en-US" b="1" dirty="0"/>
          </a:p>
        </p:txBody>
      </p:sp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461" y="2292366"/>
            <a:ext cx="1734484" cy="147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5636171" y="2292366"/>
            <a:ext cx="1737774" cy="147721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000" dirty="0">
              <a:solidFill>
                <a:prstClr val="white"/>
              </a:solidFill>
              <a:latin typeface="Arial" pitchFamily="34" charset="0"/>
            </a:endParaRPr>
          </a:p>
        </p:txBody>
      </p:sp>
      <p:pic>
        <p:nvPicPr>
          <p:cNvPr id="42" name="Picture 2" descr="C:\Users\tmoreno\AppData\Local\Microsoft\Windows\Temporary Internet Files\Content.Outlook\BPS7D265\Logo SmartGanCMYKrev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964" y="2369949"/>
            <a:ext cx="821539" cy="24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316" y="4203486"/>
            <a:ext cx="9324871" cy="16863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TextBox 27"/>
          <p:cNvSpPr txBox="1"/>
          <p:nvPr/>
        </p:nvSpPr>
        <p:spPr>
          <a:xfrm>
            <a:off x="3843762" y="4244865"/>
            <a:ext cx="235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 </a:t>
            </a:r>
            <a:r>
              <a:rPr lang="en-US" dirty="0" smtClean="0"/>
              <a:t>900 </a:t>
            </a:r>
            <a:r>
              <a:rPr lang="en-US" dirty="0"/>
              <a:t>Patents Issued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6380086" y="4442232"/>
            <a:ext cx="3216022" cy="15844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430217" y="4432677"/>
            <a:ext cx="3191762" cy="9555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89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Corporate Structure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 dirty="0" smtClean="0"/>
              <a:t>© 2017 Dialog Semiconductor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26A69B5-200B-4E8E-9012-4EBB91306B1A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≈</a:t>
            </a:r>
            <a:r>
              <a:rPr lang="en-GB" dirty="0" smtClean="0"/>
              <a:t>1880 </a:t>
            </a:r>
            <a:r>
              <a:rPr lang="en-GB" dirty="0"/>
              <a:t>Employees Today  &gt; 75% Engineering </a:t>
            </a:r>
          </a:p>
          <a:p>
            <a:endParaRPr lang="en-US" dirty="0"/>
          </a:p>
        </p:txBody>
      </p:sp>
      <p:sp>
        <p:nvSpPr>
          <p:cNvPr id="8" name="1360226.828.8244.8112" title="corp groups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51620" y="3885972"/>
            <a:ext cx="3157758" cy="274320"/>
          </a:xfrm>
          <a:prstGeom prst="rect">
            <a:avLst/>
          </a:prstGeom>
          <a:extLst/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altLang="en-US" sz="1700" dirty="0" smtClean="0">
                <a:solidFill>
                  <a:srgbClr val="00ACCD"/>
                </a:solidFill>
                <a:latin typeface="Arial" pitchFamily="34" charset="0"/>
                <a:ea typeface="+mj-ea"/>
                <a:cs typeface="+mj-cs"/>
              </a:rPr>
              <a:t>Employee </a:t>
            </a:r>
            <a:r>
              <a:rPr lang="en-GB" altLang="en-US" sz="1700" dirty="0">
                <a:solidFill>
                  <a:srgbClr val="00ACCD"/>
                </a:solidFill>
                <a:latin typeface="Arial" pitchFamily="34" charset="0"/>
                <a:ea typeface="+mj-ea"/>
                <a:cs typeface="+mj-cs"/>
              </a:rPr>
              <a:t>Breakdown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altLang="en-US" sz="3000" dirty="0">
                <a:solidFill>
                  <a:srgbClr val="00ACCD"/>
                </a:solidFill>
                <a:latin typeface="Arial" pitchFamily="34" charset="0"/>
                <a:ea typeface="+mj-ea"/>
                <a:cs typeface="+mj-cs"/>
              </a:rPr>
              <a:t>  </a:t>
            </a:r>
          </a:p>
        </p:txBody>
      </p:sp>
      <p:graphicFrame>
        <p:nvGraphicFramePr>
          <p:cNvPr id="9" name="Chart 8" title="revenue by breakdown"/>
          <p:cNvGraphicFramePr/>
          <p:nvPr>
            <p:extLst>
              <p:ext uri="{D42A27DB-BD31-4B8C-83A1-F6EECF244321}">
                <p14:modId xmlns:p14="http://schemas.microsoft.com/office/powerpoint/2010/main" val="779635315"/>
              </p:ext>
            </p:extLst>
          </p:nvPr>
        </p:nvGraphicFramePr>
        <p:xfrm>
          <a:off x="946799" y="4256408"/>
          <a:ext cx="4305299" cy="172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" name="BBPieLabel4" title="corp groups"/>
          <p:cNvSpPr txBox="1"/>
          <p:nvPr/>
        </p:nvSpPr>
        <p:spPr>
          <a:xfrm>
            <a:off x="526800" y="4417863"/>
            <a:ext cx="1293643" cy="372410"/>
          </a:xfrm>
          <a:prstGeom prst="rect">
            <a:avLst/>
          </a:prstGeom>
        </p:spPr>
        <p:txBody>
          <a:bodyPr vert="horz" wrap="square" lIns="9144" tIns="9144" rIns="9144" bIns="9144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GB" sz="1150" b="1" i="0" u="none" strike="noStrike" baseline="0" dirty="0" smtClean="0">
                <a:solidFill>
                  <a:srgbClr val="000000"/>
                </a:solidFill>
                <a:latin typeface="Arial"/>
                <a:cs typeface="Arial"/>
              </a:rPr>
              <a:t>United States</a:t>
            </a:r>
            <a:endParaRPr lang="en-GB" sz="1150" b="1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r>
              <a:rPr lang="en-GB" sz="1150" dirty="0" smtClean="0">
                <a:solidFill>
                  <a:srgbClr val="000000"/>
                </a:solidFill>
                <a:latin typeface="Arial"/>
                <a:cs typeface="Arial"/>
              </a:rPr>
              <a:t>15</a:t>
            </a:r>
            <a:r>
              <a:rPr lang="en-GB" sz="1150" b="0" i="0" u="none" strike="noStrike" baseline="0" dirty="0" smtClean="0">
                <a:solidFill>
                  <a:srgbClr val="000000"/>
                </a:solidFill>
                <a:latin typeface="Arial"/>
                <a:cs typeface="Arial"/>
              </a:rPr>
              <a:t>%</a:t>
            </a:r>
            <a:endParaRPr lang="en-GB" sz="1150" b="0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BBPieLabel4" title="corp groups"/>
          <p:cNvSpPr txBox="1"/>
          <p:nvPr/>
        </p:nvSpPr>
        <p:spPr>
          <a:xfrm>
            <a:off x="2411891" y="4231658"/>
            <a:ext cx="1628451" cy="372410"/>
          </a:xfrm>
          <a:prstGeom prst="rect">
            <a:avLst/>
          </a:prstGeom>
        </p:spPr>
        <p:txBody>
          <a:bodyPr vert="horz" wrap="square" lIns="9144" tIns="9144" rIns="9144" bIns="9144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GB" sz="1150" b="1" i="0" u="none" strike="noStrike" baseline="0" dirty="0" smtClean="0">
                <a:solidFill>
                  <a:srgbClr val="000000"/>
                </a:solidFill>
                <a:latin typeface="Arial"/>
                <a:cs typeface="Arial"/>
              </a:rPr>
              <a:t>Asia</a:t>
            </a:r>
            <a:endParaRPr lang="en-GB" sz="1150" b="1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r>
              <a:rPr lang="en-GB" sz="1150" dirty="0" smtClean="0">
                <a:solidFill>
                  <a:srgbClr val="000000"/>
                </a:solidFill>
                <a:latin typeface="Arial"/>
                <a:cs typeface="Arial"/>
              </a:rPr>
              <a:t>16</a:t>
            </a:r>
            <a:r>
              <a:rPr lang="en-GB" sz="1150" b="0" i="0" u="none" strike="noStrike" baseline="0" dirty="0" smtClean="0">
                <a:solidFill>
                  <a:srgbClr val="000000"/>
                </a:solidFill>
                <a:latin typeface="Arial"/>
                <a:cs typeface="Arial"/>
              </a:rPr>
              <a:t>%</a:t>
            </a:r>
            <a:endParaRPr lang="en-GB" sz="1150" b="0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BBPieLabel4" title="corp groups"/>
          <p:cNvSpPr txBox="1"/>
          <p:nvPr/>
        </p:nvSpPr>
        <p:spPr>
          <a:xfrm>
            <a:off x="364081" y="5268325"/>
            <a:ext cx="1628451" cy="372410"/>
          </a:xfrm>
          <a:prstGeom prst="rect">
            <a:avLst/>
          </a:prstGeom>
        </p:spPr>
        <p:txBody>
          <a:bodyPr vert="horz" wrap="square" lIns="9144" tIns="9144" rIns="9144" bIns="9144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GB" sz="1150" b="1" i="0" u="none" strike="noStrike" baseline="0" dirty="0" smtClean="0">
                <a:solidFill>
                  <a:srgbClr val="000000"/>
                </a:solidFill>
                <a:latin typeface="Arial"/>
                <a:cs typeface="Arial"/>
              </a:rPr>
              <a:t>Europe</a:t>
            </a:r>
            <a:endParaRPr lang="en-GB" sz="1150" b="1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r>
              <a:rPr lang="en-GB" sz="1150" dirty="0" smtClean="0">
                <a:solidFill>
                  <a:srgbClr val="000000"/>
                </a:solidFill>
                <a:latin typeface="Arial"/>
                <a:cs typeface="Arial"/>
              </a:rPr>
              <a:t>69</a:t>
            </a:r>
            <a:r>
              <a:rPr lang="en-GB" sz="1150" b="0" i="0" u="none" strike="noStrike" baseline="0" dirty="0" smtClean="0">
                <a:solidFill>
                  <a:srgbClr val="000000"/>
                </a:solidFill>
                <a:latin typeface="Arial"/>
                <a:cs typeface="Arial"/>
              </a:rPr>
              <a:t>%</a:t>
            </a:r>
            <a:endParaRPr lang="en-GB" sz="1150" b="0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aphicFrame>
        <p:nvGraphicFramePr>
          <p:cNvPr id="13" name="Table 12" title="corp groupss structur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908050"/>
              </p:ext>
            </p:extLst>
          </p:nvPr>
        </p:nvGraphicFramePr>
        <p:xfrm>
          <a:off x="5394960" y="1654341"/>
          <a:ext cx="4061460" cy="404177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75199"/>
                <a:gridCol w="1986261"/>
              </a:tblGrid>
              <a:tr h="4033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Stuttgart &amp; </a:t>
                      </a:r>
                      <a:r>
                        <a:rPr lang="en-US" sz="1200" b="0" dirty="0" smtClean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Munich, 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Germany 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Taipei, </a:t>
                      </a:r>
                      <a:r>
                        <a:rPr lang="en-US" sz="1200" b="0" dirty="0" smtClean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Taiwan ROC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512678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Swindon &amp; Edinburgh, 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United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 Kingdom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Seoul, 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Korea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43841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Den Bosch &amp; Hengelo, Holland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Tokyo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, Japan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311268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Athens &amp; Patras, Greece 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Shanghai,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Shenzhen, </a:t>
                      </a:r>
                    </a:p>
                    <a:p>
                      <a:pPr algn="l">
                        <a:defRPr/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Hong Kong, China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31126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Graz, 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 Austria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2"/>
                    </a:solidFill>
                  </a:tcPr>
                </a:tc>
              </a:tr>
              <a:tr h="31126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Livorno, Italy</a:t>
                      </a:r>
                      <a:endParaRPr lang="en-US" sz="1200" b="1" dirty="0" smtClean="0">
                        <a:solidFill>
                          <a:schemeClr val="bg1"/>
                        </a:solidFill>
                        <a:latin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Singapore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31126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Istanbul, Turkey</a:t>
                      </a:r>
                      <a:endParaRPr lang="en-US" sz="1200" b="1" dirty="0" smtClean="0">
                        <a:solidFill>
                          <a:schemeClr val="bg1"/>
                        </a:solidFill>
                        <a:latin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Reading, United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 Kingdom</a:t>
                      </a:r>
                      <a:endParaRPr lang="en-US" sz="1200" b="1" dirty="0" smtClean="0">
                        <a:solidFill>
                          <a:schemeClr val="bg1"/>
                        </a:solidFill>
                        <a:latin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31126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Beijing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 &amp; 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Tianjin,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China</a:t>
                      </a:r>
                      <a:endParaRPr lang="en-US" sz="1200" b="1" dirty="0" smtClean="0">
                        <a:solidFill>
                          <a:schemeClr val="bg1"/>
                        </a:solidFill>
                        <a:latin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Stuttgart,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Germany </a:t>
                      </a:r>
                      <a:endParaRPr lang="en-US" sz="1200" b="1" dirty="0" smtClean="0">
                        <a:solidFill>
                          <a:schemeClr val="bg1"/>
                        </a:solidFill>
                        <a:latin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31126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Tokyo,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Japan 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Den Bosch, Holland</a:t>
                      </a:r>
                      <a:endParaRPr lang="en-US" sz="1200" b="1" dirty="0" smtClean="0">
                        <a:solidFill>
                          <a:schemeClr val="bg1"/>
                        </a:solidFill>
                        <a:latin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31126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Hsinchu, Taiwan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solidFill>
                          <a:schemeClr val="bg1"/>
                        </a:solidFill>
                        <a:latin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47239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Santa Clara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, 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Campbell, CA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 &amp; 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Chandler,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 AZ,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 US</a:t>
                      </a:r>
                      <a:endParaRPr lang="en-US" sz="1200" b="1" dirty="0" smtClean="0">
                        <a:solidFill>
                          <a:schemeClr val="bg1"/>
                        </a:solidFill>
                        <a:latin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Santa Clara, CA, US</a:t>
                      </a:r>
                      <a:endParaRPr lang="en-US" sz="1200" b="1" dirty="0" smtClean="0">
                        <a:solidFill>
                          <a:schemeClr val="bg1"/>
                        </a:solidFill>
                        <a:latin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3" title="corp groups"/>
          <p:cNvSpPr/>
          <p:nvPr/>
        </p:nvSpPr>
        <p:spPr>
          <a:xfrm>
            <a:off x="516148" y="1777875"/>
            <a:ext cx="4581843" cy="191576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5" tIns="45715" rIns="45715" bIns="45715" rtlCol="0" anchor="ctr" anchorCtr="0"/>
          <a:lstStyle/>
          <a:p>
            <a:pPr marL="358736" lvl="1" indent="-26667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►"/>
            </a:pPr>
            <a:r>
              <a:rPr lang="en-GB" sz="1300" dirty="0" smtClean="0">
                <a:solidFill>
                  <a:schemeClr val="tx1"/>
                </a:solidFill>
                <a:latin typeface="Arial" pitchFamily="34" charset="0"/>
              </a:rPr>
              <a:t>Engineering</a:t>
            </a:r>
          </a:p>
          <a:p>
            <a:pPr marL="358736" lvl="1" indent="-26667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►"/>
            </a:pPr>
            <a:r>
              <a:rPr lang="en-GB" sz="1300" dirty="0" smtClean="0">
                <a:solidFill>
                  <a:schemeClr val="tx1"/>
                </a:solidFill>
                <a:latin typeface="Arial" pitchFamily="34" charset="0"/>
              </a:rPr>
              <a:t>Finance</a:t>
            </a:r>
          </a:p>
          <a:p>
            <a:pPr marL="358736" lvl="1" indent="-26667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►"/>
            </a:pPr>
            <a:r>
              <a:rPr lang="en-GB" sz="1300" dirty="0" smtClean="0">
                <a:solidFill>
                  <a:schemeClr val="tx1"/>
                </a:solidFill>
                <a:latin typeface="Arial" pitchFamily="34" charset="0"/>
              </a:rPr>
              <a:t>HR</a:t>
            </a:r>
          </a:p>
          <a:p>
            <a:pPr marL="358736" lvl="1" indent="-26667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►"/>
            </a:pPr>
            <a:r>
              <a:rPr lang="en-GB" sz="1300" dirty="0" smtClean="0">
                <a:solidFill>
                  <a:schemeClr val="tx1"/>
                </a:solidFill>
                <a:latin typeface="Arial" pitchFamily="34" charset="0"/>
              </a:rPr>
              <a:t>Corporate Development &amp; Strategy</a:t>
            </a:r>
          </a:p>
          <a:p>
            <a:pPr marL="358736" lvl="1" indent="-26667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►"/>
            </a:pPr>
            <a:r>
              <a:rPr lang="en-GB" sz="1300" dirty="0" smtClean="0">
                <a:solidFill>
                  <a:schemeClr val="tx1"/>
                </a:solidFill>
                <a:latin typeface="Arial" pitchFamily="34" charset="0"/>
              </a:rPr>
              <a:t>Manufacturing, Operations &amp; Quality</a:t>
            </a:r>
          </a:p>
          <a:p>
            <a:pPr marL="358736" lvl="1" indent="-26667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►"/>
            </a:pPr>
            <a:r>
              <a:rPr lang="en-GB" sz="1300" dirty="0" smtClean="0">
                <a:solidFill>
                  <a:schemeClr val="tx1"/>
                </a:solidFill>
                <a:latin typeface="Arial" pitchFamily="34" charset="0"/>
              </a:rPr>
              <a:t>Sales, Marketing</a:t>
            </a:r>
          </a:p>
          <a:p>
            <a:pPr marL="358736" lvl="1" indent="-26667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►"/>
            </a:pPr>
            <a:r>
              <a:rPr lang="en-GB" sz="1300" dirty="0" smtClean="0">
                <a:solidFill>
                  <a:schemeClr val="tx1"/>
                </a:solidFill>
                <a:latin typeface="Arial" pitchFamily="34" charset="0"/>
              </a:rPr>
              <a:t>Advanced Technology</a:t>
            </a:r>
          </a:p>
        </p:txBody>
      </p:sp>
      <p:sp>
        <p:nvSpPr>
          <p:cNvPr id="15" name="1360226.828.8244.8112" title="corp groups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16148" y="1439880"/>
            <a:ext cx="3157758" cy="274320"/>
          </a:xfrm>
          <a:prstGeom prst="rect">
            <a:avLst/>
          </a:prstGeom>
          <a:extLst/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altLang="en-US" sz="1700" dirty="0" smtClean="0">
                <a:solidFill>
                  <a:srgbClr val="00ACCD"/>
                </a:solidFill>
                <a:latin typeface="Arial" pitchFamily="34" charset="0"/>
                <a:ea typeface="+mj-ea"/>
                <a:cs typeface="+mj-cs"/>
              </a:rPr>
              <a:t>Corporate Groups</a:t>
            </a:r>
            <a:endParaRPr lang="en-GB" altLang="en-US" sz="1700" dirty="0">
              <a:solidFill>
                <a:srgbClr val="00ACCD"/>
              </a:solidFill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16" name="1360226.828.8244.8112" title="corp group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92948" y="1270326"/>
            <a:ext cx="2143232" cy="274320"/>
          </a:xfrm>
          <a:prstGeom prst="rect">
            <a:avLst/>
          </a:prstGeom>
          <a:extLst/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altLang="en-US" sz="1700" dirty="0" smtClean="0">
                <a:solidFill>
                  <a:srgbClr val="00ACCD"/>
                </a:solidFill>
                <a:latin typeface="Arial" pitchFamily="34" charset="0"/>
                <a:ea typeface="+mj-ea"/>
                <a:cs typeface="+mj-cs"/>
              </a:rPr>
              <a:t>R&amp;D Centers</a:t>
            </a:r>
            <a:endParaRPr lang="en-GB" altLang="en-US" sz="1700" dirty="0">
              <a:solidFill>
                <a:srgbClr val="00ACCD"/>
              </a:solidFill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17" name="1360226.828.8244.8112" title="corp groups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490460" y="1270326"/>
            <a:ext cx="2143232" cy="274320"/>
          </a:xfrm>
          <a:prstGeom prst="rect">
            <a:avLst/>
          </a:prstGeom>
          <a:extLst/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altLang="en-US" sz="1700" dirty="0" smtClean="0">
                <a:solidFill>
                  <a:srgbClr val="00ACCD"/>
                </a:solidFill>
                <a:latin typeface="Arial" pitchFamily="34" charset="0"/>
                <a:ea typeface="+mj-ea"/>
                <a:cs typeface="+mj-cs"/>
              </a:rPr>
              <a:t>Sales Offices</a:t>
            </a:r>
            <a:endParaRPr lang="en-GB" altLang="en-US" sz="1700" dirty="0">
              <a:solidFill>
                <a:srgbClr val="00ACCD"/>
              </a:solidFill>
              <a:latin typeface="Arial" pitchFamily="34" charset="0"/>
              <a:ea typeface="+mj-ea"/>
              <a:cs typeface="+mj-cs"/>
            </a:endParaRPr>
          </a:p>
        </p:txBody>
      </p:sp>
      <p:pic>
        <p:nvPicPr>
          <p:cNvPr id="18" name="Picture 9" descr="avnet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6324" y="5790727"/>
            <a:ext cx="1054599" cy="36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7" descr="digikey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69351" y="5779805"/>
            <a:ext cx="792725" cy="40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mouser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793503" y="5779805"/>
            <a:ext cx="840189" cy="37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1360226.828.8244.8112" title="corp groups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01502" y="5870219"/>
            <a:ext cx="3516645" cy="274320"/>
          </a:xfrm>
          <a:prstGeom prst="rect">
            <a:avLst/>
          </a:prstGeom>
          <a:extLst/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altLang="en-US" sz="1700" dirty="0" smtClean="0">
                <a:solidFill>
                  <a:srgbClr val="00ACCD"/>
                </a:solidFill>
                <a:latin typeface="Arial" pitchFamily="34" charset="0"/>
                <a:ea typeface="+mj-ea"/>
                <a:cs typeface="+mj-cs"/>
              </a:rPr>
              <a:t>Distribution partners include:</a:t>
            </a:r>
            <a:endParaRPr lang="en-GB" altLang="en-US" sz="1700" dirty="0">
              <a:solidFill>
                <a:srgbClr val="00ACCD"/>
              </a:solidFill>
              <a:latin typeface="Arial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26473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Team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 dirty="0" smtClean="0"/>
              <a:t>© 2017 Dialog Semiconductor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26A69B5-200B-4E8E-9012-4EBB91306B1A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8" name="Round Same Side Corner Rectangle 7" title="management team"/>
          <p:cNvSpPr/>
          <p:nvPr/>
        </p:nvSpPr>
        <p:spPr>
          <a:xfrm>
            <a:off x="8089013" y="2797659"/>
            <a:ext cx="1405509" cy="909530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00AC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1000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9" name="Round Same Side Corner Rectangle 8" title="management team"/>
          <p:cNvSpPr/>
          <p:nvPr/>
        </p:nvSpPr>
        <p:spPr>
          <a:xfrm>
            <a:off x="8089011" y="5045358"/>
            <a:ext cx="1405509" cy="955951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00AC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1000" dirty="0">
              <a:solidFill>
                <a:prstClr val="white"/>
              </a:solidFill>
              <a:latin typeface="Arial" pitchFamily="34" charset="0"/>
            </a:endParaRPr>
          </a:p>
        </p:txBody>
      </p:sp>
      <p:grpSp>
        <p:nvGrpSpPr>
          <p:cNvPr id="10" name="Group 9" title="management team"/>
          <p:cNvGrpSpPr/>
          <p:nvPr/>
        </p:nvGrpSpPr>
        <p:grpSpPr>
          <a:xfrm>
            <a:off x="6578888" y="3820364"/>
            <a:ext cx="1404604" cy="2180945"/>
            <a:chOff x="792921" y="2693110"/>
            <a:chExt cx="1395549" cy="2098352"/>
          </a:xfrm>
        </p:grpSpPr>
        <p:sp>
          <p:nvSpPr>
            <p:cNvPr id="11" name="Round Same Side Corner Rectangle 10" title="colin"/>
            <p:cNvSpPr/>
            <p:nvPr/>
          </p:nvSpPr>
          <p:spPr>
            <a:xfrm>
              <a:off x="823433" y="3866783"/>
              <a:ext cx="1365037" cy="92467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ACC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 sz="1000" dirty="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12" name="Text Placeholder 12"/>
            <p:cNvSpPr txBox="1">
              <a:spLocks/>
            </p:cNvSpPr>
            <p:nvPr/>
          </p:nvSpPr>
          <p:spPr>
            <a:xfrm>
              <a:off x="792921" y="3857996"/>
              <a:ext cx="1395549" cy="830057"/>
            </a:xfrm>
            <a:prstGeom prst="rect">
              <a:avLst/>
            </a:prstGeom>
          </p:spPr>
          <p:txBody>
            <a:bodyPr anchor="ctr" anchorCtr="0"/>
            <a:lstStyle>
              <a:lvl1pPr marL="180000" indent="-180000" algn="l" defTabSz="457200" rtl="0" eaLnBrk="1" latinLnBrk="0" hangingPunct="1">
                <a:spcBef>
                  <a:spcPct val="20000"/>
                </a:spcBef>
                <a:buFont typeface="Wingdings" charset="2"/>
                <a:buChar char="§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0000" indent="-180000" algn="l" defTabSz="457200" rtl="0" eaLnBrk="1" latinLnBrk="0" hangingPunct="1">
                <a:spcBef>
                  <a:spcPct val="20000"/>
                </a:spcBef>
                <a:buFont typeface="Wingdings" charset="2"/>
                <a:buChar char="§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00000" indent="-180000" algn="l" defTabSz="457200" rtl="0" eaLnBrk="1" latinLnBrk="0" hangingPunct="1">
                <a:spcBef>
                  <a:spcPct val="20000"/>
                </a:spcBef>
                <a:buFont typeface="Wingdings" charset="2"/>
                <a:buChar char="§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260000" indent="-180000" algn="l" defTabSz="457200" rtl="0" eaLnBrk="1" latinLnBrk="0" hangingPunct="1">
                <a:spcBef>
                  <a:spcPct val="20000"/>
                </a:spcBef>
                <a:buFont typeface="Wingdings" charset="2"/>
                <a:buChar char="§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620000" indent="-180000" algn="l" defTabSz="457200" rtl="0" eaLnBrk="1" latinLnBrk="0" hangingPunct="1">
                <a:spcBef>
                  <a:spcPct val="20000"/>
                </a:spcBef>
                <a:buFont typeface="Wingdings" charset="2"/>
                <a:buChar char="§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 algn="ctr">
                <a:buFont typeface="Wingdings" charset="2"/>
                <a:buNone/>
              </a:pPr>
              <a:r>
                <a:rPr lang="en-US" sz="1000" b="1" dirty="0" smtClean="0">
                  <a:solidFill>
                    <a:prstClr val="white"/>
                  </a:solidFill>
                  <a:latin typeface="Arial" pitchFamily="34" charset="0"/>
                </a:rPr>
                <a:t>Colin Sturt</a:t>
              </a:r>
            </a:p>
            <a:p>
              <a:pPr marL="0" lvl="1" indent="0" algn="ctr">
                <a:buFont typeface="Wingdings" charset="2"/>
                <a:buNone/>
              </a:pPr>
              <a:r>
                <a:rPr lang="en-US" sz="1000" dirty="0" smtClean="0">
                  <a:solidFill>
                    <a:prstClr val="white"/>
                  </a:solidFill>
                  <a:latin typeface="Arial" pitchFamily="34" charset="0"/>
                </a:rPr>
                <a:t>SVP, General Counsel</a:t>
              </a:r>
              <a:endParaRPr lang="en-GB" sz="1000" dirty="0">
                <a:solidFill>
                  <a:srgbClr val="6D6E71"/>
                </a:solidFill>
                <a:latin typeface="Arial" pitchFamily="34" charset="0"/>
              </a:endParaRPr>
            </a:p>
          </p:txBody>
        </p:sp>
        <p:pic>
          <p:nvPicPr>
            <p:cNvPr id="13" name="Picture Placeholder 24" title="colin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432" y="2693110"/>
              <a:ext cx="1365038" cy="1173673"/>
            </a:xfrm>
            <a:prstGeom prst="rect">
              <a:avLst/>
            </a:prstGeom>
          </p:spPr>
        </p:pic>
      </p:grpSp>
      <p:sp>
        <p:nvSpPr>
          <p:cNvPr id="14" name="Round Same Side Corner Rectangle 13" title="management team"/>
          <p:cNvSpPr/>
          <p:nvPr/>
        </p:nvSpPr>
        <p:spPr>
          <a:xfrm>
            <a:off x="3581652" y="5034824"/>
            <a:ext cx="1428464" cy="966486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00AC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1000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5" name="Round Same Side Corner Rectangle 14" title="management team"/>
          <p:cNvSpPr/>
          <p:nvPr/>
        </p:nvSpPr>
        <p:spPr>
          <a:xfrm>
            <a:off x="2061306" y="4987115"/>
            <a:ext cx="1439716" cy="1014194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00AC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1000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6" name="Round Same Side Corner Rectangle 15" title="management team"/>
          <p:cNvSpPr/>
          <p:nvPr/>
        </p:nvSpPr>
        <p:spPr>
          <a:xfrm>
            <a:off x="5101556" y="2805187"/>
            <a:ext cx="1421164" cy="916998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00AC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1000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7" name="Round Same Side Corner Rectangle 16" title="management team"/>
          <p:cNvSpPr/>
          <p:nvPr/>
        </p:nvSpPr>
        <p:spPr>
          <a:xfrm>
            <a:off x="3584541" y="2807177"/>
            <a:ext cx="1421877" cy="915007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00AC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1000" dirty="0">
              <a:solidFill>
                <a:prstClr val="white"/>
              </a:solidFill>
              <a:latin typeface="Arial" pitchFamily="34" charset="0"/>
            </a:endParaRPr>
          </a:p>
        </p:txBody>
      </p:sp>
      <p:grpSp>
        <p:nvGrpSpPr>
          <p:cNvPr id="18" name="Group 17" title="management team"/>
          <p:cNvGrpSpPr/>
          <p:nvPr/>
        </p:nvGrpSpPr>
        <p:grpSpPr>
          <a:xfrm>
            <a:off x="488711" y="3811301"/>
            <a:ext cx="1492489" cy="2197424"/>
            <a:chOff x="-4741524" y="1317155"/>
            <a:chExt cx="1329488" cy="2206576"/>
          </a:xfrm>
        </p:grpSpPr>
        <p:sp>
          <p:nvSpPr>
            <p:cNvPr id="19" name="Round Same Side Corner Rectangle 18" title="davin"/>
            <p:cNvSpPr/>
            <p:nvPr/>
          </p:nvSpPr>
          <p:spPr>
            <a:xfrm>
              <a:off x="-4710218" y="2558670"/>
              <a:ext cx="1298181" cy="965061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ACC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 sz="1000" dirty="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20" name="Text Placeholder 12" title="text"/>
            <p:cNvSpPr txBox="1">
              <a:spLocks/>
            </p:cNvSpPr>
            <p:nvPr/>
          </p:nvSpPr>
          <p:spPr>
            <a:xfrm>
              <a:off x="-4741524" y="2574657"/>
              <a:ext cx="1315463" cy="881478"/>
            </a:xfrm>
            <a:prstGeom prst="rect">
              <a:avLst/>
            </a:prstGeom>
          </p:spPr>
          <p:txBody>
            <a:bodyPr anchor="ctr" anchorCtr="0"/>
            <a:lstStyle>
              <a:lvl1pPr marL="180000" indent="-180000" algn="l" defTabSz="457200" rtl="0" eaLnBrk="1" latinLnBrk="0" hangingPunct="1">
                <a:spcBef>
                  <a:spcPct val="20000"/>
                </a:spcBef>
                <a:buFont typeface="Wingdings" charset="2"/>
                <a:buChar char="§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0000" indent="-180000" algn="l" defTabSz="457200" rtl="0" eaLnBrk="1" latinLnBrk="0" hangingPunct="1">
                <a:spcBef>
                  <a:spcPct val="20000"/>
                </a:spcBef>
                <a:buFont typeface="Wingdings" charset="2"/>
                <a:buChar char="§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00000" indent="-180000" algn="l" defTabSz="457200" rtl="0" eaLnBrk="1" latinLnBrk="0" hangingPunct="1">
                <a:spcBef>
                  <a:spcPct val="20000"/>
                </a:spcBef>
                <a:buFont typeface="Wingdings" charset="2"/>
                <a:buChar char="§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260000" indent="-180000" algn="l" defTabSz="457200" rtl="0" eaLnBrk="1" latinLnBrk="0" hangingPunct="1">
                <a:spcBef>
                  <a:spcPct val="20000"/>
                </a:spcBef>
                <a:buFont typeface="Wingdings" charset="2"/>
                <a:buChar char="§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620000" indent="-180000" algn="l" defTabSz="457200" rtl="0" eaLnBrk="1" latinLnBrk="0" hangingPunct="1">
                <a:spcBef>
                  <a:spcPct val="20000"/>
                </a:spcBef>
                <a:buFont typeface="Wingdings" charset="2"/>
                <a:buChar char="§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 algn="ctr">
                <a:buNone/>
              </a:pPr>
              <a:r>
                <a:rPr lang="en-US" sz="1000" b="1" dirty="0">
                  <a:solidFill>
                    <a:prstClr val="white"/>
                  </a:solidFill>
                  <a:latin typeface="Arial" pitchFamily="34" charset="0"/>
                </a:rPr>
                <a:t>Davin </a:t>
              </a:r>
              <a:r>
                <a:rPr lang="en-US" sz="1000" b="1" dirty="0" smtClean="0">
                  <a:solidFill>
                    <a:prstClr val="white"/>
                  </a:solidFill>
                  <a:latin typeface="Arial" pitchFamily="34" charset="0"/>
                </a:rPr>
                <a:t>Lee</a:t>
              </a:r>
            </a:p>
            <a:p>
              <a:pPr marL="0" lvl="1" indent="0" algn="ctr">
                <a:spcBef>
                  <a:spcPts val="240"/>
                </a:spcBef>
                <a:buNone/>
              </a:pPr>
              <a:r>
                <a:rPr lang="en-US" sz="1000" dirty="0" smtClean="0">
                  <a:solidFill>
                    <a:prstClr val="white"/>
                  </a:solidFill>
                  <a:latin typeface="Arial" pitchFamily="34" charset="0"/>
                </a:rPr>
                <a:t>SVP </a:t>
              </a:r>
              <a:r>
                <a:rPr lang="en-US" sz="1000" dirty="0">
                  <a:solidFill>
                    <a:prstClr val="white"/>
                  </a:solidFill>
                  <a:latin typeface="Arial" pitchFamily="34" charset="0"/>
                </a:rPr>
                <a:t>&amp; </a:t>
              </a:r>
              <a:r>
                <a:rPr lang="en-US" sz="1000" dirty="0" smtClean="0">
                  <a:solidFill>
                    <a:prstClr val="white"/>
                  </a:solidFill>
                  <a:latin typeface="Arial" pitchFamily="34" charset="0"/>
                </a:rPr>
                <a:t>GM, </a:t>
              </a:r>
              <a:r>
                <a:rPr lang="en-US" sz="1000" dirty="0">
                  <a:solidFill>
                    <a:prstClr val="white"/>
                  </a:solidFill>
                  <a:latin typeface="Arial" pitchFamily="34" charset="0"/>
                </a:rPr>
                <a:t>Power Conversion Business Group</a:t>
              </a:r>
            </a:p>
          </p:txBody>
        </p:sp>
        <p:pic>
          <p:nvPicPr>
            <p:cNvPr id="21" name="Picture 2" title="davin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4710217" y="1317155"/>
              <a:ext cx="1298181" cy="1246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 title="management team"/>
          <p:cNvGrpSpPr/>
          <p:nvPr/>
        </p:nvGrpSpPr>
        <p:grpSpPr>
          <a:xfrm>
            <a:off x="3563813" y="3811301"/>
            <a:ext cx="1442604" cy="2114622"/>
            <a:chOff x="5662240" y="1501408"/>
            <a:chExt cx="1433695" cy="2096387"/>
          </a:xfrm>
        </p:grpSpPr>
        <p:sp>
          <p:nvSpPr>
            <p:cNvPr id="23" name="Text Placeholder 12"/>
            <p:cNvSpPr txBox="1">
              <a:spLocks/>
            </p:cNvSpPr>
            <p:nvPr/>
          </p:nvSpPr>
          <p:spPr>
            <a:xfrm>
              <a:off x="5662240" y="2734463"/>
              <a:ext cx="1335797" cy="863332"/>
            </a:xfrm>
            <a:prstGeom prst="rect">
              <a:avLst/>
            </a:prstGeom>
          </p:spPr>
          <p:txBody>
            <a:bodyPr anchor="ctr" anchorCtr="0"/>
            <a:lstStyle>
              <a:lvl1pPr marL="180000" indent="-180000" algn="l" defTabSz="457200" rtl="0" eaLnBrk="1" latinLnBrk="0" hangingPunct="1">
                <a:spcBef>
                  <a:spcPct val="20000"/>
                </a:spcBef>
                <a:buFont typeface="Wingdings" charset="2"/>
                <a:buChar char="§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0000" indent="-180000" algn="l" defTabSz="457200" rtl="0" eaLnBrk="1" latinLnBrk="0" hangingPunct="1">
                <a:spcBef>
                  <a:spcPct val="20000"/>
                </a:spcBef>
                <a:buFont typeface="Wingdings" charset="2"/>
                <a:buChar char="§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00000" indent="-180000" algn="l" defTabSz="457200" rtl="0" eaLnBrk="1" latinLnBrk="0" hangingPunct="1">
                <a:spcBef>
                  <a:spcPct val="20000"/>
                </a:spcBef>
                <a:buFont typeface="Wingdings" charset="2"/>
                <a:buChar char="§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260000" indent="-180000" algn="l" defTabSz="457200" rtl="0" eaLnBrk="1" latinLnBrk="0" hangingPunct="1">
                <a:spcBef>
                  <a:spcPct val="20000"/>
                </a:spcBef>
                <a:buFont typeface="Wingdings" charset="2"/>
                <a:buChar char="§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620000" indent="-180000" algn="l" defTabSz="457200" rtl="0" eaLnBrk="1" latinLnBrk="0" hangingPunct="1">
                <a:spcBef>
                  <a:spcPct val="20000"/>
                </a:spcBef>
                <a:buFont typeface="Wingdings" charset="2"/>
                <a:buChar char="§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240"/>
                </a:spcBef>
                <a:buNone/>
              </a:pPr>
              <a:r>
                <a:rPr lang="en-US" sz="1000" b="1" dirty="0">
                  <a:solidFill>
                    <a:prstClr val="white"/>
                  </a:solidFill>
                  <a:latin typeface="Arial" pitchFamily="34" charset="0"/>
                </a:rPr>
                <a:t>Martin </a:t>
              </a:r>
              <a:r>
                <a:rPr lang="en-US" sz="1000" b="1" dirty="0" smtClean="0">
                  <a:solidFill>
                    <a:prstClr val="white"/>
                  </a:solidFill>
                  <a:latin typeface="Arial" pitchFamily="34" charset="0"/>
                </a:rPr>
                <a:t>Powell</a:t>
              </a:r>
            </a:p>
            <a:p>
              <a:pPr marL="0" indent="0" algn="ctr">
                <a:spcBef>
                  <a:spcPts val="240"/>
                </a:spcBef>
                <a:buNone/>
              </a:pPr>
              <a:r>
                <a:rPr lang="en-US" sz="900" dirty="0" smtClean="0">
                  <a:solidFill>
                    <a:prstClr val="white"/>
                  </a:solidFill>
                  <a:latin typeface="Arial" pitchFamily="34" charset="0"/>
                </a:rPr>
                <a:t>S</a:t>
              </a:r>
              <a:r>
                <a:rPr lang="en-GB" sz="900" dirty="0">
                  <a:solidFill>
                    <a:prstClr val="white"/>
                  </a:solidFill>
                  <a:latin typeface="Arial" pitchFamily="34" charset="0"/>
                </a:rPr>
                <a:t>VP, HR</a:t>
              </a:r>
              <a:endParaRPr lang="en-US" sz="900" dirty="0">
                <a:solidFill>
                  <a:prstClr val="white"/>
                </a:solidFill>
                <a:latin typeface="Arial" pitchFamily="34" charset="0"/>
              </a:endParaRPr>
            </a:p>
          </p:txBody>
        </p:sp>
        <p:pic>
          <p:nvPicPr>
            <p:cNvPr id="24" name="Picture Placeholder 31" title="martin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968" y="1501408"/>
              <a:ext cx="1415967" cy="1221227"/>
            </a:xfrm>
            <a:prstGeom prst="rect">
              <a:avLst/>
            </a:prstGeom>
            <a:effectLst/>
          </p:spPr>
        </p:pic>
      </p:grpSp>
      <p:grpSp>
        <p:nvGrpSpPr>
          <p:cNvPr id="25" name="Group 24" title="management team"/>
          <p:cNvGrpSpPr/>
          <p:nvPr/>
        </p:nvGrpSpPr>
        <p:grpSpPr>
          <a:xfrm>
            <a:off x="8091398" y="3820364"/>
            <a:ext cx="1403123" cy="2211425"/>
            <a:chOff x="1957262" y="3913680"/>
            <a:chExt cx="1403123" cy="2268198"/>
          </a:xfrm>
        </p:grpSpPr>
        <p:sp>
          <p:nvSpPr>
            <p:cNvPr id="26" name="Text Placeholder 12" title="management"/>
            <p:cNvSpPr txBox="1">
              <a:spLocks/>
            </p:cNvSpPr>
            <p:nvPr/>
          </p:nvSpPr>
          <p:spPr>
            <a:xfrm>
              <a:off x="1984829" y="5189393"/>
              <a:ext cx="1307589" cy="992485"/>
            </a:xfrm>
            <a:prstGeom prst="rect">
              <a:avLst/>
            </a:prstGeom>
          </p:spPr>
          <p:txBody>
            <a:bodyPr anchor="ctr" anchorCtr="0"/>
            <a:lstStyle>
              <a:lvl1pPr marL="180000" indent="-180000" algn="l" defTabSz="457200" rtl="0" eaLnBrk="1" latinLnBrk="0" hangingPunct="1">
                <a:spcBef>
                  <a:spcPct val="20000"/>
                </a:spcBef>
                <a:buFont typeface="Wingdings" charset="2"/>
                <a:buChar char="§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0000" indent="-180000" algn="l" defTabSz="457200" rtl="0" eaLnBrk="1" latinLnBrk="0" hangingPunct="1">
                <a:spcBef>
                  <a:spcPct val="20000"/>
                </a:spcBef>
                <a:buFont typeface="Wingdings" charset="2"/>
                <a:buChar char="§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00000" indent="-180000" algn="l" defTabSz="457200" rtl="0" eaLnBrk="1" latinLnBrk="0" hangingPunct="1">
                <a:spcBef>
                  <a:spcPct val="20000"/>
                </a:spcBef>
                <a:buFont typeface="Wingdings" charset="2"/>
                <a:buChar char="§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260000" indent="-180000" algn="l" defTabSz="457200" rtl="0" eaLnBrk="1" latinLnBrk="0" hangingPunct="1">
                <a:spcBef>
                  <a:spcPct val="20000"/>
                </a:spcBef>
                <a:buFont typeface="Wingdings" charset="2"/>
                <a:buChar char="§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620000" indent="-180000" algn="l" defTabSz="457200" rtl="0" eaLnBrk="1" latinLnBrk="0" hangingPunct="1">
                <a:spcBef>
                  <a:spcPct val="20000"/>
                </a:spcBef>
                <a:buFont typeface="Wingdings" charset="2"/>
                <a:buChar char="§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240"/>
                </a:spcBef>
                <a:buNone/>
              </a:pPr>
              <a:r>
                <a:rPr lang="en-GB" sz="1000" b="1" dirty="0">
                  <a:solidFill>
                    <a:prstClr val="white"/>
                  </a:solidFill>
                  <a:latin typeface="Arial" pitchFamily="34" charset="0"/>
                </a:rPr>
                <a:t>Mark </a:t>
              </a:r>
              <a:r>
                <a:rPr lang="en-GB" sz="1000" b="1" dirty="0" smtClean="0">
                  <a:solidFill>
                    <a:prstClr val="white"/>
                  </a:solidFill>
                  <a:latin typeface="Arial" pitchFamily="34" charset="0"/>
                </a:rPr>
                <a:t>Tyndall</a:t>
              </a:r>
              <a:r>
                <a:rPr lang="en-GB" sz="1000" b="1" dirty="0">
                  <a:solidFill>
                    <a:prstClr val="white"/>
                  </a:solidFill>
                  <a:latin typeface="Arial" pitchFamily="34" charset="0"/>
                </a:rPr>
                <a:t> </a:t>
              </a:r>
              <a:endParaRPr lang="en-GB" sz="1000" b="1" dirty="0" smtClean="0">
                <a:solidFill>
                  <a:prstClr val="white"/>
                </a:solidFill>
                <a:latin typeface="Arial" pitchFamily="34" charset="0"/>
              </a:endParaRPr>
            </a:p>
            <a:p>
              <a:pPr marL="0" indent="0" algn="ctr">
                <a:spcBef>
                  <a:spcPts val="240"/>
                </a:spcBef>
                <a:buNone/>
              </a:pPr>
              <a:r>
                <a:rPr lang="en-GB" sz="1000" dirty="0" smtClean="0">
                  <a:solidFill>
                    <a:prstClr val="white"/>
                  </a:solidFill>
                  <a:latin typeface="Arial" pitchFamily="34" charset="0"/>
                </a:rPr>
                <a:t>SVP</a:t>
              </a:r>
              <a:r>
                <a:rPr lang="en-GB" sz="1000" dirty="0">
                  <a:solidFill>
                    <a:prstClr val="white"/>
                  </a:solidFill>
                  <a:latin typeface="Arial" pitchFamily="34" charset="0"/>
                </a:rPr>
                <a:t>, </a:t>
              </a:r>
              <a:r>
                <a:rPr lang="en-GB" sz="1000" dirty="0" smtClean="0">
                  <a:solidFill>
                    <a:prstClr val="white"/>
                  </a:solidFill>
                  <a:latin typeface="Arial" pitchFamily="34" charset="0"/>
                </a:rPr>
                <a:t>Corporate Development &amp; Strategy</a:t>
              </a:r>
              <a:endParaRPr lang="en-GB" sz="1000" dirty="0">
                <a:solidFill>
                  <a:prstClr val="white"/>
                </a:solidFill>
                <a:latin typeface="Arial" pitchFamily="34" charset="0"/>
              </a:endParaRPr>
            </a:p>
          </p:txBody>
        </p:sp>
        <p:pic>
          <p:nvPicPr>
            <p:cNvPr id="27" name="Picture 3" title="mark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1957262" y="3913680"/>
              <a:ext cx="1403123" cy="1263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28" name="Group 27" title="management team"/>
          <p:cNvGrpSpPr/>
          <p:nvPr/>
        </p:nvGrpSpPr>
        <p:grpSpPr>
          <a:xfrm>
            <a:off x="8089014" y="1549090"/>
            <a:ext cx="1405508" cy="2224115"/>
            <a:chOff x="6664778" y="3909885"/>
            <a:chExt cx="1451057" cy="2281212"/>
          </a:xfrm>
        </p:grpSpPr>
        <p:sp>
          <p:nvSpPr>
            <p:cNvPr id="29" name="Text Placeholder 12"/>
            <p:cNvSpPr txBox="1">
              <a:spLocks/>
            </p:cNvSpPr>
            <p:nvPr/>
          </p:nvSpPr>
          <p:spPr>
            <a:xfrm>
              <a:off x="6697206" y="5199985"/>
              <a:ext cx="1349966" cy="991112"/>
            </a:xfrm>
            <a:prstGeom prst="rect">
              <a:avLst/>
            </a:prstGeom>
          </p:spPr>
          <p:txBody>
            <a:bodyPr anchor="ctr" anchorCtr="0"/>
            <a:lstStyle>
              <a:lvl1pPr marL="180000" indent="-180000" algn="l" defTabSz="457200" rtl="0" eaLnBrk="1" latinLnBrk="0" hangingPunct="1">
                <a:spcBef>
                  <a:spcPct val="20000"/>
                </a:spcBef>
                <a:buFont typeface="Wingdings" charset="2"/>
                <a:buChar char="§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0000" indent="-180000" algn="l" defTabSz="457200" rtl="0" eaLnBrk="1" latinLnBrk="0" hangingPunct="1">
                <a:spcBef>
                  <a:spcPct val="20000"/>
                </a:spcBef>
                <a:buFont typeface="Wingdings" charset="2"/>
                <a:buChar char="§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00000" indent="-180000" algn="l" defTabSz="457200" rtl="0" eaLnBrk="1" latinLnBrk="0" hangingPunct="1">
                <a:spcBef>
                  <a:spcPct val="20000"/>
                </a:spcBef>
                <a:buFont typeface="Wingdings" charset="2"/>
                <a:buChar char="§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260000" indent="-180000" algn="l" defTabSz="457200" rtl="0" eaLnBrk="1" latinLnBrk="0" hangingPunct="1">
                <a:spcBef>
                  <a:spcPct val="20000"/>
                </a:spcBef>
                <a:buFont typeface="Wingdings" charset="2"/>
                <a:buChar char="§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620000" indent="-180000" algn="l" defTabSz="457200" rtl="0" eaLnBrk="1" latinLnBrk="0" hangingPunct="1">
                <a:spcBef>
                  <a:spcPct val="20000"/>
                </a:spcBef>
                <a:buFont typeface="Wingdings" charset="2"/>
                <a:buChar char="§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240"/>
                </a:spcBef>
                <a:buNone/>
              </a:pPr>
              <a:r>
                <a:rPr lang="en-GB" sz="1000" b="1" dirty="0">
                  <a:solidFill>
                    <a:prstClr val="white"/>
                  </a:solidFill>
                  <a:latin typeface="Arial" pitchFamily="34" charset="0"/>
                </a:rPr>
                <a:t>Udo </a:t>
              </a:r>
              <a:r>
                <a:rPr lang="en-GB" sz="1000" b="1" dirty="0" smtClean="0">
                  <a:solidFill>
                    <a:prstClr val="white"/>
                  </a:solidFill>
                  <a:latin typeface="Arial" pitchFamily="34" charset="0"/>
                </a:rPr>
                <a:t>Kratz</a:t>
              </a:r>
              <a:r>
                <a:rPr lang="en-GB" sz="1000" b="1" dirty="0">
                  <a:solidFill>
                    <a:prstClr val="white"/>
                  </a:solidFill>
                  <a:latin typeface="Arial" pitchFamily="34" charset="0"/>
                </a:rPr>
                <a:t> </a:t>
              </a:r>
              <a:endParaRPr lang="en-GB" sz="1000" b="1" dirty="0" smtClean="0">
                <a:solidFill>
                  <a:prstClr val="white"/>
                </a:solidFill>
                <a:latin typeface="Arial" pitchFamily="34" charset="0"/>
              </a:endParaRPr>
            </a:p>
            <a:p>
              <a:pPr marL="0" indent="0" algn="ctr">
                <a:spcBef>
                  <a:spcPts val="240"/>
                </a:spcBef>
                <a:buNone/>
              </a:pPr>
              <a:r>
                <a:rPr lang="en-GB" sz="1000" dirty="0" smtClean="0">
                  <a:solidFill>
                    <a:prstClr val="white"/>
                  </a:solidFill>
                  <a:latin typeface="Arial" pitchFamily="34" charset="0"/>
                </a:rPr>
                <a:t>SVP </a:t>
              </a:r>
              <a:r>
                <a:rPr lang="en-GB" sz="1000" dirty="0">
                  <a:solidFill>
                    <a:prstClr val="white"/>
                  </a:solidFill>
                  <a:latin typeface="Arial" pitchFamily="34" charset="0"/>
                </a:rPr>
                <a:t>&amp; </a:t>
              </a:r>
              <a:r>
                <a:rPr lang="en-GB" sz="1000" dirty="0" smtClean="0">
                  <a:solidFill>
                    <a:prstClr val="white"/>
                  </a:solidFill>
                  <a:latin typeface="Arial" pitchFamily="34" charset="0"/>
                </a:rPr>
                <a:t>GM, Mobile Systems Business </a:t>
              </a:r>
              <a:r>
                <a:rPr lang="en-GB" sz="1000" dirty="0">
                  <a:solidFill>
                    <a:prstClr val="white"/>
                  </a:solidFill>
                  <a:latin typeface="Arial" pitchFamily="34" charset="0"/>
                </a:rPr>
                <a:t>Group</a:t>
              </a:r>
            </a:p>
          </p:txBody>
        </p:sp>
        <p:pic>
          <p:nvPicPr>
            <p:cNvPr id="30" name="Picture Placeholder 35" title="udo 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4778" y="3909885"/>
              <a:ext cx="1451057" cy="12806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" name="Group 30" title="management team"/>
          <p:cNvGrpSpPr/>
          <p:nvPr/>
        </p:nvGrpSpPr>
        <p:grpSpPr>
          <a:xfrm>
            <a:off x="2064309" y="3811305"/>
            <a:ext cx="1455083" cy="2190004"/>
            <a:chOff x="1363270" y="3800713"/>
            <a:chExt cx="1380777" cy="2333054"/>
          </a:xfrm>
        </p:grpSpPr>
        <p:sp>
          <p:nvSpPr>
            <p:cNvPr id="32" name="Text Placeholder 12" title="text"/>
            <p:cNvSpPr txBox="1">
              <a:spLocks/>
            </p:cNvSpPr>
            <p:nvPr/>
          </p:nvSpPr>
          <p:spPr>
            <a:xfrm>
              <a:off x="1367886" y="5076399"/>
              <a:ext cx="1376161" cy="1057368"/>
            </a:xfrm>
            <a:prstGeom prst="rect">
              <a:avLst/>
            </a:prstGeom>
          </p:spPr>
          <p:txBody>
            <a:bodyPr anchor="ctr" anchorCtr="0"/>
            <a:lstStyle>
              <a:lvl1pPr marL="180000" indent="-180000" algn="l" defTabSz="457200" rtl="0" eaLnBrk="1" latinLnBrk="0" hangingPunct="1">
                <a:spcBef>
                  <a:spcPct val="20000"/>
                </a:spcBef>
                <a:buFont typeface="Wingdings" charset="2"/>
                <a:buChar char="§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0000" indent="-180000" algn="l" defTabSz="457200" rtl="0" eaLnBrk="1" latinLnBrk="0" hangingPunct="1">
                <a:spcBef>
                  <a:spcPct val="20000"/>
                </a:spcBef>
                <a:buFont typeface="Wingdings" charset="2"/>
                <a:buChar char="§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00000" indent="-180000" algn="l" defTabSz="457200" rtl="0" eaLnBrk="1" latinLnBrk="0" hangingPunct="1">
                <a:spcBef>
                  <a:spcPct val="20000"/>
                </a:spcBef>
                <a:buFont typeface="Wingdings" charset="2"/>
                <a:buChar char="§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260000" indent="-180000" algn="l" defTabSz="457200" rtl="0" eaLnBrk="1" latinLnBrk="0" hangingPunct="1">
                <a:spcBef>
                  <a:spcPct val="20000"/>
                </a:spcBef>
                <a:buFont typeface="Wingdings" charset="2"/>
                <a:buChar char="§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620000" indent="-180000" algn="l" defTabSz="457200" rtl="0" eaLnBrk="1" latinLnBrk="0" hangingPunct="1">
                <a:spcBef>
                  <a:spcPct val="20000"/>
                </a:spcBef>
                <a:buFont typeface="Wingdings" charset="2"/>
                <a:buChar char="§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240"/>
                </a:spcBef>
                <a:buNone/>
              </a:pPr>
              <a:r>
                <a:rPr lang="en-GB" sz="1000" b="1" dirty="0">
                  <a:solidFill>
                    <a:prstClr val="white"/>
                  </a:solidFill>
                  <a:latin typeface="Arial" pitchFamily="34" charset="0"/>
                </a:rPr>
                <a:t>Sean </a:t>
              </a:r>
              <a:r>
                <a:rPr lang="en-GB" sz="1000" b="1" dirty="0" smtClean="0">
                  <a:solidFill>
                    <a:prstClr val="white"/>
                  </a:solidFill>
                  <a:latin typeface="Arial" pitchFamily="34" charset="0"/>
                </a:rPr>
                <a:t>McGrath </a:t>
              </a:r>
              <a:endParaRPr lang="en-GB" sz="1000" b="1" dirty="0">
                <a:solidFill>
                  <a:prstClr val="white"/>
                </a:solidFill>
                <a:latin typeface="Arial" pitchFamily="34" charset="0"/>
              </a:endParaRPr>
            </a:p>
            <a:p>
              <a:pPr marL="0" indent="0" algn="ctr">
                <a:spcBef>
                  <a:spcPts val="240"/>
                </a:spcBef>
                <a:buNone/>
              </a:pPr>
              <a:r>
                <a:rPr lang="en-GB" sz="1000" dirty="0" smtClean="0">
                  <a:solidFill>
                    <a:prstClr val="white"/>
                  </a:solidFill>
                  <a:latin typeface="Arial" pitchFamily="34" charset="0"/>
                </a:rPr>
                <a:t>SVP </a:t>
              </a:r>
              <a:r>
                <a:rPr lang="en-GB" sz="1000" dirty="0">
                  <a:solidFill>
                    <a:prstClr val="white"/>
                  </a:solidFill>
                  <a:latin typeface="Arial" pitchFamily="34" charset="0"/>
                </a:rPr>
                <a:t>&amp; GM, </a:t>
              </a:r>
              <a:r>
                <a:rPr lang="en-GB" sz="1000" dirty="0" smtClean="0">
                  <a:solidFill>
                    <a:prstClr val="white"/>
                  </a:solidFill>
                  <a:latin typeface="Arial" pitchFamily="34" charset="0"/>
                </a:rPr>
                <a:t>Connectivity, Auto </a:t>
              </a:r>
              <a:r>
                <a:rPr lang="en-GB" sz="1000" dirty="0">
                  <a:solidFill>
                    <a:prstClr val="white"/>
                  </a:solidFill>
                  <a:latin typeface="Arial" pitchFamily="34" charset="0"/>
                </a:rPr>
                <a:t>&amp; </a:t>
              </a:r>
              <a:r>
                <a:rPr lang="en-GB" sz="1000" dirty="0" smtClean="0">
                  <a:solidFill>
                    <a:prstClr val="white"/>
                  </a:solidFill>
                  <a:latin typeface="Arial" pitchFamily="34" charset="0"/>
                </a:rPr>
                <a:t>Industrial </a:t>
              </a:r>
              <a:r>
                <a:rPr lang="en-GB" sz="1000" dirty="0">
                  <a:solidFill>
                    <a:prstClr val="white"/>
                  </a:solidFill>
                  <a:latin typeface="Arial" pitchFamily="34" charset="0"/>
                </a:rPr>
                <a:t>Business Group</a:t>
              </a:r>
              <a:endParaRPr lang="en-GB" sz="1000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pic>
          <p:nvPicPr>
            <p:cNvPr id="33" name="Picture 32" title="sean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3270" y="3800713"/>
              <a:ext cx="1363345" cy="1305251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4" name="Group 33" title="management team"/>
          <p:cNvGrpSpPr/>
          <p:nvPr/>
        </p:nvGrpSpPr>
        <p:grpSpPr>
          <a:xfrm>
            <a:off x="5100201" y="3811300"/>
            <a:ext cx="1422519" cy="2210088"/>
            <a:chOff x="933808" y="2692404"/>
            <a:chExt cx="1422519" cy="2165902"/>
          </a:xfrm>
        </p:grpSpPr>
        <p:sp>
          <p:nvSpPr>
            <p:cNvPr id="35" name="Round Same Side Corner Rectangle 34"/>
            <p:cNvSpPr/>
            <p:nvPr/>
          </p:nvSpPr>
          <p:spPr>
            <a:xfrm>
              <a:off x="933808" y="3911319"/>
              <a:ext cx="1422519" cy="92730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ACC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 sz="1000" dirty="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36" name="Text Placeholder 12"/>
            <p:cNvSpPr txBox="1">
              <a:spLocks/>
            </p:cNvSpPr>
            <p:nvPr/>
          </p:nvSpPr>
          <p:spPr>
            <a:xfrm>
              <a:off x="952280" y="3911319"/>
              <a:ext cx="1304359" cy="946987"/>
            </a:xfrm>
            <a:prstGeom prst="rect">
              <a:avLst/>
            </a:prstGeom>
          </p:spPr>
          <p:txBody>
            <a:bodyPr anchor="ctr" anchorCtr="0"/>
            <a:lstStyle>
              <a:lvl1pPr marL="180000" indent="-180000" algn="l" defTabSz="457200" rtl="0" eaLnBrk="1" latinLnBrk="0" hangingPunct="1">
                <a:spcBef>
                  <a:spcPct val="20000"/>
                </a:spcBef>
                <a:buFont typeface="Wingdings" charset="2"/>
                <a:buChar char="§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0000" indent="-180000" algn="l" defTabSz="457200" rtl="0" eaLnBrk="1" latinLnBrk="0" hangingPunct="1">
                <a:spcBef>
                  <a:spcPct val="20000"/>
                </a:spcBef>
                <a:buFont typeface="Wingdings" charset="2"/>
                <a:buChar char="§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00000" indent="-180000" algn="l" defTabSz="457200" rtl="0" eaLnBrk="1" latinLnBrk="0" hangingPunct="1">
                <a:spcBef>
                  <a:spcPct val="20000"/>
                </a:spcBef>
                <a:buFont typeface="Wingdings" charset="2"/>
                <a:buChar char="§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260000" indent="-180000" algn="l" defTabSz="457200" rtl="0" eaLnBrk="1" latinLnBrk="0" hangingPunct="1">
                <a:spcBef>
                  <a:spcPct val="20000"/>
                </a:spcBef>
                <a:buFont typeface="Wingdings" charset="2"/>
                <a:buChar char="§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620000" indent="-180000" algn="l" defTabSz="457200" rtl="0" eaLnBrk="1" latinLnBrk="0" hangingPunct="1">
                <a:spcBef>
                  <a:spcPct val="20000"/>
                </a:spcBef>
                <a:buFont typeface="Wingdings" charset="2"/>
                <a:buChar char="§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 algn="ctr">
                <a:buFont typeface="Wingdings" charset="2"/>
                <a:buNone/>
              </a:pPr>
              <a:r>
                <a:rPr lang="en-US" sz="1000" b="1" dirty="0" smtClean="0">
                  <a:solidFill>
                    <a:prstClr val="white"/>
                  </a:solidFill>
                  <a:latin typeface="Arial" pitchFamily="34" charset="0"/>
                </a:rPr>
                <a:t>Tom Sandoval</a:t>
              </a:r>
            </a:p>
            <a:p>
              <a:pPr marL="0" lvl="1" indent="0" algn="ctr">
                <a:buFont typeface="Wingdings" charset="2"/>
                <a:buNone/>
              </a:pPr>
              <a:r>
                <a:rPr lang="en-US" sz="1000" dirty="0" smtClean="0">
                  <a:solidFill>
                    <a:prstClr val="white"/>
                  </a:solidFill>
                  <a:latin typeface="Arial" pitchFamily="34" charset="0"/>
                </a:rPr>
                <a:t>SVP, Worldwide Sales</a:t>
              </a:r>
              <a:endParaRPr lang="en-GB" sz="1000" dirty="0">
                <a:solidFill>
                  <a:srgbClr val="6D6E71"/>
                </a:solidFill>
                <a:latin typeface="Arial" pitchFamily="34" charset="0"/>
              </a:endParaRPr>
            </a:p>
          </p:txBody>
        </p:sp>
        <p:pic>
          <p:nvPicPr>
            <p:cNvPr id="37" name="Picture Placeholder 24" title="tom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809" y="2692404"/>
              <a:ext cx="1422518" cy="1218914"/>
            </a:xfrm>
            <a:prstGeom prst="rect">
              <a:avLst/>
            </a:prstGeom>
          </p:spPr>
        </p:pic>
      </p:grpSp>
      <p:grpSp>
        <p:nvGrpSpPr>
          <p:cNvPr id="38" name="Group 37" title="management team"/>
          <p:cNvGrpSpPr/>
          <p:nvPr/>
        </p:nvGrpSpPr>
        <p:grpSpPr>
          <a:xfrm>
            <a:off x="506965" y="1575979"/>
            <a:ext cx="1474235" cy="2146206"/>
            <a:chOff x="421409" y="2839902"/>
            <a:chExt cx="1340047" cy="2044849"/>
          </a:xfrm>
        </p:grpSpPr>
        <p:sp>
          <p:nvSpPr>
            <p:cNvPr id="39" name="Round Same Side Corner Rectangle 38"/>
            <p:cNvSpPr/>
            <p:nvPr/>
          </p:nvSpPr>
          <p:spPr>
            <a:xfrm>
              <a:off x="421410" y="4012969"/>
              <a:ext cx="1340046" cy="871782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ACC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 sz="1000" dirty="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40" name="Text Placeholder 12"/>
            <p:cNvSpPr txBox="1">
              <a:spLocks/>
            </p:cNvSpPr>
            <p:nvPr/>
          </p:nvSpPr>
          <p:spPr>
            <a:xfrm>
              <a:off x="421409" y="4020869"/>
              <a:ext cx="1317333" cy="830057"/>
            </a:xfrm>
            <a:prstGeom prst="rect">
              <a:avLst/>
            </a:prstGeom>
          </p:spPr>
          <p:txBody>
            <a:bodyPr anchor="ctr" anchorCtr="0"/>
            <a:lstStyle>
              <a:lvl1pPr marL="180000" indent="-180000" algn="l" defTabSz="457200" rtl="0" eaLnBrk="1" latinLnBrk="0" hangingPunct="1">
                <a:spcBef>
                  <a:spcPct val="20000"/>
                </a:spcBef>
                <a:buFont typeface="Wingdings" charset="2"/>
                <a:buChar char="§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0000" indent="-180000" algn="l" defTabSz="457200" rtl="0" eaLnBrk="1" latinLnBrk="0" hangingPunct="1">
                <a:spcBef>
                  <a:spcPct val="20000"/>
                </a:spcBef>
                <a:buFont typeface="Wingdings" charset="2"/>
                <a:buChar char="§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00000" indent="-180000" algn="l" defTabSz="457200" rtl="0" eaLnBrk="1" latinLnBrk="0" hangingPunct="1">
                <a:spcBef>
                  <a:spcPct val="20000"/>
                </a:spcBef>
                <a:buFont typeface="Wingdings" charset="2"/>
                <a:buChar char="§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260000" indent="-180000" algn="l" defTabSz="457200" rtl="0" eaLnBrk="1" latinLnBrk="0" hangingPunct="1">
                <a:spcBef>
                  <a:spcPct val="20000"/>
                </a:spcBef>
                <a:buFont typeface="Wingdings" charset="2"/>
                <a:buChar char="§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620000" indent="-180000" algn="l" defTabSz="457200" rtl="0" eaLnBrk="1" latinLnBrk="0" hangingPunct="1">
                <a:spcBef>
                  <a:spcPct val="20000"/>
                </a:spcBef>
                <a:buFont typeface="Wingdings" charset="2"/>
                <a:buChar char="§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 algn="ctr">
                <a:buFont typeface="Wingdings" charset="2"/>
                <a:buNone/>
              </a:pPr>
              <a:r>
                <a:rPr lang="en-US" sz="1000" b="1" dirty="0" smtClean="0">
                  <a:solidFill>
                    <a:prstClr val="white"/>
                  </a:solidFill>
                  <a:latin typeface="Arial" pitchFamily="34" charset="0"/>
                </a:rPr>
                <a:t>Jalal Bagherli</a:t>
              </a:r>
            </a:p>
            <a:p>
              <a:pPr marL="0" lvl="1" indent="0" algn="ctr">
                <a:buFont typeface="Wingdings" charset="2"/>
                <a:buNone/>
              </a:pPr>
              <a:r>
                <a:rPr lang="en-US" sz="1000" dirty="0" smtClean="0">
                  <a:solidFill>
                    <a:prstClr val="white"/>
                  </a:solidFill>
                  <a:latin typeface="Arial" pitchFamily="34" charset="0"/>
                </a:rPr>
                <a:t>Chief Executive Officer</a:t>
              </a:r>
              <a:endParaRPr lang="en-GB" sz="1000" dirty="0">
                <a:solidFill>
                  <a:srgbClr val="6D6E71"/>
                </a:solidFill>
                <a:latin typeface="Arial" pitchFamily="34" charset="0"/>
              </a:endParaRPr>
            </a:p>
          </p:txBody>
        </p:sp>
        <p:pic>
          <p:nvPicPr>
            <p:cNvPr id="41" name="Picture Placeholder 24" title="jalal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410" y="2839902"/>
              <a:ext cx="1340046" cy="1193566"/>
            </a:xfrm>
            <a:prstGeom prst="rect">
              <a:avLst/>
            </a:prstGeom>
          </p:spPr>
        </p:pic>
      </p:grpSp>
      <p:sp>
        <p:nvSpPr>
          <p:cNvPr id="42" name="Text Placeholder 12"/>
          <p:cNvSpPr txBox="1">
            <a:spLocks/>
          </p:cNvSpPr>
          <p:nvPr/>
        </p:nvSpPr>
        <p:spPr>
          <a:xfrm>
            <a:off x="1577386" y="2826553"/>
            <a:ext cx="1326261" cy="880630"/>
          </a:xfrm>
          <a:prstGeom prst="rect">
            <a:avLst/>
          </a:prstGeom>
        </p:spPr>
        <p:txBody>
          <a:bodyPr anchor="ctr" anchorCtr="0"/>
          <a:lstStyle>
            <a:lvl1pPr marL="180000" indent="-1800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000" dirty="0">
              <a:solidFill>
                <a:prstClr val="white"/>
              </a:solidFill>
              <a:latin typeface="Arial" pitchFamily="34" charset="0"/>
            </a:endParaRPr>
          </a:p>
        </p:txBody>
      </p:sp>
      <p:grpSp>
        <p:nvGrpSpPr>
          <p:cNvPr id="43" name="Group 42" title="management team"/>
          <p:cNvGrpSpPr/>
          <p:nvPr/>
        </p:nvGrpSpPr>
        <p:grpSpPr>
          <a:xfrm>
            <a:off x="2049471" y="1564084"/>
            <a:ext cx="1474111" cy="2158101"/>
            <a:chOff x="8000623" y="1555992"/>
            <a:chExt cx="1368079" cy="2210622"/>
          </a:xfrm>
        </p:grpSpPr>
        <p:sp>
          <p:nvSpPr>
            <p:cNvPr id="44" name="Round Same Side Corner Rectangle 43"/>
            <p:cNvSpPr/>
            <p:nvPr/>
          </p:nvSpPr>
          <p:spPr>
            <a:xfrm>
              <a:off x="8015529" y="2806944"/>
              <a:ext cx="1332236" cy="95967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ACC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 sz="1000" dirty="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45" name="Text Placeholder 12"/>
            <p:cNvSpPr txBox="1">
              <a:spLocks/>
            </p:cNvSpPr>
            <p:nvPr/>
          </p:nvSpPr>
          <p:spPr>
            <a:xfrm>
              <a:off x="8000623" y="2815322"/>
              <a:ext cx="1368079" cy="915859"/>
            </a:xfrm>
            <a:prstGeom prst="rect">
              <a:avLst/>
            </a:prstGeom>
          </p:spPr>
          <p:txBody>
            <a:bodyPr anchor="ctr" anchorCtr="0"/>
            <a:lstStyle>
              <a:lvl1pPr marL="180000" indent="-180000" algn="l" defTabSz="457200" rtl="0" eaLnBrk="1" latinLnBrk="0" hangingPunct="1">
                <a:spcBef>
                  <a:spcPct val="20000"/>
                </a:spcBef>
                <a:buFont typeface="Wingdings" charset="2"/>
                <a:buChar char="§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0000" indent="-180000" algn="l" defTabSz="457200" rtl="0" eaLnBrk="1" latinLnBrk="0" hangingPunct="1">
                <a:spcBef>
                  <a:spcPct val="20000"/>
                </a:spcBef>
                <a:buFont typeface="Wingdings" charset="2"/>
                <a:buChar char="§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00000" indent="-180000" algn="l" defTabSz="457200" rtl="0" eaLnBrk="1" latinLnBrk="0" hangingPunct="1">
                <a:spcBef>
                  <a:spcPct val="20000"/>
                </a:spcBef>
                <a:buFont typeface="Wingdings" charset="2"/>
                <a:buChar char="§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260000" indent="-180000" algn="l" defTabSz="457200" rtl="0" eaLnBrk="1" latinLnBrk="0" hangingPunct="1">
                <a:spcBef>
                  <a:spcPct val="20000"/>
                </a:spcBef>
                <a:buFont typeface="Wingdings" charset="2"/>
                <a:buChar char="§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620000" indent="-180000" algn="l" defTabSz="457200" rtl="0" eaLnBrk="1" latinLnBrk="0" hangingPunct="1">
                <a:spcBef>
                  <a:spcPct val="20000"/>
                </a:spcBef>
                <a:buFont typeface="Wingdings" charset="2"/>
                <a:buChar char="§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000" b="1" dirty="0">
                  <a:solidFill>
                    <a:prstClr val="white"/>
                  </a:solidFill>
                  <a:latin typeface="Arial" pitchFamily="34" charset="0"/>
                </a:rPr>
                <a:t>Vivek </a:t>
              </a:r>
              <a:r>
                <a:rPr lang="en-US" sz="1000" b="1" dirty="0" smtClean="0">
                  <a:solidFill>
                    <a:prstClr val="white"/>
                  </a:solidFill>
                  <a:latin typeface="Arial" pitchFamily="34" charset="0"/>
                </a:rPr>
                <a:t>Bhan</a:t>
              </a:r>
              <a:r>
                <a:rPr lang="en-US" sz="1000" dirty="0">
                  <a:solidFill>
                    <a:prstClr val="white"/>
                  </a:solidFill>
                  <a:latin typeface="Arial" pitchFamily="34" charset="0"/>
                </a:rPr>
                <a:t/>
              </a:r>
              <a:br>
                <a:rPr lang="en-US" sz="1000" dirty="0">
                  <a:solidFill>
                    <a:prstClr val="white"/>
                  </a:solidFill>
                  <a:latin typeface="Arial" pitchFamily="34" charset="0"/>
                </a:rPr>
              </a:br>
              <a:r>
                <a:rPr lang="en-US" sz="1000" dirty="0" smtClean="0">
                  <a:solidFill>
                    <a:prstClr val="white"/>
                  </a:solidFill>
                  <a:latin typeface="Arial" pitchFamily="34" charset="0"/>
                </a:rPr>
                <a:t>S</a:t>
              </a:r>
              <a:r>
                <a:rPr lang="en-GB" sz="1000" dirty="0">
                  <a:solidFill>
                    <a:prstClr val="white"/>
                  </a:solidFill>
                  <a:latin typeface="Arial" pitchFamily="34" charset="0"/>
                </a:rPr>
                <a:t>VP, Engineering</a:t>
              </a:r>
            </a:p>
          </p:txBody>
        </p:sp>
        <p:pic>
          <p:nvPicPr>
            <p:cNvPr id="46" name="Picture 3" title="vivek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15529" y="1555992"/>
              <a:ext cx="1332236" cy="1278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7" name="Group 46" title="management team"/>
          <p:cNvGrpSpPr/>
          <p:nvPr/>
        </p:nvGrpSpPr>
        <p:grpSpPr>
          <a:xfrm>
            <a:off x="3580352" y="1564084"/>
            <a:ext cx="1429764" cy="2142514"/>
            <a:chOff x="6562072" y="1557834"/>
            <a:chExt cx="1318069" cy="2101290"/>
          </a:xfrm>
        </p:grpSpPr>
        <p:sp>
          <p:nvSpPr>
            <p:cNvPr id="48" name="Text Placeholder 12"/>
            <p:cNvSpPr txBox="1">
              <a:spLocks/>
            </p:cNvSpPr>
            <p:nvPr/>
          </p:nvSpPr>
          <p:spPr>
            <a:xfrm>
              <a:off x="6562072" y="2791665"/>
              <a:ext cx="1314661" cy="867459"/>
            </a:xfrm>
            <a:prstGeom prst="rect">
              <a:avLst/>
            </a:prstGeom>
          </p:spPr>
          <p:txBody>
            <a:bodyPr anchor="ctr" anchorCtr="0"/>
            <a:lstStyle>
              <a:lvl1pPr marL="180000" indent="-180000" algn="l" defTabSz="457200" rtl="0" eaLnBrk="1" latinLnBrk="0" hangingPunct="1">
                <a:spcBef>
                  <a:spcPct val="20000"/>
                </a:spcBef>
                <a:buFont typeface="Wingdings" charset="2"/>
                <a:buChar char="§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0000" indent="-180000" algn="l" defTabSz="457200" rtl="0" eaLnBrk="1" latinLnBrk="0" hangingPunct="1">
                <a:spcBef>
                  <a:spcPct val="20000"/>
                </a:spcBef>
                <a:buFont typeface="Wingdings" charset="2"/>
                <a:buChar char="§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00000" indent="-180000" algn="l" defTabSz="457200" rtl="0" eaLnBrk="1" latinLnBrk="0" hangingPunct="1">
                <a:spcBef>
                  <a:spcPct val="20000"/>
                </a:spcBef>
                <a:buFont typeface="Wingdings" charset="2"/>
                <a:buChar char="§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260000" indent="-180000" algn="l" defTabSz="457200" rtl="0" eaLnBrk="1" latinLnBrk="0" hangingPunct="1">
                <a:spcBef>
                  <a:spcPct val="20000"/>
                </a:spcBef>
                <a:buFont typeface="Wingdings" charset="2"/>
                <a:buChar char="§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620000" indent="-180000" algn="l" defTabSz="457200" rtl="0" eaLnBrk="1" latinLnBrk="0" hangingPunct="1">
                <a:spcBef>
                  <a:spcPct val="20000"/>
                </a:spcBef>
                <a:buFont typeface="Wingdings" charset="2"/>
                <a:buChar char="§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000" b="1" dirty="0" smtClean="0">
                  <a:solidFill>
                    <a:prstClr val="white"/>
                  </a:solidFill>
                  <a:latin typeface="Arial" pitchFamily="34" charset="0"/>
                </a:rPr>
                <a:t>Christophe Chene</a:t>
              </a:r>
              <a:r>
                <a:rPr lang="en-US" sz="1000" dirty="0">
                  <a:solidFill>
                    <a:prstClr val="white"/>
                  </a:solidFill>
                  <a:latin typeface="Arial" pitchFamily="34" charset="0"/>
                </a:rPr>
                <a:t/>
              </a:r>
              <a:br>
                <a:rPr lang="en-US" sz="1000" dirty="0">
                  <a:solidFill>
                    <a:prstClr val="white"/>
                  </a:solidFill>
                  <a:latin typeface="Arial" pitchFamily="34" charset="0"/>
                </a:rPr>
              </a:br>
              <a:r>
                <a:rPr lang="en-US" sz="1000" dirty="0">
                  <a:solidFill>
                    <a:prstClr val="white"/>
                  </a:solidFill>
                  <a:latin typeface="Arial" pitchFamily="34" charset="0"/>
                </a:rPr>
                <a:t>S</a:t>
              </a:r>
              <a:r>
                <a:rPr lang="en-GB" sz="1000" dirty="0">
                  <a:solidFill>
                    <a:prstClr val="white"/>
                  </a:solidFill>
                  <a:latin typeface="Arial" pitchFamily="34" charset="0"/>
                </a:rPr>
                <a:t>VP, Asia</a:t>
              </a:r>
            </a:p>
          </p:txBody>
        </p:sp>
        <p:pic>
          <p:nvPicPr>
            <p:cNvPr id="49" name="Picture Placeholder 43" title="christophe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2072" y="1557834"/>
              <a:ext cx="1318069" cy="1223847"/>
            </a:xfrm>
            <a:prstGeom prst="rect">
              <a:avLst/>
            </a:prstGeom>
            <a:effectLst/>
          </p:spPr>
        </p:pic>
      </p:grpSp>
      <p:grpSp>
        <p:nvGrpSpPr>
          <p:cNvPr id="50" name="Group 49" title="management team"/>
          <p:cNvGrpSpPr/>
          <p:nvPr/>
        </p:nvGrpSpPr>
        <p:grpSpPr>
          <a:xfrm>
            <a:off x="5028534" y="1564672"/>
            <a:ext cx="1494186" cy="2142515"/>
            <a:chOff x="7983442" y="3881428"/>
            <a:chExt cx="1494186" cy="2167955"/>
          </a:xfrm>
        </p:grpSpPr>
        <p:sp>
          <p:nvSpPr>
            <p:cNvPr id="51" name="Text Placeholder 12"/>
            <p:cNvSpPr txBox="1">
              <a:spLocks/>
            </p:cNvSpPr>
            <p:nvPr/>
          </p:nvSpPr>
          <p:spPr>
            <a:xfrm>
              <a:off x="7983442" y="5141319"/>
              <a:ext cx="1494186" cy="908064"/>
            </a:xfrm>
            <a:prstGeom prst="rect">
              <a:avLst/>
            </a:prstGeom>
          </p:spPr>
          <p:txBody>
            <a:bodyPr anchor="ctr" anchorCtr="0"/>
            <a:lstStyle>
              <a:lvl1pPr marL="180000" indent="-180000" algn="l" defTabSz="457200" rtl="0" eaLnBrk="1" latinLnBrk="0" hangingPunct="1">
                <a:spcBef>
                  <a:spcPct val="20000"/>
                </a:spcBef>
                <a:buFont typeface="Wingdings" charset="2"/>
                <a:buChar char="§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0000" indent="-180000" algn="l" defTabSz="457200" rtl="0" eaLnBrk="1" latinLnBrk="0" hangingPunct="1">
                <a:spcBef>
                  <a:spcPct val="20000"/>
                </a:spcBef>
                <a:buFont typeface="Wingdings" charset="2"/>
                <a:buChar char="§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00000" indent="-180000" algn="l" defTabSz="457200" rtl="0" eaLnBrk="1" latinLnBrk="0" hangingPunct="1">
                <a:spcBef>
                  <a:spcPct val="20000"/>
                </a:spcBef>
                <a:buFont typeface="Wingdings" charset="2"/>
                <a:buChar char="§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260000" indent="-180000" algn="l" defTabSz="457200" rtl="0" eaLnBrk="1" latinLnBrk="0" hangingPunct="1">
                <a:spcBef>
                  <a:spcPct val="20000"/>
                </a:spcBef>
                <a:buFont typeface="Wingdings" charset="2"/>
                <a:buChar char="§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620000" indent="-180000" algn="l" defTabSz="457200" rtl="0" eaLnBrk="1" latinLnBrk="0" hangingPunct="1">
                <a:spcBef>
                  <a:spcPct val="20000"/>
                </a:spcBef>
                <a:buFont typeface="Wingdings" charset="2"/>
                <a:buChar char="§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240"/>
                </a:spcBef>
                <a:buNone/>
              </a:pPr>
              <a:r>
                <a:rPr lang="en-GB" sz="1000" b="1" dirty="0">
                  <a:solidFill>
                    <a:prstClr val="white"/>
                  </a:solidFill>
                  <a:latin typeface="Arial" pitchFamily="34" charset="0"/>
                </a:rPr>
                <a:t>Mohamed </a:t>
              </a:r>
              <a:r>
                <a:rPr lang="en-GB" sz="1000" b="1" dirty="0" smtClean="0">
                  <a:solidFill>
                    <a:prstClr val="white"/>
                  </a:solidFill>
                  <a:latin typeface="Arial" pitchFamily="34" charset="0"/>
                </a:rPr>
                <a:t>Djadoudi</a:t>
              </a:r>
              <a:r>
                <a:rPr lang="en-GB" sz="1000" b="1" dirty="0">
                  <a:solidFill>
                    <a:prstClr val="white"/>
                  </a:solidFill>
                  <a:latin typeface="Arial" pitchFamily="34" charset="0"/>
                </a:rPr>
                <a:t> </a:t>
              </a:r>
              <a:endParaRPr lang="en-GB" sz="1000" b="1" dirty="0" smtClean="0">
                <a:solidFill>
                  <a:prstClr val="white"/>
                </a:solidFill>
                <a:latin typeface="Arial" pitchFamily="34" charset="0"/>
              </a:endParaRPr>
            </a:p>
            <a:p>
              <a:pPr marL="0" indent="0" algn="ctr">
                <a:spcBef>
                  <a:spcPts val="240"/>
                </a:spcBef>
                <a:buNone/>
              </a:pPr>
              <a:r>
                <a:rPr lang="en-GB" sz="1000" dirty="0" smtClean="0">
                  <a:solidFill>
                    <a:prstClr val="white"/>
                  </a:solidFill>
                  <a:latin typeface="Arial" pitchFamily="34" charset="0"/>
                </a:rPr>
                <a:t>SVP</a:t>
              </a:r>
              <a:r>
                <a:rPr lang="en-GB" sz="1000" dirty="0">
                  <a:solidFill>
                    <a:prstClr val="white"/>
                  </a:solidFill>
                  <a:latin typeface="Arial" pitchFamily="34" charset="0"/>
                </a:rPr>
                <a:t>, </a:t>
              </a:r>
              <a:r>
                <a:rPr lang="en-GB" sz="1000" dirty="0" smtClean="0">
                  <a:solidFill>
                    <a:prstClr val="white"/>
                  </a:solidFill>
                  <a:latin typeface="Arial" pitchFamily="34" charset="0"/>
                </a:rPr>
                <a:t>Global Manufacturing Operations </a:t>
              </a:r>
              <a:r>
                <a:rPr lang="en-GB" sz="1000" dirty="0">
                  <a:solidFill>
                    <a:prstClr val="white"/>
                  </a:solidFill>
                  <a:latin typeface="Arial" pitchFamily="34" charset="0"/>
                </a:rPr>
                <a:t>&amp; Quality</a:t>
              </a:r>
              <a:endParaRPr lang="en-GB" sz="1000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pic>
          <p:nvPicPr>
            <p:cNvPr id="52" name="Picture Placeholder 26" title="mohamed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5110" y="3881428"/>
              <a:ext cx="1422518" cy="1252097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53" name="Text Placeholder 12"/>
          <p:cNvSpPr txBox="1">
            <a:spLocks/>
          </p:cNvSpPr>
          <p:nvPr/>
        </p:nvSpPr>
        <p:spPr>
          <a:xfrm>
            <a:off x="6624840" y="2822709"/>
            <a:ext cx="1315991" cy="884477"/>
          </a:xfrm>
          <a:prstGeom prst="rect">
            <a:avLst/>
          </a:prstGeom>
        </p:spPr>
        <p:txBody>
          <a:bodyPr anchor="ctr" anchorCtr="0"/>
          <a:lstStyle>
            <a:lvl1pPr marL="180000" indent="-1800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00" b="1" dirty="0" smtClean="0">
                <a:solidFill>
                  <a:prstClr val="white"/>
                </a:solidFill>
                <a:latin typeface="Arial" pitchFamily="34" charset="0"/>
              </a:rPr>
              <a:t>Christophe Chene</a:t>
            </a:r>
            <a:r>
              <a:rPr lang="en-US" sz="1000" dirty="0">
                <a:solidFill>
                  <a:prstClr val="white"/>
                </a:solidFill>
                <a:latin typeface="Arial" pitchFamily="34" charset="0"/>
              </a:rPr>
              <a:t/>
            </a:r>
            <a:br>
              <a:rPr lang="en-US" sz="1000" dirty="0">
                <a:solidFill>
                  <a:prstClr val="white"/>
                </a:solidFill>
                <a:latin typeface="Arial" pitchFamily="34" charset="0"/>
              </a:rPr>
            </a:br>
            <a:r>
              <a:rPr lang="en-US" sz="1000" dirty="0">
                <a:solidFill>
                  <a:prstClr val="white"/>
                </a:solidFill>
                <a:latin typeface="Arial" pitchFamily="34" charset="0"/>
              </a:rPr>
              <a:t>S</a:t>
            </a:r>
            <a:r>
              <a:rPr lang="en-GB" sz="1000" dirty="0">
                <a:solidFill>
                  <a:prstClr val="white"/>
                </a:solidFill>
                <a:latin typeface="Arial" pitchFamily="34" charset="0"/>
              </a:rPr>
              <a:t>VP, Asia</a:t>
            </a:r>
          </a:p>
        </p:txBody>
      </p:sp>
      <p:sp>
        <p:nvSpPr>
          <p:cNvPr id="54" name="Round Same Side Corner Rectangle 53" title="management team"/>
          <p:cNvSpPr/>
          <p:nvPr/>
        </p:nvSpPr>
        <p:spPr>
          <a:xfrm>
            <a:off x="6601748" y="2799769"/>
            <a:ext cx="1381744" cy="907420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00AC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240"/>
              </a:spcBef>
            </a:pPr>
            <a:r>
              <a:rPr lang="en-GB" sz="1000" b="1" dirty="0" smtClean="0">
                <a:solidFill>
                  <a:prstClr val="white"/>
                </a:solidFill>
                <a:latin typeface="Arial" pitchFamily="34" charset="0"/>
              </a:rPr>
              <a:t>Wissam Jabre</a:t>
            </a:r>
            <a:endParaRPr lang="en-GB" sz="1000" b="1" dirty="0">
              <a:solidFill>
                <a:prstClr val="white"/>
              </a:solidFill>
              <a:latin typeface="Arial" pitchFamily="34" charset="0"/>
            </a:endParaRPr>
          </a:p>
          <a:p>
            <a:pPr algn="ctr">
              <a:spcBef>
                <a:spcPts val="240"/>
              </a:spcBef>
            </a:pPr>
            <a:r>
              <a:rPr lang="en-GB" sz="1000" dirty="0" smtClean="0">
                <a:solidFill>
                  <a:prstClr val="white"/>
                </a:solidFill>
                <a:latin typeface="Arial" pitchFamily="34" charset="0"/>
              </a:rPr>
              <a:t>Chief Financial Officer</a:t>
            </a:r>
            <a:endParaRPr lang="en-GB" sz="1000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55" name="Picture 2" descr="C:\Users\LOfsteda\Desktop\Web\wissam_jabre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980" y="1564329"/>
            <a:ext cx="1381512" cy="123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5079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6f8aea87975c6ad33d317306a5a9475a3c2212f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LIBVERSION" val="NO VALUE"/>
  <p:tag name="DDVERSION" val="2.0"/>
  <p:tag name="FONTCOLOR" val="NO VALUE"/>
  <p:tag name="LINECOLOR" val="NO VALUE"/>
  <p:tag name="SOURCE" val="NO VALUE"/>
  <p:tag name="TYPE" val="ChartHeading"/>
  <p:tag name="DEVICE" val="Canon Colorpass 1000"/>
  <p:tag name="FILLFORECOLOR" val="Transparent"/>
  <p:tag name="SUBOBJECTID" val="ChartHeading"/>
  <p:tag name="OBJECTID" val="XLChart"/>
  <p:tag name="LEFT" val="226.8"/>
  <p:tag name="TOP" val="360"/>
  <p:tag name="HEIGHT" val="28.8"/>
  <p:tag name="PLACEHOLDERSIZE" val="3"/>
  <p:tag name="ANCHORPOINT" val="7"/>
  <p:tag name="CHARTTYPE" val="Pie Chart"/>
  <p:tag name="CHARTNAME" val="XLChart"/>
  <p:tag name="WIDTH" val="244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LIBVERSION" val="NO VALUE"/>
  <p:tag name="DDVERSION" val="2.0"/>
  <p:tag name="FONTCOLOR" val="NO VALUE"/>
  <p:tag name="LINECOLOR" val="NO VALUE"/>
  <p:tag name="SOURCE" val="NO VALUE"/>
  <p:tag name="TYPE" val="ChartHeading"/>
  <p:tag name="DEVICE" val="Canon Colorpass 1000"/>
  <p:tag name="FILLFORECOLOR" val="Transparent"/>
  <p:tag name="SUBOBJECTID" val="ChartHeading"/>
  <p:tag name="OBJECTID" val="XLChart"/>
  <p:tag name="LEFT" val="226.8"/>
  <p:tag name="TOP" val="360"/>
  <p:tag name="HEIGHT" val="28.8"/>
  <p:tag name="PLACEHOLDERSIZE" val="3"/>
  <p:tag name="ANCHORPOINT" val="7"/>
  <p:tag name="CHARTTYPE" val="Pie Chart"/>
  <p:tag name="CHARTNAME" val="XLChart"/>
  <p:tag name="WIDTH" val="244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GNOREFONTNONCOMPLIANCE" val="0"/>
  <p:tag name="FONTBOLD" val="0"/>
  <p:tag name="FONTITALIC" val="-1"/>
  <p:tag name="FONTULINE" val="0"/>
  <p:tag name="FONTSHADOW" val="0"/>
  <p:tag name="FONTALIGNMENT" val="1"/>
  <p:tag name="FONTCOLOR" val="0"/>
  <p:tag name="FONT_COLOR_TYPE" val="1"/>
  <p:tag name="FONT_COLOR_SCHEME_INDEX" val="0"/>
  <p:tag name="IGNORECOLORLINESNONCOMPLIANCE" val="0"/>
  <p:tag name="FILLVISIBLE" val="0"/>
  <p:tag name="FILLCOLOR" val="3687680"/>
  <p:tag name="FILL_COLOR_SCHEME_INDEX" val="5"/>
  <p:tag name="FILL_COLOR_TYPE" val="2"/>
  <p:tag name="FILLCOLORING" val="No Fill"/>
  <p:tag name="LINEVISIBLE" val="0"/>
  <p:tag name="LINECOLOR" val="3687680"/>
  <p:tag name="LINE_COLOR_SCHEME_INDEX" val="2"/>
  <p:tag name="LINE_COLOR_TYPE" val="2"/>
  <p:tag name="LINECOLORING" val="No Line"/>
  <p:tag name="IGNOREPOSITIONNONCOMPLIANCE" val="0"/>
  <p:tag name="POSITIONTOP" val="528"/>
  <p:tag name="POSITIONLEFT" val="54"/>
  <p:tag name="IGNORESIZENONCOMPLIANCE" val="0"/>
  <p:tag name="SIZEWIDTH" val="684"/>
  <p:tag name="SIZEHEIGHT" val="24"/>
  <p:tag name="ENAME" val="SLIDEFOOTER"/>
  <p:tag name="FONTNAME" val="Arial"/>
  <p:tag name="FONTSIZE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LIBVERSION" val="NO VALUE"/>
  <p:tag name="DDVERSION" val="2.0"/>
  <p:tag name="FONTCOLOR" val="NO VALUE"/>
  <p:tag name="LINECOLOR" val="NO VALUE"/>
  <p:tag name="SOURCE" val="NO VALUE"/>
  <p:tag name="TYPE" val="ChartHeading"/>
  <p:tag name="DEVICE" val="Canon Colorpass 1000"/>
  <p:tag name="FILLFORECOLOR" val="Transparent"/>
  <p:tag name="SUBOBJECTID" val="ChartHeading"/>
  <p:tag name="OBJECTID" val="XLChart"/>
  <p:tag name="LEFT" val="226.8"/>
  <p:tag name="TOP" val="360"/>
  <p:tag name="HEIGHT" val="28.8"/>
  <p:tag name="PLACEHOLDERSIZE" val="3"/>
  <p:tag name="ANCHORPOINT" val="7"/>
  <p:tag name="CHARTTYPE" val="Pie Chart"/>
  <p:tag name="CHARTNAME" val="XLChart"/>
  <p:tag name="WIDTH" val="24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LIBVERSION" val="NO VALUE"/>
  <p:tag name="DDVERSION" val="2.0"/>
  <p:tag name="FONTCOLOR" val="NO VALUE"/>
  <p:tag name="LINECOLOR" val="NO VALUE"/>
  <p:tag name="SOURCE" val="NO VALUE"/>
  <p:tag name="TYPE" val="ChartHeading"/>
  <p:tag name="DEVICE" val="Canon Colorpass 1000"/>
  <p:tag name="FILLFORECOLOR" val="Transparent"/>
  <p:tag name="SUBOBJECTID" val="ChartHeading"/>
  <p:tag name="OBJECTID" val="XLChart"/>
  <p:tag name="LEFT" val="226.8"/>
  <p:tag name="TOP" val="360"/>
  <p:tag name="HEIGHT" val="28.8"/>
  <p:tag name="PLACEHOLDERSIZE" val="3"/>
  <p:tag name="ANCHORPOINT" val="7"/>
  <p:tag name="CHARTTYPE" val="Pie Chart"/>
  <p:tag name="CHARTNAME" val="XLChart"/>
  <p:tag name="WIDTH" val="244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LIBVERSION" val="NO VALUE"/>
  <p:tag name="DDVERSION" val="2.0"/>
  <p:tag name="FONTCOLOR" val="NO VALUE"/>
  <p:tag name="LINECOLOR" val="NO VALUE"/>
  <p:tag name="SOURCE" val="NO VALUE"/>
  <p:tag name="TYPE" val="ChartHeading"/>
  <p:tag name="DEVICE" val="Canon Colorpass 1000"/>
  <p:tag name="FILLFORECOLOR" val="Transparent"/>
  <p:tag name="SUBOBJECTID" val="ChartHeading"/>
  <p:tag name="OBJECTID" val="XLChart"/>
  <p:tag name="LEFT" val="226.8"/>
  <p:tag name="TOP" val="360"/>
  <p:tag name="HEIGHT" val="28.8"/>
  <p:tag name="PLACEHOLDERSIZE" val="3"/>
  <p:tag name="ANCHORPOINT" val="7"/>
  <p:tag name="CHARTTYPE" val="Pie Chart"/>
  <p:tag name="CHARTNAME" val="XLChart"/>
  <p:tag name="WIDTH" val="244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LERID" val="SlideFooter1"/>
  <p:tag name="ANCHORPOINT" val="NO VALUE"/>
  <p:tag name="CHARTLIBVERSION" val="NO VALUE"/>
  <p:tag name="DDVERSION" val="2.0"/>
  <p:tag name="LINECOLOR" val="NO VALUE"/>
  <p:tag name="PLACEHOLDERSIZE" val="NO VALUE"/>
  <p:tag name="TYPE" val="Slide Footer"/>
  <p:tag name="FILLFORECOLOR" val="Transparent"/>
  <p:tag name="SUBOBJECTID" val="SlideFooter"/>
  <p:tag name="OBJECTID" val="SlideFooter"/>
  <p:tag name="SOURCE" val="rulers.ppt!SlideFooter1"/>
  <p:tag name="LEFT" val="226.75"/>
  <p:tag name="TOP" val="556.56"/>
  <p:tag name="HEIGHT" val="30.24"/>
  <p:tag name="WIDTH" val="421.2"/>
  <p:tag name="FONTCOLOR" val="Slide Footer Font"/>
  <p:tag name="DEVICE" val="Canon Colorpass 100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LIBVERSION" val="NO VALUE"/>
  <p:tag name="DDVERSION" val="2.0"/>
  <p:tag name="FONTCOLOR" val="NO VALUE"/>
  <p:tag name="LINECOLOR" val="NO VALUE"/>
  <p:tag name="SOURCE" val="NO VALUE"/>
  <p:tag name="TYPE" val="ChartHeading"/>
  <p:tag name="DEVICE" val="Canon Colorpass 1000"/>
  <p:tag name="FILLFORECOLOR" val="Transparent"/>
  <p:tag name="SUBOBJECTID" val="ChartHeading"/>
  <p:tag name="OBJECTID" val="XLChart"/>
  <p:tag name="LEFT" val="226.8"/>
  <p:tag name="TOP" val="360"/>
  <p:tag name="HEIGHT" val="28.8"/>
  <p:tag name="PLACEHOLDERSIZE" val="3"/>
  <p:tag name="ANCHORPOINT" val="7"/>
  <p:tag name="CHARTTYPE" val="Pie Chart"/>
  <p:tag name="CHARTNAME" val="XLChart"/>
  <p:tag name="WIDTH" val="244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LIBVERSION" val="NO VALUE"/>
  <p:tag name="DDVERSION" val="2.0"/>
  <p:tag name="FONTCOLOR" val="NO VALUE"/>
  <p:tag name="LINECOLOR" val="NO VALUE"/>
  <p:tag name="SOURCE" val="NO VALUE"/>
  <p:tag name="TYPE" val="ChartHeading"/>
  <p:tag name="DEVICE" val="Canon Colorpass 1000"/>
  <p:tag name="FILLFORECOLOR" val="Transparent"/>
  <p:tag name="SUBOBJECTID" val="ChartHeading"/>
  <p:tag name="OBJECTID" val="XLChart"/>
  <p:tag name="LEFT" val="226.8"/>
  <p:tag name="TOP" val="360"/>
  <p:tag name="HEIGHT" val="28.8"/>
  <p:tag name="PLACEHOLDERSIZE" val="3"/>
  <p:tag name="ANCHORPOINT" val="7"/>
  <p:tag name="CHARTTYPE" val="Pie Chart"/>
  <p:tag name="CHARTNAME" val="XLChart"/>
  <p:tag name="WIDTH" val="244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LIBVERSION" val="NO VALUE"/>
  <p:tag name="DDVERSION" val="2.0"/>
  <p:tag name="FONTCOLOR" val="NO VALUE"/>
  <p:tag name="LINECOLOR" val="NO VALUE"/>
  <p:tag name="SOURCE" val="NO VALUE"/>
  <p:tag name="TYPE" val="ChartHeading"/>
  <p:tag name="DEVICE" val="Canon Colorpass 1000"/>
  <p:tag name="FILLFORECOLOR" val="Transparent"/>
  <p:tag name="SUBOBJECTID" val="ChartHeading"/>
  <p:tag name="OBJECTID" val="XLChart"/>
  <p:tag name="LEFT" val="226.8"/>
  <p:tag name="TOP" val="360"/>
  <p:tag name="HEIGHT" val="28.8"/>
  <p:tag name="PLACEHOLDERSIZE" val="3"/>
  <p:tag name="ANCHORPOINT" val="7"/>
  <p:tag name="CHARTTYPE" val="Pie Chart"/>
  <p:tag name="CHARTNAME" val="XLChart"/>
  <p:tag name="WIDTH" val="244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LIBVERSION" val="NO VALUE"/>
  <p:tag name="DDVERSION" val="2.0"/>
  <p:tag name="FONTCOLOR" val="NO VALUE"/>
  <p:tag name="LINECOLOR" val="NO VALUE"/>
  <p:tag name="SOURCE" val="NO VALUE"/>
  <p:tag name="TYPE" val="ChartHeading"/>
  <p:tag name="DEVICE" val="Canon Colorpass 1000"/>
  <p:tag name="FILLFORECOLOR" val="Transparent"/>
  <p:tag name="SUBOBJECTID" val="ChartHeading"/>
  <p:tag name="OBJECTID" val="XLChart"/>
  <p:tag name="LEFT" val="226.8"/>
  <p:tag name="TOP" val="360"/>
  <p:tag name="HEIGHT" val="28.8"/>
  <p:tag name="PLACEHOLDERSIZE" val="3"/>
  <p:tag name="ANCHORPOINT" val="7"/>
  <p:tag name="CHARTTYPE" val="Pie Chart"/>
  <p:tag name="CHARTNAME" val="XLChart"/>
  <p:tag name="WIDTH" val="244.8"/>
</p:tagLst>
</file>

<file path=ppt/theme/theme1.xml><?xml version="1.0" encoding="utf-8"?>
<a:theme xmlns:a="http://schemas.openxmlformats.org/drawingml/2006/main" name="Dialog Blue A4">
  <a:themeElements>
    <a:clrScheme name="Custom 1">
      <a:dk1>
        <a:srgbClr val="000000"/>
      </a:dk1>
      <a:lt1>
        <a:srgbClr val="FFFFFF"/>
      </a:lt1>
      <a:dk2>
        <a:srgbClr val="00ACCD"/>
      </a:dk2>
      <a:lt2>
        <a:srgbClr val="FFFFFF"/>
      </a:lt2>
      <a:accent1>
        <a:srgbClr val="00ACCD"/>
      </a:accent1>
      <a:accent2>
        <a:srgbClr val="E6007E"/>
      </a:accent2>
      <a:accent3>
        <a:srgbClr val="92D050"/>
      </a:accent3>
      <a:accent4>
        <a:srgbClr val="FF9900"/>
      </a:accent4>
      <a:accent5>
        <a:srgbClr val="7E1974"/>
      </a:accent5>
      <a:accent6>
        <a:srgbClr val="008AAB"/>
      </a:accent6>
      <a:hlink>
        <a:srgbClr val="00ACCD"/>
      </a:hlink>
      <a:folHlink>
        <a:srgbClr val="0075BF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ACCD"/>
        </a:solidFill>
        <a:ln>
          <a:noFill/>
        </a:ln>
        <a:effectLst/>
      </a:spPr>
      <a:bodyPr rtlCol="0" anchor="ctr"/>
      <a:lstStyle>
        <a:defPPr algn="ctr" defTabSz="457200">
          <a:defRPr sz="1000" dirty="0">
            <a:solidFill>
              <a:prstClr val="white"/>
            </a:solidFill>
            <a:latin typeface="Arial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eme1 May 2015">
  <a:themeElements>
    <a:clrScheme name="Custom 1">
      <a:dk1>
        <a:srgbClr val="000000"/>
      </a:dk1>
      <a:lt1>
        <a:srgbClr val="FFFFFF"/>
      </a:lt1>
      <a:dk2>
        <a:srgbClr val="00ACCD"/>
      </a:dk2>
      <a:lt2>
        <a:srgbClr val="FFFFFF"/>
      </a:lt2>
      <a:accent1>
        <a:srgbClr val="00ACCD"/>
      </a:accent1>
      <a:accent2>
        <a:srgbClr val="E6007E"/>
      </a:accent2>
      <a:accent3>
        <a:srgbClr val="92D050"/>
      </a:accent3>
      <a:accent4>
        <a:srgbClr val="FF9900"/>
      </a:accent4>
      <a:accent5>
        <a:srgbClr val="7E1974"/>
      </a:accent5>
      <a:accent6>
        <a:srgbClr val="008AAB"/>
      </a:accent6>
      <a:hlink>
        <a:srgbClr val="00ACCD"/>
      </a:hlink>
      <a:folHlink>
        <a:srgbClr val="0075BF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ACCD"/>
        </a:solidFill>
        <a:ln>
          <a:noFill/>
        </a:ln>
        <a:effectLst/>
      </a:spPr>
      <a:bodyPr rtlCol="0" anchor="ctr"/>
      <a:lstStyle>
        <a:defPPr algn="ctr" defTabSz="457200">
          <a:defRPr sz="1000" dirty="0">
            <a:solidFill>
              <a:prstClr val="white"/>
            </a:solidFill>
            <a:latin typeface="Arial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7">
    <a:dk1>
      <a:sysClr val="windowText" lastClr="000000"/>
    </a:dk1>
    <a:lt1>
      <a:sysClr val="window" lastClr="FFFFFF"/>
    </a:lt1>
    <a:dk2>
      <a:srgbClr val="6D6E71"/>
    </a:dk2>
    <a:lt2>
      <a:srgbClr val="BCBEC0"/>
    </a:lt2>
    <a:accent1>
      <a:srgbClr val="EC008C"/>
    </a:accent1>
    <a:accent2>
      <a:srgbClr val="3C00A5"/>
    </a:accent2>
    <a:accent3>
      <a:srgbClr val="00AEEF"/>
    </a:accent3>
    <a:accent4>
      <a:srgbClr val="41AD49"/>
    </a:accent4>
    <a:accent5>
      <a:srgbClr val="FDD800"/>
    </a:accent5>
    <a:accent6>
      <a:srgbClr val="6D6E71"/>
    </a:accent6>
    <a:hlink>
      <a:srgbClr val="6D6E71"/>
    </a:hlink>
    <a:folHlink>
      <a:srgbClr val="6D6E71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4faeb1284fb421da7ab26b56460e344 xmlns="9ac3fa22-3da7-4a22-bea1-a3b381405d87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 presentation</TermName>
          <TermId xmlns="http://schemas.microsoft.com/office/infopath/2007/PartnerControls">d9a355a1-b924-40c7-aaf2-a2cb1601bfb2</TermId>
        </TermInfo>
      </Terms>
    </n4faeb1284fb421da7ab26b56460e344>
    <TaxCatchAll xmlns="9ac3fa22-3da7-4a22-bea1-a3b381405d87">
      <Value>29</Value>
    </TaxCatchAll>
    <_dlc_DocId xmlns="9ac3fa22-3da7-4a22-bea1-a3b381405d87">MARKETING-22-89</_dlc_DocId>
    <_dlc_DocIdUrl xmlns="9ac3fa22-3da7-4a22-bea1-a3b381405d87">
      <Url>http://dms/department/marketing/cmc/_layouts/DocIdRedir.aspx?ID=MARKETING-22-89</Url>
      <Description>MARKETING-22-89</Description>
    </_dlc_DocIdUrl>
  </documentManagement>
</p:properties>
</file>

<file path=customXml/item2.xml><?xml version="1.0" encoding="utf-8"?>
<?mso-contentType ?>
<SharedContentType xmlns="Microsoft.SharePoint.Taxonomy.ContentTypeSync" SourceId="e00b0148-4649-4b6b-8e77-ba05439cd86f" ContentTypeId="0x0101002D12697706CA8E47AFADBFD50BF1A86E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ialog Document" ma:contentTypeID="0x0101002D12697706CA8E47AFADBFD50BF1A86E00B39D2673E6C70F469919CE07B0DA1F16" ma:contentTypeVersion="16" ma:contentTypeDescription="" ma:contentTypeScope="" ma:versionID="5c95a08fdefd739eece38c78471ed6ca">
  <xsd:schema xmlns:xsd="http://www.w3.org/2001/XMLSchema" xmlns:xs="http://www.w3.org/2001/XMLSchema" xmlns:p="http://schemas.microsoft.com/office/2006/metadata/properties" xmlns:ns2="9ac3fa22-3da7-4a22-bea1-a3b381405d87" targetNamespace="http://schemas.microsoft.com/office/2006/metadata/properties" ma:root="true" ma:fieldsID="0d67002e3b2790e5024191e21ef95328" ns2:_="">
    <xsd:import namespace="9ac3fa22-3da7-4a22-bea1-a3b381405d8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n4faeb1284fb421da7ab26b56460e344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c3fa22-3da7-4a22-bea1-a3b381405d8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n4faeb1284fb421da7ab26b56460e344" ma:index="11" nillable="true" ma:taxonomy="true" ma:internalName="n4faeb1284fb421da7ab26b56460e344" ma:taxonomyFieldName="Category1" ma:displayName="Category" ma:default="" ma:fieldId="{74faeb12-84fb-421d-a7ab-26b56460e344}" ma:sspId="e00b0148-4649-4b6b-8e77-ba05439cd86f" ma:termSetId="8f48aa71-f180-4047-81e5-107cb6c7509f" ma:anchorId="63f2a049-4fb3-45f5-a3b5-79b31bd1500d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d9244c93-afda-40f0-9da7-1efea73a9f1b}" ma:internalName="TaxCatchAll" ma:showField="CatchAllData" ma:web="066dc1ee-1b35-457d-9cee-79f9d446ff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d9244c93-afda-40f0-9da7-1efea73a9f1b}" ma:internalName="TaxCatchAllLabel" ma:readOnly="true" ma:showField="CatchAllDataLabel" ma:web="066dc1ee-1b35-457d-9cee-79f9d446ff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2DD6A77-D80E-4345-9552-6C12401521B0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http://www.w3.org/XML/1998/namespace"/>
    <ds:schemaRef ds:uri="9ac3fa22-3da7-4a22-bea1-a3b381405d87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B3ED728-AB61-4C2A-95B4-C1581AF9CDFC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B9496D27-E75C-454F-8CEE-AADAB74C50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c3fa22-3da7-4a22-bea1-a3b381405d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886053E-CFA8-4459-9B7C-F2CA620DADB6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D01DA9FA-0B67-4C7F-AF44-977E7851F50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1274</TotalTime>
  <Words>1753</Words>
  <Application>Microsoft Office PowerPoint</Application>
  <PresentationFormat>A4 Paper (210x297 mm)</PresentationFormat>
  <Paragraphs>392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Dialog Blue A4</vt:lpstr>
      <vt:lpstr>Theme1 May 2015</vt:lpstr>
      <vt:lpstr>PowerPoint Presentation</vt:lpstr>
      <vt:lpstr>Agenda</vt:lpstr>
      <vt:lpstr>Dialog at a Glance</vt:lpstr>
      <vt:lpstr>Technology Leadership</vt:lpstr>
      <vt:lpstr>Diverse Product Portfolio</vt:lpstr>
      <vt:lpstr>Focused on Growth Markets and Applications</vt:lpstr>
      <vt:lpstr>Commitment to R&amp;D Investment</vt:lpstr>
      <vt:lpstr>Corporate Structure</vt:lpstr>
      <vt:lpstr>Executive Team</vt:lpstr>
      <vt:lpstr>Strong Financial Position </vt:lpstr>
      <vt:lpstr>Dialog in the News</vt:lpstr>
      <vt:lpstr>Agenda</vt:lpstr>
      <vt:lpstr>4 Pillars of Our Strategy </vt:lpstr>
      <vt:lpstr>Pillars of our Strategy</vt:lpstr>
      <vt:lpstr>Pillars of our Strategy</vt:lpstr>
      <vt:lpstr>Strong Smartphone Value Proposition</vt:lpstr>
      <vt:lpstr>Technology Focus: Power Management</vt:lpstr>
      <vt:lpstr>Technology Focus: Charging</vt:lpstr>
      <vt:lpstr>Technology Focus: Charging </vt:lpstr>
      <vt:lpstr>Technology Focus: Wireless Charging</vt:lpstr>
      <vt:lpstr>Technology Focus: Bluetooth® Low Energy</vt:lpstr>
      <vt:lpstr>Technology Focus: Wireless Audio  </vt:lpstr>
      <vt:lpstr>Agenda</vt:lpstr>
      <vt:lpstr>Why Dialog?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Presentation</dc:title>
  <dc:creator>Lauren Ofstedahl</dc:creator>
  <cp:lastModifiedBy>Lauren Ofstedahl</cp:lastModifiedBy>
  <cp:revision>226</cp:revision>
  <dcterms:created xsi:type="dcterms:W3CDTF">2016-01-26T21:58:36Z</dcterms:created>
  <dcterms:modified xsi:type="dcterms:W3CDTF">2017-10-17T01:12:20Z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0x0101002D12697706CA8E47AFADBFD50BF1A86E00B39D2673E6C70F469919CE07B0DA1F16</vt:lpwstr>
  </property>
  <property fmtid="{D5CDD505-2E9C-101B-9397-08002B2CF9AE}" pid="3" name="_dlc_DocIdItemGuid">
    <vt:lpwstr>ed74c3b0-5049-4ff7-9e68-44307de65fdc</vt:lpwstr>
  </property>
  <property fmtid="{D5CDD505-2E9C-101B-9397-08002B2CF9AE}" pid="4" name="Category1">
    <vt:lpwstr>29;#Corporate presentation|d9a355a1-b924-40c7-aaf2-a2cb1601bfb2</vt:lpwstr>
  </property>
</Properties>
</file>