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28" r:id="rId2"/>
    <p:sldId id="330" r:id="rId3"/>
    <p:sldId id="329" r:id="rId4"/>
    <p:sldId id="325" r:id="rId5"/>
    <p:sldId id="294" r:id="rId6"/>
    <p:sldId id="333" r:id="rId7"/>
    <p:sldId id="308" r:id="rId8"/>
    <p:sldId id="331" r:id="rId9"/>
    <p:sldId id="310" r:id="rId10"/>
    <p:sldId id="332" r:id="rId11"/>
    <p:sldId id="314" r:id="rId12"/>
    <p:sldId id="315" r:id="rId13"/>
    <p:sldId id="316" r:id="rId14"/>
  </p:sldIdLst>
  <p:sldSz cx="122809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88" autoAdjust="0"/>
    <p:restoredTop sz="94660"/>
  </p:normalViewPr>
  <p:slideViewPr>
    <p:cSldViewPr snapToGrid="0" snapToObjects="1">
      <p:cViewPr>
        <p:scale>
          <a:sx n="135" d="100"/>
          <a:sy n="135" d="100"/>
        </p:scale>
        <p:origin x="-304" y="-80"/>
      </p:cViewPr>
      <p:guideLst>
        <p:guide orient="horz" pos="2160"/>
        <p:guide pos="3868"/>
      </p:guideLst>
    </p:cSldViewPr>
  </p:slideViewPr>
  <p:notesTextViewPr>
    <p:cViewPr>
      <p:scale>
        <a:sx n="100" d="100"/>
        <a:sy n="100" d="100"/>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8BF1AC-1FEC-1548-A2D8-9F75149B7A6D}" type="datetimeFigureOut">
              <a:rPr lang="en-US" smtClean="0"/>
              <a:t>16/10/17</a:t>
            </a:fld>
            <a:endParaRPr lang="en-US"/>
          </a:p>
        </p:txBody>
      </p:sp>
      <p:sp>
        <p:nvSpPr>
          <p:cNvPr id="4" name="Slide Image Placeholder 3"/>
          <p:cNvSpPr>
            <a:spLocks noGrp="1" noRot="1" noChangeAspect="1"/>
          </p:cNvSpPr>
          <p:nvPr>
            <p:ph type="sldImg" idx="2"/>
          </p:nvPr>
        </p:nvSpPr>
        <p:spPr>
          <a:xfrm>
            <a:off x="358775" y="685800"/>
            <a:ext cx="61404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EC4E1-2667-6844-BC35-8507866AEF41}" type="slidenum">
              <a:rPr lang="en-US" smtClean="0"/>
              <a:t>‹#›</a:t>
            </a:fld>
            <a:endParaRPr lang="en-US"/>
          </a:p>
        </p:txBody>
      </p:sp>
    </p:spTree>
    <p:extLst>
      <p:ext uri="{BB962C8B-B14F-4D97-AF65-F5344CB8AC3E}">
        <p14:creationId xmlns:p14="http://schemas.microsoft.com/office/powerpoint/2010/main" val="7106967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685800"/>
            <a:ext cx="61404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A20-64E4-432D-BBCB-11DD22D7967A}" type="slidenum">
              <a:rPr lang="en-GB" smtClean="0"/>
              <a:t>12</a:t>
            </a:fld>
            <a:endParaRPr lang="en-GB"/>
          </a:p>
        </p:txBody>
      </p:sp>
    </p:spTree>
    <p:extLst>
      <p:ext uri="{BB962C8B-B14F-4D97-AF65-F5344CB8AC3E}">
        <p14:creationId xmlns:p14="http://schemas.microsoft.com/office/powerpoint/2010/main" val="325407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8775" y="685800"/>
            <a:ext cx="614045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0E2A20-64E4-432D-BBCB-11DD22D7967A}" type="slidenum">
              <a:rPr lang="en-GB" smtClean="0"/>
              <a:t>13</a:t>
            </a:fld>
            <a:endParaRPr lang="en-GB"/>
          </a:p>
        </p:txBody>
      </p:sp>
    </p:spTree>
    <p:extLst>
      <p:ext uri="{BB962C8B-B14F-4D97-AF65-F5344CB8AC3E}">
        <p14:creationId xmlns:p14="http://schemas.microsoft.com/office/powerpoint/2010/main" val="2578554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1068" y="2130426"/>
            <a:ext cx="10438765"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42135" y="3886200"/>
            <a:ext cx="859663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13F2A48-355B-D54F-9133-0DA459082CEC}" type="datetimeFigureOut">
              <a:rPr lang="en-US" smtClean="0"/>
              <a:t>16/10/17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2145500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3F2A48-355B-D54F-9133-0DA459082CEC}" type="datetimeFigureOut">
              <a:rPr lang="en-US" smtClean="0"/>
              <a:t>16/10/17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218633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3652" y="274639"/>
            <a:ext cx="2763203"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14045" y="274639"/>
            <a:ext cx="8084926"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3F2A48-355B-D54F-9133-0DA459082CEC}" type="datetimeFigureOut">
              <a:rPr lang="en-US" smtClean="0"/>
              <a:t>16/10/17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4848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13F2A48-355B-D54F-9133-0DA459082CEC}" type="datetimeFigureOut">
              <a:rPr lang="en-US" smtClean="0"/>
              <a:t>16/10/17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1938296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0106" y="4406901"/>
            <a:ext cx="10438765"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70106" y="2906713"/>
            <a:ext cx="1043876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13F2A48-355B-D54F-9133-0DA459082CEC}" type="datetimeFigureOut">
              <a:rPr lang="en-US" smtClean="0"/>
              <a:t>16/10/17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418414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14045" y="1600201"/>
            <a:ext cx="54240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242791" y="1600201"/>
            <a:ext cx="542406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13F2A48-355B-D54F-9133-0DA459082CEC}" type="datetimeFigureOut">
              <a:rPr lang="en-US" smtClean="0"/>
              <a:t>16/10/17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9662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14045" y="1535113"/>
            <a:ext cx="54261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14045" y="2174875"/>
            <a:ext cx="54261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238527" y="1535113"/>
            <a:ext cx="54283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238527" y="2174875"/>
            <a:ext cx="54283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13F2A48-355B-D54F-9133-0DA459082CEC}" type="datetimeFigureOut">
              <a:rPr lang="en-US" smtClean="0"/>
              <a:t>16/10/17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30448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13F2A48-355B-D54F-9133-0DA459082CEC}" type="datetimeFigureOut">
              <a:rPr lang="en-US" smtClean="0"/>
              <a:t>16/10/17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387554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F2A48-355B-D54F-9133-0DA459082CEC}" type="datetimeFigureOut">
              <a:rPr lang="en-US" smtClean="0"/>
              <a:t>16/10/17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92450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46" y="273050"/>
            <a:ext cx="4040331"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801491" y="273051"/>
            <a:ext cx="686536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14046" y="1435101"/>
            <a:ext cx="404033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3F2A48-355B-D54F-9133-0DA459082CEC}" type="datetimeFigureOut">
              <a:rPr lang="en-US" smtClean="0"/>
              <a:t>16/10/17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2499758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07142" y="4800600"/>
            <a:ext cx="736854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407142" y="612775"/>
            <a:ext cx="736854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407142" y="5367338"/>
            <a:ext cx="736854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13F2A48-355B-D54F-9133-0DA459082CEC}" type="datetimeFigureOut">
              <a:rPr lang="en-US" smtClean="0"/>
              <a:t>16/10/17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4E0EF-B14A-054B-A80F-B26374890E70}" type="slidenum">
              <a:rPr lang="en-US" smtClean="0"/>
              <a:t>‹#›</a:t>
            </a:fld>
            <a:endParaRPr lang="en-US"/>
          </a:p>
        </p:txBody>
      </p:sp>
    </p:spTree>
    <p:extLst>
      <p:ext uri="{BB962C8B-B14F-4D97-AF65-F5344CB8AC3E}">
        <p14:creationId xmlns:p14="http://schemas.microsoft.com/office/powerpoint/2010/main" val="27337653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4045" y="274638"/>
            <a:ext cx="1105281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14045" y="1600201"/>
            <a:ext cx="1105281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14045" y="6356351"/>
            <a:ext cx="28655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F2A48-355B-D54F-9133-0DA459082CEC}" type="datetimeFigureOut">
              <a:rPr lang="en-US" smtClean="0"/>
              <a:t>16/10/17</a:t>
            </a:fld>
            <a:endParaRPr lang="en-US"/>
          </a:p>
        </p:txBody>
      </p:sp>
      <p:sp>
        <p:nvSpPr>
          <p:cNvPr id="5" name="Footer Placeholder 4"/>
          <p:cNvSpPr>
            <a:spLocks noGrp="1"/>
          </p:cNvSpPr>
          <p:nvPr>
            <p:ph type="ftr" sz="quarter" idx="3"/>
          </p:nvPr>
        </p:nvSpPr>
        <p:spPr>
          <a:xfrm>
            <a:off x="4195974" y="6356351"/>
            <a:ext cx="388895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801312" y="6356351"/>
            <a:ext cx="28655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4E0EF-B14A-054B-A80F-B26374890E70}" type="slidenum">
              <a:rPr lang="en-US" smtClean="0"/>
              <a:t>‹#›</a:t>
            </a:fld>
            <a:endParaRPr lang="en-US"/>
          </a:p>
        </p:txBody>
      </p:sp>
    </p:spTree>
    <p:extLst>
      <p:ext uri="{BB962C8B-B14F-4D97-AF65-F5344CB8AC3E}">
        <p14:creationId xmlns:p14="http://schemas.microsoft.com/office/powerpoint/2010/main" val="3525546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1068" y="4352"/>
            <a:ext cx="10438765" cy="1470025"/>
          </a:xfrm>
        </p:spPr>
        <p:txBody>
          <a:bodyPr/>
          <a:lstStyle/>
          <a:p>
            <a:r>
              <a:rPr lang="en-US" dirty="0" smtClean="0"/>
              <a:t>Brief</a:t>
            </a:r>
            <a:endParaRPr lang="en-US" dirty="0"/>
          </a:p>
        </p:txBody>
      </p:sp>
      <p:sp>
        <p:nvSpPr>
          <p:cNvPr id="3" name="Subtitle 2"/>
          <p:cNvSpPr>
            <a:spLocks noGrp="1"/>
          </p:cNvSpPr>
          <p:nvPr>
            <p:ph type="subTitle" idx="1"/>
          </p:nvPr>
        </p:nvSpPr>
        <p:spPr>
          <a:xfrm>
            <a:off x="1842135" y="1270941"/>
            <a:ext cx="8596630" cy="3291652"/>
          </a:xfrm>
        </p:spPr>
        <p:txBody>
          <a:bodyPr>
            <a:normAutofit fontScale="85000" lnSpcReduction="20000"/>
          </a:bodyPr>
          <a:lstStyle/>
          <a:p>
            <a:r>
              <a:rPr lang="en-US" dirty="0" smtClean="0"/>
              <a:t>Design Packaging for a range of Supplements. There are 24 lines being produced, but we only need two concepts:</a:t>
            </a:r>
          </a:p>
          <a:p>
            <a:r>
              <a:rPr lang="en-US" dirty="0" smtClean="0"/>
              <a:t>Pot Design</a:t>
            </a:r>
          </a:p>
          <a:p>
            <a:r>
              <a:rPr lang="en-US" dirty="0" smtClean="0"/>
              <a:t>Box Design</a:t>
            </a:r>
          </a:p>
          <a:p>
            <a:endParaRPr lang="en-US" dirty="0"/>
          </a:p>
          <a:p>
            <a:r>
              <a:rPr lang="en-US" dirty="0" smtClean="0"/>
              <a:t>See </a:t>
            </a:r>
            <a:r>
              <a:rPr lang="en-US" dirty="0" err="1" smtClean="0"/>
              <a:t>PrimalCure.com</a:t>
            </a:r>
            <a:r>
              <a:rPr lang="en-US" dirty="0" smtClean="0"/>
              <a:t> </a:t>
            </a:r>
            <a:r>
              <a:rPr lang="mr-IN" dirty="0" smtClean="0"/>
              <a:t>–</a:t>
            </a:r>
            <a:r>
              <a:rPr lang="en-US" dirty="0" smtClean="0"/>
              <a:t> Steve Bennett is about to launch his new health book and off the back of this will be launching a range of supplements.</a:t>
            </a:r>
          </a:p>
        </p:txBody>
      </p:sp>
    </p:spTree>
    <p:extLst>
      <p:ext uri="{BB962C8B-B14F-4D97-AF65-F5344CB8AC3E}">
        <p14:creationId xmlns:p14="http://schemas.microsoft.com/office/powerpoint/2010/main" val="36119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PRIMAL Sleep</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Suggested </a:t>
            </a:r>
            <a:r>
              <a:rPr lang="en-US" b="1" dirty="0" smtClean="0"/>
              <a:t>Labeling</a:t>
            </a:r>
            <a:r>
              <a:rPr lang="en-US" b="1" dirty="0"/>
              <a:t>:</a:t>
            </a:r>
            <a:br>
              <a:rPr lang="en-US" b="1" dirty="0"/>
            </a:br>
            <a:r>
              <a:rPr lang="en-US" b="1" dirty="0"/>
              <a:t>Nutritional Information per 1 Tablet </a:t>
            </a:r>
            <a:endParaRPr lang="en-US" dirty="0"/>
          </a:p>
          <a:p>
            <a:r>
              <a:rPr lang="en-US" dirty="0"/>
              <a:t>Magnesium 100mg (26.68% NRV), Vitamin C 80mg (100% NRV), Green Tea Extract 500mg (Camellia </a:t>
            </a:r>
            <a:r>
              <a:rPr lang="en-US" dirty="0" err="1"/>
              <a:t>Sinensis</a:t>
            </a:r>
            <a:r>
              <a:rPr lang="en-US" dirty="0"/>
              <a:t>) (Leaves) (from 50mg of 10:1 extract), Montmorency Cherry Powder (</a:t>
            </a:r>
            <a:r>
              <a:rPr lang="en-US" dirty="0" err="1"/>
              <a:t>Prunus</a:t>
            </a:r>
            <a:r>
              <a:rPr lang="en-US" dirty="0"/>
              <a:t> </a:t>
            </a:r>
            <a:r>
              <a:rPr lang="en-US" dirty="0" err="1"/>
              <a:t>cerasus</a:t>
            </a:r>
            <a:r>
              <a:rPr lang="en-US" dirty="0"/>
              <a:t>) (fruit) 50mg, Iron 10mg (71.43% NRV), </a:t>
            </a:r>
            <a:r>
              <a:rPr lang="en-US" dirty="0" err="1"/>
              <a:t>Griffonia</a:t>
            </a:r>
            <a:r>
              <a:rPr lang="en-US" dirty="0"/>
              <a:t> Seed 400mg (</a:t>
            </a:r>
            <a:r>
              <a:rPr lang="en-US" dirty="0" err="1"/>
              <a:t>Griffonia</a:t>
            </a:r>
            <a:r>
              <a:rPr lang="en-US" dirty="0"/>
              <a:t> </a:t>
            </a:r>
            <a:r>
              <a:rPr lang="en-US" dirty="0" err="1"/>
              <a:t>Simplicifolia</a:t>
            </a:r>
            <a:r>
              <a:rPr lang="en-US" dirty="0"/>
              <a:t>) (Seed) Providing L-5-Hydroxytryptophan (from 25mg of 16:1 extract), L- </a:t>
            </a:r>
            <a:r>
              <a:rPr lang="en-US" dirty="0" err="1"/>
              <a:t>Theanine</a:t>
            </a:r>
            <a:r>
              <a:rPr lang="en-US" dirty="0"/>
              <a:t> 25mg, Vitamin B6 10mg (714.29% NRV), Thiamine 10mg (909.1% NRV), Pantothenic Acid 10mg (166.67% NRV), Niacin 10mg (62.5% NRV), Riboflavin 10mg (714.29% NRV), Selenium 200μg (363.64% NRV), Folic Acid 200μg (100% NRV), Iodine 150μg (100% NRV), Biotin 50μg (100% NRV), Vitamin B12 10μg (400% NRV) </a:t>
            </a:r>
            <a:endParaRPr lang="en-US" dirty="0"/>
          </a:p>
          <a:p>
            <a:r>
              <a:rPr lang="en-US" b="1" dirty="0"/>
              <a:t>Ingredients: </a:t>
            </a:r>
            <a:endParaRPr lang="en-US" dirty="0"/>
          </a:p>
          <a:p>
            <a:r>
              <a:rPr lang="en-US" dirty="0"/>
              <a:t>Magnesium Citrate, Bulking Agent (Microcrystalline Cellulose), Magnesium Oxide, Vitamin C (as Ascorbic Acid), Green Tea Extract, Montmorency Cherry Powder, Glazing Agents (</a:t>
            </a:r>
            <a:r>
              <a:rPr lang="en-US" dirty="0" err="1"/>
              <a:t>Hypromellose</a:t>
            </a:r>
            <a:r>
              <a:rPr lang="en-US" dirty="0"/>
              <a:t>, Talc, </a:t>
            </a:r>
            <a:r>
              <a:rPr lang="en-US" dirty="0" err="1"/>
              <a:t>Hydroxypropycellulose</a:t>
            </a:r>
            <a:r>
              <a:rPr lang="en-US" dirty="0"/>
              <a:t>, </a:t>
            </a:r>
            <a:r>
              <a:rPr lang="en-US" dirty="0" err="1"/>
              <a:t>Miglyol</a:t>
            </a:r>
            <a:r>
              <a:rPr lang="en-US" dirty="0"/>
              <a:t> (Medium chain triglycerides), Titanium Dioxide E171), Ferrous </a:t>
            </a:r>
            <a:r>
              <a:rPr lang="en-US" dirty="0" err="1"/>
              <a:t>Fumarate</a:t>
            </a:r>
            <a:r>
              <a:rPr lang="en-US" dirty="0"/>
              <a:t>, </a:t>
            </a:r>
            <a:r>
              <a:rPr lang="en-US" dirty="0" err="1"/>
              <a:t>Griffonia</a:t>
            </a:r>
            <a:r>
              <a:rPr lang="en-US" dirty="0"/>
              <a:t> Seed, L-</a:t>
            </a:r>
            <a:r>
              <a:rPr lang="en-US" dirty="0" err="1"/>
              <a:t>Theanine</a:t>
            </a:r>
            <a:r>
              <a:rPr lang="en-US" dirty="0"/>
              <a:t>, Vitamin B6 (Pyridoxine Hydrochloride), Thiamine </a:t>
            </a:r>
            <a:r>
              <a:rPr lang="en-US" dirty="0" err="1"/>
              <a:t>Mononitrate</a:t>
            </a:r>
            <a:r>
              <a:rPr lang="en-US" dirty="0"/>
              <a:t> (Vitamin B1), Anti- Caking Agent (Magnesium Stearate), Pantothenic Acid (d- Calcium </a:t>
            </a:r>
            <a:r>
              <a:rPr lang="en-US" dirty="0" err="1"/>
              <a:t>Pantothenate</a:t>
            </a:r>
            <a:r>
              <a:rPr lang="en-US" dirty="0"/>
              <a:t>), Niacin, Riboflavin (Vitamin B2), </a:t>
            </a:r>
            <a:r>
              <a:rPr lang="en-US" dirty="0" err="1"/>
              <a:t>Colourant</a:t>
            </a:r>
            <a:r>
              <a:rPr lang="en-US" dirty="0"/>
              <a:t> (Anthocyanin or </a:t>
            </a:r>
            <a:r>
              <a:rPr lang="en-US" dirty="0" err="1"/>
              <a:t>Grapeskin</a:t>
            </a:r>
            <a:r>
              <a:rPr lang="en-US" dirty="0"/>
              <a:t> Extract E163), Anti- Caking Agent (Silica), Sodium Selenite, Folic Acid, Potassium Iodide, Biotin (as d-Biotin), Vitamin B12 (as </a:t>
            </a:r>
            <a:r>
              <a:rPr lang="en-US" dirty="0" err="1"/>
              <a:t>Methylcobalamin</a:t>
            </a:r>
            <a:r>
              <a:rPr lang="en-US" dirty="0"/>
              <a:t>) </a:t>
            </a:r>
            <a:endParaRPr lang="en-US" dirty="0"/>
          </a:p>
          <a:p>
            <a:r>
              <a:rPr lang="en-US" b="1" dirty="0" smtClean="0"/>
              <a:t>Important </a:t>
            </a:r>
            <a:r>
              <a:rPr lang="en-US" b="1" dirty="0"/>
              <a:t>Information </a:t>
            </a:r>
            <a:endParaRPr lang="en-US" dirty="0"/>
          </a:p>
          <a:p>
            <a:r>
              <a:rPr lang="en-US" dirty="0"/>
              <a:t>Food supplements should not be used as a substitute for a balanced diet and healthy lifestyle. If you are pregnant, breastfeeding, taking prescription medication or under medical supervision it is advisable to consult a GP prior to taking any supplements. Discontinue use and consult a GP if adverse reactions occur. Do not exceed stated dose. Store in a cool, dry place. Keep away from children at all times. Do not use if seal under cap is broken. </a:t>
            </a:r>
            <a:endParaRPr lang="en-US" dirty="0"/>
          </a:p>
          <a:p>
            <a:r>
              <a:rPr lang="en-US" b="1" dirty="0" smtClean="0"/>
              <a:t>Storage </a:t>
            </a:r>
            <a:endParaRPr lang="en-US" dirty="0"/>
          </a:p>
          <a:p>
            <a:r>
              <a:rPr lang="en-US" dirty="0"/>
              <a:t>Store in a cool dry place. </a:t>
            </a:r>
            <a:endParaRPr lang="en-US" dirty="0"/>
          </a:p>
          <a:p>
            <a:endParaRPr lang="en-US" dirty="0"/>
          </a:p>
        </p:txBody>
      </p:sp>
    </p:spTree>
    <p:extLst>
      <p:ext uri="{BB962C8B-B14F-4D97-AF65-F5344CB8AC3E}">
        <p14:creationId xmlns:p14="http://schemas.microsoft.com/office/powerpoint/2010/main" val="3586915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25513" y="1038010"/>
            <a:ext cx="3867689" cy="892760"/>
            <a:chOff x="279382" y="1038066"/>
            <a:chExt cx="3839691" cy="892760"/>
          </a:xfrm>
        </p:grpSpPr>
        <p:sp>
          <p:nvSpPr>
            <p:cNvPr id="26" name="Rounded Rectangle 25"/>
            <p:cNvSpPr/>
            <p:nvPr/>
          </p:nvSpPr>
          <p:spPr>
            <a:xfrm>
              <a:off x="279382" y="1038066"/>
              <a:ext cx="3608953"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0628" y="1039830"/>
              <a:ext cx="130466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28" name="Rectangle 27"/>
            <p:cNvSpPr/>
            <p:nvPr/>
          </p:nvSpPr>
          <p:spPr>
            <a:xfrm>
              <a:off x="1738382" y="103806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Type</a:t>
              </a:r>
              <a:endParaRPr lang="en-GB" sz="1200" b="1" kern="0" dirty="0">
                <a:solidFill>
                  <a:srgbClr val="004F39"/>
                </a:solidFill>
                <a:latin typeface="Century Gothic" panose="020B0502020202020204" pitchFamily="34" charset="0"/>
                <a:cs typeface="Arial" charset="0"/>
              </a:endParaRPr>
            </a:p>
          </p:txBody>
        </p:sp>
        <p:pic>
          <p:nvPicPr>
            <p:cNvPr id="36" name="Picture 35"/>
            <p:cNvPicPr>
              <a:picLocks noChangeAspect="1"/>
            </p:cNvPicPr>
            <p:nvPr/>
          </p:nvPicPr>
          <p:blipFill rotWithShape="1">
            <a:blip r:embed="rId2"/>
            <a:srcRect l="23949" t="49643" r="25002" b="18610"/>
            <a:stretch/>
          </p:blipFill>
          <p:spPr>
            <a:xfrm>
              <a:off x="374587" y="1328754"/>
              <a:ext cx="513080" cy="508200"/>
            </a:xfrm>
            <a:prstGeom prst="rect">
              <a:avLst/>
            </a:prstGeom>
          </p:spPr>
        </p:pic>
        <p:sp>
          <p:nvSpPr>
            <p:cNvPr id="37" name="TextBox 36"/>
            <p:cNvSpPr txBox="1"/>
            <p:nvPr/>
          </p:nvSpPr>
          <p:spPr>
            <a:xfrm>
              <a:off x="821540" y="1401929"/>
              <a:ext cx="1064707" cy="276999"/>
            </a:xfrm>
            <a:prstGeom prst="rect">
              <a:avLst/>
            </a:prstGeom>
            <a:noFill/>
          </p:spPr>
          <p:txBody>
            <a:bodyPr wrap="square" rtlCol="0">
              <a:spAutoFit/>
            </a:bodyPr>
            <a:lstStyle/>
            <a:p>
              <a:pPr algn="ctr"/>
              <a:r>
                <a:rPr lang="en-GB" sz="1200" dirty="0"/>
                <a:t>8</a:t>
              </a:r>
              <a:r>
                <a:rPr lang="en-GB" sz="1200" dirty="0" smtClean="0"/>
                <a:t>mm Round</a:t>
              </a:r>
              <a:endParaRPr lang="en-GB" sz="1200" dirty="0"/>
            </a:p>
          </p:txBody>
        </p:sp>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l="23666" t="6854" r="22502"/>
            <a:stretch/>
          </p:blipFill>
          <p:spPr>
            <a:xfrm>
              <a:off x="2041282" y="1331165"/>
              <a:ext cx="315892" cy="546596"/>
            </a:xfrm>
            <a:prstGeom prst="rect">
              <a:avLst/>
            </a:prstGeom>
          </p:spPr>
        </p:pic>
        <p:cxnSp>
          <p:nvCxnSpPr>
            <p:cNvPr id="39" name="Straight Connector 38"/>
            <p:cNvCxnSpPr/>
            <p:nvPr/>
          </p:nvCxnSpPr>
          <p:spPr>
            <a:xfrm>
              <a:off x="1837120"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2744" y="1385986"/>
              <a:ext cx="642907" cy="461665"/>
            </a:xfrm>
            <a:prstGeom prst="rect">
              <a:avLst/>
            </a:prstGeom>
            <a:noFill/>
          </p:spPr>
          <p:txBody>
            <a:bodyPr wrap="square" rtlCol="0">
              <a:spAutoFit/>
            </a:bodyPr>
            <a:lstStyle/>
            <a:p>
              <a:pPr algn="ctr"/>
              <a:r>
                <a:rPr lang="en-GB" sz="1200" dirty="0" smtClean="0"/>
                <a:t>75ml</a:t>
              </a:r>
            </a:p>
            <a:p>
              <a:pPr algn="ctr"/>
              <a:endParaRPr lang="en-GB" sz="1200" dirty="0"/>
            </a:p>
          </p:txBody>
        </p:sp>
        <p:cxnSp>
          <p:nvCxnSpPr>
            <p:cNvPr id="41" name="Straight Connector 40"/>
            <p:cNvCxnSpPr/>
            <p:nvPr/>
          </p:nvCxnSpPr>
          <p:spPr>
            <a:xfrm>
              <a:off x="2964091"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745152" y="104611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Label Size</a:t>
              </a:r>
              <a:endParaRPr lang="en-GB" sz="1200" b="1" kern="0" dirty="0">
                <a:solidFill>
                  <a:srgbClr val="004F39"/>
                </a:solidFill>
                <a:latin typeface="Century Gothic" panose="020B0502020202020204" pitchFamily="34" charset="0"/>
                <a:cs typeface="Arial" charset="0"/>
              </a:endParaRPr>
            </a:p>
          </p:txBody>
        </p:sp>
        <p:sp>
          <p:nvSpPr>
            <p:cNvPr id="43" name="TextBox 42"/>
            <p:cNvSpPr txBox="1"/>
            <p:nvPr/>
          </p:nvSpPr>
          <p:spPr>
            <a:xfrm>
              <a:off x="2911630" y="1284495"/>
              <a:ext cx="1064707" cy="646331"/>
            </a:xfrm>
            <a:prstGeom prst="rect">
              <a:avLst/>
            </a:prstGeom>
            <a:noFill/>
          </p:spPr>
          <p:txBody>
            <a:bodyPr wrap="square" rtlCol="0">
              <a:spAutoFit/>
            </a:bodyPr>
            <a:lstStyle/>
            <a:p>
              <a:pPr algn="ctr"/>
              <a:r>
                <a:rPr lang="en-GB" sz="1200" dirty="0" smtClean="0"/>
                <a:t>53mm x 135mm</a:t>
              </a:r>
            </a:p>
            <a:p>
              <a:pPr algn="ctr"/>
              <a:endParaRPr lang="en-GB" sz="1200" dirty="0"/>
            </a:p>
          </p:txBody>
        </p:sp>
      </p:grpSp>
      <p:sp>
        <p:nvSpPr>
          <p:cNvPr id="4" name="Rounded Rectangle 3"/>
          <p:cNvSpPr/>
          <p:nvPr/>
        </p:nvSpPr>
        <p:spPr bwMode="auto">
          <a:xfrm>
            <a:off x="225515" y="2777384"/>
            <a:ext cx="5817379" cy="3117895"/>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3" name="Title 2"/>
          <p:cNvSpPr>
            <a:spLocks noGrp="1"/>
          </p:cNvSpPr>
          <p:nvPr>
            <p:ph type="title"/>
          </p:nvPr>
        </p:nvSpPr>
        <p:spPr>
          <a:xfrm>
            <a:off x="206601" y="1267688"/>
            <a:ext cx="11842832" cy="446321"/>
          </a:xfrm>
        </p:spPr>
        <p:txBody>
          <a:bodyPr>
            <a:normAutofit fontScale="90000"/>
          </a:bodyPr>
          <a:lstStyle/>
          <a:p>
            <a:pPr lvl="0"/>
            <a:r>
              <a:rPr lang="en-GB" dirty="0" smtClean="0"/>
              <a:t>Vitamin D3</a:t>
            </a:r>
            <a:endParaRPr lang="en-GB" dirty="0"/>
          </a:p>
        </p:txBody>
      </p:sp>
      <p:sp>
        <p:nvSpPr>
          <p:cNvPr id="7" name="Rounded Rectangle 6"/>
          <p:cNvSpPr/>
          <p:nvPr/>
        </p:nvSpPr>
        <p:spPr bwMode="auto">
          <a:xfrm>
            <a:off x="6250966" y="2777382"/>
            <a:ext cx="5817379" cy="3111656"/>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2" name="Rectangle 1"/>
          <p:cNvSpPr/>
          <p:nvPr/>
        </p:nvSpPr>
        <p:spPr>
          <a:xfrm>
            <a:off x="363503" y="3141056"/>
            <a:ext cx="5670497" cy="1966589"/>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Each tablet contains Vitamin D3 at an exceptional 5000iu</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Lack of Vitamin D can lead to bone deformities such as rickets in children and bone pain caused by a condition called osteomalacia in adults</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The body creates Vitamin D from direct sunlight on the skin when outdoors but between October and early March we do not get enough Vitamin D from sunlight </a:t>
            </a:r>
          </a:p>
          <a:p>
            <a:pPr marL="342900" lvl="0" indent="-342900">
              <a:lnSpc>
                <a:spcPct val="107000"/>
              </a:lnSpc>
              <a:spcAft>
                <a:spcPts val="0"/>
              </a:spcAft>
              <a:buClr>
                <a:srgbClr val="6DB33F"/>
              </a:buClr>
              <a:buFont typeface="Symbol" panose="05050102010706020507" pitchFamily="18" charset="2"/>
              <a:buChar char=""/>
            </a:pPr>
            <a:endParaRPr lang="en-GB" sz="16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34299" y="3141055"/>
            <a:ext cx="5615134" cy="2691095"/>
          </a:xfrm>
          <a:prstGeom prst="rect">
            <a:avLst/>
          </a:prstGeom>
        </p:spPr>
        <p:txBody>
          <a:bodyPr wrap="square">
            <a:spAutoFit/>
          </a:bodyPr>
          <a:lstStyle/>
          <a:p>
            <a:pPr lvl="0">
              <a:lnSpc>
                <a:spcPct val="107000"/>
              </a:lnSpc>
              <a:spcAft>
                <a:spcPts val="0"/>
              </a:spcAft>
              <a:buClr>
                <a:srgbClr val="6DB33F"/>
              </a:buCl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Vitamin D contributes to: </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N</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ormal absorption and utilisation of calcium and phosphorus and the maintenance of normal blood calcium concentrations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cell division</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Maintenance of normal bone and teeth</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function of the immune system and healthy inflammatory response</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Maintenance of normal muscle function</a:t>
            </a:r>
          </a:p>
          <a:p>
            <a:pPr marL="342900" lvl="0" indent="-342900">
              <a:lnSpc>
                <a:spcPct val="107000"/>
              </a:lnSpc>
              <a:spcAft>
                <a:spcPts val="0"/>
              </a:spcAft>
              <a:buClr>
                <a:srgbClr val="6DB33F"/>
              </a:buClr>
              <a:buFont typeface="Symbol" panose="05050102010706020507" pitchFamily="18" charset="2"/>
              <a:buChar char=""/>
            </a:pPr>
            <a:endParaRPr lang="en-GB" sz="16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6DB33F"/>
              </a:buClr>
              <a:buFont typeface="Symbol" panose="05050102010706020507" pitchFamily="18" charset="2"/>
              <a:buChar char=""/>
            </a:pPr>
            <a:endParaRPr lang="en-GB" sz="16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Title 2"/>
          <p:cNvSpPr txBox="1">
            <a:spLocks/>
          </p:cNvSpPr>
          <p:nvPr/>
        </p:nvSpPr>
        <p:spPr>
          <a:xfrm>
            <a:off x="1365224" y="2042598"/>
            <a:ext cx="3667052" cy="55547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dirty="0" smtClean="0"/>
              <a:t>Why Choose This </a:t>
            </a:r>
            <a:r>
              <a:rPr lang="en-GB" dirty="0"/>
              <a:t>P</a:t>
            </a:r>
            <a:r>
              <a:rPr lang="en-GB" dirty="0" smtClean="0"/>
              <a:t>roduct? </a:t>
            </a:r>
            <a:endParaRPr lang="en-GB" dirty="0"/>
          </a:p>
        </p:txBody>
      </p:sp>
      <p:sp>
        <p:nvSpPr>
          <p:cNvPr id="12" name="Title 2"/>
          <p:cNvSpPr txBox="1">
            <a:spLocks/>
          </p:cNvSpPr>
          <p:nvPr/>
        </p:nvSpPr>
        <p:spPr>
          <a:xfrm>
            <a:off x="7943608" y="2206360"/>
            <a:ext cx="2596513" cy="4463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sz="8000" dirty="0" smtClean="0"/>
              <a:t>Product </a:t>
            </a:r>
            <a:r>
              <a:rPr lang="en-GB" sz="8000" dirty="0"/>
              <a:t>C</a:t>
            </a:r>
            <a:r>
              <a:rPr lang="en-GB" sz="8000" dirty="0" smtClean="0"/>
              <a:t>laims</a:t>
            </a:r>
            <a:endParaRPr lang="en-GB" sz="8000" dirty="0"/>
          </a:p>
          <a:p>
            <a:r>
              <a:rPr lang="en-GB" dirty="0" smtClean="0"/>
              <a:t> </a:t>
            </a:r>
            <a:endParaRPr lang="en-GB" dirty="0"/>
          </a:p>
        </p:txBody>
      </p:sp>
      <p:grpSp>
        <p:nvGrpSpPr>
          <p:cNvPr id="29" name="Group 28"/>
          <p:cNvGrpSpPr/>
          <p:nvPr/>
        </p:nvGrpSpPr>
        <p:grpSpPr>
          <a:xfrm>
            <a:off x="9367178" y="1041476"/>
            <a:ext cx="2853577" cy="885826"/>
            <a:chOff x="490370" y="4872669"/>
            <a:chExt cx="2832920" cy="885826"/>
          </a:xfrm>
        </p:grpSpPr>
        <p:sp>
          <p:nvSpPr>
            <p:cNvPr id="30" name="Rounded Rectangle 29"/>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58432" y="4874433"/>
              <a:ext cx="105103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Serving Size</a:t>
              </a:r>
              <a:endParaRPr lang="en-GB" sz="1200" b="1" kern="0" dirty="0">
                <a:solidFill>
                  <a:srgbClr val="004F39"/>
                </a:solidFill>
                <a:latin typeface="Century Gothic" panose="020B0502020202020204" pitchFamily="34" charset="0"/>
                <a:cs typeface="Arial" charset="0"/>
              </a:endParaRPr>
            </a:p>
          </p:txBody>
        </p:sp>
        <p:sp>
          <p:nvSpPr>
            <p:cNvPr id="32" name="Rectangle 31"/>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Weight</a:t>
              </a:r>
              <a:endParaRPr lang="en-GB" sz="1200" b="1" kern="0" dirty="0">
                <a:solidFill>
                  <a:srgbClr val="004F39"/>
                </a:solidFill>
                <a:latin typeface="Century Gothic" panose="020B0502020202020204" pitchFamily="34" charset="0"/>
                <a:cs typeface="Arial" charset="0"/>
              </a:endParaRPr>
            </a:p>
          </p:txBody>
        </p:sp>
        <p:sp>
          <p:nvSpPr>
            <p:cNvPr id="33" name="TextBox 32"/>
            <p:cNvSpPr txBox="1"/>
            <p:nvPr/>
          </p:nvSpPr>
          <p:spPr>
            <a:xfrm>
              <a:off x="754800" y="5228864"/>
              <a:ext cx="1064707" cy="276999"/>
            </a:xfrm>
            <a:prstGeom prst="rect">
              <a:avLst/>
            </a:prstGeom>
            <a:noFill/>
          </p:spPr>
          <p:txBody>
            <a:bodyPr wrap="square" rtlCol="0">
              <a:spAutoFit/>
            </a:bodyPr>
            <a:lstStyle/>
            <a:p>
              <a:pPr algn="ctr"/>
              <a:r>
                <a:rPr lang="en-GB" sz="1200" dirty="0" smtClean="0"/>
                <a:t>30</a:t>
              </a:r>
              <a:endParaRPr lang="en-GB" sz="1200" dirty="0"/>
            </a:p>
          </p:txBody>
        </p:sp>
        <p:cxnSp>
          <p:nvCxnSpPr>
            <p:cNvPr id="34" name="Straight Connector 33"/>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0995875" y="1394743"/>
            <a:ext cx="1072470" cy="276999"/>
          </a:xfrm>
          <a:prstGeom prst="rect">
            <a:avLst/>
          </a:prstGeom>
          <a:noFill/>
        </p:spPr>
        <p:txBody>
          <a:bodyPr wrap="square" rtlCol="0">
            <a:spAutoFit/>
          </a:bodyPr>
          <a:lstStyle/>
          <a:p>
            <a:pPr algn="ctr"/>
            <a:r>
              <a:rPr lang="en-GB" sz="1200" dirty="0" smtClean="0"/>
              <a:t>225mg</a:t>
            </a:r>
            <a:endParaRPr lang="en-GB" sz="1200" dirty="0"/>
          </a:p>
        </p:txBody>
      </p:sp>
      <p:sp>
        <p:nvSpPr>
          <p:cNvPr id="45" name="TextBox 44"/>
          <p:cNvSpPr txBox="1"/>
          <p:nvPr/>
        </p:nvSpPr>
        <p:spPr>
          <a:xfrm>
            <a:off x="5036837" y="423333"/>
            <a:ext cx="2056973" cy="369332"/>
          </a:xfrm>
          <a:prstGeom prst="rect">
            <a:avLst/>
          </a:prstGeom>
          <a:noFill/>
        </p:spPr>
        <p:txBody>
          <a:bodyPr wrap="none" rtlCol="0">
            <a:spAutoFit/>
          </a:bodyPr>
          <a:lstStyle/>
          <a:p>
            <a:r>
              <a:rPr lang="en-US" dirty="0" smtClean="0"/>
              <a:t>EXAMPLE PRODUCT</a:t>
            </a:r>
            <a:endParaRPr lang="en-US" dirty="0"/>
          </a:p>
        </p:txBody>
      </p:sp>
    </p:spTree>
    <p:extLst>
      <p:ext uri="{BB962C8B-B14F-4D97-AF65-F5344CB8AC3E}">
        <p14:creationId xmlns:p14="http://schemas.microsoft.com/office/powerpoint/2010/main" val="11255425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25513" y="1030177"/>
            <a:ext cx="3867689" cy="892760"/>
            <a:chOff x="279382" y="1038066"/>
            <a:chExt cx="3839691" cy="892760"/>
          </a:xfrm>
        </p:grpSpPr>
        <p:sp>
          <p:nvSpPr>
            <p:cNvPr id="26" name="Rounded Rectangle 25"/>
            <p:cNvSpPr/>
            <p:nvPr/>
          </p:nvSpPr>
          <p:spPr>
            <a:xfrm>
              <a:off x="279382" y="1038066"/>
              <a:ext cx="3608953"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20628" y="1039830"/>
              <a:ext cx="130466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28" name="Rectangle 27"/>
            <p:cNvSpPr/>
            <p:nvPr/>
          </p:nvSpPr>
          <p:spPr>
            <a:xfrm>
              <a:off x="1738382" y="103806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Type</a:t>
              </a:r>
              <a:endParaRPr lang="en-GB" sz="1200" b="1" kern="0" dirty="0">
                <a:solidFill>
                  <a:srgbClr val="004F39"/>
                </a:solidFill>
                <a:latin typeface="Century Gothic" panose="020B0502020202020204" pitchFamily="34" charset="0"/>
                <a:cs typeface="Arial" charset="0"/>
              </a:endParaRPr>
            </a:p>
          </p:txBody>
        </p:sp>
        <p:pic>
          <p:nvPicPr>
            <p:cNvPr id="36" name="Picture 35"/>
            <p:cNvPicPr>
              <a:picLocks noChangeAspect="1"/>
            </p:cNvPicPr>
            <p:nvPr/>
          </p:nvPicPr>
          <p:blipFill rotWithShape="1">
            <a:blip r:embed="rId3"/>
            <a:srcRect l="23949" t="49643" r="25002" b="18610"/>
            <a:stretch/>
          </p:blipFill>
          <p:spPr>
            <a:xfrm>
              <a:off x="374587" y="1328754"/>
              <a:ext cx="513080" cy="508200"/>
            </a:xfrm>
            <a:prstGeom prst="rect">
              <a:avLst/>
            </a:prstGeom>
          </p:spPr>
        </p:pic>
        <p:sp>
          <p:nvSpPr>
            <p:cNvPr id="37" name="TextBox 36"/>
            <p:cNvSpPr txBox="1"/>
            <p:nvPr/>
          </p:nvSpPr>
          <p:spPr>
            <a:xfrm>
              <a:off x="821540" y="1401929"/>
              <a:ext cx="1064707" cy="276999"/>
            </a:xfrm>
            <a:prstGeom prst="rect">
              <a:avLst/>
            </a:prstGeom>
            <a:noFill/>
          </p:spPr>
          <p:txBody>
            <a:bodyPr wrap="square" rtlCol="0">
              <a:spAutoFit/>
            </a:bodyPr>
            <a:lstStyle/>
            <a:p>
              <a:pPr algn="ctr"/>
              <a:r>
                <a:rPr lang="en-GB" sz="1200" dirty="0"/>
                <a:t>8</a:t>
              </a:r>
              <a:r>
                <a:rPr lang="en-GB" sz="1200" dirty="0" smtClean="0"/>
                <a:t>mm Round</a:t>
              </a:r>
              <a:endParaRPr lang="en-GB" sz="1200" dirty="0"/>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l="23666" t="6854" r="22502"/>
            <a:stretch/>
          </p:blipFill>
          <p:spPr>
            <a:xfrm>
              <a:off x="2041282" y="1331165"/>
              <a:ext cx="315892" cy="546596"/>
            </a:xfrm>
            <a:prstGeom prst="rect">
              <a:avLst/>
            </a:prstGeom>
          </p:spPr>
        </p:pic>
        <p:cxnSp>
          <p:nvCxnSpPr>
            <p:cNvPr id="39" name="Straight Connector 38"/>
            <p:cNvCxnSpPr/>
            <p:nvPr/>
          </p:nvCxnSpPr>
          <p:spPr>
            <a:xfrm>
              <a:off x="1837120"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332744" y="1385986"/>
              <a:ext cx="642907" cy="461665"/>
            </a:xfrm>
            <a:prstGeom prst="rect">
              <a:avLst/>
            </a:prstGeom>
            <a:noFill/>
          </p:spPr>
          <p:txBody>
            <a:bodyPr wrap="square" rtlCol="0">
              <a:spAutoFit/>
            </a:bodyPr>
            <a:lstStyle/>
            <a:p>
              <a:pPr algn="ctr"/>
              <a:r>
                <a:rPr lang="en-GB" sz="1200" dirty="0" smtClean="0"/>
                <a:t>75ml</a:t>
              </a:r>
            </a:p>
            <a:p>
              <a:pPr algn="ctr"/>
              <a:endParaRPr lang="en-GB" sz="1200" dirty="0"/>
            </a:p>
          </p:txBody>
        </p:sp>
        <p:cxnSp>
          <p:nvCxnSpPr>
            <p:cNvPr id="41" name="Straight Connector 40"/>
            <p:cNvCxnSpPr/>
            <p:nvPr/>
          </p:nvCxnSpPr>
          <p:spPr>
            <a:xfrm>
              <a:off x="2964091"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2745152" y="104611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Label Size</a:t>
              </a:r>
              <a:endParaRPr lang="en-GB" sz="1200" b="1" kern="0" dirty="0">
                <a:solidFill>
                  <a:srgbClr val="004F39"/>
                </a:solidFill>
                <a:latin typeface="Century Gothic" panose="020B0502020202020204" pitchFamily="34" charset="0"/>
                <a:cs typeface="Arial" charset="0"/>
              </a:endParaRPr>
            </a:p>
          </p:txBody>
        </p:sp>
        <p:sp>
          <p:nvSpPr>
            <p:cNvPr id="43" name="TextBox 42"/>
            <p:cNvSpPr txBox="1"/>
            <p:nvPr/>
          </p:nvSpPr>
          <p:spPr>
            <a:xfrm>
              <a:off x="2911630" y="1284495"/>
              <a:ext cx="1064707" cy="646331"/>
            </a:xfrm>
            <a:prstGeom prst="rect">
              <a:avLst/>
            </a:prstGeom>
            <a:noFill/>
          </p:spPr>
          <p:txBody>
            <a:bodyPr wrap="square" rtlCol="0">
              <a:spAutoFit/>
            </a:bodyPr>
            <a:lstStyle/>
            <a:p>
              <a:pPr algn="ctr"/>
              <a:r>
                <a:rPr lang="en-GB" sz="1200" dirty="0" smtClean="0"/>
                <a:t>53mm x 135mm</a:t>
              </a:r>
            </a:p>
            <a:p>
              <a:pPr algn="ctr"/>
              <a:endParaRPr lang="en-GB" sz="1200" dirty="0"/>
            </a:p>
          </p:txBody>
        </p:sp>
      </p:grpSp>
      <p:sp>
        <p:nvSpPr>
          <p:cNvPr id="4" name="Rounded Rectangle 3"/>
          <p:cNvSpPr/>
          <p:nvPr/>
        </p:nvSpPr>
        <p:spPr bwMode="auto">
          <a:xfrm>
            <a:off x="225515" y="2683379"/>
            <a:ext cx="5817379" cy="3273040"/>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3" name="Title 2"/>
          <p:cNvSpPr>
            <a:spLocks noGrp="1"/>
          </p:cNvSpPr>
          <p:nvPr>
            <p:ph type="title"/>
          </p:nvPr>
        </p:nvSpPr>
        <p:spPr>
          <a:xfrm>
            <a:off x="225515" y="1266600"/>
            <a:ext cx="11826932" cy="446321"/>
          </a:xfrm>
        </p:spPr>
        <p:txBody>
          <a:bodyPr>
            <a:normAutofit fontScale="90000"/>
          </a:bodyPr>
          <a:lstStyle/>
          <a:p>
            <a:pPr lvl="0"/>
            <a:r>
              <a:rPr lang="en-GB" dirty="0" smtClean="0"/>
              <a:t>Magnesium</a:t>
            </a:r>
            <a:endParaRPr lang="en-GB" dirty="0"/>
          </a:p>
        </p:txBody>
      </p:sp>
      <p:sp>
        <p:nvSpPr>
          <p:cNvPr id="7" name="Rounded Rectangle 6"/>
          <p:cNvSpPr/>
          <p:nvPr/>
        </p:nvSpPr>
        <p:spPr bwMode="auto">
          <a:xfrm>
            <a:off x="6250966" y="2683379"/>
            <a:ext cx="5817379" cy="3294552"/>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2" name="Rectangle 1"/>
          <p:cNvSpPr/>
          <p:nvPr/>
        </p:nvSpPr>
        <p:spPr>
          <a:xfrm>
            <a:off x="372397" y="2946533"/>
            <a:ext cx="5580922" cy="2460571"/>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Magnesium is a mineral that is important for the body to turn food into energy and for bone and teeth health</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About 60% of the magnesium in your body is found in bone, while the rest is </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in </a:t>
            </a: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muscles, soft tissue and fluids, including blood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Magnesium plays a role in exercise performance </a:t>
            </a: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Every cell in the human body contains magnesium and needs this to function</a:t>
            </a:r>
            <a:endParaRPr lang="en-GB" sz="14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6DB33F"/>
              </a:buClr>
              <a:buFont typeface="Symbol" panose="05050102010706020507" pitchFamily="18" charset="2"/>
              <a:buChar char=""/>
            </a:pPr>
            <a:endParaRPr lang="en-GB" sz="16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6DB33F"/>
              </a:buClr>
              <a:buFont typeface="Symbol" panose="05050102010706020507" pitchFamily="18" charset="2"/>
              <a:buChar char=""/>
            </a:pPr>
            <a:endParaRPr lang="en-GB" sz="16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465839" y="2946533"/>
            <a:ext cx="5615134" cy="2658163"/>
          </a:xfrm>
          <a:prstGeom prst="rect">
            <a:avLst/>
          </a:prstGeom>
        </p:spPr>
        <p:txBody>
          <a:bodyPr wrap="square">
            <a:spAutoFit/>
          </a:bodyPr>
          <a:lstStyle/>
          <a:p>
            <a:pPr lvl="0">
              <a:lnSpc>
                <a:spcPct val="107000"/>
              </a:lnSpc>
              <a:spcAft>
                <a:spcPts val="0"/>
              </a:spcAft>
              <a:buClr>
                <a:srgbClr val="6DB33F"/>
              </a:buCl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Magnesium contributes to: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Reduction of tiredness and fatigue</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psychological functions</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Electrolyte balance</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Maintenance of normal bone and teeth</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energy-yielding metabolism</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muscle function including the heart muscle</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nerve function</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Protein synthesis</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Normal cell division </a:t>
            </a:r>
          </a:p>
          <a:p>
            <a:pPr marL="342900" lvl="0" indent="-342900">
              <a:lnSpc>
                <a:spcPct val="107000"/>
              </a:lnSpc>
              <a:spcAft>
                <a:spcPts val="0"/>
              </a:spcAft>
              <a:buClr>
                <a:srgbClr val="6DB33F"/>
              </a:buClr>
              <a:buFont typeface="Symbol" panose="05050102010706020507" pitchFamily="18" charset="2"/>
              <a:buChar char=""/>
            </a:pPr>
            <a:endParaRPr lang="en-GB" sz="16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Title 2"/>
          <p:cNvSpPr txBox="1">
            <a:spLocks/>
          </p:cNvSpPr>
          <p:nvPr/>
        </p:nvSpPr>
        <p:spPr>
          <a:xfrm>
            <a:off x="1300677" y="1966216"/>
            <a:ext cx="3667052" cy="55547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dirty="0" smtClean="0"/>
              <a:t>Why Choose This </a:t>
            </a:r>
            <a:r>
              <a:rPr lang="en-GB" dirty="0"/>
              <a:t>P</a:t>
            </a:r>
            <a:r>
              <a:rPr lang="en-GB" dirty="0" smtClean="0"/>
              <a:t>roduct? </a:t>
            </a:r>
            <a:endParaRPr lang="en-GB" dirty="0"/>
          </a:p>
        </p:txBody>
      </p:sp>
      <p:sp>
        <p:nvSpPr>
          <p:cNvPr id="12" name="Title 2"/>
          <p:cNvSpPr txBox="1">
            <a:spLocks/>
          </p:cNvSpPr>
          <p:nvPr/>
        </p:nvSpPr>
        <p:spPr>
          <a:xfrm>
            <a:off x="7975150" y="2141577"/>
            <a:ext cx="2596513" cy="4463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sz="8000" dirty="0" smtClean="0"/>
              <a:t>Product </a:t>
            </a:r>
            <a:r>
              <a:rPr lang="en-GB" sz="8000" dirty="0"/>
              <a:t>C</a:t>
            </a:r>
            <a:r>
              <a:rPr lang="en-GB" sz="8000" dirty="0" smtClean="0"/>
              <a:t>laims</a:t>
            </a:r>
            <a:endParaRPr lang="en-GB" sz="8000" dirty="0"/>
          </a:p>
          <a:p>
            <a:r>
              <a:rPr lang="en-GB" dirty="0" smtClean="0"/>
              <a:t> </a:t>
            </a:r>
            <a:endParaRPr lang="en-GB" dirty="0"/>
          </a:p>
        </p:txBody>
      </p:sp>
      <p:grpSp>
        <p:nvGrpSpPr>
          <p:cNvPr id="29" name="Group 28"/>
          <p:cNvGrpSpPr/>
          <p:nvPr/>
        </p:nvGrpSpPr>
        <p:grpSpPr>
          <a:xfrm>
            <a:off x="9345751" y="1038066"/>
            <a:ext cx="2853577" cy="885826"/>
            <a:chOff x="490370" y="4872669"/>
            <a:chExt cx="2832920" cy="885826"/>
          </a:xfrm>
        </p:grpSpPr>
        <p:sp>
          <p:nvSpPr>
            <p:cNvPr id="30" name="Rounded Rectangle 29"/>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758432" y="4874433"/>
              <a:ext cx="105103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Serving Size</a:t>
              </a:r>
              <a:endParaRPr lang="en-GB" sz="1200" b="1" kern="0" dirty="0">
                <a:solidFill>
                  <a:srgbClr val="004F39"/>
                </a:solidFill>
                <a:latin typeface="Century Gothic" panose="020B0502020202020204" pitchFamily="34" charset="0"/>
                <a:cs typeface="Arial" charset="0"/>
              </a:endParaRPr>
            </a:p>
          </p:txBody>
        </p:sp>
        <p:sp>
          <p:nvSpPr>
            <p:cNvPr id="32" name="Rectangle 31"/>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Weight</a:t>
              </a:r>
              <a:endParaRPr lang="en-GB" sz="1200" b="1" kern="0" dirty="0">
                <a:solidFill>
                  <a:srgbClr val="004F39"/>
                </a:solidFill>
                <a:latin typeface="Century Gothic" panose="020B0502020202020204" pitchFamily="34" charset="0"/>
                <a:cs typeface="Arial" charset="0"/>
              </a:endParaRPr>
            </a:p>
          </p:txBody>
        </p:sp>
        <p:sp>
          <p:nvSpPr>
            <p:cNvPr id="33" name="TextBox 32"/>
            <p:cNvSpPr txBox="1"/>
            <p:nvPr/>
          </p:nvSpPr>
          <p:spPr>
            <a:xfrm>
              <a:off x="748396" y="5230615"/>
              <a:ext cx="1064707" cy="276999"/>
            </a:xfrm>
            <a:prstGeom prst="rect">
              <a:avLst/>
            </a:prstGeom>
            <a:noFill/>
          </p:spPr>
          <p:txBody>
            <a:bodyPr wrap="square" rtlCol="0">
              <a:spAutoFit/>
            </a:bodyPr>
            <a:lstStyle/>
            <a:p>
              <a:pPr algn="ctr"/>
              <a:r>
                <a:rPr lang="en-GB" sz="1200" dirty="0" smtClean="0"/>
                <a:t>60</a:t>
              </a:r>
              <a:endParaRPr lang="en-GB" sz="1200" dirty="0"/>
            </a:p>
          </p:txBody>
        </p:sp>
        <p:cxnSp>
          <p:nvCxnSpPr>
            <p:cNvPr id="34" name="Straight Connector 33"/>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0979976" y="1383093"/>
            <a:ext cx="1072470" cy="276999"/>
          </a:xfrm>
          <a:prstGeom prst="rect">
            <a:avLst/>
          </a:prstGeom>
          <a:noFill/>
        </p:spPr>
        <p:txBody>
          <a:bodyPr wrap="square" rtlCol="0">
            <a:spAutoFit/>
          </a:bodyPr>
          <a:lstStyle/>
          <a:p>
            <a:pPr algn="ctr"/>
            <a:r>
              <a:rPr lang="en-GB" sz="1200" dirty="0" smtClean="0"/>
              <a:t>275mg</a:t>
            </a:r>
            <a:endParaRPr lang="en-GB" sz="1200" dirty="0"/>
          </a:p>
        </p:txBody>
      </p:sp>
    </p:spTree>
    <p:extLst>
      <p:ext uri="{BB962C8B-B14F-4D97-AF65-F5344CB8AC3E}">
        <p14:creationId xmlns:p14="http://schemas.microsoft.com/office/powerpoint/2010/main" val="24704135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15796" y="2871441"/>
            <a:ext cx="5479013" cy="2921059"/>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3" name="Title 2"/>
          <p:cNvSpPr>
            <a:spLocks noGrp="1"/>
          </p:cNvSpPr>
          <p:nvPr>
            <p:ph type="title"/>
          </p:nvPr>
        </p:nvSpPr>
        <p:spPr>
          <a:xfrm>
            <a:off x="-2866116" y="796534"/>
            <a:ext cx="11842832" cy="446321"/>
          </a:xfrm>
        </p:spPr>
        <p:txBody>
          <a:bodyPr>
            <a:normAutofit fontScale="90000"/>
          </a:bodyPr>
          <a:lstStyle/>
          <a:p>
            <a:pPr lvl="0"/>
            <a:r>
              <a:rPr lang="en-GB" dirty="0"/>
              <a:t>Green Tea Extract</a:t>
            </a:r>
          </a:p>
        </p:txBody>
      </p:sp>
      <p:sp>
        <p:nvSpPr>
          <p:cNvPr id="11" name="Title 2"/>
          <p:cNvSpPr txBox="1">
            <a:spLocks/>
          </p:cNvSpPr>
          <p:nvPr/>
        </p:nvSpPr>
        <p:spPr>
          <a:xfrm>
            <a:off x="1221774" y="2190914"/>
            <a:ext cx="3667052" cy="55547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dirty="0" smtClean="0"/>
              <a:t>Why Choose This </a:t>
            </a:r>
            <a:r>
              <a:rPr lang="en-GB" dirty="0"/>
              <a:t>P</a:t>
            </a:r>
            <a:r>
              <a:rPr lang="en-GB" dirty="0" smtClean="0"/>
              <a:t>roduct? </a:t>
            </a:r>
            <a:endParaRPr lang="en-GB" dirty="0"/>
          </a:p>
        </p:txBody>
      </p:sp>
      <p:sp>
        <p:nvSpPr>
          <p:cNvPr id="25" name="Rectangle 24"/>
          <p:cNvSpPr/>
          <p:nvPr/>
        </p:nvSpPr>
        <p:spPr>
          <a:xfrm>
            <a:off x="510689" y="3005514"/>
            <a:ext cx="5178822" cy="2677656"/>
          </a:xfrm>
          <a:prstGeom prst="rect">
            <a:avLst/>
          </a:prstGeom>
        </p:spPr>
        <p:txBody>
          <a:bodyPr wrap="square">
            <a:spAutoFit/>
          </a:bodyPr>
          <a:lstStyle/>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Green Tea Extract tablets that are standardised to contain 95% </a:t>
            </a:r>
            <a:r>
              <a:rPr lang="en-GB" sz="1400" dirty="0" smtClean="0">
                <a:solidFill>
                  <a:srgbClr val="004F05"/>
                </a:solidFill>
                <a:latin typeface="Century Gothic" panose="020B0502020202020204" pitchFamily="34" charset="0"/>
              </a:rPr>
              <a:t>Polyphenols</a:t>
            </a:r>
            <a:endParaRPr lang="en-GB" sz="1400" dirty="0">
              <a:solidFill>
                <a:srgbClr val="004F05"/>
              </a:solidFill>
              <a:latin typeface="Century Gothic" panose="020B0502020202020204" pitchFamily="34" charset="0"/>
            </a:endParaRP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High purity 95% </a:t>
            </a:r>
            <a:r>
              <a:rPr lang="en-GB" sz="1400" dirty="0" smtClean="0">
                <a:solidFill>
                  <a:srgbClr val="004F05"/>
                </a:solidFill>
                <a:latin typeface="Century Gothic" panose="020B0502020202020204" pitchFamily="34" charset="0"/>
              </a:rPr>
              <a:t>Polyphenols </a:t>
            </a:r>
            <a:r>
              <a:rPr lang="en-GB" sz="1400" dirty="0">
                <a:solidFill>
                  <a:srgbClr val="004F05"/>
                </a:solidFill>
                <a:latin typeface="Century Gothic" panose="020B0502020202020204" pitchFamily="34" charset="0"/>
              </a:rPr>
              <a:t>and 45% EGCG (Epigallocatechin </a:t>
            </a:r>
            <a:r>
              <a:rPr lang="en-GB" sz="1400" dirty="0" err="1">
                <a:solidFill>
                  <a:srgbClr val="004F05"/>
                </a:solidFill>
                <a:latin typeface="Century Gothic" panose="020B0502020202020204" pitchFamily="34" charset="0"/>
              </a:rPr>
              <a:t>Gallate</a:t>
            </a:r>
            <a:r>
              <a:rPr lang="en-GB" sz="1400" dirty="0">
                <a:solidFill>
                  <a:srgbClr val="004F05"/>
                </a:solidFill>
                <a:latin typeface="Century Gothic" panose="020B0502020202020204" pitchFamily="34" charset="0"/>
              </a:rPr>
              <a:t>), which provides Green Tea with its </a:t>
            </a:r>
            <a:r>
              <a:rPr lang="en-GB" sz="1400" dirty="0" smtClean="0">
                <a:solidFill>
                  <a:srgbClr val="004F05"/>
                </a:solidFill>
                <a:latin typeface="Century Gothic" panose="020B0502020202020204" pitchFamily="34" charset="0"/>
              </a:rPr>
              <a:t>properties</a:t>
            </a:r>
            <a:endParaRPr lang="en-GB" sz="1400" dirty="0">
              <a:solidFill>
                <a:srgbClr val="004F05"/>
              </a:solidFill>
              <a:latin typeface="Century Gothic" panose="020B0502020202020204" pitchFamily="34" charset="0"/>
            </a:endParaRP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Suitable for vegetarians and vegans</a:t>
            </a: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Specially coated, making them easier to swallow</a:t>
            </a: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Natural occurring plant extract sourced from China</a:t>
            </a: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Suitable for anyone looking to take green tea in a high quality concentrated form to ensure high levels of active </a:t>
            </a:r>
            <a:r>
              <a:rPr lang="en-GB" sz="1400" dirty="0" smtClean="0">
                <a:solidFill>
                  <a:srgbClr val="004F05"/>
                </a:solidFill>
                <a:latin typeface="Century Gothic" panose="020B0502020202020204" pitchFamily="34" charset="0"/>
              </a:rPr>
              <a:t>ingredients</a:t>
            </a:r>
            <a:endParaRPr lang="en-GB" sz="1400" dirty="0">
              <a:solidFill>
                <a:srgbClr val="004F05"/>
              </a:solidFill>
              <a:latin typeface="Century Gothic" panose="020B0502020202020204" pitchFamily="34" charset="0"/>
            </a:endParaRPr>
          </a:p>
          <a:p>
            <a:pPr marL="342900" indent="-342900">
              <a:buClr>
                <a:srgbClr val="6DB33F"/>
              </a:buClr>
              <a:buFont typeface="Arial" panose="020B0604020202020204" pitchFamily="34" charset="0"/>
              <a:buChar char="•"/>
            </a:pPr>
            <a:r>
              <a:rPr lang="en-GB" sz="1400" dirty="0">
                <a:solidFill>
                  <a:srgbClr val="004F05"/>
                </a:solidFill>
                <a:latin typeface="Century Gothic" panose="020B0502020202020204" pitchFamily="34" charset="0"/>
              </a:rPr>
              <a:t>One a day </a:t>
            </a:r>
            <a:r>
              <a:rPr lang="en-GB" sz="1400" dirty="0" smtClean="0">
                <a:solidFill>
                  <a:srgbClr val="004F05"/>
                </a:solidFill>
                <a:latin typeface="Century Gothic" panose="020B0502020202020204" pitchFamily="34" charset="0"/>
              </a:rPr>
              <a:t>formula</a:t>
            </a:r>
            <a:endParaRPr lang="en-GB" sz="1400" dirty="0">
              <a:solidFill>
                <a:srgbClr val="004F05"/>
              </a:solidFill>
            </a:endParaRPr>
          </a:p>
        </p:txBody>
      </p:sp>
      <p:grpSp>
        <p:nvGrpSpPr>
          <p:cNvPr id="57" name="Group 56"/>
          <p:cNvGrpSpPr/>
          <p:nvPr/>
        </p:nvGrpSpPr>
        <p:grpSpPr>
          <a:xfrm>
            <a:off x="3771050" y="1383746"/>
            <a:ext cx="2164522" cy="756684"/>
            <a:chOff x="490370" y="4872669"/>
            <a:chExt cx="2832920" cy="885826"/>
          </a:xfrm>
        </p:grpSpPr>
        <p:sp>
          <p:nvSpPr>
            <p:cNvPr id="58" name="Rounded Rectangle 57"/>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591139" y="4874433"/>
              <a:ext cx="1385627" cy="324274"/>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Serving Size</a:t>
              </a:r>
              <a:endParaRPr lang="en-GB" sz="1200" b="1" kern="0" dirty="0">
                <a:solidFill>
                  <a:srgbClr val="004F39"/>
                </a:solidFill>
                <a:latin typeface="Century Gothic" panose="020B0502020202020204" pitchFamily="34" charset="0"/>
                <a:cs typeface="Arial" charset="0"/>
              </a:endParaRPr>
            </a:p>
          </p:txBody>
        </p:sp>
        <p:sp>
          <p:nvSpPr>
            <p:cNvPr id="60" name="Rectangle 59"/>
            <p:cNvSpPr/>
            <p:nvPr/>
          </p:nvSpPr>
          <p:spPr>
            <a:xfrm>
              <a:off x="1949369" y="4872669"/>
              <a:ext cx="1373921" cy="324274"/>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Weight</a:t>
              </a:r>
              <a:endParaRPr lang="en-GB" sz="1200" b="1" kern="0" dirty="0">
                <a:solidFill>
                  <a:srgbClr val="004F39"/>
                </a:solidFill>
                <a:latin typeface="Century Gothic" panose="020B0502020202020204" pitchFamily="34" charset="0"/>
                <a:cs typeface="Arial" charset="0"/>
              </a:endParaRPr>
            </a:p>
          </p:txBody>
        </p:sp>
        <p:sp>
          <p:nvSpPr>
            <p:cNvPr id="61" name="TextBox 60"/>
            <p:cNvSpPr txBox="1"/>
            <p:nvPr/>
          </p:nvSpPr>
          <p:spPr>
            <a:xfrm>
              <a:off x="748396" y="5230615"/>
              <a:ext cx="1064707" cy="324274"/>
            </a:xfrm>
            <a:prstGeom prst="rect">
              <a:avLst/>
            </a:prstGeom>
            <a:noFill/>
          </p:spPr>
          <p:txBody>
            <a:bodyPr wrap="square" rtlCol="0">
              <a:spAutoFit/>
            </a:bodyPr>
            <a:lstStyle/>
            <a:p>
              <a:pPr algn="ctr"/>
              <a:r>
                <a:rPr lang="en-GB" sz="1200" dirty="0" smtClean="0"/>
                <a:t>30</a:t>
              </a:r>
              <a:endParaRPr lang="en-GB" sz="1200" dirty="0"/>
            </a:p>
          </p:txBody>
        </p:sp>
        <p:cxnSp>
          <p:nvCxnSpPr>
            <p:cNvPr id="62" name="Straight Connector 61"/>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5004861" y="1688654"/>
            <a:ext cx="813501" cy="276999"/>
          </a:xfrm>
          <a:prstGeom prst="rect">
            <a:avLst/>
          </a:prstGeom>
          <a:noFill/>
        </p:spPr>
        <p:txBody>
          <a:bodyPr wrap="square" rtlCol="0">
            <a:spAutoFit/>
          </a:bodyPr>
          <a:lstStyle/>
          <a:p>
            <a:pPr algn="ctr"/>
            <a:r>
              <a:rPr lang="en-GB" sz="1200" dirty="0" smtClean="0"/>
              <a:t>551mg</a:t>
            </a:r>
            <a:endParaRPr lang="en-GB" sz="1200" dirty="0"/>
          </a:p>
        </p:txBody>
      </p:sp>
      <p:grpSp>
        <p:nvGrpSpPr>
          <p:cNvPr id="40" name="Group 39"/>
          <p:cNvGrpSpPr/>
          <p:nvPr/>
        </p:nvGrpSpPr>
        <p:grpSpPr>
          <a:xfrm>
            <a:off x="315795" y="1384415"/>
            <a:ext cx="3248191" cy="858104"/>
            <a:chOff x="279381" y="1037405"/>
            <a:chExt cx="3882150" cy="1005724"/>
          </a:xfrm>
        </p:grpSpPr>
        <p:sp>
          <p:nvSpPr>
            <p:cNvPr id="41" name="Rounded Rectangle 40"/>
            <p:cNvSpPr/>
            <p:nvPr/>
          </p:nvSpPr>
          <p:spPr>
            <a:xfrm>
              <a:off x="279381" y="1038066"/>
              <a:ext cx="3705785"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287624" y="1039830"/>
              <a:ext cx="1570675" cy="324651"/>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43" name="Rectangle 42"/>
            <p:cNvSpPr/>
            <p:nvPr/>
          </p:nvSpPr>
          <p:spPr>
            <a:xfrm>
              <a:off x="1738382" y="1038066"/>
              <a:ext cx="1373921" cy="324651"/>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Type</a:t>
              </a:r>
              <a:endParaRPr lang="en-GB" sz="1200" b="1" kern="0" dirty="0">
                <a:solidFill>
                  <a:srgbClr val="004F39"/>
                </a:solidFill>
                <a:latin typeface="Century Gothic" panose="020B0502020202020204" pitchFamily="34" charset="0"/>
                <a:cs typeface="Arial" charset="0"/>
              </a:endParaRPr>
            </a:p>
          </p:txBody>
        </p:sp>
        <p:sp>
          <p:nvSpPr>
            <p:cNvPr id="45" name="TextBox 44"/>
            <p:cNvSpPr txBox="1"/>
            <p:nvPr/>
          </p:nvSpPr>
          <p:spPr>
            <a:xfrm>
              <a:off x="825776" y="1393447"/>
              <a:ext cx="1064707" cy="324651"/>
            </a:xfrm>
            <a:prstGeom prst="rect">
              <a:avLst/>
            </a:prstGeom>
            <a:noFill/>
          </p:spPr>
          <p:txBody>
            <a:bodyPr wrap="square" rtlCol="0">
              <a:spAutoFit/>
            </a:bodyPr>
            <a:lstStyle/>
            <a:p>
              <a:pPr algn="ctr"/>
              <a:r>
                <a:rPr lang="en-GB" sz="1200" dirty="0" smtClean="0"/>
                <a:t>21.4mm</a:t>
              </a:r>
              <a:endParaRPr lang="en-GB" sz="1200" dirty="0"/>
            </a:p>
          </p:txBody>
        </p:sp>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23666" t="6854" r="22502"/>
            <a:stretch/>
          </p:blipFill>
          <p:spPr>
            <a:xfrm>
              <a:off x="2041282" y="1331165"/>
              <a:ext cx="315892" cy="546596"/>
            </a:xfrm>
            <a:prstGeom prst="rect">
              <a:avLst/>
            </a:prstGeom>
          </p:spPr>
        </p:pic>
        <p:cxnSp>
          <p:nvCxnSpPr>
            <p:cNvPr id="47" name="Straight Connector 46"/>
            <p:cNvCxnSpPr/>
            <p:nvPr/>
          </p:nvCxnSpPr>
          <p:spPr>
            <a:xfrm>
              <a:off x="1837120"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332742" y="1385985"/>
              <a:ext cx="642906" cy="541085"/>
            </a:xfrm>
            <a:prstGeom prst="rect">
              <a:avLst/>
            </a:prstGeom>
            <a:noFill/>
          </p:spPr>
          <p:txBody>
            <a:bodyPr wrap="square" rtlCol="0">
              <a:spAutoFit/>
            </a:bodyPr>
            <a:lstStyle/>
            <a:p>
              <a:pPr algn="ctr"/>
              <a:r>
                <a:rPr lang="en-GB" sz="1200" dirty="0" smtClean="0"/>
                <a:t>75ml</a:t>
              </a:r>
            </a:p>
            <a:p>
              <a:pPr algn="ctr"/>
              <a:endParaRPr lang="en-GB" sz="1200" dirty="0"/>
            </a:p>
          </p:txBody>
        </p:sp>
        <p:cxnSp>
          <p:nvCxnSpPr>
            <p:cNvPr id="49" name="Straight Connector 48"/>
            <p:cNvCxnSpPr/>
            <p:nvPr/>
          </p:nvCxnSpPr>
          <p:spPr>
            <a:xfrm>
              <a:off x="2964091"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787610" y="1037405"/>
              <a:ext cx="1373921" cy="324651"/>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Label Size</a:t>
              </a:r>
              <a:endParaRPr lang="en-GB" sz="1200" b="1" kern="0" dirty="0">
                <a:solidFill>
                  <a:srgbClr val="004F39"/>
                </a:solidFill>
                <a:latin typeface="Century Gothic" panose="020B0502020202020204" pitchFamily="34" charset="0"/>
                <a:cs typeface="Arial" charset="0"/>
              </a:endParaRPr>
            </a:p>
          </p:txBody>
        </p:sp>
        <p:sp>
          <p:nvSpPr>
            <p:cNvPr id="67" name="TextBox 66"/>
            <p:cNvSpPr txBox="1"/>
            <p:nvPr/>
          </p:nvSpPr>
          <p:spPr>
            <a:xfrm>
              <a:off x="2943449" y="1285610"/>
              <a:ext cx="1064707" cy="757519"/>
            </a:xfrm>
            <a:prstGeom prst="rect">
              <a:avLst/>
            </a:prstGeom>
            <a:noFill/>
          </p:spPr>
          <p:txBody>
            <a:bodyPr wrap="square" rtlCol="0">
              <a:spAutoFit/>
            </a:bodyPr>
            <a:lstStyle/>
            <a:p>
              <a:pPr algn="ctr"/>
              <a:r>
                <a:rPr lang="en-GB" sz="1200" dirty="0" smtClean="0"/>
                <a:t>53mm x 135mm</a:t>
              </a:r>
            </a:p>
            <a:p>
              <a:pPr algn="ctr"/>
              <a:endParaRPr lang="en-GB" sz="1200" dirty="0"/>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9305" t="37083" r="28889" b="25695"/>
          <a:stretch/>
        </p:blipFill>
        <p:spPr>
          <a:xfrm>
            <a:off x="454004" y="1639012"/>
            <a:ext cx="473047" cy="418135"/>
          </a:xfrm>
          <a:prstGeom prst="rect">
            <a:avLst/>
          </a:prstGeom>
        </p:spPr>
      </p:pic>
    </p:spTree>
    <p:extLst>
      <p:ext uri="{BB962C8B-B14F-4D97-AF65-F5344CB8AC3E}">
        <p14:creationId xmlns:p14="http://schemas.microsoft.com/office/powerpoint/2010/main" val="8166712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to Include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LOGO &amp; STRAPLINE</a:t>
            </a:r>
          </a:p>
          <a:p>
            <a:r>
              <a:rPr lang="en-US" b="1" dirty="0" smtClean="0"/>
              <a:t>PRODUCT TITLE</a:t>
            </a:r>
          </a:p>
          <a:p>
            <a:r>
              <a:rPr lang="en-US" b="1" dirty="0" smtClean="0"/>
              <a:t>BENEFIT OF PRODUCT</a:t>
            </a:r>
          </a:p>
          <a:p>
            <a:r>
              <a:rPr lang="en-US" b="1" dirty="0" smtClean="0"/>
              <a:t>LOVE </a:t>
            </a:r>
            <a:r>
              <a:rPr lang="en-US" b="1" dirty="0"/>
              <a:t>THE DIFFERENCE IN </a:t>
            </a:r>
            <a:r>
              <a:rPr lang="en-US" b="1" dirty="0" smtClean="0"/>
              <a:t>30 </a:t>
            </a:r>
            <a:r>
              <a:rPr lang="en-US" b="1" dirty="0"/>
              <a:t>DAYS, OR GET </a:t>
            </a:r>
            <a:r>
              <a:rPr lang="en-US" b="1" u="sng" dirty="0"/>
              <a:t>100%</a:t>
            </a:r>
            <a:r>
              <a:rPr lang="en-US" b="1" dirty="0"/>
              <a:t> </a:t>
            </a:r>
            <a:r>
              <a:rPr lang="en-US" b="1" dirty="0" smtClean="0"/>
              <a:t>OF </a:t>
            </a:r>
            <a:r>
              <a:rPr lang="en-US" b="1" dirty="0"/>
              <a:t>YOUR MONEY </a:t>
            </a:r>
            <a:r>
              <a:rPr lang="en-US" b="1" dirty="0" smtClean="0"/>
              <a:t>BACK</a:t>
            </a:r>
          </a:p>
          <a:p>
            <a:r>
              <a:rPr lang="en-US" b="1" dirty="0" smtClean="0"/>
              <a:t>Made in Great Britain</a:t>
            </a:r>
          </a:p>
          <a:p>
            <a:r>
              <a:rPr lang="en-US" sz="3600" b="1" dirty="0"/>
              <a:t>EXTRACTING NATURES GREATNESS</a:t>
            </a:r>
            <a:r>
              <a:rPr lang="en-US" sz="3600" b="1" dirty="0" smtClean="0"/>
              <a:t>:</a:t>
            </a:r>
          </a:p>
          <a:p>
            <a:r>
              <a:rPr lang="en-US" sz="3600" b="1" dirty="0"/>
              <a:t>NO ADDED COLOURING, NO ADDED SUGAR, NO </a:t>
            </a:r>
            <a:r>
              <a:rPr lang="en-US" sz="3600" b="1" dirty="0" smtClean="0"/>
              <a:t>GLUTEN</a:t>
            </a:r>
          </a:p>
          <a:p>
            <a:r>
              <a:rPr lang="en-US" sz="3600" b="1" dirty="0" smtClean="0"/>
              <a:t>PACKAGING BPA FREE</a:t>
            </a:r>
          </a:p>
          <a:p>
            <a:r>
              <a:rPr lang="en-US" sz="3600" b="1" dirty="0" smtClean="0"/>
              <a:t>VISIT: WWW.PRIMALSUPPLEMENTS.COM</a:t>
            </a:r>
            <a:endParaRPr lang="en-US" sz="3600" b="1" dirty="0"/>
          </a:p>
          <a:p>
            <a:endParaRPr lang="en-US" sz="3600" b="1" dirty="0">
              <a:solidFill>
                <a:schemeClr val="accent6">
                  <a:lumMod val="60000"/>
                  <a:lumOff val="40000"/>
                </a:schemeClr>
              </a:solidFill>
            </a:endParaRPr>
          </a:p>
          <a:p>
            <a:r>
              <a:rPr lang="en-US" b="1" dirty="0">
                <a:solidFill>
                  <a:srgbClr val="FFFFFF"/>
                </a:solidFill>
              </a:rPr>
              <a:t> NO ADDED COLOURING, NO ADDED SUGAR, NO GLUTEN</a:t>
            </a:r>
          </a:p>
          <a:p>
            <a:endParaRPr lang="en-US" b="1" dirty="0" smtClean="0"/>
          </a:p>
          <a:p>
            <a:endParaRPr lang="en-US" b="1" dirty="0" smtClean="0"/>
          </a:p>
          <a:p>
            <a:endParaRPr lang="en-US" b="1" dirty="0"/>
          </a:p>
        </p:txBody>
      </p:sp>
    </p:spTree>
    <p:extLst>
      <p:ext uri="{BB962C8B-B14F-4D97-AF65-F5344CB8AC3E}">
        <p14:creationId xmlns:p14="http://schemas.microsoft.com/office/powerpoint/2010/main" val="3925364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4977" y="783481"/>
            <a:ext cx="3867689" cy="909852"/>
            <a:chOff x="279382" y="1038066"/>
            <a:chExt cx="3839691" cy="909852"/>
          </a:xfrm>
        </p:grpSpPr>
        <p:sp>
          <p:nvSpPr>
            <p:cNvPr id="5" name="Rounded Rectangle 4"/>
            <p:cNvSpPr/>
            <p:nvPr/>
          </p:nvSpPr>
          <p:spPr>
            <a:xfrm>
              <a:off x="279382" y="1038066"/>
              <a:ext cx="3608953"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0628" y="1039830"/>
              <a:ext cx="130466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7" name="Rectangle 6"/>
            <p:cNvSpPr/>
            <p:nvPr/>
          </p:nvSpPr>
          <p:spPr>
            <a:xfrm>
              <a:off x="1738382" y="103806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Type</a:t>
              </a:r>
              <a:endParaRPr lang="en-GB" sz="1200" b="1" kern="0" dirty="0">
                <a:solidFill>
                  <a:srgbClr val="004F39"/>
                </a:solidFill>
                <a:latin typeface="Century Gothic" panose="020B0502020202020204" pitchFamily="34" charset="0"/>
                <a:cs typeface="Arial" charset="0"/>
              </a:endParaRPr>
            </a:p>
          </p:txBody>
        </p:sp>
        <p:pic>
          <p:nvPicPr>
            <p:cNvPr id="8" name="Picture 7"/>
            <p:cNvPicPr>
              <a:picLocks noChangeAspect="1"/>
            </p:cNvPicPr>
            <p:nvPr/>
          </p:nvPicPr>
          <p:blipFill rotWithShape="1">
            <a:blip r:embed="rId2"/>
            <a:srcRect l="23949" t="49643" r="25002" b="18610"/>
            <a:stretch/>
          </p:blipFill>
          <p:spPr>
            <a:xfrm>
              <a:off x="374587" y="1328754"/>
              <a:ext cx="513080" cy="508200"/>
            </a:xfrm>
            <a:prstGeom prst="rect">
              <a:avLst/>
            </a:prstGeom>
          </p:spPr>
        </p:pic>
        <p:sp>
          <p:nvSpPr>
            <p:cNvPr id="9" name="TextBox 8"/>
            <p:cNvSpPr txBox="1"/>
            <p:nvPr/>
          </p:nvSpPr>
          <p:spPr>
            <a:xfrm>
              <a:off x="821540" y="1401929"/>
              <a:ext cx="1064707" cy="276999"/>
            </a:xfrm>
            <a:prstGeom prst="rect">
              <a:avLst/>
            </a:prstGeom>
            <a:noFill/>
          </p:spPr>
          <p:txBody>
            <a:bodyPr wrap="square" rtlCol="0">
              <a:spAutoFit/>
            </a:bodyPr>
            <a:lstStyle/>
            <a:p>
              <a:pPr algn="ctr"/>
              <a:r>
                <a:rPr lang="en-GB" sz="1200" dirty="0" smtClean="0"/>
                <a:t>11mm Round</a:t>
              </a:r>
              <a:endParaRPr lang="en-GB" sz="12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666" t="6854" r="22502"/>
            <a:stretch/>
          </p:blipFill>
          <p:spPr>
            <a:xfrm>
              <a:off x="2041282" y="1331165"/>
              <a:ext cx="315892" cy="546596"/>
            </a:xfrm>
            <a:prstGeom prst="rect">
              <a:avLst/>
            </a:prstGeom>
          </p:spPr>
        </p:pic>
        <p:cxnSp>
          <p:nvCxnSpPr>
            <p:cNvPr id="11" name="Straight Connector 10"/>
            <p:cNvCxnSpPr/>
            <p:nvPr/>
          </p:nvCxnSpPr>
          <p:spPr>
            <a:xfrm>
              <a:off x="1837120"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32744" y="1385986"/>
              <a:ext cx="642907" cy="461665"/>
            </a:xfrm>
            <a:prstGeom prst="rect">
              <a:avLst/>
            </a:prstGeom>
            <a:noFill/>
          </p:spPr>
          <p:txBody>
            <a:bodyPr wrap="square" rtlCol="0">
              <a:spAutoFit/>
            </a:bodyPr>
            <a:lstStyle/>
            <a:p>
              <a:pPr algn="ctr"/>
              <a:r>
                <a:rPr lang="en-GB" sz="1200" dirty="0" smtClean="0"/>
                <a:t>75ml</a:t>
              </a:r>
            </a:p>
            <a:p>
              <a:pPr algn="ctr"/>
              <a:endParaRPr lang="en-GB" sz="1200" dirty="0"/>
            </a:p>
          </p:txBody>
        </p:sp>
        <p:cxnSp>
          <p:nvCxnSpPr>
            <p:cNvPr id="13" name="Straight Connector 12"/>
            <p:cNvCxnSpPr/>
            <p:nvPr/>
          </p:nvCxnSpPr>
          <p:spPr>
            <a:xfrm>
              <a:off x="2964091" y="1132705"/>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745152" y="1046116"/>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Label Size</a:t>
              </a:r>
              <a:endParaRPr lang="en-GB" sz="1200" b="1" kern="0" dirty="0">
                <a:solidFill>
                  <a:srgbClr val="004F39"/>
                </a:solidFill>
                <a:latin typeface="Century Gothic" panose="020B0502020202020204" pitchFamily="34" charset="0"/>
                <a:cs typeface="Arial" charset="0"/>
              </a:endParaRPr>
            </a:p>
          </p:txBody>
        </p:sp>
        <p:sp>
          <p:nvSpPr>
            <p:cNvPr id="15" name="TextBox 14"/>
            <p:cNvSpPr txBox="1"/>
            <p:nvPr/>
          </p:nvSpPr>
          <p:spPr>
            <a:xfrm>
              <a:off x="2911630" y="1301587"/>
              <a:ext cx="1064707" cy="646331"/>
            </a:xfrm>
            <a:prstGeom prst="rect">
              <a:avLst/>
            </a:prstGeom>
            <a:noFill/>
          </p:spPr>
          <p:txBody>
            <a:bodyPr wrap="square" rtlCol="0">
              <a:spAutoFit/>
            </a:bodyPr>
            <a:lstStyle/>
            <a:p>
              <a:pPr algn="ctr"/>
              <a:r>
                <a:rPr lang="en-GB" sz="1200" dirty="0" smtClean="0"/>
                <a:t>53mm x 135mm</a:t>
              </a:r>
            </a:p>
            <a:p>
              <a:pPr algn="ctr"/>
              <a:endParaRPr lang="en-GB" sz="1200" dirty="0"/>
            </a:p>
          </p:txBody>
        </p:sp>
      </p:grpSp>
      <p:sp>
        <p:nvSpPr>
          <p:cNvPr id="16" name="TextBox 15"/>
          <p:cNvSpPr txBox="1"/>
          <p:nvPr/>
        </p:nvSpPr>
        <p:spPr>
          <a:xfrm>
            <a:off x="1430829" y="338081"/>
            <a:ext cx="2420179" cy="369332"/>
          </a:xfrm>
          <a:prstGeom prst="rect">
            <a:avLst/>
          </a:prstGeom>
          <a:noFill/>
        </p:spPr>
        <p:txBody>
          <a:bodyPr wrap="none" rtlCol="0">
            <a:spAutoFit/>
          </a:bodyPr>
          <a:lstStyle/>
          <a:p>
            <a:r>
              <a:rPr lang="en-US" dirty="0" smtClean="0"/>
              <a:t>DESIGN 1: Size for Label</a:t>
            </a:r>
            <a:endParaRPr lang="en-US" dirty="0"/>
          </a:p>
        </p:txBody>
      </p:sp>
      <p:pic>
        <p:nvPicPr>
          <p:cNvPr id="29" name="Picture 28" descr="Screen Shot 2017-10-16 at 13.40.29.png"/>
          <p:cNvPicPr>
            <a:picLocks noChangeAspect="1"/>
          </p:cNvPicPr>
          <p:nvPr/>
        </p:nvPicPr>
        <p:blipFill rotWithShape="1">
          <a:blip r:embed="rId4">
            <a:extLst>
              <a:ext uri="{28A0092B-C50C-407E-A947-70E740481C1C}">
                <a14:useLocalDpi xmlns:a14="http://schemas.microsoft.com/office/drawing/2010/main" val="0"/>
              </a:ext>
            </a:extLst>
          </a:blip>
          <a:srcRect l="15445" t="29071" r="65667" b="32822"/>
          <a:stretch/>
        </p:blipFill>
        <p:spPr>
          <a:xfrm>
            <a:off x="4037403" y="2486653"/>
            <a:ext cx="3083732" cy="3888377"/>
          </a:xfrm>
          <a:prstGeom prst="rect">
            <a:avLst/>
          </a:prstGeom>
        </p:spPr>
      </p:pic>
      <p:pic>
        <p:nvPicPr>
          <p:cNvPr id="30" name="Picture 29" descr="Screen Shot 2017-10-16 at 13.40.29.png"/>
          <p:cNvPicPr>
            <a:picLocks noChangeAspect="1"/>
          </p:cNvPicPr>
          <p:nvPr/>
        </p:nvPicPr>
        <p:blipFill rotWithShape="1">
          <a:blip r:embed="rId4">
            <a:extLst>
              <a:ext uri="{28A0092B-C50C-407E-A947-70E740481C1C}">
                <a14:useLocalDpi xmlns:a14="http://schemas.microsoft.com/office/drawing/2010/main" val="0"/>
              </a:ext>
            </a:extLst>
          </a:blip>
          <a:srcRect l="35547" t="16872" r="16485" b="10974"/>
          <a:stretch/>
        </p:blipFill>
        <p:spPr>
          <a:xfrm>
            <a:off x="7055284" y="1300103"/>
            <a:ext cx="5263499" cy="4948296"/>
          </a:xfrm>
          <a:prstGeom prst="rect">
            <a:avLst/>
          </a:prstGeom>
        </p:spPr>
      </p:pic>
      <p:sp>
        <p:nvSpPr>
          <p:cNvPr id="31" name="TextBox 30"/>
          <p:cNvSpPr txBox="1"/>
          <p:nvPr/>
        </p:nvSpPr>
        <p:spPr>
          <a:xfrm>
            <a:off x="4452378" y="2117321"/>
            <a:ext cx="2274982" cy="369332"/>
          </a:xfrm>
          <a:prstGeom prst="rect">
            <a:avLst/>
          </a:prstGeom>
          <a:noFill/>
        </p:spPr>
        <p:txBody>
          <a:bodyPr wrap="none" rtlCol="0">
            <a:spAutoFit/>
          </a:bodyPr>
          <a:lstStyle/>
          <a:p>
            <a:r>
              <a:rPr lang="en-US" dirty="0" smtClean="0"/>
              <a:t>DESIGN 2: Size for Box</a:t>
            </a:r>
            <a:endParaRPr lang="en-US" dirty="0"/>
          </a:p>
        </p:txBody>
      </p:sp>
    </p:spTree>
    <p:extLst>
      <p:ext uri="{BB962C8B-B14F-4D97-AF65-F5344CB8AC3E}">
        <p14:creationId xmlns:p14="http://schemas.microsoft.com/office/powerpoint/2010/main" val="113306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eve-portrait.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71" y="3778754"/>
            <a:ext cx="3181229" cy="3079246"/>
          </a:xfrm>
          <a:prstGeom prst="rect">
            <a:avLst/>
          </a:prstGeom>
        </p:spPr>
      </p:pic>
      <p:pic>
        <p:nvPicPr>
          <p:cNvPr id="3" name="Picture 2" descr="PRIMAL CURE LOGO.png"/>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colorTemperature colorTemp="10522"/>
                    </a14:imgEffect>
                    <a14:imgEffect>
                      <a14:saturation sat="365000"/>
                    </a14:imgEffect>
                    <a14:imgEffect>
                      <a14:brightnessContrast contrast="-100000"/>
                    </a14:imgEffect>
                  </a14:imgLayer>
                </a14:imgProps>
              </a:ext>
              <a:ext uri="{28A0092B-C50C-407E-A947-70E740481C1C}">
                <a14:useLocalDpi xmlns:a14="http://schemas.microsoft.com/office/drawing/2010/main" val="0"/>
              </a:ext>
            </a:extLst>
          </a:blip>
          <a:srcRect t="43115" b="37645"/>
          <a:stretch/>
        </p:blipFill>
        <p:spPr>
          <a:xfrm>
            <a:off x="848267" y="1919110"/>
            <a:ext cx="5663131" cy="749439"/>
          </a:xfrm>
          <a:prstGeom prst="rect">
            <a:avLst/>
          </a:prstGeom>
        </p:spPr>
      </p:pic>
      <p:sp>
        <p:nvSpPr>
          <p:cNvPr id="4" name="TextBox 3"/>
          <p:cNvSpPr txBox="1"/>
          <p:nvPr/>
        </p:nvSpPr>
        <p:spPr>
          <a:xfrm>
            <a:off x="1241244" y="2611893"/>
            <a:ext cx="3801041" cy="415498"/>
          </a:xfrm>
          <a:prstGeom prst="rect">
            <a:avLst/>
          </a:prstGeom>
          <a:noFill/>
        </p:spPr>
        <p:txBody>
          <a:bodyPr wrap="none" rtlCol="0">
            <a:spAutoFit/>
          </a:bodyPr>
          <a:lstStyle/>
          <a:p>
            <a:r>
              <a:rPr lang="en-US" sz="2100" b="1" dirty="0" smtClean="0">
                <a:solidFill>
                  <a:schemeClr val="accent3">
                    <a:lumMod val="75000"/>
                  </a:schemeClr>
                </a:solidFill>
                <a:latin typeface="Arial Black"/>
                <a:cs typeface="Arial Black"/>
              </a:rPr>
              <a:t>LOVING LIFE NATURALY</a:t>
            </a:r>
            <a:endParaRPr lang="en-US" sz="2100" b="1" dirty="0">
              <a:solidFill>
                <a:schemeClr val="accent3">
                  <a:lumMod val="75000"/>
                </a:schemeClr>
              </a:solidFill>
              <a:latin typeface="Arial Black"/>
              <a:cs typeface="Arial Black"/>
            </a:endParaRPr>
          </a:p>
        </p:txBody>
      </p:sp>
      <p:sp>
        <p:nvSpPr>
          <p:cNvPr id="5" name="TextBox 4"/>
          <p:cNvSpPr txBox="1"/>
          <p:nvPr/>
        </p:nvSpPr>
        <p:spPr>
          <a:xfrm>
            <a:off x="836743" y="3167002"/>
            <a:ext cx="8159284" cy="4093428"/>
          </a:xfrm>
          <a:prstGeom prst="rect">
            <a:avLst/>
          </a:prstGeom>
          <a:noFill/>
        </p:spPr>
        <p:txBody>
          <a:bodyPr wrap="square" rtlCol="0">
            <a:spAutoFit/>
          </a:bodyPr>
          <a:lstStyle/>
          <a:p>
            <a:r>
              <a:rPr lang="en-US" sz="2000" b="1" dirty="0" smtClean="0"/>
              <a:t>WHY?</a:t>
            </a:r>
            <a:endParaRPr lang="en-US" sz="2000" b="1" dirty="0"/>
          </a:p>
          <a:p>
            <a:r>
              <a:rPr lang="en-US" sz="2000" dirty="0"/>
              <a:t>In a world where so much has changed from the one our bodies were designed to thrive, at Primal Supplements we are driven by one </a:t>
            </a:r>
            <a:r>
              <a:rPr lang="en-US" sz="2000" dirty="0" smtClean="0"/>
              <a:t>global purpose</a:t>
            </a:r>
            <a:r>
              <a:rPr lang="en-US" sz="2000" dirty="0"/>
              <a:t>; </a:t>
            </a:r>
            <a:r>
              <a:rPr lang="en-US" sz="2000" dirty="0" smtClean="0"/>
              <a:t>‘</a:t>
            </a:r>
            <a:r>
              <a:rPr lang="en-US" sz="2000" b="1" u="sng" dirty="0" smtClean="0"/>
              <a:t>to support health in the 21</a:t>
            </a:r>
            <a:r>
              <a:rPr lang="en-US" sz="2000" b="1" u="sng" baseline="30000" dirty="0" smtClean="0"/>
              <a:t>st</a:t>
            </a:r>
            <a:r>
              <a:rPr lang="en-US" sz="2000" b="1" u="sng" dirty="0" smtClean="0"/>
              <a:t> century</a:t>
            </a:r>
            <a:r>
              <a:rPr lang="en-US" sz="2000" dirty="0" smtClean="0"/>
              <a:t>’. </a:t>
            </a:r>
            <a:r>
              <a:rPr lang="en-US" sz="2000" dirty="0"/>
              <a:t>While the roots of our wellbeing supplements date back </a:t>
            </a:r>
            <a:r>
              <a:rPr lang="en-US" sz="2000" dirty="0" smtClean="0"/>
              <a:t>centuries, </a:t>
            </a:r>
            <a:r>
              <a:rPr lang="en-US" sz="2000" dirty="0"/>
              <a:t>we embrace modern </a:t>
            </a:r>
            <a:r>
              <a:rPr lang="en-US" sz="2000" dirty="0" smtClean="0"/>
              <a:t>technology, research </a:t>
            </a:r>
            <a:r>
              <a:rPr lang="en-US" sz="2000" dirty="0"/>
              <a:t>and science, to encapsulate powerful phytonutrients, herbs and other </a:t>
            </a:r>
            <a:r>
              <a:rPr lang="en-US" sz="2000" dirty="0" smtClean="0"/>
              <a:t>natural goodness, the </a:t>
            </a:r>
            <a:r>
              <a:rPr lang="en-US" sz="2000" dirty="0"/>
              <a:t>essence of which is to promote health, happiness and longevity. </a:t>
            </a:r>
            <a:endParaRPr lang="en-GB" sz="2000" dirty="0"/>
          </a:p>
          <a:p>
            <a:r>
              <a:rPr lang="en-GB" sz="2000" dirty="0"/>
              <a:t> </a:t>
            </a:r>
          </a:p>
          <a:p>
            <a:r>
              <a:rPr lang="en-US" sz="2000" dirty="0"/>
              <a:t>For every supplement we sell:  £1 goes to the charity ‘Children In Need’ and in addition we provide one healthy meal to an under privileged child in India.</a:t>
            </a:r>
            <a:endParaRPr lang="en-GB" sz="2000" dirty="0"/>
          </a:p>
          <a:p>
            <a:r>
              <a:rPr lang="en-US" sz="2000" dirty="0"/>
              <a:t> </a:t>
            </a:r>
            <a:endParaRPr lang="en-GB" sz="2000" dirty="0"/>
          </a:p>
          <a:p>
            <a:r>
              <a:rPr lang="en-GB" sz="2000" dirty="0"/>
              <a:t> </a:t>
            </a:r>
          </a:p>
        </p:txBody>
      </p:sp>
      <p:cxnSp>
        <p:nvCxnSpPr>
          <p:cNvPr id="7" name="Straight Arrow Connector 6"/>
          <p:cNvCxnSpPr/>
          <p:nvPr/>
        </p:nvCxnSpPr>
        <p:spPr>
          <a:xfrm flipH="1">
            <a:off x="5597193" y="1166519"/>
            <a:ext cx="2746858" cy="92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8663890" y="959565"/>
            <a:ext cx="1354833" cy="369332"/>
          </a:xfrm>
          <a:prstGeom prst="rect">
            <a:avLst/>
          </a:prstGeom>
          <a:noFill/>
        </p:spPr>
        <p:txBody>
          <a:bodyPr wrap="none" rtlCol="0">
            <a:spAutoFit/>
          </a:bodyPr>
          <a:lstStyle/>
          <a:p>
            <a:r>
              <a:rPr lang="en-US" dirty="0" smtClean="0"/>
              <a:t>Brand Name</a:t>
            </a:r>
            <a:endParaRPr lang="en-US" dirty="0"/>
          </a:p>
        </p:txBody>
      </p:sp>
      <p:cxnSp>
        <p:nvCxnSpPr>
          <p:cNvPr id="9" name="Straight Arrow Connector 8"/>
          <p:cNvCxnSpPr/>
          <p:nvPr/>
        </p:nvCxnSpPr>
        <p:spPr>
          <a:xfrm flipH="1">
            <a:off x="5363905" y="1986845"/>
            <a:ext cx="2746858" cy="921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8318610" y="1734444"/>
            <a:ext cx="1022448" cy="369332"/>
          </a:xfrm>
          <a:prstGeom prst="rect">
            <a:avLst/>
          </a:prstGeom>
          <a:noFill/>
        </p:spPr>
        <p:txBody>
          <a:bodyPr wrap="none" rtlCol="0">
            <a:spAutoFit/>
          </a:bodyPr>
          <a:lstStyle/>
          <a:p>
            <a:r>
              <a:rPr lang="en-US" dirty="0" smtClean="0"/>
              <a:t>Strapline</a:t>
            </a:r>
            <a:endParaRPr lang="en-US" dirty="0"/>
          </a:p>
        </p:txBody>
      </p:sp>
      <p:cxnSp>
        <p:nvCxnSpPr>
          <p:cNvPr id="11" name="Straight Arrow Connector 10"/>
          <p:cNvCxnSpPr/>
          <p:nvPr/>
        </p:nvCxnSpPr>
        <p:spPr>
          <a:xfrm flipH="1">
            <a:off x="8344051" y="3349037"/>
            <a:ext cx="1364022" cy="4297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9196849" y="2842725"/>
            <a:ext cx="1223412" cy="369332"/>
          </a:xfrm>
          <a:prstGeom prst="rect">
            <a:avLst/>
          </a:prstGeom>
          <a:noFill/>
        </p:spPr>
        <p:txBody>
          <a:bodyPr wrap="none" rtlCol="0">
            <a:spAutoFit/>
          </a:bodyPr>
          <a:lstStyle/>
          <a:p>
            <a:r>
              <a:rPr lang="en-US" dirty="0" smtClean="0"/>
              <a:t>Positioning</a:t>
            </a:r>
            <a:endParaRPr lang="en-US" dirty="0"/>
          </a:p>
        </p:txBody>
      </p:sp>
    </p:spTree>
    <p:extLst>
      <p:ext uri="{BB962C8B-B14F-4D97-AF65-F5344CB8AC3E}">
        <p14:creationId xmlns:p14="http://schemas.microsoft.com/office/powerpoint/2010/main" val="8827604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rot="5400000">
            <a:off x="7424687" y="3172526"/>
            <a:ext cx="956588" cy="6396318"/>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8" name="Picture 27" descr="Screen Shot 2017-09-29 at 09.25.30.png"/>
          <p:cNvPicPr>
            <a:picLocks noChangeAspect="1"/>
          </p:cNvPicPr>
          <p:nvPr/>
        </p:nvPicPr>
        <p:blipFill rotWithShape="1">
          <a:blip r:embed="rId2">
            <a:extLst>
              <a:ext uri="{28A0092B-C50C-407E-A947-70E740481C1C}">
                <a14:useLocalDpi xmlns:a14="http://schemas.microsoft.com/office/drawing/2010/main" val="0"/>
              </a:ext>
            </a:extLst>
          </a:blip>
          <a:srcRect l="28633" t="21296" r="58387" b="36667"/>
          <a:stretch/>
        </p:blipFill>
        <p:spPr>
          <a:xfrm>
            <a:off x="6365114" y="41272"/>
            <a:ext cx="4761693" cy="5851114"/>
          </a:xfrm>
          <a:prstGeom prst="rect">
            <a:avLst/>
          </a:prstGeom>
        </p:spPr>
      </p:pic>
      <p:pic>
        <p:nvPicPr>
          <p:cNvPr id="23" name="Picture 22" descr="steve-portrait.jpeg"/>
          <p:cNvPicPr>
            <a:picLocks noChangeAspect="1"/>
          </p:cNvPicPr>
          <p:nvPr/>
        </p:nvPicPr>
        <p:blipFill rotWithShape="1">
          <a:blip r:embed="rId3">
            <a:extLst>
              <a:ext uri="{28A0092B-C50C-407E-A947-70E740481C1C}">
                <a14:useLocalDpi xmlns:a14="http://schemas.microsoft.com/office/drawing/2010/main" val="0"/>
              </a:ext>
            </a:extLst>
          </a:blip>
          <a:srcRect t="14347"/>
          <a:stretch/>
        </p:blipFill>
        <p:spPr>
          <a:xfrm flipH="1">
            <a:off x="4704821" y="55654"/>
            <a:ext cx="1618369" cy="1773294"/>
          </a:xfrm>
          <a:prstGeom prst="rect">
            <a:avLst/>
          </a:prstGeom>
        </p:spPr>
      </p:pic>
      <p:sp>
        <p:nvSpPr>
          <p:cNvPr id="6" name="Rectangle 5"/>
          <p:cNvSpPr/>
          <p:nvPr/>
        </p:nvSpPr>
        <p:spPr>
          <a:xfrm>
            <a:off x="8601736" y="92878"/>
            <a:ext cx="2021897" cy="709425"/>
          </a:xfrm>
          <a:prstGeom prst="rect">
            <a:avLst/>
          </a:prstGeom>
          <a:noFill/>
        </p:spPr>
        <p:txBody>
          <a:bodyPr wrap="none" lIns="91440" tIns="45720" rIns="91440" bIns="45720">
            <a:spAutoFit/>
          </a:bodyPr>
          <a:lstStyle/>
          <a:p>
            <a:pPr algn="ctr">
              <a:lnSpc>
                <a:spcPct val="70000"/>
              </a:lnSpc>
            </a:pPr>
            <a:r>
              <a:rPr lang="en-GB" sz="3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lkboard"/>
                <a:cs typeface="Chalkboard"/>
              </a:rPr>
              <a:t>PRIMAL</a:t>
            </a:r>
          </a:p>
          <a:p>
            <a:pPr algn="ctr">
              <a:lnSpc>
                <a:spcPct val="70000"/>
              </a:lnSpc>
            </a:pPr>
            <a:endParaRPr lang="en-GB"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lkboard"/>
              <a:cs typeface="Chalkboard"/>
            </a:endParaRPr>
          </a:p>
        </p:txBody>
      </p:sp>
      <p:sp>
        <p:nvSpPr>
          <p:cNvPr id="10" name="TextBox 9"/>
          <p:cNvSpPr txBox="1"/>
          <p:nvPr/>
        </p:nvSpPr>
        <p:spPr>
          <a:xfrm>
            <a:off x="8588363" y="643943"/>
            <a:ext cx="1429292" cy="307777"/>
          </a:xfrm>
          <a:prstGeom prst="rect">
            <a:avLst/>
          </a:prstGeom>
          <a:noFill/>
        </p:spPr>
        <p:txBody>
          <a:bodyPr wrap="none" rtlCol="0">
            <a:spAutoFit/>
          </a:bodyPr>
          <a:lstStyle/>
          <a:p>
            <a:r>
              <a:rPr lang="en-US" sz="1400" dirty="0" smtClean="0">
                <a:solidFill>
                  <a:srgbClr val="FFFFFF"/>
                </a:solidFill>
                <a:latin typeface="Chalkboard"/>
                <a:cs typeface="Chalkboard"/>
              </a:rPr>
              <a:t>EST</a:t>
            </a:r>
            <a:r>
              <a:rPr lang="en-US" sz="1400" baseline="30000" dirty="0" smtClean="0">
                <a:solidFill>
                  <a:srgbClr val="FFFFFF"/>
                </a:solidFill>
                <a:latin typeface="Chalkboard"/>
                <a:cs typeface="Chalkboard"/>
              </a:rPr>
              <a:t>D</a:t>
            </a:r>
            <a:r>
              <a:rPr lang="en-US" sz="1400" dirty="0" smtClean="0">
                <a:solidFill>
                  <a:srgbClr val="FFFFFF"/>
                </a:solidFill>
                <a:latin typeface="Chalkboard"/>
                <a:cs typeface="Chalkboard"/>
              </a:rPr>
              <a:t> 10,000 BC</a:t>
            </a:r>
            <a:endParaRPr lang="en-US" sz="1400" dirty="0">
              <a:solidFill>
                <a:srgbClr val="FFFFFF"/>
              </a:solidFill>
              <a:latin typeface="Chalkboard"/>
              <a:cs typeface="Chalkboard"/>
            </a:endParaRPr>
          </a:p>
        </p:txBody>
      </p:sp>
      <p:sp>
        <p:nvSpPr>
          <p:cNvPr id="14" name="TextBox 13"/>
          <p:cNvSpPr txBox="1"/>
          <p:nvPr/>
        </p:nvSpPr>
        <p:spPr>
          <a:xfrm>
            <a:off x="6991374" y="5989872"/>
            <a:ext cx="3813178" cy="738664"/>
          </a:xfrm>
          <a:prstGeom prst="rect">
            <a:avLst/>
          </a:prstGeom>
          <a:noFill/>
          <a:ln>
            <a:noFill/>
          </a:ln>
        </p:spPr>
        <p:txBody>
          <a:bodyPr wrap="square" rtlCol="0">
            <a:spAutoFit/>
          </a:bodyPr>
          <a:lstStyle/>
          <a:p>
            <a:r>
              <a:rPr lang="en-US" sz="1400" b="1" dirty="0" smtClean="0">
                <a:solidFill>
                  <a:schemeClr val="bg1"/>
                </a:solidFill>
              </a:rPr>
              <a:t>LOVE THE DIFFERENCE IN </a:t>
            </a:r>
          </a:p>
          <a:p>
            <a:r>
              <a:rPr lang="en-US" sz="1400" b="1" dirty="0" smtClean="0">
                <a:solidFill>
                  <a:schemeClr val="bg1"/>
                </a:solidFill>
              </a:rPr>
              <a:t>30 DAYS, OR GET </a:t>
            </a:r>
            <a:r>
              <a:rPr lang="en-US" sz="1400" b="1" u="sng" dirty="0" smtClean="0">
                <a:solidFill>
                  <a:schemeClr val="bg1"/>
                </a:solidFill>
              </a:rPr>
              <a:t>100%</a:t>
            </a:r>
            <a:r>
              <a:rPr lang="en-US" sz="1400" b="1" dirty="0" smtClean="0">
                <a:solidFill>
                  <a:schemeClr val="bg1"/>
                </a:solidFill>
              </a:rPr>
              <a:t> </a:t>
            </a:r>
          </a:p>
          <a:p>
            <a:r>
              <a:rPr lang="en-US" sz="1400" b="1" dirty="0" smtClean="0">
                <a:solidFill>
                  <a:schemeClr val="bg1"/>
                </a:solidFill>
              </a:rPr>
              <a:t>OF YOUR MONY BACK</a:t>
            </a:r>
            <a:endParaRPr lang="en-US" sz="1400" b="1" dirty="0">
              <a:solidFill>
                <a:schemeClr val="bg1"/>
              </a:solidFill>
            </a:endParaRPr>
          </a:p>
        </p:txBody>
      </p:sp>
      <p:pic>
        <p:nvPicPr>
          <p:cNvPr id="15" name="Picture 14" descr="money bac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8425" y="6015898"/>
            <a:ext cx="1012019" cy="733804"/>
          </a:xfrm>
          <a:prstGeom prst="rect">
            <a:avLst/>
          </a:prstGeom>
        </p:spPr>
      </p:pic>
      <p:sp>
        <p:nvSpPr>
          <p:cNvPr id="22" name="TextBox 21"/>
          <p:cNvSpPr txBox="1"/>
          <p:nvPr/>
        </p:nvSpPr>
        <p:spPr>
          <a:xfrm>
            <a:off x="4704822" y="1828949"/>
            <a:ext cx="1762551" cy="4001095"/>
          </a:xfrm>
          <a:prstGeom prst="rect">
            <a:avLst/>
          </a:prstGeom>
          <a:noFill/>
        </p:spPr>
        <p:txBody>
          <a:bodyPr wrap="square" rtlCol="0">
            <a:spAutoFit/>
          </a:bodyPr>
          <a:lstStyle/>
          <a:p>
            <a:r>
              <a:rPr lang="en-US" sz="900" dirty="0" smtClean="0">
                <a:solidFill>
                  <a:schemeClr val="bg2">
                    <a:lumMod val="25000"/>
                  </a:schemeClr>
                </a:solidFill>
              </a:rPr>
              <a:t>Primal supplements are created in Britain by leading nutritionists. Steve Bennett author of </a:t>
            </a:r>
            <a:r>
              <a:rPr lang="en-US" sz="900" dirty="0">
                <a:solidFill>
                  <a:schemeClr val="bg2">
                    <a:lumMod val="25000"/>
                  </a:schemeClr>
                </a:solidFill>
              </a:rPr>
              <a:t>Primal </a:t>
            </a:r>
            <a:r>
              <a:rPr lang="en-US" sz="900" dirty="0" smtClean="0">
                <a:solidFill>
                  <a:schemeClr val="bg2">
                    <a:lumMod val="25000"/>
                  </a:schemeClr>
                </a:solidFill>
              </a:rPr>
              <a:t>Cure, ensures that each and every supplement is crafted in the most natural and Primal way possible.  </a:t>
            </a:r>
            <a:endParaRPr lang="en-US" sz="1100" dirty="0"/>
          </a:p>
          <a:p>
            <a:endParaRPr lang="en-US" sz="1100" dirty="0" smtClean="0">
              <a:solidFill>
                <a:srgbClr val="FFFFFF"/>
              </a:solidFill>
            </a:endParaRPr>
          </a:p>
          <a:p>
            <a:r>
              <a:rPr lang="en-US" sz="900" dirty="0"/>
              <a:t>In a world where so much has changed from the one our bodies were designed to thrive, at Primal Supplements we are driven by one global purpose; ‘to support health and longevity in an ever changing world’. While the roots of our wellbeing supplements date back centuries, we embrace modern technology, research and science, to encapsulate powerful phytonutrients, herbs and other natural goodness, the essence of which is to promote health, happiness and longevity. </a:t>
            </a:r>
            <a:endParaRPr lang="en-GB" sz="900" dirty="0"/>
          </a:p>
          <a:p>
            <a:r>
              <a:rPr lang="en-GB" sz="900" dirty="0"/>
              <a:t> </a:t>
            </a:r>
          </a:p>
          <a:p>
            <a:r>
              <a:rPr lang="en-US" sz="900" b="1" dirty="0">
                <a:solidFill>
                  <a:srgbClr val="548235"/>
                </a:solidFill>
              </a:rPr>
              <a:t>For every supplement we sell:  £1 goes to the charity ‘Children In Need’ and in addition we provide one healthy meal to an under privileged child in India</a:t>
            </a:r>
            <a:r>
              <a:rPr lang="en-US" sz="900" b="1" dirty="0" smtClean="0">
                <a:solidFill>
                  <a:srgbClr val="548235"/>
                </a:solidFill>
              </a:rPr>
              <a:t>.</a:t>
            </a:r>
            <a:endParaRPr lang="en-GB" sz="900" b="1" dirty="0">
              <a:solidFill>
                <a:srgbClr val="548235"/>
              </a:solidFill>
            </a:endParaRPr>
          </a:p>
        </p:txBody>
      </p:sp>
      <p:cxnSp>
        <p:nvCxnSpPr>
          <p:cNvPr id="5" name="Straight Connector 4"/>
          <p:cNvCxnSpPr/>
          <p:nvPr/>
        </p:nvCxnSpPr>
        <p:spPr>
          <a:xfrm flipH="1">
            <a:off x="4704822" y="-2"/>
            <a:ext cx="28427" cy="68489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1101140" y="8214"/>
            <a:ext cx="28427" cy="684898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8254924" y="951719"/>
            <a:ext cx="2533505" cy="4297614"/>
          </a:xfrm>
          <a:prstGeom prst="rec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8357837" y="983468"/>
            <a:ext cx="2430593" cy="4247317"/>
          </a:xfrm>
          <a:prstGeom prst="rect">
            <a:avLst/>
          </a:prstGeom>
          <a:noFill/>
        </p:spPr>
        <p:txBody>
          <a:bodyPr wrap="square" rtlCol="0">
            <a:spAutoFit/>
          </a:bodyPr>
          <a:lstStyle/>
          <a:p>
            <a:r>
              <a:rPr lang="en-US" sz="900" b="1" dirty="0"/>
              <a:t>Nutritional Information per 1 Capsule </a:t>
            </a:r>
            <a:endParaRPr lang="en-US" sz="900" dirty="0"/>
          </a:p>
          <a:p>
            <a:r>
              <a:rPr lang="en-US" sz="900" dirty="0"/>
              <a:t>Vitamin C 80mg (100% NRV), Black Soy Bean 1000mg (</a:t>
            </a:r>
            <a:r>
              <a:rPr lang="en-US" sz="900" dirty="0" err="1"/>
              <a:t>Glycinemax</a:t>
            </a:r>
            <a:r>
              <a:rPr lang="en-US" sz="900" dirty="0"/>
              <a:t> (L.)</a:t>
            </a:r>
            <a:r>
              <a:rPr lang="en-US" sz="900" dirty="0" err="1"/>
              <a:t>merr</a:t>
            </a:r>
            <a:r>
              <a:rPr lang="en-US" sz="900" dirty="0"/>
              <a:t>) (seeds) (from 50mg of 20:1 extract), Chitosan 50mg, Apple Cider Vinegar 17.5mg (</a:t>
            </a:r>
            <a:r>
              <a:rPr lang="en-US" sz="900" dirty="0" err="1"/>
              <a:t>Standardised</a:t>
            </a:r>
            <a:r>
              <a:rPr lang="en-US" sz="900" dirty="0"/>
              <a:t> to contain 35% Acetic Acid), White Kidney Bean Extract 1000mg (</a:t>
            </a:r>
            <a:r>
              <a:rPr lang="en-US" sz="900" dirty="0" err="1"/>
              <a:t>Phaseolus</a:t>
            </a:r>
            <a:r>
              <a:rPr lang="en-US" sz="900" dirty="0"/>
              <a:t> vulgaris L) (bean) (from 50mg of 20:1 extract), Chromium 40mcg (100% NRV). Vitamin C 80mg (100% NRV), Black Soy Bean 1000mg (</a:t>
            </a:r>
            <a:r>
              <a:rPr lang="en-US" sz="900" dirty="0" err="1"/>
              <a:t>Glycinemax</a:t>
            </a:r>
            <a:r>
              <a:rPr lang="en-US" sz="900" dirty="0"/>
              <a:t> (L.)</a:t>
            </a:r>
            <a:r>
              <a:rPr lang="en-US" sz="900" dirty="0" err="1"/>
              <a:t>merr</a:t>
            </a:r>
            <a:r>
              <a:rPr lang="en-US" sz="900" dirty="0"/>
              <a:t>) (seeds) (from 50mg of 20:1 extract), Chitosan 50mg, Apple Cider Vinegar 17.5mg (</a:t>
            </a:r>
            <a:r>
              <a:rPr lang="en-US" sz="900" dirty="0" err="1"/>
              <a:t>Standardised</a:t>
            </a:r>
            <a:r>
              <a:rPr lang="en-US" sz="900" dirty="0"/>
              <a:t> to contain 35% Acetic Acid), White Kidney Bean Extract 1000mg (</a:t>
            </a:r>
            <a:r>
              <a:rPr lang="en-US" sz="900" dirty="0" err="1"/>
              <a:t>Phaseolus</a:t>
            </a:r>
            <a:r>
              <a:rPr lang="en-US" sz="900" dirty="0"/>
              <a:t> vulgaris L) (bean) (from 50mg of 20:1 extract), Chromium 40mcg (100% NRV). </a:t>
            </a:r>
          </a:p>
          <a:p>
            <a:endParaRPr lang="en-US" sz="900" dirty="0" smtClean="0"/>
          </a:p>
          <a:p>
            <a:r>
              <a:rPr lang="en-US" sz="900" dirty="0" smtClean="0"/>
              <a:t>Room for 80 word disclaimer</a:t>
            </a:r>
            <a:r>
              <a:rPr lang="en-US" sz="900" dirty="0"/>
              <a:t>, Room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a:t>
            </a:r>
            <a:r>
              <a:rPr lang="en-US" sz="900" dirty="0" err="1" smtClean="0"/>
              <a:t>disclaimer</a:t>
            </a:r>
            <a:r>
              <a:rPr lang="en-US" sz="900" dirty="0" err="1"/>
              <a:t>Room</a:t>
            </a:r>
            <a:r>
              <a:rPr lang="en-US" sz="900" dirty="0"/>
              <a:t> for 80 word disclaimer</a:t>
            </a:r>
            <a:endParaRPr lang="en-US" sz="900" dirty="0"/>
          </a:p>
          <a:p>
            <a:endParaRPr lang="en-US" sz="900" dirty="0" smtClean="0"/>
          </a:p>
          <a:p>
            <a:endParaRPr lang="en-US" dirty="0"/>
          </a:p>
        </p:txBody>
      </p:sp>
      <p:sp>
        <p:nvSpPr>
          <p:cNvPr id="3" name="TextBox 2"/>
          <p:cNvSpPr txBox="1"/>
          <p:nvPr/>
        </p:nvSpPr>
        <p:spPr>
          <a:xfrm>
            <a:off x="809006" y="1081851"/>
            <a:ext cx="2812707" cy="1200329"/>
          </a:xfrm>
          <a:prstGeom prst="rect">
            <a:avLst/>
          </a:prstGeom>
          <a:noFill/>
        </p:spPr>
        <p:txBody>
          <a:bodyPr wrap="square" rtlCol="0">
            <a:spAutoFit/>
          </a:bodyPr>
          <a:lstStyle/>
          <a:p>
            <a:r>
              <a:rPr lang="en-US" dirty="0" smtClean="0"/>
              <a:t>I know this is rubbish, but it was just me messing about with a design for back of box!</a:t>
            </a:r>
            <a:endParaRPr lang="en-US" dirty="0"/>
          </a:p>
        </p:txBody>
      </p:sp>
    </p:spTree>
    <p:extLst>
      <p:ext uri="{BB962C8B-B14F-4D97-AF65-F5344CB8AC3E}">
        <p14:creationId xmlns:p14="http://schemas.microsoft.com/office/powerpoint/2010/main" val="34194079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904" y="2673526"/>
            <a:ext cx="11052810" cy="1143000"/>
          </a:xfrm>
        </p:spPr>
        <p:txBody>
          <a:bodyPr/>
          <a:lstStyle/>
          <a:p>
            <a:r>
              <a:rPr lang="en-US" dirty="0" smtClean="0"/>
              <a:t>On the next pages are 5 example products</a:t>
            </a:r>
            <a:endParaRPr lang="en-US" dirty="0"/>
          </a:p>
        </p:txBody>
      </p:sp>
    </p:spTree>
    <p:extLst>
      <p:ext uri="{BB962C8B-B14F-4D97-AF65-F5344CB8AC3E}">
        <p14:creationId xmlns:p14="http://schemas.microsoft.com/office/powerpoint/2010/main" val="185155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55508" y="2672857"/>
            <a:ext cx="5817379" cy="2865480"/>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3" name="Title 2"/>
          <p:cNvSpPr>
            <a:spLocks noGrp="1"/>
          </p:cNvSpPr>
          <p:nvPr>
            <p:ph type="title"/>
          </p:nvPr>
        </p:nvSpPr>
        <p:spPr>
          <a:xfrm>
            <a:off x="225514" y="1253687"/>
            <a:ext cx="11842832" cy="446321"/>
          </a:xfrm>
        </p:spPr>
        <p:txBody>
          <a:bodyPr>
            <a:normAutofit fontScale="90000"/>
          </a:bodyPr>
          <a:lstStyle/>
          <a:p>
            <a:pPr lvl="0"/>
            <a:r>
              <a:rPr lang="en-GB" dirty="0" smtClean="0"/>
              <a:t>Primal Energy</a:t>
            </a:r>
            <a:endParaRPr lang="en-GB" dirty="0"/>
          </a:p>
        </p:txBody>
      </p:sp>
      <p:sp>
        <p:nvSpPr>
          <p:cNvPr id="7" name="Rounded Rectangle 6"/>
          <p:cNvSpPr/>
          <p:nvPr/>
        </p:nvSpPr>
        <p:spPr bwMode="auto">
          <a:xfrm>
            <a:off x="6314824" y="2692262"/>
            <a:ext cx="5762267" cy="2846077"/>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6" name="Rectangle 5"/>
          <p:cNvSpPr/>
          <p:nvPr/>
        </p:nvSpPr>
        <p:spPr>
          <a:xfrm>
            <a:off x="6473297" y="2890590"/>
            <a:ext cx="5489428" cy="2395066"/>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Iron, Folic Acid, Vitamin C, B2, B6, B12, </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Niacin and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Magnesium for the reduction of tiredness and fatigue</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Vitamin C, B6, B12, Niacin, Thiamine and Biotin contributes to normal psychological functions</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Magnesium, Iron, Iodine and Zinc contributes to normal cognitive and neurological function</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Chromium contributes to the maintenance of normal blood glucose levels</a:t>
            </a:r>
          </a:p>
          <a:p>
            <a:pPr marL="342900" lvl="0" indent="-342900">
              <a:lnSpc>
                <a:spcPct val="107000"/>
              </a:lnSpc>
              <a:spcAft>
                <a:spcPts val="80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Zinc contributes to the maintenance of normal serum testosterone </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concentrations</a:t>
            </a:r>
            <a:endParaRPr lang="en-GB" sz="14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399494" y="2890590"/>
            <a:ext cx="5533535" cy="1472967"/>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Vitamins from the B-Complex support 100% to 400% NRV</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Includes </a:t>
            </a:r>
            <a:r>
              <a:rPr lang="en-GB" sz="1400" dirty="0" err="1"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Maca</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 Extract, CoQ10, Alpha Lipoic Acid and Cinnamon Bark Extract</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rPr>
              <a:t>Loaded with ingredients contributing to normal energy yielding metabolism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Vitamin D3 provided at an exceptional 1000iu</a:t>
            </a:r>
            <a:endParaRPr lang="en-GB" sz="14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9" name="Title 2"/>
          <p:cNvSpPr txBox="1">
            <a:spLocks/>
          </p:cNvSpPr>
          <p:nvPr/>
        </p:nvSpPr>
        <p:spPr>
          <a:xfrm>
            <a:off x="1336371" y="1964869"/>
            <a:ext cx="3667052" cy="55547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dirty="0" smtClean="0"/>
              <a:t>Why Choose This </a:t>
            </a:r>
            <a:r>
              <a:rPr lang="en-GB" dirty="0"/>
              <a:t>P</a:t>
            </a:r>
            <a:r>
              <a:rPr lang="en-GB" dirty="0" smtClean="0"/>
              <a:t>roduct? </a:t>
            </a:r>
            <a:endParaRPr lang="en-GB" dirty="0"/>
          </a:p>
        </p:txBody>
      </p:sp>
      <p:sp>
        <p:nvSpPr>
          <p:cNvPr id="20" name="Title 2"/>
          <p:cNvSpPr txBox="1">
            <a:spLocks/>
          </p:cNvSpPr>
          <p:nvPr/>
        </p:nvSpPr>
        <p:spPr>
          <a:xfrm>
            <a:off x="6314826" y="2137749"/>
            <a:ext cx="5753520" cy="4463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sz="8000" dirty="0" smtClean="0"/>
              <a:t>Product </a:t>
            </a:r>
            <a:r>
              <a:rPr lang="en-GB" sz="8000" dirty="0"/>
              <a:t>C</a:t>
            </a:r>
            <a:r>
              <a:rPr lang="en-GB" sz="8000" dirty="0" smtClean="0"/>
              <a:t>laims</a:t>
            </a:r>
            <a:endParaRPr lang="en-GB" sz="8000" dirty="0"/>
          </a:p>
          <a:p>
            <a:r>
              <a:rPr lang="en-GB" dirty="0" smtClean="0"/>
              <a:t> </a:t>
            </a:r>
            <a:endParaRPr lang="en-GB" dirty="0"/>
          </a:p>
        </p:txBody>
      </p:sp>
      <p:grpSp>
        <p:nvGrpSpPr>
          <p:cNvPr id="21" name="Group 20"/>
          <p:cNvGrpSpPr/>
          <p:nvPr/>
        </p:nvGrpSpPr>
        <p:grpSpPr>
          <a:xfrm>
            <a:off x="252611" y="1031912"/>
            <a:ext cx="2853577" cy="885826"/>
            <a:chOff x="490370" y="4872669"/>
            <a:chExt cx="2832920" cy="885826"/>
          </a:xfrm>
        </p:grpSpPr>
        <p:sp>
          <p:nvSpPr>
            <p:cNvPr id="22" name="Rounded Rectangle 21"/>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31616" y="4874433"/>
              <a:ext cx="130466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24" name="Rectangle 23"/>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Type</a:t>
              </a:r>
              <a:endParaRPr lang="en-GB" sz="1200" b="1" kern="0" dirty="0">
                <a:solidFill>
                  <a:srgbClr val="004F39"/>
                </a:solidFill>
                <a:latin typeface="Century Gothic" panose="020B0502020202020204" pitchFamily="34" charset="0"/>
                <a:cs typeface="Arial" charset="0"/>
              </a:endParaRPr>
            </a:p>
          </p:txBody>
        </p:sp>
        <p:pic>
          <p:nvPicPr>
            <p:cNvPr id="25" name="Picture 24"/>
            <p:cNvPicPr>
              <a:picLocks noChangeAspect="1"/>
            </p:cNvPicPr>
            <p:nvPr/>
          </p:nvPicPr>
          <p:blipFill rotWithShape="1">
            <a:blip r:embed="rId2"/>
            <a:srcRect l="23949" t="49643" r="25002" b="18610"/>
            <a:stretch/>
          </p:blipFill>
          <p:spPr>
            <a:xfrm>
              <a:off x="636189" y="5163066"/>
              <a:ext cx="513080" cy="508200"/>
            </a:xfrm>
            <a:prstGeom prst="rect">
              <a:avLst/>
            </a:prstGeom>
          </p:spPr>
        </p:pic>
        <p:sp>
          <p:nvSpPr>
            <p:cNvPr id="26" name="TextBox 25"/>
            <p:cNvSpPr txBox="1"/>
            <p:nvPr/>
          </p:nvSpPr>
          <p:spPr>
            <a:xfrm>
              <a:off x="1033932" y="5153196"/>
              <a:ext cx="1064707" cy="461665"/>
            </a:xfrm>
            <a:prstGeom prst="rect">
              <a:avLst/>
            </a:prstGeom>
            <a:noFill/>
          </p:spPr>
          <p:txBody>
            <a:bodyPr wrap="square" rtlCol="0">
              <a:spAutoFit/>
            </a:bodyPr>
            <a:lstStyle/>
            <a:p>
              <a:pPr algn="ctr"/>
              <a:r>
                <a:rPr lang="en-GB" sz="1200" dirty="0" smtClean="0"/>
                <a:t>19.5mm x 8.2mm</a:t>
              </a:r>
              <a:endParaRPr lang="en-GB" sz="1200" dirty="0"/>
            </a:p>
          </p:txBody>
        </p:sp>
        <p:cxnSp>
          <p:nvCxnSpPr>
            <p:cNvPr id="28" name="Straight Connector 27"/>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9370396" y="1031912"/>
            <a:ext cx="2853577" cy="885826"/>
            <a:chOff x="490370" y="4872669"/>
            <a:chExt cx="2832920" cy="885826"/>
          </a:xfrm>
        </p:grpSpPr>
        <p:sp>
          <p:nvSpPr>
            <p:cNvPr id="39" name="Rounded Rectangle 38"/>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58432" y="4874433"/>
              <a:ext cx="105103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Serving Size</a:t>
              </a:r>
              <a:endParaRPr lang="en-GB" sz="1200" b="1" kern="0" dirty="0">
                <a:solidFill>
                  <a:srgbClr val="004F39"/>
                </a:solidFill>
                <a:latin typeface="Century Gothic" panose="020B0502020202020204" pitchFamily="34" charset="0"/>
                <a:cs typeface="Arial" charset="0"/>
              </a:endParaRPr>
            </a:p>
          </p:txBody>
        </p:sp>
        <p:sp>
          <p:nvSpPr>
            <p:cNvPr id="41" name="Rectangle 40"/>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Weight</a:t>
              </a:r>
              <a:endParaRPr lang="en-GB" sz="1200" b="1" kern="0" dirty="0">
                <a:solidFill>
                  <a:srgbClr val="004F39"/>
                </a:solidFill>
                <a:latin typeface="Century Gothic" panose="020B0502020202020204" pitchFamily="34" charset="0"/>
                <a:cs typeface="Arial" charset="0"/>
              </a:endParaRPr>
            </a:p>
          </p:txBody>
        </p:sp>
        <p:sp>
          <p:nvSpPr>
            <p:cNvPr id="42" name="TextBox 41"/>
            <p:cNvSpPr txBox="1"/>
            <p:nvPr/>
          </p:nvSpPr>
          <p:spPr>
            <a:xfrm>
              <a:off x="775748" y="5232632"/>
              <a:ext cx="1064707" cy="276999"/>
            </a:xfrm>
            <a:prstGeom prst="rect">
              <a:avLst/>
            </a:prstGeom>
            <a:noFill/>
          </p:spPr>
          <p:txBody>
            <a:bodyPr wrap="square" rtlCol="0">
              <a:spAutoFit/>
            </a:bodyPr>
            <a:lstStyle/>
            <a:p>
              <a:pPr algn="ctr"/>
              <a:r>
                <a:rPr lang="en-GB" sz="1200" dirty="0" smtClean="0"/>
                <a:t>30</a:t>
              </a:r>
              <a:endParaRPr lang="en-GB" sz="1200" dirty="0"/>
            </a:p>
          </p:txBody>
        </p:sp>
        <p:cxnSp>
          <p:nvCxnSpPr>
            <p:cNvPr id="43" name="Straight Connector 42"/>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1004621" y="1392616"/>
            <a:ext cx="1072470" cy="276999"/>
          </a:xfrm>
          <a:prstGeom prst="rect">
            <a:avLst/>
          </a:prstGeom>
          <a:noFill/>
        </p:spPr>
        <p:txBody>
          <a:bodyPr wrap="square" rtlCol="0">
            <a:spAutoFit/>
          </a:bodyPr>
          <a:lstStyle/>
          <a:p>
            <a:pPr algn="ctr"/>
            <a:r>
              <a:rPr lang="en-GB" sz="1200" dirty="0" smtClean="0"/>
              <a:t>1125mg</a:t>
            </a:r>
            <a:endParaRPr lang="en-GB" sz="12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6563" t="13084" r="16147" b="13769"/>
          <a:stretch/>
        </p:blipFill>
        <p:spPr>
          <a:xfrm>
            <a:off x="2189771" y="1301055"/>
            <a:ext cx="448893" cy="484432"/>
          </a:xfrm>
          <a:prstGeom prst="rect">
            <a:avLst/>
          </a:prstGeom>
        </p:spPr>
      </p:pic>
      <p:sp>
        <p:nvSpPr>
          <p:cNvPr id="31" name="TextBox 30"/>
          <p:cNvSpPr txBox="1"/>
          <p:nvPr/>
        </p:nvSpPr>
        <p:spPr>
          <a:xfrm>
            <a:off x="5036837" y="423333"/>
            <a:ext cx="2056973" cy="369332"/>
          </a:xfrm>
          <a:prstGeom prst="rect">
            <a:avLst/>
          </a:prstGeom>
          <a:noFill/>
        </p:spPr>
        <p:txBody>
          <a:bodyPr wrap="none" rtlCol="0">
            <a:spAutoFit/>
          </a:bodyPr>
          <a:lstStyle/>
          <a:p>
            <a:r>
              <a:rPr lang="en-US" dirty="0" smtClean="0"/>
              <a:t>EXAMPLE PRODUCT</a:t>
            </a:r>
            <a:endParaRPr lang="en-US" dirty="0"/>
          </a:p>
        </p:txBody>
      </p:sp>
    </p:spTree>
    <p:extLst>
      <p:ext uri="{BB962C8B-B14F-4D97-AF65-F5344CB8AC3E}">
        <p14:creationId xmlns:p14="http://schemas.microsoft.com/office/powerpoint/2010/main" val="777364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PRIMAL Energy</a:t>
            </a:r>
            <a:endParaRPr lang="en-US" dirty="0"/>
          </a:p>
        </p:txBody>
      </p:sp>
      <p:sp>
        <p:nvSpPr>
          <p:cNvPr id="3" name="Content Placeholder 2"/>
          <p:cNvSpPr>
            <a:spLocks noGrp="1"/>
          </p:cNvSpPr>
          <p:nvPr>
            <p:ph idx="1"/>
          </p:nvPr>
        </p:nvSpPr>
        <p:spPr/>
        <p:txBody>
          <a:bodyPr>
            <a:normAutofit fontScale="47500" lnSpcReduction="20000"/>
          </a:bodyPr>
          <a:lstStyle/>
          <a:p>
            <a:r>
              <a:rPr lang="en-US" b="1" dirty="0"/>
              <a:t>Suggested </a:t>
            </a:r>
            <a:r>
              <a:rPr lang="en-US" b="1" dirty="0" smtClean="0"/>
              <a:t>Labeling</a:t>
            </a:r>
            <a:r>
              <a:rPr lang="en-US" b="1" dirty="0"/>
              <a:t>:</a:t>
            </a:r>
            <a:br>
              <a:rPr lang="en-US" b="1" dirty="0"/>
            </a:br>
            <a:endParaRPr lang="en-US" b="1" dirty="0" smtClean="0"/>
          </a:p>
          <a:p>
            <a:r>
              <a:rPr lang="en-US" b="1" dirty="0" smtClean="0"/>
              <a:t>Nutritional </a:t>
            </a:r>
            <a:r>
              <a:rPr lang="en-US" b="1" dirty="0"/>
              <a:t>Information per 1 Tablet </a:t>
            </a:r>
            <a:endParaRPr lang="en-US" dirty="0"/>
          </a:p>
          <a:p>
            <a:r>
              <a:rPr lang="en-US" dirty="0"/>
              <a:t>Magnesium 100mg (26.66% NRV), Vitamin B6 50mg (3571.45% NRV), Thiamine (Vitamin B1) 50mg (4548.69% NRV), Pantothenic Acid 50mg (833.56% NRV), Niacin 50mg (312.5% NRV), Riboflavin (Vitamin B2) 50mg (3571.43% NRV), Iron 10mg (71.55% NRV), Zinc 5mg (50% NRV), Alpha </a:t>
            </a:r>
            <a:r>
              <a:rPr lang="en-US" dirty="0" err="1"/>
              <a:t>Lipoic</a:t>
            </a:r>
            <a:r>
              <a:rPr lang="en-US" dirty="0"/>
              <a:t> Acid 10mg, Cinnamon Bark 300mg (</a:t>
            </a:r>
            <a:r>
              <a:rPr lang="en-US" dirty="0" err="1"/>
              <a:t>Cinnamomum</a:t>
            </a:r>
            <a:r>
              <a:rPr lang="en-US" dirty="0"/>
              <a:t> cassia </a:t>
            </a:r>
            <a:r>
              <a:rPr lang="en-US" dirty="0" err="1"/>
              <a:t>Presl</a:t>
            </a:r>
            <a:r>
              <a:rPr lang="en-US" dirty="0"/>
              <a:t>) (Bark) (from 10mg of 30:1 extract), Co Enzyme Q10 10mg, Vitamin D3 1000IU (500% NRV), Chromium 200μg (500% NRV), Folic Acid 200μg (100% NRV), Vitamin B12 50μg (2000% NRV), Biotin 50μg (100% NRV) </a:t>
            </a:r>
            <a:endParaRPr lang="en-US" dirty="0"/>
          </a:p>
          <a:p>
            <a:r>
              <a:rPr lang="en-US" b="1" dirty="0"/>
              <a:t>Ingredients: </a:t>
            </a:r>
            <a:endParaRPr lang="en-US" dirty="0"/>
          </a:p>
          <a:p>
            <a:r>
              <a:rPr lang="en-US" dirty="0"/>
              <a:t>Magnesium Citrate, Bulking agent (Microcrystalline Cellulose), Magnesium Oxide, Vitamin B6 ((Pyridoxine Hydrochloride), Thiamine </a:t>
            </a:r>
            <a:r>
              <a:rPr lang="en-US" dirty="0" err="1"/>
              <a:t>Mononitrate</a:t>
            </a:r>
            <a:r>
              <a:rPr lang="en-US" dirty="0"/>
              <a:t> (Vitamin B1), Pantothenic Acid (d-Calcium </a:t>
            </a:r>
            <a:r>
              <a:rPr lang="en-US" dirty="0" err="1"/>
              <a:t>Pantothenate</a:t>
            </a:r>
            <a:r>
              <a:rPr lang="en-US" dirty="0"/>
              <a:t>), Niacin, Riboflavin (Vitamin B2), Ferrous </a:t>
            </a:r>
            <a:r>
              <a:rPr lang="en-US" dirty="0" err="1"/>
              <a:t>Fumarate</a:t>
            </a:r>
            <a:r>
              <a:rPr lang="en-US" dirty="0"/>
              <a:t>, Glazing Agents (</a:t>
            </a:r>
            <a:r>
              <a:rPr lang="en-US" dirty="0" err="1"/>
              <a:t>Hypromellose</a:t>
            </a:r>
            <a:r>
              <a:rPr lang="en-US" dirty="0"/>
              <a:t>, Glycerin, </a:t>
            </a:r>
            <a:r>
              <a:rPr lang="en-US" dirty="0" err="1"/>
              <a:t>Hydroxypropylcellulose</a:t>
            </a:r>
            <a:r>
              <a:rPr lang="en-US" dirty="0"/>
              <a:t>, Talc, </a:t>
            </a:r>
            <a:r>
              <a:rPr lang="en-US" dirty="0" err="1"/>
              <a:t>Miglyol</a:t>
            </a:r>
            <a:r>
              <a:rPr lang="en-US" dirty="0"/>
              <a:t> (Medium chain triglycerides)) </a:t>
            </a:r>
            <a:r>
              <a:rPr lang="en-US" dirty="0" err="1"/>
              <a:t>Colourant</a:t>
            </a:r>
            <a:r>
              <a:rPr lang="en-US" dirty="0"/>
              <a:t> (Titanium Dioxide E171), Zinc Citrate, Anti-Caking Agent (Magnesium Stearate), Alpha </a:t>
            </a:r>
            <a:r>
              <a:rPr lang="en-US" dirty="0" err="1"/>
              <a:t>Lipoic</a:t>
            </a:r>
            <a:r>
              <a:rPr lang="en-US" dirty="0"/>
              <a:t> Acid, Cinnamon Bark, Co Enzyme Q10, Vitamin D3 (</a:t>
            </a:r>
            <a:r>
              <a:rPr lang="en-US" dirty="0" err="1"/>
              <a:t>Cholecalciferol</a:t>
            </a:r>
            <a:r>
              <a:rPr lang="en-US" dirty="0"/>
              <a:t>), Anti-Caking Agent (Silica), Chromium </a:t>
            </a:r>
            <a:r>
              <a:rPr lang="en-US" dirty="0" err="1"/>
              <a:t>Picolinate</a:t>
            </a:r>
            <a:r>
              <a:rPr lang="en-US" dirty="0"/>
              <a:t>, </a:t>
            </a:r>
            <a:r>
              <a:rPr lang="en-US" dirty="0" err="1"/>
              <a:t>Colourant</a:t>
            </a:r>
            <a:r>
              <a:rPr lang="en-US" dirty="0"/>
              <a:t> (</a:t>
            </a:r>
            <a:r>
              <a:rPr lang="en-US" dirty="0" err="1"/>
              <a:t>Tartrazine</a:t>
            </a:r>
            <a:r>
              <a:rPr lang="en-US" dirty="0"/>
              <a:t> E102*), Folic Acid, Vitamin B12 (as </a:t>
            </a:r>
            <a:r>
              <a:rPr lang="en-US" dirty="0" err="1"/>
              <a:t>Methylcobalamin</a:t>
            </a:r>
            <a:r>
              <a:rPr lang="en-US" dirty="0"/>
              <a:t>), Biotin (as d-Biotin), </a:t>
            </a:r>
            <a:r>
              <a:rPr lang="en-US" dirty="0" err="1"/>
              <a:t>Colourant</a:t>
            </a:r>
            <a:r>
              <a:rPr lang="en-US" dirty="0"/>
              <a:t> (</a:t>
            </a:r>
            <a:r>
              <a:rPr lang="en-US" dirty="0" err="1"/>
              <a:t>Allura</a:t>
            </a:r>
            <a:r>
              <a:rPr lang="en-US" dirty="0"/>
              <a:t> Red E129*) </a:t>
            </a:r>
            <a:endParaRPr lang="en-US" dirty="0"/>
          </a:p>
          <a:p>
            <a:r>
              <a:rPr lang="en-US" b="1" dirty="0"/>
              <a:t>Important Information </a:t>
            </a:r>
            <a:endParaRPr lang="en-US" dirty="0"/>
          </a:p>
          <a:p>
            <a:r>
              <a:rPr lang="en-US" dirty="0"/>
              <a:t>Food supplements should not be used as a substitute for a balanced diet and healthy lifestyle. If you are pregnant, breastfeeding, taking prescription medication or under medical supervision it is advisable to consult a GP prior to taking any supplements. Discontinue use and consult a GP if adverse reactions occur. Do not exceed stated dose. Store in a cool, dry place. Keep away from children at all times. Do not use if seal under cap is broken. </a:t>
            </a:r>
            <a:endParaRPr lang="en-US" dirty="0"/>
          </a:p>
          <a:p>
            <a:endParaRPr lang="en-US" dirty="0"/>
          </a:p>
        </p:txBody>
      </p:sp>
    </p:spTree>
    <p:extLst>
      <p:ext uri="{BB962C8B-B14F-4D97-AF65-F5344CB8AC3E}">
        <p14:creationId xmlns:p14="http://schemas.microsoft.com/office/powerpoint/2010/main" val="190669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bwMode="auto">
          <a:xfrm>
            <a:off x="6418988" y="2622904"/>
            <a:ext cx="5601933" cy="2778796"/>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4" name="Rounded Rectangle 3"/>
          <p:cNvSpPr/>
          <p:nvPr/>
        </p:nvSpPr>
        <p:spPr bwMode="auto">
          <a:xfrm>
            <a:off x="294621" y="2664875"/>
            <a:ext cx="5601933" cy="2778796"/>
          </a:xfrm>
          <a:prstGeom prst="roundRect">
            <a:avLst/>
          </a:prstGeom>
          <a:solidFill>
            <a:srgbClr val="FFFFFF"/>
          </a:solidFill>
          <a:ln w="19050" cap="flat" cmpd="sng" algn="ctr">
            <a:solidFill>
              <a:srgbClr val="6DB33F"/>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en-GB" dirty="0">
              <a:ln>
                <a:solidFill>
                  <a:schemeClr val="accent6">
                    <a:lumMod val="50000"/>
                  </a:schemeClr>
                </a:solidFill>
              </a:ln>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16200000" scaled="1"/>
                <a:tileRect/>
              </a:gradFill>
            </a:endParaRPr>
          </a:p>
        </p:txBody>
      </p:sp>
      <p:sp>
        <p:nvSpPr>
          <p:cNvPr id="3" name="Title 2"/>
          <p:cNvSpPr>
            <a:spLocks noGrp="1"/>
          </p:cNvSpPr>
          <p:nvPr>
            <p:ph type="title"/>
          </p:nvPr>
        </p:nvSpPr>
        <p:spPr>
          <a:xfrm>
            <a:off x="225514" y="1254596"/>
            <a:ext cx="11842832" cy="446321"/>
          </a:xfrm>
        </p:spPr>
        <p:txBody>
          <a:bodyPr>
            <a:normAutofit fontScale="90000"/>
          </a:bodyPr>
          <a:lstStyle/>
          <a:p>
            <a:pPr lvl="0"/>
            <a:r>
              <a:rPr lang="en-GB" dirty="0" smtClean="0"/>
              <a:t>Primal Sleep</a:t>
            </a:r>
            <a:endParaRPr lang="en-GB" dirty="0"/>
          </a:p>
        </p:txBody>
      </p:sp>
      <p:sp>
        <p:nvSpPr>
          <p:cNvPr id="5" name="Rectangle 4"/>
          <p:cNvSpPr/>
          <p:nvPr/>
        </p:nvSpPr>
        <p:spPr>
          <a:xfrm>
            <a:off x="496616" y="2849067"/>
            <a:ext cx="5399938" cy="1011918"/>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Created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for this </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exciting new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market segment </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Includes Green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Tea, </a:t>
            </a:r>
            <a:r>
              <a:rPr lang="en-GB" sz="1400" dirty="0" err="1">
                <a:solidFill>
                  <a:srgbClr val="004F05"/>
                </a:solidFill>
                <a:latin typeface="Century Gothic" panose="020B0502020202020204" pitchFamily="34" charset="0"/>
                <a:ea typeface="Calibri" panose="020F0502020204030204" pitchFamily="34" charset="0"/>
                <a:cs typeface="Times New Roman" panose="02020603050405020304" pitchFamily="18" charset="0"/>
              </a:rPr>
              <a:t>Griffonia</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 Seed and Chamomile </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Extract, L-</a:t>
            </a:r>
            <a:r>
              <a:rPr lang="en-GB" sz="1400" dirty="0" err="1"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Theanine</a:t>
            </a: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and Montmorency Cherry Powder</a:t>
            </a:r>
          </a:p>
          <a:p>
            <a:pPr marL="342900" lvl="0" indent="-342900">
              <a:lnSpc>
                <a:spcPct val="107000"/>
              </a:lnSpc>
              <a:spcAft>
                <a:spcPts val="80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5-HTP is the lead precursor to serotonin production</a:t>
            </a:r>
            <a:endParaRPr lang="en-GB" sz="14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602420" y="2849068"/>
            <a:ext cx="5250946" cy="2395066"/>
          </a:xfrm>
          <a:prstGeom prst="rect">
            <a:avLst/>
          </a:prstGeom>
        </p:spPr>
        <p:txBody>
          <a:bodyPr wrap="square">
            <a:spAutoFit/>
          </a:bodyPr>
          <a:lstStyle/>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Vitamin B6, B12, Niacin, Thiamine and Biotin contributes to normal psychological functions</a:t>
            </a:r>
          </a:p>
          <a:p>
            <a:pPr marL="342900" lvl="0" indent="-342900">
              <a:lnSpc>
                <a:spcPct val="107000"/>
              </a:lnSpc>
              <a:spcAft>
                <a:spcPts val="0"/>
              </a:spcAft>
              <a:buClr>
                <a:srgbClr val="6DB33F"/>
              </a:buClr>
              <a:buFont typeface="Symbol" panose="05050102010706020507" pitchFamily="18" charset="2"/>
              <a:buChar char=""/>
            </a:pPr>
            <a:r>
              <a:rPr lang="en-GB" sz="1400" dirty="0" smtClean="0">
                <a:solidFill>
                  <a:srgbClr val="004F05"/>
                </a:solidFill>
                <a:latin typeface="Century Gothic" panose="020B0502020202020204" pitchFamily="34" charset="0"/>
                <a:ea typeface="Calibri" panose="020F0502020204030204" pitchFamily="34" charset="0"/>
                <a:cs typeface="Times New Roman" panose="02020603050405020304" pitchFamily="18" charset="0"/>
              </a:rPr>
              <a:t>Pantothenic </a:t>
            </a: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Acid contributes to normal mental performance</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Selenium and Iodine contributes to normal thyroid function</a:t>
            </a:r>
          </a:p>
          <a:p>
            <a:pPr marL="342900" lvl="0" indent="-342900">
              <a:lnSpc>
                <a:spcPct val="107000"/>
              </a:lnSpc>
              <a:spcAft>
                <a:spcPts val="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Iron, Folic Acid, Vitamin B2, B6, B12, Niacin, and Magnesium for the reduction of tiredness and fatigue</a:t>
            </a:r>
          </a:p>
          <a:p>
            <a:pPr marL="342900" lvl="0" indent="-342900">
              <a:lnSpc>
                <a:spcPct val="107000"/>
              </a:lnSpc>
              <a:spcAft>
                <a:spcPts val="800"/>
              </a:spcAft>
              <a:buClr>
                <a:srgbClr val="6DB33F"/>
              </a:buClr>
              <a:buFont typeface="Symbol" panose="05050102010706020507" pitchFamily="18" charset="2"/>
              <a:buChar char=""/>
            </a:pPr>
            <a:r>
              <a:rPr lang="en-GB" sz="1400" dirty="0">
                <a:solidFill>
                  <a:srgbClr val="004F05"/>
                </a:solidFill>
                <a:latin typeface="Century Gothic" panose="020B0502020202020204" pitchFamily="34" charset="0"/>
                <a:ea typeface="Calibri" panose="020F0502020204030204" pitchFamily="34" charset="0"/>
                <a:cs typeface="Times New Roman" panose="02020603050405020304" pitchFamily="18" charset="0"/>
              </a:rPr>
              <a:t>Magnesium, Iron, Iodine and Zinc contributes to normal cognitive and neurological function</a:t>
            </a:r>
            <a:endParaRPr lang="en-GB" sz="1400" dirty="0">
              <a:solidFill>
                <a:srgbClr val="004F05"/>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9" name="Title 2"/>
          <p:cNvSpPr txBox="1">
            <a:spLocks/>
          </p:cNvSpPr>
          <p:nvPr/>
        </p:nvSpPr>
        <p:spPr>
          <a:xfrm>
            <a:off x="1369785" y="1947287"/>
            <a:ext cx="3667052" cy="555476"/>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dirty="0" smtClean="0"/>
              <a:t>Why Choose This </a:t>
            </a:r>
            <a:r>
              <a:rPr lang="en-GB" dirty="0"/>
              <a:t>P</a:t>
            </a:r>
            <a:r>
              <a:rPr lang="en-GB" dirty="0" smtClean="0"/>
              <a:t>roduct? </a:t>
            </a:r>
            <a:endParaRPr lang="en-GB" dirty="0"/>
          </a:p>
        </p:txBody>
      </p:sp>
      <p:sp>
        <p:nvSpPr>
          <p:cNvPr id="20" name="Title 2"/>
          <p:cNvSpPr txBox="1">
            <a:spLocks/>
          </p:cNvSpPr>
          <p:nvPr/>
        </p:nvSpPr>
        <p:spPr>
          <a:xfrm>
            <a:off x="6466412" y="2070417"/>
            <a:ext cx="5601933" cy="446321"/>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2400" b="1" kern="1200" baseline="0">
                <a:solidFill>
                  <a:srgbClr val="6DB33F"/>
                </a:solidFill>
                <a:latin typeface="Century Gothic" panose="020B0502020202020204" pitchFamily="34" charset="0"/>
                <a:ea typeface="+mj-ea"/>
                <a:cs typeface="+mj-cs"/>
              </a:defRPr>
            </a:lvl1pPr>
          </a:lstStyle>
          <a:p>
            <a:r>
              <a:rPr lang="en-GB" sz="8000" dirty="0" smtClean="0"/>
              <a:t>Product </a:t>
            </a:r>
            <a:r>
              <a:rPr lang="en-GB" sz="8000" dirty="0"/>
              <a:t>C</a:t>
            </a:r>
            <a:r>
              <a:rPr lang="en-GB" sz="8000" dirty="0" smtClean="0"/>
              <a:t>laims</a:t>
            </a:r>
            <a:endParaRPr lang="en-GB" sz="8000" dirty="0"/>
          </a:p>
          <a:p>
            <a:r>
              <a:rPr lang="en-GB" dirty="0" smtClean="0"/>
              <a:t> </a:t>
            </a:r>
            <a:endParaRPr lang="en-GB" dirty="0"/>
          </a:p>
        </p:txBody>
      </p:sp>
      <p:grpSp>
        <p:nvGrpSpPr>
          <p:cNvPr id="21" name="Group 20"/>
          <p:cNvGrpSpPr/>
          <p:nvPr/>
        </p:nvGrpSpPr>
        <p:grpSpPr>
          <a:xfrm>
            <a:off x="294620" y="1034841"/>
            <a:ext cx="2853577" cy="885826"/>
            <a:chOff x="490370" y="4872669"/>
            <a:chExt cx="2832920" cy="885826"/>
          </a:xfrm>
        </p:grpSpPr>
        <p:sp>
          <p:nvSpPr>
            <p:cNvPr id="22" name="Rounded Rectangle 21"/>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631616" y="4874433"/>
              <a:ext cx="130466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Product Format</a:t>
              </a:r>
              <a:endParaRPr lang="en-GB" sz="1200" b="1" kern="0" dirty="0">
                <a:solidFill>
                  <a:srgbClr val="004F39"/>
                </a:solidFill>
                <a:latin typeface="Century Gothic" panose="020B0502020202020204" pitchFamily="34" charset="0"/>
                <a:cs typeface="Arial" charset="0"/>
              </a:endParaRPr>
            </a:p>
          </p:txBody>
        </p:sp>
        <p:sp>
          <p:nvSpPr>
            <p:cNvPr id="24" name="Rectangle 23"/>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Pack </a:t>
              </a:r>
              <a:r>
                <a:rPr lang="en-GB" sz="1200" b="1" kern="0" dirty="0" smtClean="0">
                  <a:solidFill>
                    <a:srgbClr val="004F39"/>
                  </a:solidFill>
                  <a:latin typeface="Century Gothic" panose="020B0502020202020204" pitchFamily="34" charset="0"/>
                  <a:cs typeface="Arial" charset="0"/>
                </a:rPr>
                <a:t>Type BOX</a:t>
              </a:r>
              <a:endParaRPr lang="en-GB" sz="1200" b="1" kern="0" dirty="0">
                <a:solidFill>
                  <a:srgbClr val="004F39"/>
                </a:solidFill>
                <a:latin typeface="Century Gothic" panose="020B0502020202020204" pitchFamily="34" charset="0"/>
                <a:cs typeface="Arial" charset="0"/>
              </a:endParaRPr>
            </a:p>
          </p:txBody>
        </p:sp>
        <p:pic>
          <p:nvPicPr>
            <p:cNvPr id="25" name="Picture 24"/>
            <p:cNvPicPr>
              <a:picLocks noChangeAspect="1"/>
            </p:cNvPicPr>
            <p:nvPr/>
          </p:nvPicPr>
          <p:blipFill rotWithShape="1">
            <a:blip r:embed="rId2"/>
            <a:srcRect l="23949" t="49643" r="25002" b="18610"/>
            <a:stretch/>
          </p:blipFill>
          <p:spPr>
            <a:xfrm>
              <a:off x="636189" y="5163066"/>
              <a:ext cx="513080" cy="508200"/>
            </a:xfrm>
            <a:prstGeom prst="rect">
              <a:avLst/>
            </a:prstGeom>
          </p:spPr>
        </p:pic>
        <p:sp>
          <p:nvSpPr>
            <p:cNvPr id="26" name="TextBox 25"/>
            <p:cNvSpPr txBox="1"/>
            <p:nvPr/>
          </p:nvSpPr>
          <p:spPr>
            <a:xfrm>
              <a:off x="1033932" y="5175685"/>
              <a:ext cx="1064707" cy="461665"/>
            </a:xfrm>
            <a:prstGeom prst="rect">
              <a:avLst/>
            </a:prstGeom>
            <a:noFill/>
          </p:spPr>
          <p:txBody>
            <a:bodyPr wrap="square" rtlCol="0">
              <a:spAutoFit/>
            </a:bodyPr>
            <a:lstStyle/>
            <a:p>
              <a:pPr algn="ctr"/>
              <a:r>
                <a:rPr lang="en-GB" sz="1200" dirty="0" smtClean="0"/>
                <a:t>19.5mm x 8.2mm</a:t>
              </a:r>
              <a:endParaRPr lang="en-GB" sz="1200" dirty="0"/>
            </a:p>
          </p:txBody>
        </p:sp>
        <p:cxnSp>
          <p:nvCxnSpPr>
            <p:cNvPr id="28" name="Straight Connector 27"/>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9314226" y="1034658"/>
            <a:ext cx="2853577" cy="885826"/>
            <a:chOff x="490370" y="4872669"/>
            <a:chExt cx="2832920" cy="885826"/>
          </a:xfrm>
        </p:grpSpPr>
        <p:sp>
          <p:nvSpPr>
            <p:cNvPr id="39" name="Rounded Rectangle 38"/>
            <p:cNvSpPr/>
            <p:nvPr/>
          </p:nvSpPr>
          <p:spPr>
            <a:xfrm>
              <a:off x="490370" y="4872669"/>
              <a:ext cx="2687101" cy="885826"/>
            </a:xfrm>
            <a:prstGeom prst="roundRect">
              <a:avLst/>
            </a:prstGeom>
            <a:solidFill>
              <a:schemeClr val="bg1"/>
            </a:solidFill>
            <a:ln w="19050">
              <a:solidFill>
                <a:srgbClr val="6D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758432" y="4874433"/>
              <a:ext cx="1051039" cy="276999"/>
            </a:xfrm>
            <a:prstGeom prst="rect">
              <a:avLst/>
            </a:prstGeom>
          </p:spPr>
          <p:txBody>
            <a:bodyPr wrap="non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Serving Size</a:t>
              </a:r>
              <a:endParaRPr lang="en-GB" sz="1200" b="1" kern="0" dirty="0">
                <a:solidFill>
                  <a:srgbClr val="004F39"/>
                </a:solidFill>
                <a:latin typeface="Century Gothic" panose="020B0502020202020204" pitchFamily="34" charset="0"/>
                <a:cs typeface="Arial" charset="0"/>
              </a:endParaRPr>
            </a:p>
          </p:txBody>
        </p:sp>
        <p:sp>
          <p:nvSpPr>
            <p:cNvPr id="41" name="Rectangle 40"/>
            <p:cNvSpPr/>
            <p:nvPr/>
          </p:nvSpPr>
          <p:spPr>
            <a:xfrm>
              <a:off x="1949369" y="4872669"/>
              <a:ext cx="1373921" cy="276999"/>
            </a:xfrm>
            <a:prstGeom prst="rect">
              <a:avLst/>
            </a:prstGeom>
          </p:spPr>
          <p:txBody>
            <a:bodyPr wrap="square">
              <a:spAutoFit/>
            </a:bodyPr>
            <a:lstStyle/>
            <a:p>
              <a:pPr marL="342900" indent="-342900" algn="ctr">
                <a:spcBef>
                  <a:spcPts val="600"/>
                </a:spcBef>
                <a:spcAft>
                  <a:spcPts val="600"/>
                </a:spcAft>
                <a:buClr>
                  <a:srgbClr val="DA1500"/>
                </a:buClr>
                <a:defRPr/>
              </a:pPr>
              <a:r>
                <a:rPr lang="en-GB" sz="1200" b="1" kern="0" dirty="0" smtClean="0">
                  <a:solidFill>
                    <a:srgbClr val="004F39"/>
                  </a:solidFill>
                  <a:latin typeface="Century Gothic" panose="020B0502020202020204" pitchFamily="34" charset="0"/>
                  <a:cs typeface="Arial" charset="0"/>
                </a:rPr>
                <a:t>Weight</a:t>
              </a:r>
              <a:endParaRPr lang="en-GB" sz="1200" b="1" kern="0" dirty="0">
                <a:solidFill>
                  <a:srgbClr val="004F39"/>
                </a:solidFill>
                <a:latin typeface="Century Gothic" panose="020B0502020202020204" pitchFamily="34" charset="0"/>
                <a:cs typeface="Arial" charset="0"/>
              </a:endParaRPr>
            </a:p>
          </p:txBody>
        </p:sp>
        <p:sp>
          <p:nvSpPr>
            <p:cNvPr id="42" name="TextBox 41"/>
            <p:cNvSpPr txBox="1"/>
            <p:nvPr/>
          </p:nvSpPr>
          <p:spPr>
            <a:xfrm>
              <a:off x="769213" y="5223310"/>
              <a:ext cx="1064707" cy="276999"/>
            </a:xfrm>
            <a:prstGeom prst="rect">
              <a:avLst/>
            </a:prstGeom>
            <a:noFill/>
          </p:spPr>
          <p:txBody>
            <a:bodyPr wrap="square" rtlCol="0">
              <a:spAutoFit/>
            </a:bodyPr>
            <a:lstStyle/>
            <a:p>
              <a:pPr algn="ctr"/>
              <a:r>
                <a:rPr lang="en-GB" sz="1200" dirty="0" smtClean="0"/>
                <a:t>30</a:t>
              </a:r>
              <a:endParaRPr lang="en-GB" sz="1200" dirty="0"/>
            </a:p>
          </p:txBody>
        </p:sp>
        <p:cxnSp>
          <p:nvCxnSpPr>
            <p:cNvPr id="43" name="Straight Connector 42"/>
            <p:cNvCxnSpPr/>
            <p:nvPr/>
          </p:nvCxnSpPr>
          <p:spPr>
            <a:xfrm>
              <a:off x="2048107" y="4967308"/>
              <a:ext cx="0" cy="704249"/>
            </a:xfrm>
            <a:prstGeom prst="line">
              <a:avLst/>
            </a:prstGeom>
            <a:ln w="19050">
              <a:solidFill>
                <a:srgbClr val="6DB33F"/>
              </a:solidFill>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10943980" y="1388709"/>
            <a:ext cx="1072470" cy="276999"/>
          </a:xfrm>
          <a:prstGeom prst="rect">
            <a:avLst/>
          </a:prstGeom>
          <a:noFill/>
        </p:spPr>
        <p:txBody>
          <a:bodyPr wrap="square" rtlCol="0">
            <a:spAutoFit/>
          </a:bodyPr>
          <a:lstStyle/>
          <a:p>
            <a:pPr algn="ctr"/>
            <a:r>
              <a:rPr lang="en-GB" sz="1200" dirty="0" smtClean="0"/>
              <a:t>1125mg</a:t>
            </a:r>
            <a:endParaRPr lang="en-GB" sz="1200"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6563" t="13084" r="16147" b="13769"/>
          <a:stretch/>
        </p:blipFill>
        <p:spPr>
          <a:xfrm>
            <a:off x="2231782" y="1317205"/>
            <a:ext cx="448893" cy="484432"/>
          </a:xfrm>
          <a:prstGeom prst="rect">
            <a:avLst/>
          </a:prstGeom>
        </p:spPr>
      </p:pic>
      <p:sp>
        <p:nvSpPr>
          <p:cNvPr id="2" name="TextBox 1"/>
          <p:cNvSpPr txBox="1"/>
          <p:nvPr/>
        </p:nvSpPr>
        <p:spPr>
          <a:xfrm>
            <a:off x="5036837" y="423333"/>
            <a:ext cx="2056973" cy="369332"/>
          </a:xfrm>
          <a:prstGeom prst="rect">
            <a:avLst/>
          </a:prstGeom>
          <a:noFill/>
        </p:spPr>
        <p:txBody>
          <a:bodyPr wrap="none" rtlCol="0">
            <a:spAutoFit/>
          </a:bodyPr>
          <a:lstStyle/>
          <a:p>
            <a:r>
              <a:rPr lang="en-US" dirty="0" smtClean="0"/>
              <a:t>EXAMPLE PRODUCT</a:t>
            </a:r>
            <a:endParaRPr lang="en-US" dirty="0"/>
          </a:p>
        </p:txBody>
      </p:sp>
    </p:spTree>
    <p:extLst>
      <p:ext uri="{BB962C8B-B14F-4D97-AF65-F5344CB8AC3E}">
        <p14:creationId xmlns:p14="http://schemas.microsoft.com/office/powerpoint/2010/main" val="18295423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4526</TotalTime>
  <Words>1279</Words>
  <Application>Microsoft Macintosh PowerPoint</Application>
  <PresentationFormat>Custom</PresentationFormat>
  <Paragraphs>184</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Brief</vt:lpstr>
      <vt:lpstr>Design to Include</vt:lpstr>
      <vt:lpstr>PowerPoint Presentation</vt:lpstr>
      <vt:lpstr>PowerPoint Presentation</vt:lpstr>
      <vt:lpstr>PowerPoint Presentation</vt:lpstr>
      <vt:lpstr>On the next pages are 5 example products</vt:lpstr>
      <vt:lpstr>Primal Energy</vt:lpstr>
      <vt:lpstr>PRIMAL Energy</vt:lpstr>
      <vt:lpstr>Primal Sleep</vt:lpstr>
      <vt:lpstr>PRIMAL Sleep</vt:lpstr>
      <vt:lpstr>Vitamin D3</vt:lpstr>
      <vt:lpstr>Magnesium</vt:lpstr>
      <vt:lpstr>Green Tea Extract</vt:lpstr>
    </vt:vector>
  </TitlesOfParts>
  <Company>Gemporia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Bennett</dc:creator>
  <cp:lastModifiedBy>Steve Bennett</cp:lastModifiedBy>
  <cp:revision>64</cp:revision>
  <cp:lastPrinted>2017-09-29T12:26:51Z</cp:lastPrinted>
  <dcterms:created xsi:type="dcterms:W3CDTF">2017-09-05T17:57:10Z</dcterms:created>
  <dcterms:modified xsi:type="dcterms:W3CDTF">2017-10-16T13:04:15Z</dcterms:modified>
</cp:coreProperties>
</file>