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51A7-2F68-432D-B3E0-2AE6ED9056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BE025-A6C7-4888-A506-E28667BFF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3A1416-0350-4EAE-81BE-684EAA5EB2CB}"/>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5" name="Footer Placeholder 4">
            <a:extLst>
              <a:ext uri="{FF2B5EF4-FFF2-40B4-BE49-F238E27FC236}">
                <a16:creationId xmlns:a16="http://schemas.microsoft.com/office/drawing/2014/main" id="{CC9E3ADF-EFC2-48BB-8D7D-F63F17721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DB57D-7AF9-4A22-990C-9F2A1B11CD71}"/>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313982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FD9E-47BC-4588-B800-275D8C9B81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EA2A2-6D35-4B34-9E1A-2172C79E8E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60033-AF0B-4574-AFA7-8D256D35706F}"/>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5" name="Footer Placeholder 4">
            <a:extLst>
              <a:ext uri="{FF2B5EF4-FFF2-40B4-BE49-F238E27FC236}">
                <a16:creationId xmlns:a16="http://schemas.microsoft.com/office/drawing/2014/main" id="{528F073C-F107-4858-A2EB-562D77614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546D4-E371-45CC-A703-6CD5DB5C1DAE}"/>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29840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083DA-5E02-4C50-A008-7B3E077E8B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0863C2-D1EA-4001-B483-E6E3D65111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EFC96-FB88-40EB-9C04-1EFEBC48881E}"/>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5" name="Footer Placeholder 4">
            <a:extLst>
              <a:ext uri="{FF2B5EF4-FFF2-40B4-BE49-F238E27FC236}">
                <a16:creationId xmlns:a16="http://schemas.microsoft.com/office/drawing/2014/main" id="{FA2E72DF-E80D-4404-9ABE-A1101E851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012C7-A18D-4E1D-838F-127AC8FAC21B}"/>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14930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E759482-B1C5-4D7A-8051-FC27AAFC3040}" type="datetime1">
              <a:rPr lang="en-US" smtClean="0"/>
              <a:t>10/16/2017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D2FE8B7-FF5A-4F06-A8F2-9E459F92EAF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26903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771C32-6B37-4073-8A25-FE99BC170FC7}" type="datetime1">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FE8B7-FF5A-4F06-A8F2-9E459F92EAF5}"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8473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0915965-A957-4E30-BE30-A3C2ECBD5F2E}" type="datetime1">
              <a:rPr lang="en-US" smtClean="0"/>
              <a:t>10/16/2017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D2FE8B7-FF5A-4F06-A8F2-9E459F92EAF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3917092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0ACD8F-F274-4325-9F03-47A3200C1B65}" type="datetime1">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FE8B7-FF5A-4F06-A8F2-9E459F92EAF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334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9D6FC-0759-4C64-BA27-77E1B55E69C2}" type="datetime1">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FE8B7-FF5A-4F06-A8F2-9E459F92EAF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FEF32C-5AF2-4875-83D3-0C7F783A9D99}" type="datetime1">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FE8B7-FF5A-4F06-A8F2-9E459F92EAF5}"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9809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5092AC9-66D9-485A-908C-7CC226B8874F}" type="datetime1">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FE8B7-FF5A-4F06-A8F2-9E459F92EAF5}" type="slidenum">
              <a:rPr lang="en-US" smtClean="0"/>
              <a:t>‹#›</a:t>
            </a:fld>
            <a:endParaRPr lang="en-US"/>
          </a:p>
        </p:txBody>
      </p:sp>
    </p:spTree>
    <p:extLst>
      <p:ext uri="{BB962C8B-B14F-4D97-AF65-F5344CB8AC3E}">
        <p14:creationId xmlns:p14="http://schemas.microsoft.com/office/powerpoint/2010/main" val="274293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A6384-01F1-4B0C-A462-94B0E3F2CC1A}" type="datetime1">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D2FE8B7-FF5A-4F06-A8F2-9E459F92EAF5}" type="slidenum">
              <a:rPr lang="en-US" smtClean="0"/>
              <a:t>‹#›</a:t>
            </a:fld>
            <a:endParaRPr 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val="29147847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F2A9-7274-4573-A384-DBB567680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95695-871E-4D64-B933-92F2B709CD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3BDD-5C25-4DA9-BC87-BD48DE099421}"/>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5" name="Footer Placeholder 4">
            <a:extLst>
              <a:ext uri="{FF2B5EF4-FFF2-40B4-BE49-F238E27FC236}">
                <a16:creationId xmlns:a16="http://schemas.microsoft.com/office/drawing/2014/main" id="{9BCA9FC7-A151-4C96-BAA7-95C0B60C8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E9CFE-338E-4A16-A43C-F18D93ACA72F}"/>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251500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F1320-6088-4ACC-A337-21A8CBD19475}" type="datetime1">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FE8B7-FF5A-4F06-A8F2-9E459F92EAF5}" type="slidenum">
              <a:rPr lang="en-US" smtClean="0"/>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42159980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BAED3-A310-48B6-89FA-4E592C6F1E51}" type="datetime1">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FE8B7-FF5A-4F06-A8F2-9E459F92EAF5}" type="slidenum">
              <a:rPr lang="en-US" smtClean="0"/>
              <a:t>‹#›</a:t>
            </a:fld>
            <a:endParaRPr lang="en-US"/>
          </a:p>
        </p:txBody>
      </p:sp>
    </p:spTree>
    <p:extLst>
      <p:ext uri="{BB962C8B-B14F-4D97-AF65-F5344CB8AC3E}">
        <p14:creationId xmlns:p14="http://schemas.microsoft.com/office/powerpoint/2010/main" val="313610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B0B8C-8537-4EEB-88F8-3B3B2687DBF2}" type="datetime1">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D2FE8B7-FF5A-4F06-A8F2-9E459F92EAF5}" type="slidenum">
              <a:rPr lang="en-US" smtClean="0"/>
              <a:t>‹#›</a:t>
            </a:fld>
            <a:endParaRPr lang="en-US"/>
          </a:p>
        </p:txBody>
      </p:sp>
    </p:spTree>
    <p:extLst>
      <p:ext uri="{BB962C8B-B14F-4D97-AF65-F5344CB8AC3E}">
        <p14:creationId xmlns:p14="http://schemas.microsoft.com/office/powerpoint/2010/main" val="355401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1183-E754-4486-9E3B-7EF25087A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AA065A-0D64-40AE-8B55-0D0C2D64F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5F9A35-ED4C-46E9-88EC-BA0584588DAA}"/>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5" name="Footer Placeholder 4">
            <a:extLst>
              <a:ext uri="{FF2B5EF4-FFF2-40B4-BE49-F238E27FC236}">
                <a16:creationId xmlns:a16="http://schemas.microsoft.com/office/drawing/2014/main" id="{7FD1175D-11DD-45AE-9E08-5B64D7B96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F5B42-BA63-446F-817E-E2CDD08AAB9B}"/>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276658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AB98-15E7-4AE3-BA20-5E284A2E06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F81736-72C3-4150-9F71-303C76FC54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401F3E-A7B1-466B-9B0A-46E66073ED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1E58B0-F038-419A-827D-6EEF3F59EC77}"/>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6" name="Footer Placeholder 5">
            <a:extLst>
              <a:ext uri="{FF2B5EF4-FFF2-40B4-BE49-F238E27FC236}">
                <a16:creationId xmlns:a16="http://schemas.microsoft.com/office/drawing/2014/main" id="{D825CF52-40F8-4AEB-8869-F798FE104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0C6D6-C4FC-4CE0-A407-ADC3E713B161}"/>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207359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E933-2935-46E0-B21D-F3B29B441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A757F1-BAEE-4078-9FA2-FE567C1BD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141773-4D57-4522-8C13-746BE13C61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EA421A-6891-4EE2-8923-76C79BD3F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AEE314-8777-425B-8FE1-71CDB79539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FC1D3C-BB82-40B6-B1BD-4CED8AF00CB9}"/>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8" name="Footer Placeholder 7">
            <a:extLst>
              <a:ext uri="{FF2B5EF4-FFF2-40B4-BE49-F238E27FC236}">
                <a16:creationId xmlns:a16="http://schemas.microsoft.com/office/drawing/2014/main" id="{9DE8BA0D-64BD-4DF2-BF0B-FF915C1884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7C073-D0BA-4D9E-A525-C6FB8C464BD5}"/>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109305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9351-6DF4-4D81-90AF-84EF2B0243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65159-AC29-4B8C-932F-9556B9E772B6}"/>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4" name="Footer Placeholder 3">
            <a:extLst>
              <a:ext uri="{FF2B5EF4-FFF2-40B4-BE49-F238E27FC236}">
                <a16:creationId xmlns:a16="http://schemas.microsoft.com/office/drawing/2014/main" id="{E99358B9-B193-4E51-ABE1-A6CFA583A2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2A7269-6D8B-435D-BE90-DD18DEB46C4F}"/>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128636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08B6F-95EA-42FA-9445-210C6C735827}"/>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3" name="Footer Placeholder 2">
            <a:extLst>
              <a:ext uri="{FF2B5EF4-FFF2-40B4-BE49-F238E27FC236}">
                <a16:creationId xmlns:a16="http://schemas.microsoft.com/office/drawing/2014/main" id="{E1529D74-8417-449A-95E8-C926B51AE5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B0D06-F9FF-4B51-9410-932DCCC3AA96}"/>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196814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5FE9-940F-4B0F-805D-8EAC62C3D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5F99F5-6023-4182-9720-A81C688BC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C556DD-E8DC-4269-BDEB-5E3C359AB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A01DE0-54D1-4ABE-85CF-9B0BE4B94539}"/>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6" name="Footer Placeholder 5">
            <a:extLst>
              <a:ext uri="{FF2B5EF4-FFF2-40B4-BE49-F238E27FC236}">
                <a16:creationId xmlns:a16="http://schemas.microsoft.com/office/drawing/2014/main" id="{DEEBB5CE-94CA-4580-B569-D1227277C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A80DC-3549-482D-8CB1-01C6DB774570}"/>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407364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5572-BA36-4E0A-9AC1-1CB496151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69F04-0912-4C4D-893E-63AB0A218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3D0332-F8A9-4E2A-AC0F-8C66BCBEF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AFFCF0-AEB3-4AEF-8F48-9D84CAC34DFE}"/>
              </a:ext>
            </a:extLst>
          </p:cNvPr>
          <p:cNvSpPr>
            <a:spLocks noGrp="1"/>
          </p:cNvSpPr>
          <p:nvPr>
            <p:ph type="dt" sz="half" idx="10"/>
          </p:nvPr>
        </p:nvSpPr>
        <p:spPr/>
        <p:txBody>
          <a:bodyPr/>
          <a:lstStyle/>
          <a:p>
            <a:fld id="{B78E7544-FE3D-48B4-92F7-60AD48940C88}" type="datetimeFigureOut">
              <a:rPr lang="en-US" smtClean="0"/>
              <a:t>10/16/2017</a:t>
            </a:fld>
            <a:endParaRPr lang="en-US"/>
          </a:p>
        </p:txBody>
      </p:sp>
      <p:sp>
        <p:nvSpPr>
          <p:cNvPr id="6" name="Footer Placeholder 5">
            <a:extLst>
              <a:ext uri="{FF2B5EF4-FFF2-40B4-BE49-F238E27FC236}">
                <a16:creationId xmlns:a16="http://schemas.microsoft.com/office/drawing/2014/main" id="{8E9D084E-738B-46D4-AE63-C22926BB4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411E-5FE3-4C8D-A344-17EF47E560A4}"/>
              </a:ext>
            </a:extLst>
          </p:cNvPr>
          <p:cNvSpPr>
            <a:spLocks noGrp="1"/>
          </p:cNvSpPr>
          <p:nvPr>
            <p:ph type="sldNum" sz="quarter" idx="12"/>
          </p:nvPr>
        </p:nvSpPr>
        <p:spPr/>
        <p:txBody>
          <a:bodyPr/>
          <a:lstStyle/>
          <a:p>
            <a:fld id="{6B0D0714-293F-4183-BD07-F5B8F7BFB588}" type="slidenum">
              <a:rPr lang="en-US" smtClean="0"/>
              <a:t>‹#›</a:t>
            </a:fld>
            <a:endParaRPr lang="en-US"/>
          </a:p>
        </p:txBody>
      </p:sp>
    </p:spTree>
    <p:extLst>
      <p:ext uri="{BB962C8B-B14F-4D97-AF65-F5344CB8AC3E}">
        <p14:creationId xmlns:p14="http://schemas.microsoft.com/office/powerpoint/2010/main" val="342878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85989-AC9C-48E8-BF8C-45EA97DFF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EFAD8F-B992-4631-A995-02832F1FF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9DFA3-6284-4C56-A251-FFA8082BA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E7544-FE3D-48B4-92F7-60AD48940C88}" type="datetimeFigureOut">
              <a:rPr lang="en-US" smtClean="0"/>
              <a:t>10/16/2017</a:t>
            </a:fld>
            <a:endParaRPr lang="en-US"/>
          </a:p>
        </p:txBody>
      </p:sp>
      <p:sp>
        <p:nvSpPr>
          <p:cNvPr id="5" name="Footer Placeholder 4">
            <a:extLst>
              <a:ext uri="{FF2B5EF4-FFF2-40B4-BE49-F238E27FC236}">
                <a16:creationId xmlns:a16="http://schemas.microsoft.com/office/drawing/2014/main" id="{491EC2F9-5F46-46BA-979B-F69C6F56C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92193-D8E6-4565-9608-8124E5AA7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D0714-293F-4183-BD07-F5B8F7BFB588}" type="slidenum">
              <a:rPr lang="en-US" smtClean="0"/>
              <a:t>‹#›</a:t>
            </a:fld>
            <a:endParaRPr lang="en-US"/>
          </a:p>
        </p:txBody>
      </p:sp>
    </p:spTree>
    <p:extLst>
      <p:ext uri="{BB962C8B-B14F-4D97-AF65-F5344CB8AC3E}">
        <p14:creationId xmlns:p14="http://schemas.microsoft.com/office/powerpoint/2010/main" val="158837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0250226F-0F56-4907-8175-9BFEDB0208DC}" type="datetime1">
              <a:rPr lang="en-US" smtClean="0"/>
              <a:t>10/16/2017</a:t>
            </a:fld>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D2FE8B7-FF5A-4F06-A8F2-9E459F92EAF5}" type="slidenum">
              <a:rPr lang="en-US" smtClean="0"/>
              <a:t>‹#›</a:t>
            </a:fld>
            <a:endParaRPr lang="en-US"/>
          </a:p>
        </p:txBody>
      </p:sp>
    </p:spTree>
    <p:extLst>
      <p:ext uri="{BB962C8B-B14F-4D97-AF65-F5344CB8AC3E}">
        <p14:creationId xmlns:p14="http://schemas.microsoft.com/office/powerpoint/2010/main" val="1265845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9255-DF13-45F8-846F-BE6FF1FEB8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99B5A9A-A66C-4FDE-9C26-B58C79AECE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853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1F0CB-8EF5-4222-B0F8-5590F60B753A}"/>
              </a:ext>
            </a:extLst>
          </p:cNvPr>
          <p:cNvPicPr>
            <a:picLocks noChangeAspect="1"/>
          </p:cNvPicPr>
          <p:nvPr/>
        </p:nvPicPr>
        <p:blipFill>
          <a:blip r:embed="rId2"/>
          <a:stretch>
            <a:fillRect/>
          </a:stretch>
        </p:blipFill>
        <p:spPr>
          <a:xfrm>
            <a:off x="688157" y="479785"/>
            <a:ext cx="11070210" cy="2583926"/>
          </a:xfrm>
          <a:prstGeom prst="rect">
            <a:avLst/>
          </a:prstGeom>
        </p:spPr>
      </p:pic>
      <p:sp>
        <p:nvSpPr>
          <p:cNvPr id="6" name="TextBox 5">
            <a:extLst>
              <a:ext uri="{FF2B5EF4-FFF2-40B4-BE49-F238E27FC236}">
                <a16:creationId xmlns:a16="http://schemas.microsoft.com/office/drawing/2014/main" id="{0D802BCD-322C-4018-88ED-C93B00072D81}"/>
              </a:ext>
            </a:extLst>
          </p:cNvPr>
          <p:cNvSpPr txBox="1"/>
          <p:nvPr/>
        </p:nvSpPr>
        <p:spPr>
          <a:xfrm>
            <a:off x="603316" y="4760536"/>
            <a:ext cx="1123989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Leon D. Caldwell,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Managing Principal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Investing in Community Centered Social Impact Real Estate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01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b="16401"/>
          <a:stretch/>
        </p:blipFill>
        <p:spPr bwMode="auto">
          <a:xfrm>
            <a:off x="0" y="1"/>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DA2AA5D3-BD14-41A5-ABE6-0D602EBEF018}"/>
              </a:ext>
            </a:extLst>
          </p:cNvPr>
          <p:cNvSpPr>
            <a:spLocks noGrp="1"/>
          </p:cNvSpPr>
          <p:nvPr>
            <p:ph idx="1"/>
          </p:nvPr>
        </p:nvSpPr>
        <p:spPr>
          <a:xfrm>
            <a:off x="490738" y="1577182"/>
            <a:ext cx="11210524" cy="4407408"/>
          </a:xfrm>
        </p:spPr>
        <p:txBody>
          <a:bodyPr>
            <a:noAutofit/>
          </a:bodyPr>
          <a:lstStyle/>
          <a:p>
            <a:pPr marL="0" indent="0" algn="ctr">
              <a:buNone/>
            </a:pPr>
            <a:r>
              <a:rPr lang="en-US" sz="4000" b="1" spc="0" dirty="0">
                <a:ln w="25400">
                  <a:solidFill>
                    <a:schemeClr val="bg1"/>
                  </a:solidFill>
                  <a:prstDash val="solid"/>
                </a:ln>
                <a:solidFill>
                  <a:schemeClr val="tx1"/>
                </a:solidFill>
                <a:effectLst>
                  <a:outerShdw blurRad="41275" dist="20320" dir="1800000" algn="tl" rotWithShape="0">
                    <a:srgbClr val="000000">
                      <a:alpha val="40000"/>
                    </a:srgbClr>
                  </a:outerShdw>
                </a:effectLst>
                <a:latin typeface="Berlin Sans FB" panose="020E0602020502020306" pitchFamily="34" charset="0"/>
                <a:ea typeface="Adobe Fan Heiti Std B" pitchFamily="34" charset="-128"/>
              </a:rPr>
              <a:t>“</a:t>
            </a:r>
            <a:r>
              <a:rPr lang="en-US" sz="4000" b="1" spc="0" dirty="0">
                <a:ln w="25400">
                  <a:solidFill>
                    <a:schemeClr val="bg1"/>
                  </a:solidFill>
                  <a:prstDash val="solid"/>
                </a:ln>
                <a:solidFill>
                  <a:srgbClr val="FFFFFF"/>
                </a:solidFill>
                <a:effectLst>
                  <a:outerShdw blurRad="38100" dist="32000" dir="5400000" algn="tl">
                    <a:srgbClr val="000000">
                      <a:alpha val="30000"/>
                    </a:srgbClr>
                  </a:outerShdw>
                </a:effectLst>
                <a:latin typeface="Berlin Sans FB" panose="020E0602020502020306" pitchFamily="34" charset="0"/>
                <a:ea typeface="Adobe Fan Heiti Std B" pitchFamily="34" charset="-128"/>
              </a:rPr>
              <a:t>To create profitable opportunities for investors of all levels to invest in real estate products that protect residents while transforming underinvested neighborhoods into vibrant communities that support an extraordinary quality of life with opportunities for economic mobility and wellness.”</a:t>
            </a:r>
          </a:p>
        </p:txBody>
      </p:sp>
      <p:sp>
        <p:nvSpPr>
          <p:cNvPr id="4" name="Slide Number Placeholder 3">
            <a:extLst>
              <a:ext uri="{FF2B5EF4-FFF2-40B4-BE49-F238E27FC236}">
                <a16:creationId xmlns:a16="http://schemas.microsoft.com/office/drawing/2014/main" id="{6D40ADE9-E1D4-4D2A-96C6-1DF0E7F238CA}"/>
              </a:ext>
            </a:extLst>
          </p:cNvPr>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2FE8B7-FF5A-4F06-A8F2-9E459F92EAF5}" type="slidenum">
              <a:rPr kumimoji="0" lang="en-US" sz="1100" b="0" i="0" u="none" strike="noStrike" kern="1200" cap="none" spc="0" normalizeH="0" baseline="0" noProof="0" smtClean="0">
                <a:ln>
                  <a:noFill/>
                </a:ln>
                <a:solidFill>
                  <a:srgbClr val="800000"/>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srgbClr val="800000"/>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D447A1C6-0F01-4103-916E-305A53A91282}"/>
              </a:ext>
            </a:extLst>
          </p:cNvPr>
          <p:cNvSpPr>
            <a:spLocks noGrp="1"/>
          </p:cNvSpPr>
          <p:nvPr>
            <p:ph type="title"/>
          </p:nvPr>
        </p:nvSpPr>
        <p:spPr>
          <a:xfrm>
            <a:off x="902631" y="0"/>
            <a:ext cx="11175013" cy="1054394"/>
          </a:xfrm>
        </p:spPr>
        <p:txBody>
          <a:bodyPr>
            <a:normAutofit/>
          </a:bodyPr>
          <a:lstStyle/>
          <a:p>
            <a:r>
              <a:rPr lang="en-US" sz="6000" b="1" dirty="0">
                <a:solidFill>
                  <a:schemeClr val="tx1"/>
                </a:solidFill>
                <a:latin typeface="HGPHeiseiKakugothictaiW5" panose="020B0600000000000000" pitchFamily="50" charset="-128"/>
                <a:ea typeface="HGPHeiseiKakugothictaiW5" panose="020B0600000000000000" pitchFamily="50" charset="-128"/>
              </a:rPr>
              <a:t>Mission</a:t>
            </a:r>
          </a:p>
        </p:txBody>
      </p:sp>
    </p:spTree>
    <p:extLst>
      <p:ext uri="{BB962C8B-B14F-4D97-AF65-F5344CB8AC3E}">
        <p14:creationId xmlns:p14="http://schemas.microsoft.com/office/powerpoint/2010/main" val="3141655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8DCF0-D092-4AF3-B017-3BDEA4AC4E4F}"/>
              </a:ext>
            </a:extLst>
          </p:cNvPr>
          <p:cNvSpPr>
            <a:spLocks noGrp="1"/>
          </p:cNvSpPr>
          <p:nvPr>
            <p:ph idx="1"/>
          </p:nvPr>
        </p:nvSpPr>
        <p:spPr>
          <a:xfrm>
            <a:off x="318812" y="1750602"/>
            <a:ext cx="11568387" cy="4407408"/>
          </a:xfrm>
        </p:spPr>
        <p:txBody>
          <a:bodyPr>
            <a:normAutofit/>
          </a:bodyPr>
          <a:lstStyle/>
          <a:p>
            <a:pPr marL="0" indent="0" algn="ctr">
              <a:buNone/>
            </a:pPr>
            <a:r>
              <a:rPr lang="en-US" b="1" i="1" dirty="0">
                <a:solidFill>
                  <a:schemeClr val="bg1"/>
                </a:solidFill>
                <a:latin typeface="Adobe Fan Heiti Std B" pitchFamily="34" charset="-128"/>
                <a:ea typeface="Adobe Fan Heiti Std B" pitchFamily="34" charset="-128"/>
                <a:cs typeface="Calibri Light" panose="020F0302020204030204" pitchFamily="34" charset="0"/>
              </a:rPr>
              <a:t>“We envision culturally and economically diverse communities where residents are living optimally. We envision neighborhoods that transform into a community where existing and new residents have opportunities for economic mobility and wellness.”   </a:t>
            </a:r>
          </a:p>
          <a:p>
            <a:pPr marL="0" indent="0">
              <a:buNone/>
            </a:pPr>
            <a:endParaRPr lang="en-US" dirty="0">
              <a:solidFill>
                <a:schemeClr val="bg1"/>
              </a:solidFill>
            </a:endParaRPr>
          </a:p>
          <a:p>
            <a:pPr marL="0" indent="0">
              <a:buNone/>
            </a:pP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98C58BC7-65E7-4D1D-A341-C99323D4F388}"/>
              </a:ext>
            </a:extLst>
          </p:cNvPr>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2FE8B7-FF5A-4F06-A8F2-9E459F92EAF5}" type="slidenum">
              <a:rPr kumimoji="0" lang="en-US" sz="1100" b="0" i="0" u="none" strike="noStrike" kern="1200" cap="none" spc="0" normalizeH="0" baseline="0" noProof="0" smtClean="0">
                <a:ln>
                  <a:noFill/>
                </a:ln>
                <a:solidFill>
                  <a:srgbClr val="800000"/>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800000"/>
              </a:solidFill>
              <a:effectLst/>
              <a:uLnTx/>
              <a:uFillTx/>
              <a:latin typeface="Franklin Gothic Medium"/>
              <a:ea typeface="+mn-ea"/>
              <a:cs typeface="+mn-cs"/>
            </a:endParaRPr>
          </a:p>
        </p:txBody>
      </p:sp>
      <p:sp>
        <p:nvSpPr>
          <p:cNvPr id="2" name="Title 1">
            <a:extLst>
              <a:ext uri="{FF2B5EF4-FFF2-40B4-BE49-F238E27FC236}">
                <a16:creationId xmlns:a16="http://schemas.microsoft.com/office/drawing/2014/main" id="{7EDBC325-F062-427D-8BA1-D31A75CBA99E}"/>
              </a:ext>
            </a:extLst>
          </p:cNvPr>
          <p:cNvSpPr>
            <a:spLocks noGrp="1"/>
          </p:cNvSpPr>
          <p:nvPr>
            <p:ph type="title"/>
          </p:nvPr>
        </p:nvSpPr>
        <p:spPr>
          <a:xfrm>
            <a:off x="429172" y="277020"/>
            <a:ext cx="11175013" cy="1054394"/>
          </a:xfrm>
        </p:spPr>
        <p:txBody>
          <a:bodyPr/>
          <a:lstStyle/>
          <a:p>
            <a:r>
              <a:rPr lang="en-US" sz="6000" b="1" dirty="0">
                <a:solidFill>
                  <a:schemeClr val="tx1"/>
                </a:solidFill>
                <a:effectLst>
                  <a:outerShdw blurRad="38100" dist="38100" dir="2700000" algn="tl">
                    <a:srgbClr val="000000">
                      <a:alpha val="43137"/>
                    </a:srgbClr>
                  </a:outerShdw>
                </a:effectLst>
                <a:latin typeface="HGPHeiseiKakugothictaiW5" panose="020B0600000000000000" pitchFamily="50" charset="-128"/>
                <a:ea typeface="HGPHeiseiKakugothictaiW5" panose="020B0600000000000000" pitchFamily="50" charset="-128"/>
              </a:rPr>
              <a:t>Vision</a:t>
            </a:r>
          </a:p>
        </p:txBody>
      </p:sp>
      <p:pic>
        <p:nvPicPr>
          <p:cNvPr id="1026" name="Picture 2" descr="http://farm9.staticflickr.com/8428/7740418962_a6f59d26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52" y="3120272"/>
            <a:ext cx="4762500" cy="3259066"/>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ttps://obamawhitehouse.archives.gov/sites/default/files/image/image_file/p050915ck-02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052" y="3120272"/>
            <a:ext cx="5169361" cy="3259065"/>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03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72239"/>
            <a:ext cx="11482896" cy="4354240"/>
          </a:xfrm>
        </p:spPr>
        <p:txBody>
          <a:bodyPr/>
          <a:lstStyle/>
          <a:p>
            <a:pPr marL="45720" indent="0" algn="ctr">
              <a:buNone/>
            </a:pPr>
            <a:r>
              <a:rPr lang="en-US" b="1" i="1" dirty="0">
                <a:solidFill>
                  <a:schemeClr val="bg1"/>
                </a:solidFill>
                <a:latin typeface="Adobe Fan Heiti Std B" pitchFamily="34" charset="-128"/>
                <a:ea typeface="Adobe Fan Heiti Std B" pitchFamily="34" charset="-128"/>
              </a:rPr>
              <a:t>“We envision intergenerational urban communities that provide for basic needs, spark innovation and create a since of purpose.”</a:t>
            </a:r>
          </a:p>
          <a:p>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2FE8B7-FF5A-4F06-A8F2-9E459F92EAF5}" type="slidenum">
              <a:rPr kumimoji="0" lang="en-US" sz="1100" b="0" i="0" u="none" strike="noStrike" kern="1200" cap="none" spc="0" normalizeH="0" baseline="0" noProof="0" smtClean="0">
                <a:ln>
                  <a:noFill/>
                </a:ln>
                <a:solidFill>
                  <a:srgbClr val="800000"/>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srgbClr val="800000"/>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sz="6000" b="1" dirty="0">
                <a:solidFill>
                  <a:schemeClr val="tx1"/>
                </a:solidFill>
                <a:latin typeface="HGPHeiseiKakugothictaiW5" panose="020B0600000000000000" pitchFamily="50" charset="-128"/>
                <a:ea typeface="HGPHeiseiKakugothictaiW5" panose="020B0600000000000000" pitchFamily="50" charset="-128"/>
              </a:rPr>
              <a:t>vision</a:t>
            </a:r>
          </a:p>
        </p:txBody>
      </p:sp>
      <p:pic>
        <p:nvPicPr>
          <p:cNvPr id="2050" name="Picture 2" descr="Image result for old and young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2" y="2816134"/>
            <a:ext cx="6081824" cy="3424646"/>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BA4E861D-0224-4801-8419-9F4F6D07D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823" y="2760039"/>
            <a:ext cx="5301111" cy="35368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i="1" dirty="0">
                <a:solidFill>
                  <a:schemeClr val="bg1"/>
                </a:solidFill>
              </a:rPr>
              <a:t>“Housing is health thus we envision lived environments that integrate active living, enjoyable play and uplifting work.”</a:t>
            </a:r>
          </a:p>
          <a:p>
            <a:pPr marL="45720" indent="0">
              <a:buNone/>
            </a:pPr>
            <a:endParaRPr lang="en-US"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2FE8B7-FF5A-4F06-A8F2-9E459F92EAF5}" type="slidenum">
              <a:rPr kumimoji="0" lang="en-US" sz="1100" b="0" i="0" u="none" strike="noStrike" kern="1200" cap="none" spc="0" normalizeH="0" baseline="0" noProof="0" smtClean="0">
                <a:ln>
                  <a:noFill/>
                </a:ln>
                <a:solidFill>
                  <a:srgbClr val="800000"/>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800000"/>
              </a:solidFill>
              <a:effectLst/>
              <a:uLnTx/>
              <a:uFillTx/>
              <a:latin typeface="Franklin Gothic Medium"/>
              <a:ea typeface="+mn-ea"/>
              <a:cs typeface="+mn-cs"/>
            </a:endParaRPr>
          </a:p>
        </p:txBody>
      </p:sp>
      <p:sp>
        <p:nvSpPr>
          <p:cNvPr id="4" name="Title 3"/>
          <p:cNvSpPr>
            <a:spLocks noGrp="1"/>
          </p:cNvSpPr>
          <p:nvPr>
            <p:ph type="title"/>
          </p:nvPr>
        </p:nvSpPr>
        <p:spPr/>
        <p:txBody>
          <a:bodyPr/>
          <a:lstStyle/>
          <a:p>
            <a:r>
              <a:rPr lang="en-US" sz="6000" b="1" dirty="0">
                <a:solidFill>
                  <a:schemeClr val="tx1"/>
                </a:solidFill>
                <a:latin typeface="HGPHeiseiKakugothictaiW5" panose="020B0600000000000000" pitchFamily="50" charset="-128"/>
                <a:ea typeface="HGPHeiseiKakugothictaiW5" panose="020B0600000000000000" pitchFamily="50" charset="-128"/>
              </a:rPr>
              <a:t>vision</a:t>
            </a:r>
          </a:p>
        </p:txBody>
      </p:sp>
      <p:pic>
        <p:nvPicPr>
          <p:cNvPr id="3074" name="Picture 2" descr="https://c1.staticflickr.com/7/6237/6282896719_63d77c2243_b.jpg"/>
          <p:cNvPicPr>
            <a:picLocks noChangeAspect="1" noChangeArrowheads="1"/>
          </p:cNvPicPr>
          <p:nvPr/>
        </p:nvPicPr>
        <p:blipFill rotWithShape="1">
          <a:blip r:embed="rId2">
            <a:extLst>
              <a:ext uri="{28A0092B-C50C-407E-A947-70E740481C1C}">
                <a14:useLocalDpi xmlns:a14="http://schemas.microsoft.com/office/drawing/2010/main" val="0"/>
              </a:ext>
            </a:extLst>
          </a:blip>
          <a:srcRect l="3713" r="14377"/>
          <a:stretch/>
        </p:blipFill>
        <p:spPr bwMode="auto">
          <a:xfrm>
            <a:off x="6867214" y="2595097"/>
            <a:ext cx="4714505" cy="3839203"/>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5/5a/Haikou_People%27s_Park_-_people_exercising_on_exercise_equipment_-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14227" r="15879"/>
          <a:stretch/>
        </p:blipFill>
        <p:spPr bwMode="auto">
          <a:xfrm>
            <a:off x="498764" y="2595097"/>
            <a:ext cx="5931234" cy="3839202"/>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1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1000"/>
                                        <p:tgtEl>
                                          <p:spTgt spid="3076"/>
                                        </p:tgtEl>
                                      </p:cBhvr>
                                    </p:animEffect>
                                    <p:anim calcmode="lin" valueType="num">
                                      <p:cBhvr>
                                        <p:cTn id="11" dur="1000" fill="hold"/>
                                        <p:tgtEl>
                                          <p:spTgt spid="3076"/>
                                        </p:tgtEl>
                                        <p:attrNameLst>
                                          <p:attrName>ppt_x</p:attrName>
                                        </p:attrNameLst>
                                      </p:cBhvr>
                                      <p:tavLst>
                                        <p:tav tm="0">
                                          <p:val>
                                            <p:strVal val="#ppt_x"/>
                                          </p:val>
                                        </p:tav>
                                        <p:tav tm="100000">
                                          <p:val>
                                            <p:strVal val="#ppt_x"/>
                                          </p:val>
                                        </p:tav>
                                      </p:tavLst>
                                    </p:anim>
                                    <p:anim calcmode="lin" valueType="num">
                                      <p:cBhvr>
                                        <p:cTn id="12" dur="1000" fill="hold"/>
                                        <p:tgtEl>
                                          <p:spTgt spid="307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F17234-EB64-4ECF-91DE-F33B0943F2BC}"/>
              </a:ext>
            </a:extLst>
          </p:cNvPr>
          <p:cNvSpPr>
            <a:spLocks noGrp="1"/>
          </p:cNvSpPr>
          <p:nvPr>
            <p:ph idx="1"/>
          </p:nvPr>
        </p:nvSpPr>
        <p:spPr/>
        <p:txBody>
          <a:bodyPr>
            <a:normAutofit/>
          </a:bodyPr>
          <a:lstStyle/>
          <a:p>
            <a:pPr marL="45720" indent="0">
              <a:buNone/>
            </a:pPr>
            <a:r>
              <a:rPr lang="en-US" sz="4000" dirty="0"/>
              <a:t>Community centered social impact utilizes a process of Braided Alignment to guide existing residents in defining social impact in their terms and then co-designs development projects with City officials, real estate developers, financial institutions and interested stakeholders. </a:t>
            </a:r>
          </a:p>
        </p:txBody>
      </p:sp>
      <p:sp>
        <p:nvSpPr>
          <p:cNvPr id="3" name="Slide Number Placeholder 2">
            <a:extLst>
              <a:ext uri="{FF2B5EF4-FFF2-40B4-BE49-F238E27FC236}">
                <a16:creationId xmlns:a16="http://schemas.microsoft.com/office/drawing/2014/main" id="{95BB34B7-71AC-455E-B85F-654FD89ABF9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2FE8B7-FF5A-4F06-A8F2-9E459F92EAF5}" type="slidenum">
              <a:rPr kumimoji="0" lang="en-US" sz="1100" b="0" i="0" u="none" strike="noStrike" kern="1200" cap="none" spc="0" normalizeH="0" baseline="0" noProof="0" smtClean="0">
                <a:ln>
                  <a:noFill/>
                </a:ln>
                <a:solidFill>
                  <a:srgbClr val="800000"/>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800000"/>
              </a:solidFill>
              <a:effectLst/>
              <a:uLnTx/>
              <a:uFillTx/>
              <a:latin typeface="Franklin Gothic Medium"/>
              <a:ea typeface="+mn-ea"/>
              <a:cs typeface="+mn-cs"/>
            </a:endParaRPr>
          </a:p>
        </p:txBody>
      </p:sp>
      <p:sp>
        <p:nvSpPr>
          <p:cNvPr id="4" name="Title 3">
            <a:extLst>
              <a:ext uri="{FF2B5EF4-FFF2-40B4-BE49-F238E27FC236}">
                <a16:creationId xmlns:a16="http://schemas.microsoft.com/office/drawing/2014/main" id="{6E36A4E8-3A22-4F01-A530-66ECC9557387}"/>
              </a:ext>
            </a:extLst>
          </p:cNvPr>
          <p:cNvSpPr>
            <a:spLocks noGrp="1"/>
          </p:cNvSpPr>
          <p:nvPr>
            <p:ph type="title"/>
          </p:nvPr>
        </p:nvSpPr>
        <p:spPr/>
        <p:txBody>
          <a:bodyPr/>
          <a:lstStyle/>
          <a:p>
            <a:r>
              <a:rPr lang="en-US" sz="4000" dirty="0">
                <a:solidFill>
                  <a:schemeClr val="accent1">
                    <a:lumMod val="85000"/>
                  </a:schemeClr>
                </a:solidFill>
              </a:rPr>
              <a:t>Community Centered Social Impact</a:t>
            </a:r>
          </a:p>
        </p:txBody>
      </p:sp>
    </p:spTree>
    <p:extLst>
      <p:ext uri="{BB962C8B-B14F-4D97-AF65-F5344CB8AC3E}">
        <p14:creationId xmlns:p14="http://schemas.microsoft.com/office/powerpoint/2010/main" val="128948689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id">
  <a:themeElements>
    <a:clrScheme name="Custom 17">
      <a:dk1>
        <a:srgbClr val="FFFFFF"/>
      </a:dk1>
      <a:lt1>
        <a:srgbClr val="000000"/>
      </a:lt1>
      <a:dk2>
        <a:srgbClr val="800000"/>
      </a:dk2>
      <a:lt2>
        <a:srgbClr val="DCDCDC"/>
      </a:lt2>
      <a:accent1>
        <a:srgbClr val="FFFFFF"/>
      </a:accent1>
      <a:accent2>
        <a:srgbClr val="800000"/>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Adobe Fan Heiti Std B</vt:lpstr>
      <vt:lpstr>Arial</vt:lpstr>
      <vt:lpstr>Berlin Sans FB</vt:lpstr>
      <vt:lpstr>Calibri</vt:lpstr>
      <vt:lpstr>Calibri Light</vt:lpstr>
      <vt:lpstr>Franklin Gothic Medium</vt:lpstr>
      <vt:lpstr>HGPHeiseiKakugothictaiW5</vt:lpstr>
      <vt:lpstr>Wingdings</vt:lpstr>
      <vt:lpstr>Wingdings 2</vt:lpstr>
      <vt:lpstr>Office Theme</vt:lpstr>
      <vt:lpstr>Grid</vt:lpstr>
      <vt:lpstr>PowerPoint Presentation</vt:lpstr>
      <vt:lpstr>PowerPoint Presentation</vt:lpstr>
      <vt:lpstr>Mission</vt:lpstr>
      <vt:lpstr>Vision</vt:lpstr>
      <vt:lpstr>vision</vt:lpstr>
      <vt:lpstr>vision</vt:lpstr>
      <vt:lpstr>Community Centered Social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Caldwell</dc:creator>
  <cp:lastModifiedBy>Leon Caldwell</cp:lastModifiedBy>
  <cp:revision>1</cp:revision>
  <dcterms:created xsi:type="dcterms:W3CDTF">2017-10-16T04:50:44Z</dcterms:created>
  <dcterms:modified xsi:type="dcterms:W3CDTF">2017-10-16T04:51:24Z</dcterms:modified>
</cp:coreProperties>
</file>