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3" r:id="rId2"/>
    <p:sldId id="301" r:id="rId3"/>
    <p:sldId id="293" r:id="rId4"/>
    <p:sldId id="300" r:id="rId5"/>
    <p:sldId id="302" r:id="rId6"/>
    <p:sldId id="295" r:id="rId7"/>
    <p:sldId id="299" r:id="rId8"/>
    <p:sldId id="291" r:id="rId9"/>
    <p:sldId id="258" r:id="rId10"/>
    <p:sldId id="289" r:id="rId11"/>
    <p:sldId id="290" r:id="rId12"/>
    <p:sldId id="259" r:id="rId13"/>
    <p:sldId id="260" r:id="rId14"/>
    <p:sldId id="261" r:id="rId15"/>
    <p:sldId id="262" r:id="rId16"/>
    <p:sldId id="266" r:id="rId17"/>
    <p:sldId id="286" r:id="rId18"/>
    <p:sldId id="267" r:id="rId19"/>
    <p:sldId id="268" r:id="rId20"/>
    <p:sldId id="269" r:id="rId21"/>
    <p:sldId id="270" r:id="rId22"/>
    <p:sldId id="271" r:id="rId23"/>
    <p:sldId id="272" r:id="rId24"/>
    <p:sldId id="287" r:id="rId25"/>
    <p:sldId id="276" r:id="rId26"/>
    <p:sldId id="277" r:id="rId27"/>
    <p:sldId id="278" r:id="rId28"/>
    <p:sldId id="282" r:id="rId29"/>
    <p:sldId id="279" r:id="rId30"/>
    <p:sldId id="283" r:id="rId31"/>
    <p:sldId id="281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660"/>
  </p:normalViewPr>
  <p:slideViewPr>
    <p:cSldViewPr>
      <p:cViewPr varScale="1">
        <p:scale>
          <a:sx n="104" d="100"/>
          <a:sy n="104" d="100"/>
        </p:scale>
        <p:origin x="181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84D6D-57E2-4026-A41D-B24654B0FA7C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EE4B0-9F6D-4D7F-A309-FF0E75C77B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Closet , Garage and pantry options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Custom Closet showing concealed spaces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Featured Products Hunter Douglas, showing their </a:t>
            </a:r>
            <a:r>
              <a:rPr lang="en-US" dirty="0" err="1"/>
              <a:t>Powerview</a:t>
            </a:r>
            <a:r>
              <a:rPr lang="en-US" dirty="0"/>
              <a:t> and Q Motion automated window fashions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One stop shopping experience to help customize</a:t>
            </a:r>
            <a:r>
              <a:rPr lang="en-US" baseline="0" dirty="0"/>
              <a:t> </a:t>
            </a:r>
            <a:r>
              <a:rPr lang="en-US" dirty="0"/>
              <a:t>their House</a:t>
            </a:r>
            <a:r>
              <a:rPr lang="en-US" baseline="0" dirty="0"/>
              <a:t> to a home that is theirs.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Carpet by </a:t>
            </a:r>
            <a:r>
              <a:rPr lang="en-US" dirty="0" err="1"/>
              <a:t>Masland</a:t>
            </a:r>
            <a:r>
              <a:rPr lang="en-US" dirty="0"/>
              <a:t>, </a:t>
            </a:r>
            <a:r>
              <a:rPr lang="en-US" dirty="0" err="1"/>
              <a:t>Fabrica</a:t>
            </a:r>
            <a:r>
              <a:rPr lang="en-US" dirty="0"/>
              <a:t>, Stanton, </a:t>
            </a:r>
            <a:r>
              <a:rPr lang="en-US" dirty="0" err="1"/>
              <a:t>Karastan</a:t>
            </a:r>
            <a:r>
              <a:rPr lang="en-US" dirty="0"/>
              <a:t>,</a:t>
            </a:r>
            <a:r>
              <a:rPr lang="en-US" baseline="0" dirty="0"/>
              <a:t> </a:t>
            </a:r>
            <a:r>
              <a:rPr lang="en-US" dirty="0"/>
              <a:t>Ralph Lauren, Mohawk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Showcasing Sub Zero and Wolf appliances . Educating on the features and benefits of their products and benefits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 Knowledge on all offerings in the Design Studio. Sponsored Events</a:t>
            </a:r>
            <a:r>
              <a:rPr lang="en-US" baseline="0" dirty="0"/>
              <a:t> </a:t>
            </a:r>
            <a:r>
              <a:rPr lang="en-US" dirty="0"/>
              <a:t>to help educate the “Target decision makers”.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Appliances featured throughout the Design </a:t>
            </a:r>
            <a:r>
              <a:rPr lang="en-US"/>
              <a:t>Studio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Lifestyle product offerings including the Wine Maker, The Bakers Creation,  Tap into</a:t>
            </a:r>
            <a:r>
              <a:rPr lang="en-US" baseline="0" dirty="0"/>
              <a:t> how they live.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Lifestyle Packages with Built ins &amp; Audio Video walls,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Open Concept where we have Points of interest and an inviting comfortable working space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 Automation and Audio Video Concepts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Smart Home electronics for the sports enthusiast.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Sub Zero Wolf Appliances featured</a:t>
            </a:r>
            <a:r>
              <a:rPr lang="en-US" baseline="0" dirty="0"/>
              <a:t> with Precision Cabinets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Keeping up on trends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</a:t>
            </a:r>
            <a:r>
              <a:rPr lang="en-US" baseline="0" dirty="0"/>
              <a:t> will be the Integrated Go to Kitchen Cabinet 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Outdoor Living options to complete</a:t>
            </a:r>
            <a:r>
              <a:rPr lang="en-US" baseline="0" dirty="0"/>
              <a:t> the Home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Various kitchen vignettes showing</a:t>
            </a:r>
            <a:r>
              <a:rPr lang="en-US" baseline="0" dirty="0"/>
              <a:t> our Custom quality and various styles and finishes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Bathroom lifestyle packages</a:t>
            </a:r>
            <a:r>
              <a:rPr lang="en-US" baseline="0" dirty="0"/>
              <a:t> featuring the options and upgrades that we offer to our Builders and Clients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Plumbing options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Solid</a:t>
            </a:r>
            <a:r>
              <a:rPr lang="en-US" baseline="0" dirty="0"/>
              <a:t> Surface countertop options from Cambria, </a:t>
            </a:r>
            <a:r>
              <a:rPr lang="en-US" baseline="0" dirty="0" err="1"/>
              <a:t>Azt</a:t>
            </a:r>
            <a:r>
              <a:rPr lang="en-US" baseline="0" dirty="0"/>
              <a:t>, </a:t>
            </a:r>
            <a:r>
              <a:rPr lang="en-US" baseline="0" dirty="0" err="1"/>
              <a:t>Dal</a:t>
            </a:r>
            <a:r>
              <a:rPr lang="en-US" baseline="0" dirty="0"/>
              <a:t>,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Precision Cabinets</a:t>
            </a:r>
            <a:r>
              <a:rPr lang="en-US" baseline="0" dirty="0"/>
              <a:t> featured throughout the design studio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Featured products from </a:t>
            </a:r>
            <a:r>
              <a:rPr lang="en-US" dirty="0" err="1"/>
              <a:t>Carliisle</a:t>
            </a:r>
            <a:r>
              <a:rPr lang="en-US" dirty="0"/>
              <a:t>,</a:t>
            </a:r>
            <a:r>
              <a:rPr lang="en-US" baseline="0" dirty="0"/>
              <a:t> Du Chateau, Diamond W, Anderson, </a:t>
            </a:r>
            <a:r>
              <a:rPr lang="en-US" baseline="0" dirty="0" err="1"/>
              <a:t>Stikwood</a:t>
            </a:r>
            <a:r>
              <a:rPr lang="en-US" baseline="0" dirty="0"/>
              <a:t>, Mohawk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Featuring</a:t>
            </a:r>
            <a:r>
              <a:rPr lang="en-US" baseline="0" dirty="0"/>
              <a:t> Ann Sacks, Artistic Stone, Country Floors, Jeffrey Court, Walker </a:t>
            </a:r>
            <a:r>
              <a:rPr lang="en-US" baseline="0" dirty="0" err="1"/>
              <a:t>Zanger</a:t>
            </a:r>
            <a:r>
              <a:rPr lang="en-US" baseline="0" dirty="0"/>
              <a:t>, Arizona &amp;  </a:t>
            </a:r>
            <a:r>
              <a:rPr lang="en-US" baseline="0" dirty="0" err="1"/>
              <a:t>Dal</a:t>
            </a:r>
            <a:r>
              <a:rPr lang="en-US" baseline="0" dirty="0"/>
              <a:t>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EE4B0-9F6D-4D7F-A309-FF0E75C77B2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A76DD-37C8-4615-96AF-4275D3B6EB7F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05D9A-BA77-405C-AEB3-1774C24764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llinsdictionary.com/us/dictionary/english/accessory" TargetMode="External"/><Relationship Id="rId13" Type="http://schemas.openxmlformats.org/officeDocument/2006/relationships/hyperlink" Target="https://www.collinsdictionary.com/us/dictionary/english/opulent" TargetMode="External"/><Relationship Id="rId3" Type="http://schemas.openxmlformats.org/officeDocument/2006/relationships/hyperlink" Target="https://www.collinsdictionary.com/us/dictionary/english/sale" TargetMode="External"/><Relationship Id="rId7" Type="http://schemas.openxmlformats.org/officeDocument/2006/relationships/hyperlink" Target="https://www.collinsdictionary.com/us/dictionary/english/superior" TargetMode="External"/><Relationship Id="rId12" Type="http://schemas.openxmlformats.org/officeDocument/2006/relationships/hyperlink" Target="https://www.collinsdictionary.com/us/dictionary/english/luxurious" TargetMode="External"/><Relationship Id="rId2" Type="http://schemas.openxmlformats.org/officeDocument/2006/relationships/hyperlink" Target="https://www.collinsdictionary.com/us/dictionary/english/articl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ollinsdictionary.com/us/dictionary/english/sumptuous" TargetMode="External"/><Relationship Id="rId11" Type="http://schemas.openxmlformats.org/officeDocument/2006/relationships/hyperlink" Target="https://www.collinsdictionary.com/us/dictionary/english/luxury" TargetMode="External"/><Relationship Id="rId5" Type="http://schemas.openxmlformats.org/officeDocument/2006/relationships/hyperlink" Target="https://www.collinsdictionary.com/us/dictionary/english/elegant" TargetMode="External"/><Relationship Id="rId15" Type="http://schemas.openxmlformats.org/officeDocument/2006/relationships/hyperlink" Target="https://www.collinsdictionary.com/us/dictionary/english/deluxe" TargetMode="External"/><Relationship Id="rId10" Type="http://schemas.openxmlformats.org/officeDocument/2006/relationships/hyperlink" Target="https://www.collinsdictionary.com/us/dictionary/english/elegance" TargetMode="External"/><Relationship Id="rId4" Type="http://schemas.openxmlformats.org/officeDocument/2006/relationships/hyperlink" Target="https://www.collinsdictionary.com/us/dictionary/english/rich_1" TargetMode="External"/><Relationship Id="rId9" Type="http://schemas.openxmlformats.org/officeDocument/2006/relationships/hyperlink" Target="https://www.collinsdictionary.com/us/dictionary/english/richness" TargetMode="External"/><Relationship Id="rId14" Type="http://schemas.openxmlformats.org/officeDocument/2006/relationships/hyperlink" Target="https://www.collinsdictionary.com/us/dictionary/english/expensive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E2C6A-EC1F-40F2-932F-2D617DA19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Luxe Design Source</a:t>
            </a:r>
          </a:p>
        </p:txBody>
      </p:sp>
    </p:spTree>
    <p:extLst>
      <p:ext uri="{BB962C8B-B14F-4D97-AF65-F5344CB8AC3E}">
        <p14:creationId xmlns:p14="http://schemas.microsoft.com/office/powerpoint/2010/main" val="343225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Bathroom Packages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371600"/>
            <a:ext cx="5943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55626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Plumbing Fixtures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511" y="1600200"/>
            <a:ext cx="81269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Countertops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6465" y="1600201"/>
            <a:ext cx="6451069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5105400"/>
            <a:ext cx="2514600" cy="6858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Cabinets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9237" y="1777206"/>
            <a:ext cx="610552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55626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Hardwood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49683"/>
            <a:ext cx="8229600" cy="3826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5791200"/>
            <a:ext cx="952500" cy="5334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5715000"/>
            <a:ext cx="2133600" cy="61912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400" y="5486400"/>
            <a:ext cx="1600200" cy="9144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Tile and Custom Backsplashes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524000"/>
            <a:ext cx="549928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5181600"/>
            <a:ext cx="1504950" cy="78105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5181600"/>
            <a:ext cx="1057275" cy="79057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5181600"/>
            <a:ext cx="3362325" cy="6096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Closet and Storage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7525" y="1600200"/>
            <a:ext cx="692894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57150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Custom Closets &amp; Concealed Spaces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8536" y="1600200"/>
            <a:ext cx="710692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56388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 Coverings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86675" cy="454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5715000"/>
            <a:ext cx="2619375" cy="59055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5410200"/>
            <a:ext cx="2238375" cy="120015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Service Design Studio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00200"/>
            <a:ext cx="8229600" cy="389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Whats</a:t>
            </a:r>
            <a:r>
              <a:rPr lang="en-US" dirty="0"/>
              <a:t> in a name?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5700" b="1" i="1" u="sng" dirty="0" err="1"/>
              <a:t>LuxeDesign.Source</a:t>
            </a:r>
            <a:r>
              <a:rPr lang="en-US" sz="5700" b="1" i="1" u="sng" dirty="0"/>
              <a:t> </a:t>
            </a:r>
          </a:p>
          <a:p>
            <a:pPr>
              <a:buNone/>
            </a:pPr>
            <a:r>
              <a:rPr lang="en-US" sz="4200" b="1" i="1" dirty="0"/>
              <a:t> </a:t>
            </a:r>
            <a:r>
              <a:rPr lang="en-US" b="1" i="1" dirty="0"/>
              <a:t>           </a:t>
            </a:r>
            <a:endParaRPr lang="en-US" dirty="0"/>
          </a:p>
          <a:p>
            <a:r>
              <a:rPr lang="en-US" b="1" u="sng" dirty="0"/>
              <a:t>Definition of </a:t>
            </a:r>
            <a:r>
              <a:rPr lang="en-US" b="1" u="sng" dirty="0" err="1"/>
              <a:t>luxe</a:t>
            </a:r>
            <a:r>
              <a:rPr lang="en-US" dirty="0"/>
              <a:t> - (</a:t>
            </a:r>
            <a:r>
              <a:rPr lang="en-US" dirty="0" err="1"/>
              <a:t>esp</a:t>
            </a:r>
            <a:r>
              <a:rPr lang="en-US" dirty="0"/>
              <a:t> of products, </a:t>
            </a:r>
            <a:r>
              <a:rPr lang="en-US" u="sng" dirty="0">
                <a:hlinkClick r:id="rId2" tooltip="Definition of articles"/>
              </a:rPr>
              <a:t>articles</a:t>
            </a:r>
            <a:r>
              <a:rPr lang="en-US" dirty="0"/>
              <a:t> for </a:t>
            </a:r>
            <a:r>
              <a:rPr lang="en-US" u="sng" dirty="0">
                <a:hlinkClick r:id="rId3" tooltip="Definition of sale"/>
              </a:rPr>
              <a:t>sale</a:t>
            </a:r>
            <a:r>
              <a:rPr lang="en-US" dirty="0"/>
              <a:t>, etc) </a:t>
            </a:r>
            <a:r>
              <a:rPr lang="en-US" u="sng" dirty="0">
                <a:hlinkClick r:id="rId4" tooltip="Definition of rich"/>
              </a:rPr>
              <a:t>rich</a:t>
            </a:r>
            <a:r>
              <a:rPr lang="en-US" dirty="0"/>
              <a:t>, </a:t>
            </a:r>
            <a:r>
              <a:rPr lang="en-US" u="sng" dirty="0">
                <a:hlinkClick r:id="rId5" tooltip="Definition of elegant"/>
              </a:rPr>
              <a:t>elegant</a:t>
            </a:r>
            <a:r>
              <a:rPr lang="en-US" dirty="0"/>
              <a:t>, or </a:t>
            </a:r>
            <a:r>
              <a:rPr lang="en-US" u="sng" dirty="0">
                <a:hlinkClick r:id="rId6" tooltip="Definition of sumptuous"/>
              </a:rPr>
              <a:t>sumptuous</a:t>
            </a:r>
            <a:r>
              <a:rPr lang="en-US" dirty="0"/>
              <a:t>; </a:t>
            </a:r>
            <a:r>
              <a:rPr lang="en-US" u="sng" dirty="0">
                <a:hlinkClick r:id="rId7" tooltip="Definition of superior"/>
              </a:rPr>
              <a:t>superior</a:t>
            </a:r>
            <a:r>
              <a:rPr lang="en-US" dirty="0"/>
              <a:t> in quality, number of </a:t>
            </a:r>
            <a:r>
              <a:rPr lang="en-US" u="sng" dirty="0">
                <a:hlinkClick r:id="rId8" tooltip="Definition of accessories"/>
              </a:rPr>
              <a:t>accessories</a:t>
            </a:r>
            <a:r>
              <a:rPr lang="en-US" dirty="0"/>
              <a:t>, etc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1. Noun</a:t>
            </a:r>
            <a:endParaRPr lang="en-US" dirty="0"/>
          </a:p>
          <a:p>
            <a:r>
              <a:rPr lang="en-US" u="sng" dirty="0">
                <a:hlinkClick r:id="rId9" tooltip="Definition of richness"/>
              </a:rPr>
              <a:t>richness</a:t>
            </a:r>
            <a:r>
              <a:rPr lang="en-US" dirty="0"/>
              <a:t>, </a:t>
            </a:r>
            <a:r>
              <a:rPr lang="en-US" u="sng" dirty="0">
                <a:hlinkClick r:id="rId10" tooltip="Definition of elegance"/>
              </a:rPr>
              <a:t>elegance</a:t>
            </a:r>
            <a:r>
              <a:rPr lang="en-US" dirty="0"/>
              <a:t>, </a:t>
            </a:r>
            <a:r>
              <a:rPr lang="en-US" u="sng" dirty="0">
                <a:hlinkClick r:id="rId11" tooltip="Definition of luxury"/>
              </a:rPr>
              <a:t>luxury</a:t>
            </a:r>
            <a:r>
              <a:rPr lang="en-US" dirty="0"/>
              <a:t>, or the like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2. Adjective</a:t>
            </a:r>
            <a:endParaRPr lang="en-US" dirty="0"/>
          </a:p>
          <a:p>
            <a:r>
              <a:rPr lang="en-US" u="sng" dirty="0">
                <a:hlinkClick r:id="rId12" tooltip="Definition of luxurious"/>
              </a:rPr>
              <a:t>luxurious</a:t>
            </a:r>
            <a:r>
              <a:rPr lang="en-US" dirty="0"/>
              <a:t>, </a:t>
            </a:r>
            <a:r>
              <a:rPr lang="en-US" u="sng" dirty="0">
                <a:hlinkClick r:id="rId13" tooltip="Definition of opulent"/>
              </a:rPr>
              <a:t>opulent</a:t>
            </a:r>
            <a:r>
              <a:rPr lang="en-US" dirty="0"/>
              <a:t>, etc. and very </a:t>
            </a:r>
            <a:r>
              <a:rPr lang="en-US" u="sng" dirty="0">
                <a:hlinkClick r:id="rId14" tooltip="Definition of expensive"/>
              </a:rPr>
              <a:t>expensive</a:t>
            </a:r>
            <a:endParaRPr lang="en-US" dirty="0"/>
          </a:p>
          <a:p>
            <a:r>
              <a:rPr lang="en-US" u="sng" dirty="0">
                <a:hlinkClick r:id="rId15" tooltip="Definition of deluxe"/>
              </a:rPr>
              <a:t>deluxe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Floors, Counters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76400"/>
            <a:ext cx="8229600" cy="400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715000"/>
            <a:ext cx="2000250" cy="48577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5562600"/>
            <a:ext cx="1914525" cy="7620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5486400"/>
            <a:ext cx="2314575" cy="96202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5410200"/>
            <a:ext cx="1924050" cy="109537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Living Kitchen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371600"/>
            <a:ext cx="6172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5715000"/>
            <a:ext cx="3733800" cy="43815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Events and Education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447800"/>
            <a:ext cx="661645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5867400"/>
            <a:ext cx="3733800" cy="43815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 Zero &amp; Wolf</a:t>
            </a: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1" y="1600200"/>
            <a:ext cx="6172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5943600"/>
            <a:ext cx="3733800" cy="43815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Humidor/ Wine Storage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600200"/>
            <a:ext cx="36382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56388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Sports Bar Themed Rooms 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8225" y="1643856"/>
            <a:ext cx="706755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57150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Built Ins / Video Walls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00200"/>
            <a:ext cx="806767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57150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Audio Video / Smart Home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4412" y="1648619"/>
            <a:ext cx="71151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55626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Appliances</a:t>
            </a:r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7737" y="1676400"/>
            <a:ext cx="7248525" cy="42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5791200"/>
            <a:ext cx="3733800" cy="43815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Cabinet Design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7856" y="1600200"/>
            <a:ext cx="67282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56388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Business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b="1" i="1" dirty="0"/>
              <a:t> </a:t>
            </a:r>
            <a:r>
              <a:rPr lang="en-US" dirty="0"/>
              <a:t>Establish a “Destination” Design Center to serve the clients  of Professional Residential Home Builders and Contractors, servicing New Home Communities, Custom Homes, Re-Models (strictly B2B, non retail)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Market, Sell and Install a full range of “Best in Category” Top Brand, Luxury Interior Finish Products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Provide a full range of Design and Selection Services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Provide customers a first class buying experience with “concierge style service”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sz="72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Integrated Cabinet Design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1" y="1600200"/>
            <a:ext cx="716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56388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Outdoor Living</a:t>
            </a:r>
          </a:p>
        </p:txBody>
      </p:sp>
      <p:pic>
        <p:nvPicPr>
          <p:cNvPr id="41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524000"/>
            <a:ext cx="6858000" cy="458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5638800"/>
            <a:ext cx="28479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Goals and Commitment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n-US" dirty="0"/>
              <a:t>Provide our Professional Home Builder Clients with an asset resource.  </a:t>
            </a:r>
          </a:p>
          <a:p>
            <a:pPr lvl="0"/>
            <a:r>
              <a:rPr lang="en-US" b="1" i="1" dirty="0"/>
              <a:t>A Destination – “One Stop Solution” Design Center Facility</a:t>
            </a:r>
            <a:r>
              <a:rPr lang="en-US" dirty="0"/>
              <a:t>, purposefully designed and centrally located. </a:t>
            </a:r>
          </a:p>
          <a:p>
            <a:pPr lvl="0"/>
            <a:r>
              <a:rPr lang="en-US" dirty="0"/>
              <a:t>Provide essential </a:t>
            </a:r>
            <a:r>
              <a:rPr lang="en-US" b="1" i="1" dirty="0"/>
              <a:t>Full Service Design and Selection Services</a:t>
            </a:r>
            <a:r>
              <a:rPr lang="en-US" dirty="0"/>
              <a:t> with a knowledgeable, professional, well trained design, sales and facilities staff, to assist and guide customers through the options selection process.</a:t>
            </a:r>
          </a:p>
          <a:p>
            <a:pPr lvl="0"/>
            <a:r>
              <a:rPr lang="en-US" dirty="0"/>
              <a:t>Provide to our builder clients and their homebuyers a professional and comfortable environment in which to present and select their desired finish options.</a:t>
            </a:r>
          </a:p>
          <a:p>
            <a:pPr lvl="0"/>
            <a:r>
              <a:rPr lang="en-US" dirty="0"/>
              <a:t>Provide a full menu of interior finish choices, and “Lifestyle Centric Options”, the most exciting and up to date products, styles and finishes in the industry today.</a:t>
            </a:r>
          </a:p>
          <a:p>
            <a:pPr lvl="0"/>
            <a:r>
              <a:rPr lang="en-US" dirty="0"/>
              <a:t>Provide a well thought out innovative program of options, that will provide a range of “lifestyle solutions” and ensure customer satisfaction.</a:t>
            </a:r>
          </a:p>
          <a:p>
            <a:pPr lvl="0"/>
            <a:r>
              <a:rPr lang="en-US" dirty="0"/>
              <a:t>Provide a program and process that will enhance our builder client’s business model.</a:t>
            </a:r>
          </a:p>
          <a:p>
            <a:pPr lvl="0"/>
            <a:r>
              <a:rPr lang="en-US" dirty="0"/>
              <a:t>Provide an all around, “First Class” exceptional customer experience!</a:t>
            </a:r>
          </a:p>
          <a:p>
            <a:pPr lvl="0"/>
            <a:r>
              <a:rPr lang="en-US" b="1" i="1" dirty="0"/>
              <a:t>To be a valued partner you can trust and rely on to be the best!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 a Suite of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US" dirty="0"/>
              <a:t>Beautiful New Conveniently Located “Destination” Design Center Facility</a:t>
            </a:r>
          </a:p>
          <a:p>
            <a:pPr lvl="0"/>
            <a:r>
              <a:rPr lang="en-US" dirty="0"/>
              <a:t>Full Spectrum “Builders Options” Selection Services</a:t>
            </a:r>
          </a:p>
          <a:p>
            <a:pPr lvl="0"/>
            <a:r>
              <a:rPr lang="en-US" dirty="0"/>
              <a:t>An Experienced Professional Design Staff fully trained with expert product knowledge that have all received “cultural training” and are ready to meet and assist your homebuyers in the options selection process. </a:t>
            </a:r>
          </a:p>
          <a:p>
            <a:pPr lvl="0"/>
            <a:r>
              <a:rPr lang="en-US" dirty="0"/>
              <a:t>Designer representatives will be assigned to exclusively serve your community and will be trained to be expert and knowledgeable with all aspects of your community and sales process.</a:t>
            </a:r>
          </a:p>
          <a:p>
            <a:pPr lvl="0"/>
            <a:r>
              <a:rPr lang="en-US" dirty="0"/>
              <a:t>A total organizational commitment to delivering a “First Class” Customer Experience from our first contact to last.</a:t>
            </a:r>
          </a:p>
          <a:p>
            <a:pPr lvl="0"/>
            <a:r>
              <a:rPr lang="en-US" dirty="0"/>
              <a:t>Customized Online Specialized Software Interface for your customers, allowing us to seamlessly present and maintain your companies marketing identities, community and project information, branding, logos, etc.</a:t>
            </a:r>
          </a:p>
          <a:p>
            <a:pPr lvl="0"/>
            <a:r>
              <a:rPr lang="en-US" dirty="0"/>
              <a:t>Ultimate convenience for your homebuyers, Project Specific Online Product Catalogs, floor plans, etc. for model and project specifications, finish options, “wish lists”, product knowledge and orientation.</a:t>
            </a:r>
          </a:p>
          <a:p>
            <a:pPr lvl="0"/>
            <a:r>
              <a:rPr lang="en-US" dirty="0"/>
              <a:t>Homebuyer friendly, selection software and design center process.</a:t>
            </a:r>
          </a:p>
          <a:p>
            <a:pPr lvl="0"/>
            <a:r>
              <a:rPr lang="en-US" dirty="0"/>
              <a:t>Professional project management team to communicate, interface and coordinate with your sales, office and field staff.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Featured 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54563"/>
          </a:xfrm>
        </p:spPr>
        <p:txBody>
          <a:bodyPr>
            <a:noAutofit/>
          </a:bodyPr>
          <a:lstStyle/>
          <a:p>
            <a:pPr lvl="0"/>
            <a:r>
              <a:rPr lang="en-US" sz="1600" b="1" i="1" dirty="0"/>
              <a:t>A Full Service Design Center and Selection Services (as noted above)</a:t>
            </a:r>
            <a:endParaRPr lang="en-US" sz="1600" dirty="0"/>
          </a:p>
          <a:p>
            <a:pPr lvl="0"/>
            <a:r>
              <a:rPr lang="en-US" sz="1600" b="1" i="1" dirty="0"/>
              <a:t>Cabinetry –</a:t>
            </a:r>
            <a:r>
              <a:rPr lang="en-US" sz="1600" dirty="0"/>
              <a:t> “Precision Cabinets” full line of products, styles and finishes</a:t>
            </a:r>
          </a:p>
          <a:p>
            <a:pPr lvl="0"/>
            <a:r>
              <a:rPr lang="en-US" sz="1600" b="1" i="1" dirty="0"/>
              <a:t>Cabinetry “Lifestyle Collections”- </a:t>
            </a:r>
            <a:r>
              <a:rPr lang="en-US" sz="1600" dirty="0"/>
              <a:t>Special Interest Modules, Chefs, Baking, Wine, Entertainment, Video Walls, Home Offices, etc.</a:t>
            </a:r>
          </a:p>
          <a:p>
            <a:pPr lvl="0"/>
            <a:r>
              <a:rPr lang="en-US" sz="1600" b="1" i="1" dirty="0"/>
              <a:t>Cabinetry – Furniture Style-</a:t>
            </a:r>
            <a:r>
              <a:rPr lang="en-US" sz="1600" dirty="0"/>
              <a:t> Vanities, Hutches, Misc.</a:t>
            </a:r>
          </a:p>
          <a:p>
            <a:pPr lvl="0"/>
            <a:r>
              <a:rPr lang="en-US" sz="1600" b="1" i="1" dirty="0"/>
              <a:t>Closet and Storage Systems –</a:t>
            </a:r>
            <a:r>
              <a:rPr lang="en-US" sz="1600" dirty="0"/>
              <a:t> Closets, Garages, Pantry’s, Special Apps. Concealed Storage Options</a:t>
            </a:r>
          </a:p>
          <a:p>
            <a:pPr lvl="0"/>
            <a:r>
              <a:rPr lang="en-US" sz="1600" b="1" i="1" dirty="0"/>
              <a:t>LED Lighting –</a:t>
            </a:r>
            <a:r>
              <a:rPr lang="en-US" sz="1600" dirty="0"/>
              <a:t> Under cabinet, toe kicks, in cabinet, closets, accent specialty, etc.</a:t>
            </a:r>
          </a:p>
          <a:p>
            <a:pPr lvl="0"/>
            <a:r>
              <a:rPr lang="en-US" sz="1600" b="1" i="1" dirty="0"/>
              <a:t>Countertops – </a:t>
            </a:r>
            <a:r>
              <a:rPr lang="en-US" sz="1600" dirty="0"/>
              <a:t>Natural Stone, Quartz, Synthetic</a:t>
            </a:r>
          </a:p>
          <a:p>
            <a:pPr lvl="0"/>
            <a:r>
              <a:rPr lang="en-US" sz="1600" b="1" i="1" dirty="0"/>
              <a:t>Flooring – </a:t>
            </a:r>
            <a:r>
              <a:rPr lang="en-US" sz="1600" dirty="0"/>
              <a:t>Carpeting, Wood, Tile, Stone</a:t>
            </a:r>
          </a:p>
          <a:p>
            <a:pPr lvl="0"/>
            <a:r>
              <a:rPr lang="en-US" sz="1600" b="1" i="1" dirty="0"/>
              <a:t>Walls – </a:t>
            </a:r>
            <a:r>
              <a:rPr lang="en-US" sz="1600" dirty="0"/>
              <a:t>Tile, Glass, Stone, Solid Surfaces</a:t>
            </a:r>
          </a:p>
          <a:p>
            <a:pPr lvl="0"/>
            <a:r>
              <a:rPr lang="en-US" sz="1600" b="1" i="1" dirty="0"/>
              <a:t>Window Coverings – </a:t>
            </a:r>
            <a:r>
              <a:rPr lang="en-US" sz="1600" dirty="0"/>
              <a:t>Full Line of Blinds, Shades, Shutters, Drapery and Motorized Products</a:t>
            </a:r>
          </a:p>
          <a:p>
            <a:pPr lvl="0"/>
            <a:r>
              <a:rPr lang="en-US" sz="1600" b="1" i="1" dirty="0"/>
              <a:t>Trim Packages – </a:t>
            </a:r>
            <a:r>
              <a:rPr lang="en-US" sz="1600" dirty="0"/>
              <a:t>Ceilings &amp; Walls, Faux Beams and Wainscots treatments</a:t>
            </a:r>
          </a:p>
          <a:p>
            <a:pPr lvl="0"/>
            <a:r>
              <a:rPr lang="en-US" sz="1600" b="1" i="1" dirty="0"/>
              <a:t>Outdoor Living Options – </a:t>
            </a:r>
            <a:r>
              <a:rPr lang="en-US" sz="1600" dirty="0"/>
              <a:t>Outdoor Cabinets for Kitchens, BBQ’s, etc.</a:t>
            </a:r>
          </a:p>
          <a:p>
            <a:pPr lvl="0"/>
            <a:r>
              <a:rPr lang="en-US" sz="1600" b="1" i="1" dirty="0"/>
              <a:t>Appliances – </a:t>
            </a:r>
            <a:r>
              <a:rPr lang="en-US" sz="1600" dirty="0"/>
              <a:t> Sub Zero - Wolf</a:t>
            </a:r>
          </a:p>
          <a:p>
            <a:pPr lvl="0"/>
            <a:r>
              <a:rPr lang="en-US" sz="1600" b="1" i="1" dirty="0"/>
              <a:t>Plumbing Fixtures – </a:t>
            </a:r>
            <a:r>
              <a:rPr lang="en-US" sz="1600" dirty="0"/>
              <a:t>Sinks, Faucets, etc. </a:t>
            </a:r>
          </a:p>
          <a:p>
            <a:pPr lvl="0"/>
            <a:r>
              <a:rPr lang="en-US" sz="1600" b="1" i="1" dirty="0"/>
              <a:t>Video Systems &amp; Home Automation – </a:t>
            </a:r>
            <a:r>
              <a:rPr lang="en-US" sz="1600" dirty="0"/>
              <a:t>Home Theater/ Video Wall Systems, Home Automation Products, Low voltage Lighting and Mechanized Window Coverings,  etc.</a:t>
            </a:r>
          </a:p>
          <a:p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Vendor Partners</a:t>
            </a:r>
          </a:p>
        </p:txBody>
      </p:sp>
      <p:pic>
        <p:nvPicPr>
          <p:cNvPr id="4" name="Content Placeholder 5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752600"/>
            <a:ext cx="65532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Design Studio – Concept Ideas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295400"/>
            <a:ext cx="583152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Kitchen Vignettes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371600"/>
            <a:ext cx="603995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782</Words>
  <Application>Microsoft Office PowerPoint</Application>
  <PresentationFormat>On-screen Show (4:3)</PresentationFormat>
  <Paragraphs>131</Paragraphs>
  <Slides>31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Luxe Design Source</vt:lpstr>
      <vt:lpstr>Whats in a name?</vt:lpstr>
      <vt:lpstr>Our Business Model</vt:lpstr>
      <vt:lpstr>Our Goals and Commitment</vt:lpstr>
      <vt:lpstr>Provide a Suite of Services</vt:lpstr>
      <vt:lpstr>Featured Products</vt:lpstr>
      <vt:lpstr>Our Vendor Partners</vt:lpstr>
      <vt:lpstr>The Design Studio – Concept Ideas</vt:lpstr>
      <vt:lpstr>Kitchen Vignettes</vt:lpstr>
      <vt:lpstr>Bathroom Packages</vt:lpstr>
      <vt:lpstr>Plumbing Fixtures</vt:lpstr>
      <vt:lpstr>Countertops</vt:lpstr>
      <vt:lpstr>Cabinets</vt:lpstr>
      <vt:lpstr>Hardwood</vt:lpstr>
      <vt:lpstr>Tile and Custom Backsplashes</vt:lpstr>
      <vt:lpstr>Closet and Storage</vt:lpstr>
      <vt:lpstr>Custom Closets &amp; Concealed Spaces</vt:lpstr>
      <vt:lpstr>Window Coverings</vt:lpstr>
      <vt:lpstr>Full Service Design Studio</vt:lpstr>
      <vt:lpstr>Floors, Counters</vt:lpstr>
      <vt:lpstr>Living Kitchen</vt:lpstr>
      <vt:lpstr>Events and Education</vt:lpstr>
      <vt:lpstr>Sub Zero &amp; Wolf</vt:lpstr>
      <vt:lpstr>Custom Humidor/ Wine Storage</vt:lpstr>
      <vt:lpstr>Sports Bar Themed Rooms </vt:lpstr>
      <vt:lpstr>Built Ins / Video Walls</vt:lpstr>
      <vt:lpstr>Audio Video / Smart Home</vt:lpstr>
      <vt:lpstr>Appliances</vt:lpstr>
      <vt:lpstr>Custom Cabinet Design</vt:lpstr>
      <vt:lpstr>Integrated Cabinet Design</vt:lpstr>
      <vt:lpstr>Outdoor Living</vt:lpstr>
    </vt:vector>
  </TitlesOfParts>
  <Company>Precision Cabinets &amp; Trim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Karin Frey</dc:creator>
  <cp:lastModifiedBy>emcguire</cp:lastModifiedBy>
  <cp:revision>46</cp:revision>
  <dcterms:created xsi:type="dcterms:W3CDTF">2017-09-28T17:01:52Z</dcterms:created>
  <dcterms:modified xsi:type="dcterms:W3CDTF">2017-10-13T17:18:00Z</dcterms:modified>
</cp:coreProperties>
</file>