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3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1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3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33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6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7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1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4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3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6B35C-AF76-4D54-9D03-93982B5F3BBB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18FC0-8A6E-4086-B325-41D9BA2FE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0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CBCE61-F430-4651-A64F-7D2F624B7C3C}"/>
              </a:ext>
            </a:extLst>
          </p:cNvPr>
          <p:cNvSpPr/>
          <p:nvPr/>
        </p:nvSpPr>
        <p:spPr>
          <a:xfrm>
            <a:off x="0" y="1192693"/>
            <a:ext cx="9144000" cy="26239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79421A-0FBF-4C8A-BE1C-0DA8CF2576AD}"/>
              </a:ext>
            </a:extLst>
          </p:cNvPr>
          <p:cNvSpPr txBox="1"/>
          <p:nvPr/>
        </p:nvSpPr>
        <p:spPr>
          <a:xfrm>
            <a:off x="1946005" y="1515002"/>
            <a:ext cx="55915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 Black" panose="020B0A04020102020204" pitchFamily="34" charset="0"/>
              </a:rPr>
              <a:t>Commercial Door Installation &amp; Repair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1AD96C-4894-4B48-99C0-31235E34543F}"/>
              </a:ext>
            </a:extLst>
          </p:cNvPr>
          <p:cNvSpPr/>
          <p:nvPr/>
        </p:nvSpPr>
        <p:spPr>
          <a:xfrm>
            <a:off x="2484555" y="1998931"/>
            <a:ext cx="46866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Your First and Only Call!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If we don’t provide it, install it, or repair it, we’ll recommend a great company that will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9A1E6B-533F-4204-9A6B-DB283B2C740A}"/>
              </a:ext>
            </a:extLst>
          </p:cNvPr>
          <p:cNvSpPr txBox="1"/>
          <p:nvPr/>
        </p:nvSpPr>
        <p:spPr>
          <a:xfrm>
            <a:off x="2098865" y="2606053"/>
            <a:ext cx="52858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 Black" panose="020B0A04020102020204" pitchFamily="34" charset="0"/>
              </a:rPr>
              <a:t>Proudly serving Houston and the surrounding areas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5EE577-F98B-4154-984C-BA0AB1DD6604}"/>
              </a:ext>
            </a:extLst>
          </p:cNvPr>
          <p:cNvSpPr txBox="1"/>
          <p:nvPr/>
        </p:nvSpPr>
        <p:spPr>
          <a:xfrm>
            <a:off x="6388641" y="3109349"/>
            <a:ext cx="202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Arial Black" panose="020B0A04020102020204" pitchFamily="34" charset="0"/>
              </a:rPr>
              <a:t>Info@TxDoorWRX.com</a:t>
            </a:r>
          </a:p>
          <a:p>
            <a:r>
              <a:rPr lang="en-US" sz="900" b="1" dirty="0">
                <a:latin typeface="Arial Black" panose="020B0A04020102020204" pitchFamily="34" charset="0"/>
              </a:rPr>
              <a:t>Next Business Day Response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0927E3-B778-4CCA-9531-FED3D6BC98E7}"/>
              </a:ext>
            </a:extLst>
          </p:cNvPr>
          <p:cNvSpPr txBox="1"/>
          <p:nvPr/>
        </p:nvSpPr>
        <p:spPr>
          <a:xfrm>
            <a:off x="4025390" y="3074445"/>
            <a:ext cx="1903085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Arial Black" panose="020B0A04020102020204" pitchFamily="34" charset="0"/>
              </a:rPr>
              <a:t>Bill 	    832-525-9411</a:t>
            </a:r>
          </a:p>
          <a:p>
            <a:r>
              <a:rPr lang="en-US" sz="1100" b="1" dirty="0">
                <a:latin typeface="Arial Black" panose="020B0A04020102020204" pitchFamily="34" charset="0"/>
              </a:rPr>
              <a:t>Byron    832-998-1560</a:t>
            </a:r>
          </a:p>
          <a:p>
            <a:r>
              <a:rPr lang="en-US" sz="900" b="1" dirty="0">
                <a:latin typeface="Arial Black" panose="020B0A04020102020204" pitchFamily="34" charset="0"/>
              </a:rPr>
              <a:t>Same Day Response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62663B-FCB3-43B3-BBC4-1ACCD2076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448" y="3144057"/>
            <a:ext cx="334736" cy="3142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4A5BE3-2EC8-48F0-8ECB-1FD4A1936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153" y="3179712"/>
            <a:ext cx="334736" cy="33473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82BCCC4-6AEF-489D-BB35-E93603FAEA9C}"/>
              </a:ext>
            </a:extLst>
          </p:cNvPr>
          <p:cNvSpPr txBox="1"/>
          <p:nvPr/>
        </p:nvSpPr>
        <p:spPr>
          <a:xfrm>
            <a:off x="3309923" y="839565"/>
            <a:ext cx="559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Home  | Specialties  | Services  |  Why Us? |  Terms  | Quote or Service /Contact Us 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91A73E9-9FBB-4440-81D5-63A4ADF3EB2A}"/>
              </a:ext>
            </a:extLst>
          </p:cNvPr>
          <p:cNvSpPr/>
          <p:nvPr/>
        </p:nvSpPr>
        <p:spPr>
          <a:xfrm>
            <a:off x="8398674" y="348841"/>
            <a:ext cx="308873" cy="2754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A7FEE4A-D31D-433B-A06E-6F8E9753C034}"/>
              </a:ext>
            </a:extLst>
          </p:cNvPr>
          <p:cNvSpPr/>
          <p:nvPr/>
        </p:nvSpPr>
        <p:spPr>
          <a:xfrm>
            <a:off x="8119101" y="348841"/>
            <a:ext cx="266368" cy="2776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666AA7-0803-46C4-BE7C-10C6D1141617}"/>
              </a:ext>
            </a:extLst>
          </p:cNvPr>
          <p:cNvSpPr txBox="1"/>
          <p:nvPr/>
        </p:nvSpPr>
        <p:spPr>
          <a:xfrm>
            <a:off x="923114" y="3175549"/>
            <a:ext cx="24283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>
                <a:latin typeface="Arial Black" panose="020B0A04020102020204" pitchFamily="34" charset="0"/>
              </a:rPr>
              <a:t>Quotes, Services, Questions, or Recommendations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1C2C51-2BDE-413E-B880-8A00C8D640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75" y="4084603"/>
            <a:ext cx="692427" cy="65067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32FC6E5-8FC7-434D-AD86-93540857F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3353" y="4084603"/>
            <a:ext cx="692427" cy="65067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C5F4FC9-1B15-4B68-B32C-41DD595A8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9328" y="4084603"/>
            <a:ext cx="692427" cy="65067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DDCEEAD-C841-4853-8F80-55EB2B851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514" y="4084603"/>
            <a:ext cx="692427" cy="65067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4BBABAB-1B23-4D36-BECD-78C55E91A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8865" y="4084603"/>
            <a:ext cx="692427" cy="65067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9733E5F-455F-41B4-A4C4-0E4AD39CE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471" y="4084603"/>
            <a:ext cx="692427" cy="65067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3E908DD-943E-4EAE-9041-84A204A542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7349" y="4084603"/>
            <a:ext cx="692427" cy="65067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7E77518-3F85-4E1C-A849-FD4149571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324" y="4084603"/>
            <a:ext cx="692427" cy="65067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344E019-9E07-4BFF-A83E-BF913E060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510" y="4084603"/>
            <a:ext cx="692427" cy="650673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631E5CB-A93D-4128-A263-35B42BAEA10A}"/>
              </a:ext>
            </a:extLst>
          </p:cNvPr>
          <p:cNvSpPr/>
          <p:nvPr/>
        </p:nvSpPr>
        <p:spPr>
          <a:xfrm>
            <a:off x="1559532" y="4929972"/>
            <a:ext cx="5740670" cy="329289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Black" panose="020B0A04020102020204" pitchFamily="34" charset="0"/>
              </a:rPr>
              <a:t>Request a quote or service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1314BC-A229-4D64-97AA-869B12C07762}"/>
              </a:ext>
            </a:extLst>
          </p:cNvPr>
          <p:cNvSpPr txBox="1"/>
          <p:nvPr/>
        </p:nvSpPr>
        <p:spPr>
          <a:xfrm rot="19287763">
            <a:off x="360186" y="4255948"/>
            <a:ext cx="931024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Storefront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D8A4B64-51BE-4B71-A975-68E0033EB7FC}"/>
              </a:ext>
            </a:extLst>
          </p:cNvPr>
          <p:cNvSpPr txBox="1"/>
          <p:nvPr/>
        </p:nvSpPr>
        <p:spPr>
          <a:xfrm rot="19287763">
            <a:off x="1286271" y="4255946"/>
            <a:ext cx="875176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Industrial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7BE5F4C-2ED9-4D94-9E1F-95F97BDE1B17}"/>
              </a:ext>
            </a:extLst>
          </p:cNvPr>
          <p:cNvSpPr txBox="1"/>
          <p:nvPr/>
        </p:nvSpPr>
        <p:spPr>
          <a:xfrm rot="19287763">
            <a:off x="2439342" y="4249061"/>
            <a:ext cx="501035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ADA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EF7D2B-2EA8-40E3-A7AC-DE498D7C1CDF}"/>
              </a:ext>
            </a:extLst>
          </p:cNvPr>
          <p:cNvSpPr txBox="1"/>
          <p:nvPr/>
        </p:nvSpPr>
        <p:spPr>
          <a:xfrm rot="19287763">
            <a:off x="3094602" y="4249060"/>
            <a:ext cx="984885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Cleanroom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E5D3DC6-D5D9-4FB0-9F39-E4113859665F}"/>
              </a:ext>
            </a:extLst>
          </p:cNvPr>
          <p:cNvSpPr txBox="1"/>
          <p:nvPr/>
        </p:nvSpPr>
        <p:spPr>
          <a:xfrm rot="19287763">
            <a:off x="4089087" y="4265091"/>
            <a:ext cx="740524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Ballistic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08208C4-0E46-49B9-AC06-F3767C511F6B}"/>
              </a:ext>
            </a:extLst>
          </p:cNvPr>
          <p:cNvSpPr txBox="1"/>
          <p:nvPr/>
        </p:nvSpPr>
        <p:spPr>
          <a:xfrm rot="19287763">
            <a:off x="4855989" y="4249059"/>
            <a:ext cx="902939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Hurricane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E8BAB46-F8E5-46DE-A7B3-5B13EC87DE29}"/>
              </a:ext>
            </a:extLst>
          </p:cNvPr>
          <p:cNvSpPr txBox="1"/>
          <p:nvPr/>
        </p:nvSpPr>
        <p:spPr>
          <a:xfrm rot="19287763">
            <a:off x="5788050" y="4238549"/>
            <a:ext cx="931024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Chemical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7F02F5C-8BCD-4158-9DCE-6202DDFBA909}"/>
              </a:ext>
            </a:extLst>
          </p:cNvPr>
          <p:cNvSpPr txBox="1"/>
          <p:nvPr/>
        </p:nvSpPr>
        <p:spPr>
          <a:xfrm rot="19287763">
            <a:off x="6942175" y="4249063"/>
            <a:ext cx="458011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Fire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E9A1AE6-7363-4C0D-84C3-AEE3803384DF}"/>
              </a:ext>
            </a:extLst>
          </p:cNvPr>
          <p:cNvSpPr txBox="1"/>
          <p:nvPr/>
        </p:nvSpPr>
        <p:spPr>
          <a:xfrm rot="19287763">
            <a:off x="7643968" y="4249517"/>
            <a:ext cx="893514" cy="307777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Corrosion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81248A5-148D-4249-8AC8-C8FD92A70EC3}"/>
              </a:ext>
            </a:extLst>
          </p:cNvPr>
          <p:cNvSpPr/>
          <p:nvPr/>
        </p:nvSpPr>
        <p:spPr>
          <a:xfrm>
            <a:off x="158379" y="5474538"/>
            <a:ext cx="3008244" cy="106880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C83A3CE6-8B65-418F-99D3-FD82BB98B4A9}"/>
              </a:ext>
            </a:extLst>
          </p:cNvPr>
          <p:cNvSpPr/>
          <p:nvPr/>
        </p:nvSpPr>
        <p:spPr>
          <a:xfrm>
            <a:off x="3309923" y="5474538"/>
            <a:ext cx="2597426" cy="106880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82853026-D31F-4E4F-BC56-9B2CDE9BAF8D}"/>
              </a:ext>
            </a:extLst>
          </p:cNvPr>
          <p:cNvSpPr/>
          <p:nvPr/>
        </p:nvSpPr>
        <p:spPr>
          <a:xfrm>
            <a:off x="6067916" y="5474538"/>
            <a:ext cx="2597426" cy="106880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A3741C5-4449-47B8-9AEC-A5AD39CA0B1B}"/>
              </a:ext>
            </a:extLst>
          </p:cNvPr>
          <p:cNvSpPr txBox="1"/>
          <p:nvPr/>
        </p:nvSpPr>
        <p:spPr>
          <a:xfrm>
            <a:off x="1021652" y="6165479"/>
            <a:ext cx="12827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Specialties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C37874F-C2EE-4E05-96DB-612423D17FB3}"/>
              </a:ext>
            </a:extLst>
          </p:cNvPr>
          <p:cNvSpPr txBox="1"/>
          <p:nvPr/>
        </p:nvSpPr>
        <p:spPr>
          <a:xfrm>
            <a:off x="4220250" y="6127925"/>
            <a:ext cx="1043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Services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3AFACC4-8E37-4D9C-A13E-8D175CE171FA}"/>
              </a:ext>
            </a:extLst>
          </p:cNvPr>
          <p:cNvSpPr txBox="1"/>
          <p:nvPr/>
        </p:nvSpPr>
        <p:spPr>
          <a:xfrm>
            <a:off x="6986900" y="6165479"/>
            <a:ext cx="1025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Why Us?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4223DD2F-6F61-4718-9FF6-16F20E9B4B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3177" y="5578651"/>
            <a:ext cx="731153" cy="54927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479F6FAC-264F-487D-B546-2EB5D1CBA6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2827" y="5642742"/>
            <a:ext cx="433394" cy="48518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FAC3D00B-EADA-4986-8384-C5D27F72CE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5910" y="5578651"/>
            <a:ext cx="567773" cy="56777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1F64DA5-9160-4F7D-B380-1B57EB28B5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725963" y="-1963127"/>
            <a:ext cx="6931057" cy="519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12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A416FD1-B25D-40C7-99E6-AB831A1C5099}"/>
              </a:ext>
            </a:extLst>
          </p:cNvPr>
          <p:cNvSpPr/>
          <p:nvPr/>
        </p:nvSpPr>
        <p:spPr>
          <a:xfrm>
            <a:off x="291548" y="16666"/>
            <a:ext cx="3008244" cy="711300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95313-6193-4417-9A0F-0CCD2DD90125}"/>
              </a:ext>
            </a:extLst>
          </p:cNvPr>
          <p:cNvSpPr txBox="1"/>
          <p:nvPr/>
        </p:nvSpPr>
        <p:spPr>
          <a:xfrm>
            <a:off x="422504" y="1290885"/>
            <a:ext cx="2837636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Commercial &amp; Industrial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Retail storefronts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Metal doors &amp; 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Hollow Metal doors &amp; 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Aluminum doors and 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Industrial Fiberglass doors and 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Blast-rated Fiberglass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Corrosion-resistant doors and frames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Wood &amp; Laminate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Auto-opening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ADA-compliant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Clean 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Fire-rated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Glass front doors &amp;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All door hardware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Hardware upgrades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Door retro-fits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400" dirty="0"/>
              <a:t>Hardware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Knobs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Pull handles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Panic bars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S/B Closures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Locksets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Electronic Keypads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Latches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Hinges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Flush bolts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Kick plates</a:t>
            </a:r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3373DB-E50A-444E-B8C6-F4965D98D287}"/>
              </a:ext>
            </a:extLst>
          </p:cNvPr>
          <p:cNvSpPr txBox="1"/>
          <p:nvPr/>
        </p:nvSpPr>
        <p:spPr>
          <a:xfrm>
            <a:off x="1021652" y="745343"/>
            <a:ext cx="12827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Specialties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B794CEF-002A-4A65-A15B-7E9A741D0484}"/>
              </a:ext>
            </a:extLst>
          </p:cNvPr>
          <p:cNvSpPr/>
          <p:nvPr/>
        </p:nvSpPr>
        <p:spPr>
          <a:xfrm>
            <a:off x="3443092" y="16666"/>
            <a:ext cx="2597426" cy="711300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C9138D-157A-4E4B-A933-560013E0982B}"/>
              </a:ext>
            </a:extLst>
          </p:cNvPr>
          <p:cNvSpPr txBox="1"/>
          <p:nvPr/>
        </p:nvSpPr>
        <p:spPr>
          <a:xfrm>
            <a:off x="3603658" y="1296305"/>
            <a:ext cx="227629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Turn-key door service (ordering, supplying, installation and warranty)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Installations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Repairs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Removals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Retrofits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Upgrades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200" dirty="0"/>
              <a:t>Quotes, recommendations, and design support</a:t>
            </a:r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565D32-7FBA-4F8C-B110-F7E7B21FE970}"/>
              </a:ext>
            </a:extLst>
          </p:cNvPr>
          <p:cNvSpPr txBox="1"/>
          <p:nvPr/>
        </p:nvSpPr>
        <p:spPr>
          <a:xfrm>
            <a:off x="4220250" y="707789"/>
            <a:ext cx="1043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Services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F347339-00A2-47F6-94D5-C98E56E3E8EE}"/>
              </a:ext>
            </a:extLst>
          </p:cNvPr>
          <p:cNvSpPr/>
          <p:nvPr/>
        </p:nvSpPr>
        <p:spPr>
          <a:xfrm>
            <a:off x="6201085" y="16666"/>
            <a:ext cx="2597426" cy="711300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528C7A-5384-4569-A0D2-A026F9EA482B}"/>
              </a:ext>
            </a:extLst>
          </p:cNvPr>
          <p:cNvSpPr txBox="1"/>
          <p:nvPr/>
        </p:nvSpPr>
        <p:spPr>
          <a:xfrm>
            <a:off x="6986900" y="745343"/>
            <a:ext cx="1025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Why Us?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B6094D-8E4F-405E-B892-B1C8F2E16CC9}"/>
              </a:ext>
            </a:extLst>
          </p:cNvPr>
          <p:cNvSpPr txBox="1"/>
          <p:nvPr/>
        </p:nvSpPr>
        <p:spPr>
          <a:xfrm>
            <a:off x="6361652" y="1270416"/>
            <a:ext cx="227629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Over 45 years of combined door experience serving Texas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Fully-trained technicians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To your satisfaction quality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Responsive to your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We don’t push a particular product. We provide the best door and the best price to meet your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Factory-trained specialists for </a:t>
            </a:r>
            <a:r>
              <a:rPr lang="en-US" sz="1200" b="1" i="1" dirty="0" err="1"/>
              <a:t>Chem-Pruf</a:t>
            </a:r>
            <a:r>
              <a:rPr lang="en-US" sz="1200" b="1" i="1" dirty="0"/>
              <a:t> Industrial Fiberglass doors and frames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Fire-rated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FDA/USDA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Pharmaceutical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Hurricane/FBC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Ballistic/blast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Our quote response time is normally 24 hours after we receive final detailed requirements. </a:t>
            </a:r>
          </a:p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6BD149C-704B-4F3D-8744-3B542B436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177" y="158515"/>
            <a:ext cx="731153" cy="54927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1D8790C-9620-4EB4-AEA0-D18F3F61A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2827" y="222606"/>
            <a:ext cx="433394" cy="48518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2B6B0E4-9ADF-43AB-ADD6-37268E2077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5910" y="158515"/>
            <a:ext cx="567773" cy="56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34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192423-CF87-4065-B7AE-5A7E2A2C5EDC}"/>
              </a:ext>
            </a:extLst>
          </p:cNvPr>
          <p:cNvSpPr txBox="1"/>
          <p:nvPr/>
        </p:nvSpPr>
        <p:spPr>
          <a:xfrm>
            <a:off x="583096" y="954152"/>
            <a:ext cx="35915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Name:</a:t>
            </a:r>
          </a:p>
          <a:p>
            <a:endParaRPr lang="en-US" sz="1400" dirty="0"/>
          </a:p>
          <a:p>
            <a:r>
              <a:rPr lang="en-US" sz="1400" dirty="0"/>
              <a:t>Phone:</a:t>
            </a:r>
          </a:p>
          <a:p>
            <a:endParaRPr lang="en-US" sz="1400" dirty="0"/>
          </a:p>
          <a:p>
            <a:r>
              <a:rPr lang="en-US" sz="1400" dirty="0"/>
              <a:t>Email:</a:t>
            </a:r>
          </a:p>
          <a:p>
            <a:endParaRPr lang="en-US" sz="1400" dirty="0"/>
          </a:p>
          <a:p>
            <a:r>
              <a:rPr lang="en-US" sz="1400" dirty="0"/>
              <a:t>City/State:</a:t>
            </a:r>
          </a:p>
          <a:p>
            <a:endParaRPr lang="en-US" sz="1400" dirty="0"/>
          </a:p>
          <a:p>
            <a:r>
              <a:rPr lang="en-US" sz="1400" dirty="0"/>
              <a:t>Company:</a:t>
            </a:r>
          </a:p>
          <a:p>
            <a:endParaRPr lang="en-US" sz="1400" dirty="0"/>
          </a:p>
          <a:p>
            <a:r>
              <a:rPr lang="en-US" sz="1400" dirty="0"/>
              <a:t>Best Time to Call:</a:t>
            </a:r>
          </a:p>
          <a:p>
            <a:endParaRPr lang="en-US" sz="1400" dirty="0"/>
          </a:p>
          <a:p>
            <a:r>
              <a:rPr lang="en-US" sz="1400" dirty="0"/>
              <a:t>Comment/Question/Concern: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Project Description for Quote: (We’ll call you back for specific details.)</a:t>
            </a:r>
          </a:p>
          <a:p>
            <a:endParaRPr lang="en-US" sz="14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B8A06F3-B215-4E7E-A885-FCA9045D00F7}"/>
              </a:ext>
            </a:extLst>
          </p:cNvPr>
          <p:cNvSpPr/>
          <p:nvPr/>
        </p:nvSpPr>
        <p:spPr>
          <a:xfrm>
            <a:off x="1744636" y="6035785"/>
            <a:ext cx="1311965" cy="291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Submit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633E5E-B5C1-4DEB-B4E0-1052B6951034}"/>
              </a:ext>
            </a:extLst>
          </p:cNvPr>
          <p:cNvSpPr/>
          <p:nvPr/>
        </p:nvSpPr>
        <p:spPr>
          <a:xfrm>
            <a:off x="2107102" y="954152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668E85-03F9-4F47-9758-D9B4A77059F1}"/>
              </a:ext>
            </a:extLst>
          </p:cNvPr>
          <p:cNvSpPr/>
          <p:nvPr/>
        </p:nvSpPr>
        <p:spPr>
          <a:xfrm>
            <a:off x="2107099" y="2696505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26CA25-E24D-4529-8A50-EC3076FB53BA}"/>
              </a:ext>
            </a:extLst>
          </p:cNvPr>
          <p:cNvSpPr/>
          <p:nvPr/>
        </p:nvSpPr>
        <p:spPr>
          <a:xfrm>
            <a:off x="2107100" y="1361801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70AD161-5929-448C-815E-D1ED8537D828}"/>
              </a:ext>
            </a:extLst>
          </p:cNvPr>
          <p:cNvSpPr/>
          <p:nvPr/>
        </p:nvSpPr>
        <p:spPr>
          <a:xfrm>
            <a:off x="2107102" y="1816120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ED6A64-218E-4144-AAEF-0E66E105DD56}"/>
              </a:ext>
            </a:extLst>
          </p:cNvPr>
          <p:cNvSpPr/>
          <p:nvPr/>
        </p:nvSpPr>
        <p:spPr>
          <a:xfrm>
            <a:off x="2107100" y="2250269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25E518-1884-43D2-A548-6AE4CF853173}"/>
              </a:ext>
            </a:extLst>
          </p:cNvPr>
          <p:cNvSpPr/>
          <p:nvPr/>
        </p:nvSpPr>
        <p:spPr>
          <a:xfrm>
            <a:off x="2107099" y="3128241"/>
            <a:ext cx="2054087" cy="27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54D1CB-DC9D-4DE3-A20A-6E90D7C602CE}"/>
              </a:ext>
            </a:extLst>
          </p:cNvPr>
          <p:cNvSpPr/>
          <p:nvPr/>
        </p:nvSpPr>
        <p:spPr>
          <a:xfrm>
            <a:off x="640053" y="3804236"/>
            <a:ext cx="3521133" cy="6735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5D9E69-7A08-4795-A17F-02BC0EDF7996}"/>
              </a:ext>
            </a:extLst>
          </p:cNvPr>
          <p:cNvSpPr/>
          <p:nvPr/>
        </p:nvSpPr>
        <p:spPr>
          <a:xfrm>
            <a:off x="618115" y="5120619"/>
            <a:ext cx="3543071" cy="6735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1B4CDA-150A-402B-AFBF-F1CBB4609635}"/>
              </a:ext>
            </a:extLst>
          </p:cNvPr>
          <p:cNvSpPr txBox="1"/>
          <p:nvPr/>
        </p:nvSpPr>
        <p:spPr>
          <a:xfrm>
            <a:off x="5161836" y="899744"/>
            <a:ext cx="18710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Arial Black" panose="020B0A04020102020204" pitchFamily="34" charset="0"/>
              </a:rPr>
              <a:t>Bill 	    832-525-9411</a:t>
            </a:r>
          </a:p>
          <a:p>
            <a:r>
              <a:rPr lang="en-US" sz="1100" b="1" dirty="0">
                <a:latin typeface="Arial Black" panose="020B0A04020102020204" pitchFamily="34" charset="0"/>
              </a:rPr>
              <a:t>Byron    832-998-1560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780A26B-CA02-4653-86AB-05A93A85E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7100" y="925298"/>
            <a:ext cx="334736" cy="33473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DF3294D-D244-432A-8BD0-076102881DAC}"/>
              </a:ext>
            </a:extLst>
          </p:cNvPr>
          <p:cNvSpPr txBox="1"/>
          <p:nvPr/>
        </p:nvSpPr>
        <p:spPr>
          <a:xfrm>
            <a:off x="4814277" y="288138"/>
            <a:ext cx="24283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>
                <a:latin typeface="Arial Black" panose="020B0A04020102020204" pitchFamily="34" charset="0"/>
              </a:rPr>
              <a:t>Quotes, Services, Questions, or Recommendations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B0239C-4F47-4DD8-9018-9C2A7179D65F}"/>
              </a:ext>
            </a:extLst>
          </p:cNvPr>
          <p:cNvSpPr txBox="1"/>
          <p:nvPr/>
        </p:nvSpPr>
        <p:spPr>
          <a:xfrm>
            <a:off x="4814277" y="1557317"/>
            <a:ext cx="1655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 Black" panose="020B0A04020102020204" pitchFamily="34" charset="0"/>
              </a:rPr>
              <a:t>Address:</a:t>
            </a:r>
          </a:p>
          <a:p>
            <a:r>
              <a:rPr lang="en-US" sz="1200" dirty="0">
                <a:latin typeface="Arial Black" panose="020B0A04020102020204" pitchFamily="34" charset="0"/>
              </a:rPr>
              <a:t>P.O. Box 1234</a:t>
            </a:r>
          </a:p>
          <a:p>
            <a:r>
              <a:rPr lang="en-US" sz="1200" dirty="0">
                <a:latin typeface="Arial Black" panose="020B0A04020102020204" pitchFamily="34" charset="0"/>
              </a:rPr>
              <a:t>Crosby, TX 20782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F82CA4-A093-4E1E-9BF5-249D4A3AF740}"/>
              </a:ext>
            </a:extLst>
          </p:cNvPr>
          <p:cNvSpPr txBox="1"/>
          <p:nvPr/>
        </p:nvSpPr>
        <p:spPr>
          <a:xfrm>
            <a:off x="744189" y="357584"/>
            <a:ext cx="3163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Use This Form to Contact Us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1FDA54C-7EE5-452D-9A98-D8CB71028E0C}"/>
              </a:ext>
            </a:extLst>
          </p:cNvPr>
          <p:cNvCxnSpPr>
            <a:cxnSpLocks/>
          </p:cNvCxnSpPr>
          <p:nvPr/>
        </p:nvCxnSpPr>
        <p:spPr>
          <a:xfrm>
            <a:off x="4495256" y="290188"/>
            <a:ext cx="92765" cy="6126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06B1095-6E29-43C2-BC59-7375F79EE63C}"/>
              </a:ext>
            </a:extLst>
          </p:cNvPr>
          <p:cNvSpPr txBox="1"/>
          <p:nvPr/>
        </p:nvSpPr>
        <p:spPr>
          <a:xfrm>
            <a:off x="4802715" y="2421492"/>
            <a:ext cx="39702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Black" panose="020B0A04020102020204" pitchFamily="34" charset="0"/>
              </a:rPr>
              <a:t>Terms:</a:t>
            </a:r>
          </a:p>
          <a:p>
            <a:endParaRPr lang="en-US" sz="1100" dirty="0">
              <a:latin typeface="Arial Black" panose="020B0A04020102020204" pitchFamily="34" charset="0"/>
            </a:endParaRPr>
          </a:p>
          <a:p>
            <a:pPr marL="228600" indent="-228600">
              <a:buFont typeface="+mj-lt"/>
              <a:buAutoNum type="arabicParenR"/>
            </a:pPr>
            <a:r>
              <a:rPr lang="en-US" sz="1100" dirty="0">
                <a:latin typeface="Arial Black" panose="020B0A04020102020204" pitchFamily="34" charset="0"/>
              </a:rPr>
              <a:t>Common Payment Terms: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For material only jobs, payment is due at delivery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For other jobs full payment is due at job completion unless other arrangements are made in the contract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5% discount if payment within 7 days of job completion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2% charge of outstanding balance per month for payments made after 30 days of job completion. This applies to every additional 30 days of late payment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+mj-lt"/>
              <a:buAutoNum type="arabicParenR" startAt="2"/>
            </a:pPr>
            <a:r>
              <a:rPr lang="en-US" sz="1100" b="1" dirty="0">
                <a:latin typeface="Arial Black" panose="020B0A04020102020204" pitchFamily="34" charset="0"/>
                <a:cs typeface="Arial" panose="020B0604020202020204" pitchFamily="34" charset="0"/>
              </a:rPr>
              <a:t>Material Terms:</a:t>
            </a:r>
          </a:p>
          <a:p>
            <a:pPr marL="285750" indent="-285750">
              <a:buFont typeface="+mj-lt"/>
              <a:buAutoNum type="arabicParenR" startAt="2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If materials are purchased by Texas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DoorWRX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we take responsibility for correct orders and quality of materials and will manage the warranty. We provide a one-year warranty on the materials that we purchase for the job.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If materials are purchased by the customer, the customer assumes liability for correct orders and quality of materials received. If labor delays are caused by customer ordered materials, Texas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DoorWRX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will invoice the customer for labor and travel expenses at our current labor rates at the time.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7161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</TotalTime>
  <Words>506</Words>
  <Application>Microsoft Office PowerPoint</Application>
  <PresentationFormat>On-screen Show (4:3)</PresentationFormat>
  <Paragraphs>117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harlan</dc:creator>
  <cp:lastModifiedBy>Jeff harlan</cp:lastModifiedBy>
  <cp:revision>49</cp:revision>
  <dcterms:created xsi:type="dcterms:W3CDTF">2017-10-07T00:59:30Z</dcterms:created>
  <dcterms:modified xsi:type="dcterms:W3CDTF">2017-10-12T18:20:22Z</dcterms:modified>
</cp:coreProperties>
</file>