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67" r:id="rId10"/>
    <p:sldId id="268" r:id="rId11"/>
    <p:sldId id="26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50E0B6-72ED-4B0F-A056-8E5E20B28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704851"/>
            <a:ext cx="4893184" cy="489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24C656-0209-486A-9B2E-42DF3EBF5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2" y="-14098"/>
            <a:ext cx="12192432" cy="68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02" y="962025"/>
            <a:ext cx="10515600" cy="8878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911"/>
            <a:ext cx="10515600" cy="4269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5168E-7D99-47C1-BFE0-1D0DC9FA9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92888-A5B8-4DC6-8D05-58FC9542C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98FFE-C899-4975-84CD-849B67C59C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1DEDB-C1A2-43B7-AA3A-BB4E80642A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F710A-6E6A-4CB2-A9FF-F9C63A515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44184-F0A3-4E0D-9D48-45938A7F7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BE7FD-516D-481F-B5E3-FF7C392BEB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57F54-731D-4F06-9F5F-A912BD2F1B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4B74B-59D9-4423-AA46-0CDDFAF48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2261A-3342-4126-8F22-76246F6DE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F99D790-34B2-419F-AE66-13BFD369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02" y="962025"/>
            <a:ext cx="10515600" cy="8878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C270E1-CA63-4E9D-922D-E37D0B0D86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D7545-87E4-496D-8089-49F9EDB927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CD6D11-CE69-4BA5-A49A-6403D1479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ACD5D-9624-47AF-9CA5-B2317F9D72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394BD-2D0D-4311-91EF-C3117727B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2B54C-A4A3-45F6-BD19-7007C09F66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D269DD-550E-4FC5-9E4B-390E8EDF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02" y="962025"/>
            <a:ext cx="10515600" cy="8878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99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635F1-BB6B-47FF-8326-00AED9E90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34EC0-A9E8-43C2-9786-DF098E455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FF9FB-ECBB-43F9-90D4-0DE923C01A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14C18-D1E5-4C56-8027-DB85A212D9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7354FE-6BC8-4D28-A4BC-54D4E251D3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38" y="637"/>
            <a:ext cx="3771692" cy="1376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FF180-75F4-45AE-8831-BDA51F88C1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292955"/>
            <a:ext cx="11731490" cy="590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86BDE-9018-402B-9A91-3AE6B0E0E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07535" y="5315329"/>
            <a:ext cx="1784464" cy="15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9F744-81F5-4CF1-8CB8-9D8B45D90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704851"/>
            <a:ext cx="4893184" cy="489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" y="-14098"/>
            <a:ext cx="12192432" cy="68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6916" y="6316525"/>
            <a:ext cx="24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www.verifymymeds.com</a:t>
            </a:r>
          </a:p>
        </p:txBody>
      </p:sp>
    </p:spTree>
    <p:extLst>
      <p:ext uri="{BB962C8B-B14F-4D97-AF65-F5344CB8AC3E}">
        <p14:creationId xmlns:p14="http://schemas.microsoft.com/office/powerpoint/2010/main" val="344882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F828-3E36-48D7-9767-9F989F8B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02" y="832846"/>
            <a:ext cx="10515600" cy="887890"/>
          </a:xfrm>
        </p:spPr>
        <p:txBody>
          <a:bodyPr/>
          <a:lstStyle/>
          <a:p>
            <a:r>
              <a:rPr lang="en-IE" dirty="0"/>
              <a:t>Wider solution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2D2C-7E41-4182-95D4-DE0BB805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7" y="1579420"/>
            <a:ext cx="10131425" cy="4979324"/>
          </a:xfrm>
        </p:spPr>
        <p:txBody>
          <a:bodyPr>
            <a:normAutofit lnSpcReduction="10000"/>
          </a:bodyPr>
          <a:lstStyle/>
          <a:p>
            <a:r>
              <a:rPr lang="en-IE" dirty="0"/>
              <a:t>Counterfeit spare parts</a:t>
            </a:r>
          </a:p>
          <a:p>
            <a:pPr lvl="1"/>
            <a:r>
              <a:rPr lang="en-IE" sz="2200" dirty="0"/>
              <a:t>Aircraft parts</a:t>
            </a:r>
          </a:p>
          <a:p>
            <a:pPr lvl="1"/>
            <a:r>
              <a:rPr lang="en-IE" sz="2200" dirty="0"/>
              <a:t>Medical devices</a:t>
            </a:r>
          </a:p>
          <a:p>
            <a:pPr lvl="1"/>
            <a:r>
              <a:rPr lang="en-IE" sz="2200" dirty="0"/>
              <a:t>Heavy industrial machinery / vehicles</a:t>
            </a:r>
          </a:p>
          <a:p>
            <a:pPr lvl="1"/>
            <a:r>
              <a:rPr lang="en-IE" sz="2200" dirty="0"/>
              <a:t>Military equipment</a:t>
            </a:r>
          </a:p>
          <a:p>
            <a:pPr lvl="1"/>
            <a:r>
              <a:rPr lang="en-IE" sz="2200" dirty="0"/>
              <a:t>Critical infrastructure</a:t>
            </a:r>
          </a:p>
          <a:p>
            <a:r>
              <a:rPr lang="en-IE" dirty="0"/>
              <a:t>High value consumer products</a:t>
            </a:r>
          </a:p>
          <a:p>
            <a:pPr lvl="1"/>
            <a:r>
              <a:rPr lang="en-IE" sz="2200" dirty="0"/>
              <a:t>Art</a:t>
            </a:r>
          </a:p>
          <a:p>
            <a:pPr lvl="1"/>
            <a:r>
              <a:rPr lang="en-IE" sz="2200" dirty="0"/>
              <a:t>Consumer / Designer / Luxury products</a:t>
            </a:r>
          </a:p>
          <a:p>
            <a:r>
              <a:rPr lang="en-IE" dirty="0"/>
              <a:t>Verified production / trackable items</a:t>
            </a:r>
          </a:p>
          <a:p>
            <a:pPr lvl="1"/>
            <a:r>
              <a:rPr lang="en-IE" sz="2200" dirty="0"/>
              <a:t>Foodstuffs (baby food, non allergic products, meat products)</a:t>
            </a:r>
          </a:p>
          <a:p>
            <a:pPr lvl="1"/>
            <a:r>
              <a:rPr lang="en-IE" sz="2200" dirty="0"/>
              <a:t>Animal food</a:t>
            </a:r>
          </a:p>
          <a:p>
            <a:pPr lvl="1"/>
            <a:r>
              <a:rPr lang="en-IE" sz="2200" dirty="0"/>
              <a:t>Health supplement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28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F5414D-1637-493A-AF9E-C7AD50E5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verifymymeds.com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0AE1F-2E3E-4BBE-9617-5A2E9EECF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it’s simple; it’s secure; it’s free</a:t>
            </a:r>
          </a:p>
        </p:txBody>
      </p:sp>
    </p:spTree>
    <p:extLst>
      <p:ext uri="{BB962C8B-B14F-4D97-AF65-F5344CB8AC3E}">
        <p14:creationId xmlns:p14="http://schemas.microsoft.com/office/powerpoint/2010/main" val="38057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70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68" y="1669029"/>
            <a:ext cx="4792501" cy="295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9E049-3041-4684-80F7-C04153059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541" y="104775"/>
            <a:ext cx="1479922" cy="857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245B0-27A3-489D-8DBD-2C504FF04C6C}"/>
              </a:ext>
            </a:extLst>
          </p:cNvPr>
          <p:cNvSpPr txBox="1"/>
          <p:nvPr/>
        </p:nvSpPr>
        <p:spPr>
          <a:xfrm>
            <a:off x="295275" y="5334000"/>
            <a:ext cx="2360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Charlie Sherlock</a:t>
            </a:r>
          </a:p>
          <a:p>
            <a:r>
              <a:rPr lang="en-IE" dirty="0">
                <a:solidFill>
                  <a:schemeClr val="bg1"/>
                </a:solidFill>
              </a:rPr>
              <a:t>CEO</a:t>
            </a:r>
          </a:p>
          <a:p>
            <a:r>
              <a:rPr lang="en-IE" dirty="0">
                <a:solidFill>
                  <a:schemeClr val="bg1"/>
                </a:solidFill>
              </a:rPr>
              <a:t>cs@verifymymeds.com</a:t>
            </a:r>
          </a:p>
          <a:p>
            <a:r>
              <a:rPr lang="en-IE" dirty="0">
                <a:solidFill>
                  <a:schemeClr val="bg1"/>
                </a:solidFill>
              </a:rPr>
              <a:t>+353 87 857 6636</a:t>
            </a:r>
          </a:p>
        </p:txBody>
      </p:sp>
    </p:spTree>
    <p:extLst>
      <p:ext uri="{BB962C8B-B14F-4D97-AF65-F5344CB8AC3E}">
        <p14:creationId xmlns:p14="http://schemas.microsoft.com/office/powerpoint/2010/main" val="387689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B3AB-53D9-49E8-9831-804289F7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4BB1-9730-4EFF-BD83-9E251174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55694"/>
            <a:ext cx="10131425" cy="5039957"/>
          </a:xfrm>
        </p:spPr>
        <p:txBody>
          <a:bodyPr>
            <a:normAutofit/>
          </a:bodyPr>
          <a:lstStyle/>
          <a:p>
            <a:r>
              <a:rPr lang="en-IE" sz="2000" dirty="0"/>
              <a:t>10% of the total world’s medicines are counterfeit</a:t>
            </a:r>
          </a:p>
          <a:p>
            <a:r>
              <a:rPr lang="en-IE" sz="2000" dirty="0"/>
              <a:t>The counterfeit medicine trade is worth more than €110 billion annually</a:t>
            </a:r>
          </a:p>
          <a:p>
            <a:r>
              <a:rPr lang="en-IE" sz="2000" dirty="0"/>
              <a:t>Over 1 million deaths per year are attributable to counterfeit medication </a:t>
            </a:r>
          </a:p>
          <a:p>
            <a:r>
              <a:rPr lang="en-IE" sz="2000" dirty="0"/>
              <a:t>30% of medicines in developing countries are counterfeit</a:t>
            </a:r>
          </a:p>
          <a:p>
            <a:r>
              <a:rPr lang="en-IE" sz="2000" dirty="0"/>
              <a:t>According to the OECD, 75% of global counterfeit medical products come from China and India and half these products transit through Dubai to mask their origins</a:t>
            </a:r>
          </a:p>
          <a:p>
            <a:r>
              <a:rPr lang="en-IE" sz="2000" dirty="0"/>
              <a:t>In the past 5 years, proliferation of counterfeit medication has multiplied by 10 in the United States while increasing amounts of falsified medicines are seized in Europe</a:t>
            </a:r>
          </a:p>
          <a:p>
            <a:r>
              <a:rPr lang="en-IE" sz="2000" dirty="0"/>
              <a:t>50% of medicine purchased through unregulated on-line sites are counterfeit; In 2015 an estimated 36 million Americans have bought drugs online without a valid prescription</a:t>
            </a:r>
          </a:p>
        </p:txBody>
      </p:sp>
    </p:spTree>
    <p:extLst>
      <p:ext uri="{BB962C8B-B14F-4D97-AF65-F5344CB8AC3E}">
        <p14:creationId xmlns:p14="http://schemas.microsoft.com/office/powerpoint/2010/main" val="332480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DD51A-F14D-42D5-BAAA-D525E60A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945"/>
            <a:ext cx="12192000" cy="60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4FD6-C171-4F9B-A38A-46190904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 counterfeit technologies used in branded pharmaceutical products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477A27-DBD6-444F-8DB4-2617C6AF8F3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777649"/>
          <a:ext cx="10131424" cy="2377440"/>
        </p:xfrm>
        <a:graphic>
          <a:graphicData uri="http://schemas.openxmlformats.org/drawingml/2006/table">
            <a:tbl>
              <a:tblPr/>
              <a:tblGrid>
                <a:gridCol w="2532856">
                  <a:extLst>
                    <a:ext uri="{9D8B030D-6E8A-4147-A177-3AD203B41FA5}">
                      <a16:colId xmlns:a16="http://schemas.microsoft.com/office/drawing/2014/main" val="236129046"/>
                    </a:ext>
                  </a:extLst>
                </a:gridCol>
                <a:gridCol w="2532856">
                  <a:extLst>
                    <a:ext uri="{9D8B030D-6E8A-4147-A177-3AD203B41FA5}">
                      <a16:colId xmlns:a16="http://schemas.microsoft.com/office/drawing/2014/main" val="2913914603"/>
                    </a:ext>
                  </a:extLst>
                </a:gridCol>
                <a:gridCol w="2532856">
                  <a:extLst>
                    <a:ext uri="{9D8B030D-6E8A-4147-A177-3AD203B41FA5}">
                      <a16:colId xmlns:a16="http://schemas.microsoft.com/office/drawing/2014/main" val="2582557262"/>
                    </a:ext>
                  </a:extLst>
                </a:gridCol>
                <a:gridCol w="2532856">
                  <a:extLst>
                    <a:ext uri="{9D8B030D-6E8A-4147-A177-3AD203B41FA5}">
                      <a16:colId xmlns:a16="http://schemas.microsoft.com/office/drawing/2014/main" val="3023414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E" b="1">
                          <a:effectLst/>
                        </a:rPr>
                        <a:t>Pharmaceutical Company</a:t>
                      </a:r>
                      <a:endParaRPr lang="en-IE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b="1">
                          <a:effectLst/>
                        </a:rPr>
                        <a:t>Product</a:t>
                      </a:r>
                      <a:endParaRPr lang="en-IE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b="1">
                          <a:effectLst/>
                        </a:rPr>
                        <a:t>Active Ingredient</a:t>
                      </a:r>
                      <a:endParaRPr lang="en-IE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b="1">
                          <a:effectLst/>
                        </a:rPr>
                        <a:t>Authentication Mark</a:t>
                      </a:r>
                      <a:endParaRPr lang="en-IE"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005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E">
                          <a:effectLst/>
                        </a:rPr>
                        <a:t>Pfizer Inc.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dirty="0">
                          <a:effectLst/>
                        </a:rPr>
                        <a:t>Viagra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Sildenafil citrate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RFID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63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E">
                          <a:effectLst/>
                        </a:rPr>
                        <a:t>Hoffmann-La Roche Ltd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dirty="0">
                          <a:effectLst/>
                        </a:rPr>
                        <a:t>Rocephin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Ceftrioxone sodium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Logo stamps inside vials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74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E">
                          <a:effectLst/>
                        </a:rPr>
                        <a:t>GlaxoSmithKline Pharmaceuticals Ltd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dirty="0" err="1">
                          <a:effectLst/>
                        </a:rPr>
                        <a:t>Trizivir</a:t>
                      </a:r>
                      <a:endParaRPr lang="en-IE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Abacavir/lamivudine/zidovudine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RFID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5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E">
                          <a:effectLst/>
                        </a:rPr>
                        <a:t>Purdue pharma L.P.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dirty="0">
                          <a:effectLst/>
                        </a:rPr>
                        <a:t>Oxycontin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>
                          <a:effectLst/>
                        </a:rPr>
                        <a:t>Oxycodone HCl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dirty="0">
                          <a:effectLst/>
                        </a:rPr>
                        <a:t>RFID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6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4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13B5-0472-4437-A8F1-F57C0E81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2D Barcode v. RFID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2A979-709E-42AF-904B-C12CC42A78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212" y="2108059"/>
          <a:ext cx="8252601" cy="3716620"/>
        </p:xfrm>
        <a:graphic>
          <a:graphicData uri="http://schemas.openxmlformats.org/drawingml/2006/table">
            <a:tbl>
              <a:tblPr/>
              <a:tblGrid>
                <a:gridCol w="2750867">
                  <a:extLst>
                    <a:ext uri="{9D8B030D-6E8A-4147-A177-3AD203B41FA5}">
                      <a16:colId xmlns:a16="http://schemas.microsoft.com/office/drawing/2014/main" val="975791734"/>
                    </a:ext>
                  </a:extLst>
                </a:gridCol>
                <a:gridCol w="2750867">
                  <a:extLst>
                    <a:ext uri="{9D8B030D-6E8A-4147-A177-3AD203B41FA5}">
                      <a16:colId xmlns:a16="http://schemas.microsoft.com/office/drawing/2014/main" val="2243952119"/>
                    </a:ext>
                  </a:extLst>
                </a:gridCol>
                <a:gridCol w="2750867">
                  <a:extLst>
                    <a:ext uri="{9D8B030D-6E8A-4147-A177-3AD203B41FA5}">
                      <a16:colId xmlns:a16="http://schemas.microsoft.com/office/drawing/2014/main" val="2583630342"/>
                    </a:ext>
                  </a:extLst>
                </a:gridCol>
              </a:tblGrid>
              <a:tr h="2979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 b="1">
                          <a:effectLst/>
                        </a:rPr>
                        <a:t>Features</a:t>
                      </a:r>
                      <a:endParaRPr lang="en-IE" sz="1500">
                        <a:effectLst/>
                      </a:endParaRPr>
                    </a:p>
                  </a:txBody>
                  <a:tcPr marL="74483" marR="74483" marT="37241" marB="372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>
                          <a:effectLst/>
                        </a:rPr>
                        <a:t>2D BARCODE</a:t>
                      </a:r>
                      <a:endParaRPr lang="en-IE" sz="1500">
                        <a:effectLst/>
                      </a:endParaRPr>
                    </a:p>
                  </a:txBody>
                  <a:tcPr marL="74483" marR="74483" marT="37241" marB="372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>
                          <a:effectLst/>
                        </a:rPr>
                        <a:t>RFID</a:t>
                      </a:r>
                      <a:endParaRPr lang="en-IE" sz="1500">
                        <a:effectLst/>
                      </a:endParaRPr>
                    </a:p>
                  </a:txBody>
                  <a:tcPr marL="74483" marR="74483" marT="37241" marB="372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24690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Direct line of sight requirement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Yes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No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66257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Difficult to duplicate or alter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No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Yes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09007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Readability robustness (interference with liquids/metals)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No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Yes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36757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Cost of tags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Low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High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35880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Tag data storage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Low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High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17818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Bulk tag reading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No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Yes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454849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Initial technology set up cost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Low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High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59496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Eco-system and/or standards maturity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High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Medium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67163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pPr algn="l" fontAlgn="t"/>
                      <a:r>
                        <a:rPr lang="en-IE" sz="1500">
                          <a:effectLst/>
                        </a:rPr>
                        <a:t>Tag feature’s extendibility (ex. Tag with sensors)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>
                          <a:effectLst/>
                        </a:rPr>
                        <a:t>Low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500" dirty="0">
                          <a:effectLst/>
                        </a:rPr>
                        <a:t>High</a:t>
                      </a:r>
                    </a:p>
                  </a:txBody>
                  <a:tcPr marL="74483" marR="74483" marT="37241" marB="37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99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29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46BE-208D-4F02-B823-42D502D6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Patented anti counterfeit technologies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C9B6C6-E312-46C8-99F9-F470CBDA62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39246" y="2138067"/>
          <a:ext cx="8424532" cy="3656604"/>
        </p:xfrm>
        <a:graphic>
          <a:graphicData uri="http://schemas.openxmlformats.org/drawingml/2006/table">
            <a:tbl>
              <a:tblPr/>
              <a:tblGrid>
                <a:gridCol w="2106133">
                  <a:extLst>
                    <a:ext uri="{9D8B030D-6E8A-4147-A177-3AD203B41FA5}">
                      <a16:colId xmlns:a16="http://schemas.microsoft.com/office/drawing/2014/main" val="1701207168"/>
                    </a:ext>
                  </a:extLst>
                </a:gridCol>
                <a:gridCol w="2106133">
                  <a:extLst>
                    <a:ext uri="{9D8B030D-6E8A-4147-A177-3AD203B41FA5}">
                      <a16:colId xmlns:a16="http://schemas.microsoft.com/office/drawing/2014/main" val="1051089021"/>
                    </a:ext>
                  </a:extLst>
                </a:gridCol>
                <a:gridCol w="2106133">
                  <a:extLst>
                    <a:ext uri="{9D8B030D-6E8A-4147-A177-3AD203B41FA5}">
                      <a16:colId xmlns:a16="http://schemas.microsoft.com/office/drawing/2014/main" val="842661498"/>
                    </a:ext>
                  </a:extLst>
                </a:gridCol>
                <a:gridCol w="2106133">
                  <a:extLst>
                    <a:ext uri="{9D8B030D-6E8A-4147-A177-3AD203B41FA5}">
                      <a16:colId xmlns:a16="http://schemas.microsoft.com/office/drawing/2014/main" val="2940876427"/>
                    </a:ext>
                  </a:extLst>
                </a:gridCol>
              </a:tblGrid>
              <a:tr h="53224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 b="1">
                          <a:effectLst/>
                        </a:rPr>
                        <a:t>Company Name</a:t>
                      </a:r>
                      <a:endParaRPr lang="en-IE" sz="1500">
                        <a:effectLst/>
                      </a:endParaRP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>
                          <a:effectLst/>
                        </a:rPr>
                        <a:t>Technology</a:t>
                      </a:r>
                      <a:endParaRPr lang="en-IE" sz="1500">
                        <a:effectLst/>
                      </a:endParaRP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>
                          <a:effectLst/>
                        </a:rPr>
                        <a:t>Description</a:t>
                      </a:r>
                      <a:endParaRPr lang="en-IE" sz="1500">
                        <a:effectLst/>
                      </a:endParaRP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1">
                          <a:effectLst/>
                        </a:rPr>
                        <a:t>(Country) Patent Number</a:t>
                      </a:r>
                      <a:endParaRPr lang="en-IE" sz="1500">
                        <a:effectLst/>
                      </a:endParaRP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06423"/>
                  </a:ext>
                </a:extLst>
              </a:tr>
              <a:tr h="53224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>
                          <a:effectLst/>
                        </a:rPr>
                        <a:t>Microsoft Corporation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Labels using randomly-occurring features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Pattern unique to each label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(US) 7,878,398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27374"/>
                  </a:ext>
                </a:extLst>
              </a:tr>
              <a:tr h="53224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>
                          <a:effectLst/>
                        </a:rPr>
                        <a:t>Axsun Technologies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Taggants read using Raman spectroscopy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Can be made unreadable by chemical modification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(US) 7,875,457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113515"/>
                  </a:ext>
                </a:extLst>
              </a:tr>
              <a:tr h="988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>
                          <a:effectLst/>
                        </a:rPr>
                        <a:t>CSEM SA (Centre Suisse d’Electronique et de Microtechnique) (Swiss firm)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Zero-order diffractive pigments (ZOPs)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Produce very pronounced colours that can’t be copied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(US) 7,864,424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502741"/>
                  </a:ext>
                </a:extLst>
              </a:tr>
              <a:tr h="53224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>
                          <a:effectLst/>
                        </a:rPr>
                        <a:t>AlpVision (Swiss firm)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Cryptoglyph invisible marking technology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Invisible signature on package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(India) 243454 (Indonesia) P0025514B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5667"/>
                  </a:ext>
                </a:extLst>
              </a:tr>
              <a:tr h="53224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500">
                          <a:effectLst/>
                        </a:rPr>
                        <a:t>PANalytical BV (Dutch firm)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Use of angle-dispersive X-ray diffraction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>
                          <a:effectLst/>
                        </a:rPr>
                        <a:t>Compared to reference signatures in data library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dirty="0">
                          <a:effectLst/>
                        </a:rPr>
                        <a:t>(US) 7,756,248</a:t>
                      </a:r>
                    </a:p>
                  </a:txBody>
                  <a:tcPr marL="76035" marR="76035" marT="38017" marB="38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4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84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013F-3C81-4E66-B056-F5C308EB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02" y="962025"/>
            <a:ext cx="10515600" cy="887890"/>
          </a:xfrm>
        </p:spPr>
        <p:txBody>
          <a:bodyPr/>
          <a:lstStyle/>
          <a:p>
            <a:r>
              <a:rPr lang="en-IE" dirty="0"/>
              <a:t>verifymymeds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ADE05F-6B38-4BC7-BCFF-15D9FB5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14" y="1849915"/>
            <a:ext cx="10131425" cy="4308924"/>
          </a:xfrm>
        </p:spPr>
        <p:txBody>
          <a:bodyPr/>
          <a:lstStyle/>
          <a:p>
            <a:r>
              <a:rPr lang="en-IE" sz="2400" dirty="0"/>
              <a:t>Totally Integrated Seamless Product Authentication Solution</a:t>
            </a:r>
          </a:p>
          <a:p>
            <a:r>
              <a:rPr lang="en-IE" sz="2400" dirty="0"/>
              <a:t>During manufacturing process, verifymymeds QR requested </a:t>
            </a:r>
          </a:p>
          <a:p>
            <a:pPr lvl="1"/>
            <a:r>
              <a:rPr lang="en-IE" sz="2200" dirty="0"/>
              <a:t>Transaction recorded in Blockchain DB, assigning QR code to exact product</a:t>
            </a:r>
          </a:p>
          <a:p>
            <a:pPr lvl="1"/>
            <a:r>
              <a:rPr lang="en-IE" sz="2200" dirty="0"/>
              <a:t>QR code printed across all layers of product packaging</a:t>
            </a:r>
          </a:p>
          <a:p>
            <a:r>
              <a:rPr lang="en-IE" sz="2400" dirty="0"/>
              <a:t>Consumer receives item</a:t>
            </a:r>
          </a:p>
          <a:p>
            <a:pPr lvl="1"/>
            <a:r>
              <a:rPr lang="en-IE" sz="2200" dirty="0"/>
              <a:t>Scans QR code with verifymymeds app</a:t>
            </a:r>
          </a:p>
          <a:p>
            <a:pPr lvl="1"/>
            <a:r>
              <a:rPr lang="en-IE" sz="2200" dirty="0"/>
              <a:t>App unencrypts QR code and validates against database</a:t>
            </a:r>
          </a:p>
          <a:p>
            <a:pPr lvl="1"/>
            <a:r>
              <a:rPr lang="en-IE" sz="2200" dirty="0"/>
              <a:t>If valid – Product Inventory data is displayed on the App; User confirms item status</a:t>
            </a:r>
          </a:p>
          <a:p>
            <a:pPr lvl="1"/>
            <a:r>
              <a:rPr lang="en-IE" sz="2200" dirty="0"/>
              <a:t>Transaction recorded in Blockchain DB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585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ownload from cloud">
            <a:extLst>
              <a:ext uri="{FF2B5EF4-FFF2-40B4-BE49-F238E27FC236}">
                <a16:creationId xmlns:a16="http://schemas.microsoft.com/office/drawing/2014/main" id="{8BEF3181-25B9-4D0E-926C-4BE6AA55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860" y="2931601"/>
            <a:ext cx="885119" cy="885119"/>
          </a:xfrm>
          <a:prstGeom prst="rect">
            <a:avLst/>
          </a:prstGeom>
        </p:spPr>
      </p:pic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56DCFA54-7F6E-4604-9285-2145ECF11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180" y="2941684"/>
            <a:ext cx="914400" cy="914400"/>
          </a:xfrm>
          <a:prstGeom prst="rect">
            <a:avLst/>
          </a:prstGeom>
        </p:spPr>
      </p:pic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D9ABD0F4-195E-48B7-B3C1-E126E3241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5250" y="448695"/>
            <a:ext cx="1446609" cy="1446609"/>
          </a:xfrm>
          <a:prstGeom prst="rect">
            <a:avLst/>
          </a:prstGeom>
        </p:spPr>
      </p:pic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FE4388C1-4376-4525-B8D8-9AB0E6B0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4952" y="3007206"/>
            <a:ext cx="1408882" cy="1408882"/>
          </a:xfrm>
          <a:prstGeom prst="rect">
            <a:avLst/>
          </a:prstGeom>
        </p:spPr>
      </p:pic>
      <p:pic>
        <p:nvPicPr>
          <p:cNvPr id="8" name="Graphic 7" descr="Factory">
            <a:extLst>
              <a:ext uri="{FF2B5EF4-FFF2-40B4-BE49-F238E27FC236}">
                <a16:creationId xmlns:a16="http://schemas.microsoft.com/office/drawing/2014/main" id="{2CC8D729-5EBA-40E9-B13C-4106E99F0F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11947" y="1204347"/>
            <a:ext cx="1637012" cy="1637012"/>
          </a:xfrm>
          <a:prstGeom prst="rect">
            <a:avLst/>
          </a:prstGeom>
        </p:spPr>
      </p:pic>
      <p:pic>
        <p:nvPicPr>
          <p:cNvPr id="9" name="Graphic 8" descr="Truck">
            <a:extLst>
              <a:ext uri="{FF2B5EF4-FFF2-40B4-BE49-F238E27FC236}">
                <a16:creationId xmlns:a16="http://schemas.microsoft.com/office/drawing/2014/main" id="{204043C6-2BB0-4D75-AADF-316550B8C1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90292" y="2841359"/>
            <a:ext cx="1301040" cy="1301040"/>
          </a:xfrm>
          <a:prstGeom prst="rect">
            <a:avLst/>
          </a:prstGeom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9573CF5D-1850-41A5-B2BE-4FD9BEF09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5" y="3816720"/>
            <a:ext cx="290663" cy="2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23E8D-D411-419D-AE3D-F642FC52888E}"/>
              </a:ext>
            </a:extLst>
          </p:cNvPr>
          <p:cNvGrpSpPr/>
          <p:nvPr/>
        </p:nvGrpSpPr>
        <p:grpSpPr>
          <a:xfrm>
            <a:off x="2956952" y="4799488"/>
            <a:ext cx="1252066" cy="1252066"/>
            <a:chOff x="2935187" y="4799488"/>
            <a:chExt cx="1252066" cy="1252066"/>
          </a:xfrm>
        </p:grpSpPr>
        <p:pic>
          <p:nvPicPr>
            <p:cNvPr id="12" name="Graphic 11" descr="Medicine">
              <a:extLst>
                <a:ext uri="{FF2B5EF4-FFF2-40B4-BE49-F238E27FC236}">
                  <a16:creationId xmlns:a16="http://schemas.microsoft.com/office/drawing/2014/main" id="{8F730904-6C2D-44A5-AD62-1CD09CBA5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35187" y="4799488"/>
              <a:ext cx="1252066" cy="12520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156D9F-EED9-4AA5-9BB8-FD24A630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61584" y="5340285"/>
              <a:ext cx="171053" cy="17105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DA707-8BA1-4EA7-80A2-496141F8A38B}"/>
              </a:ext>
            </a:extLst>
          </p:cNvPr>
          <p:cNvGrpSpPr/>
          <p:nvPr/>
        </p:nvGrpSpPr>
        <p:grpSpPr>
          <a:xfrm>
            <a:off x="8355821" y="2371761"/>
            <a:ext cx="1878379" cy="2968646"/>
            <a:chOff x="8366309" y="3082908"/>
            <a:chExt cx="1878379" cy="29686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758CBD-1CA0-4543-BA74-1830956400D8}"/>
                </a:ext>
              </a:extLst>
            </p:cNvPr>
            <p:cNvGrpSpPr/>
            <p:nvPr/>
          </p:nvGrpSpPr>
          <p:grpSpPr>
            <a:xfrm>
              <a:off x="8377362" y="3082908"/>
              <a:ext cx="1082956" cy="1082956"/>
              <a:chOff x="8940438" y="2459927"/>
              <a:chExt cx="1082956" cy="1082956"/>
            </a:xfrm>
          </p:grpSpPr>
          <p:pic>
            <p:nvPicPr>
              <p:cNvPr id="21" name="Graphic 20" descr="Smart Phone">
                <a:extLst>
                  <a:ext uri="{FF2B5EF4-FFF2-40B4-BE49-F238E27FC236}">
                    <a16:creationId xmlns:a16="http://schemas.microsoft.com/office/drawing/2014/main" id="{B3E2F40D-040E-4109-B97B-5B80F6AE0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940438" y="2459927"/>
                <a:ext cx="1082956" cy="1082956"/>
              </a:xfrm>
              <a:prstGeom prst="rect">
                <a:avLst/>
              </a:prstGeom>
            </p:spPr>
          </p:pic>
          <p:pic>
            <p:nvPicPr>
              <p:cNvPr id="22" name="Graphic 21" descr="Thumbs Up Sign">
                <a:extLst>
                  <a:ext uri="{FF2B5EF4-FFF2-40B4-BE49-F238E27FC236}">
                    <a16:creationId xmlns:a16="http://schemas.microsoft.com/office/drawing/2014/main" id="{A340B102-C5AE-42C8-BE9A-4A082FFA4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314417" y="2971660"/>
                <a:ext cx="370751" cy="370751"/>
              </a:xfrm>
              <a:prstGeom prst="rect">
                <a:avLst/>
              </a:prstGeom>
            </p:spPr>
          </p:pic>
          <p:pic>
            <p:nvPicPr>
              <p:cNvPr id="23" name="Graphic 22" descr="Warning">
                <a:extLst>
                  <a:ext uri="{FF2B5EF4-FFF2-40B4-BE49-F238E27FC236}">
                    <a16:creationId xmlns:a16="http://schemas.microsoft.com/office/drawing/2014/main" id="{5C308794-7165-4392-BB55-2816165B8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318973" y="2642980"/>
                <a:ext cx="347629" cy="347629"/>
              </a:xfrm>
              <a:prstGeom prst="rect">
                <a:avLst/>
              </a:prstGeom>
            </p:spPr>
          </p:pic>
        </p:grpSp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635AA662-18FE-43B0-B8BD-9FD1D332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330288" y="3962052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Woman">
              <a:extLst>
                <a:ext uri="{FF2B5EF4-FFF2-40B4-BE49-F238E27FC236}">
                  <a16:creationId xmlns:a16="http://schemas.microsoft.com/office/drawing/2014/main" id="{1A0E7C33-2EDE-4481-B82B-C7E42444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994554" y="3631019"/>
              <a:ext cx="914400" cy="9144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8B2385-9F27-42D5-9496-952EC3DF478C}"/>
                </a:ext>
              </a:extLst>
            </p:cNvPr>
            <p:cNvGrpSpPr/>
            <p:nvPr/>
          </p:nvGrpSpPr>
          <p:grpSpPr>
            <a:xfrm>
              <a:off x="8366309" y="4799488"/>
              <a:ext cx="1252066" cy="1252066"/>
              <a:chOff x="2935187" y="4799488"/>
              <a:chExt cx="1252066" cy="1252066"/>
            </a:xfrm>
          </p:grpSpPr>
          <p:pic>
            <p:nvPicPr>
              <p:cNvPr id="19" name="Graphic 18" descr="Medicine">
                <a:extLst>
                  <a:ext uri="{FF2B5EF4-FFF2-40B4-BE49-F238E27FC236}">
                    <a16:creationId xmlns:a16="http://schemas.microsoft.com/office/drawing/2014/main" id="{55C21103-D7AC-4BCD-9796-C11AC9042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935187" y="4799488"/>
                <a:ext cx="1252066" cy="125206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E00891-395D-4E5C-9A43-E244F80BA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1584" y="5340285"/>
                <a:ext cx="171053" cy="171053"/>
              </a:xfrm>
              <a:prstGeom prst="rect">
                <a:avLst/>
              </a:prstGeom>
            </p:spPr>
          </p:pic>
        </p:grp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B8720B04-4BD2-49DC-B726-F2E0BC8F903B}"/>
              </a:ext>
            </a:extLst>
          </p:cNvPr>
          <p:cNvSpPr/>
          <p:nvPr/>
        </p:nvSpPr>
        <p:spPr>
          <a:xfrm>
            <a:off x="1113906" y="1072342"/>
            <a:ext cx="4961574" cy="5245331"/>
          </a:xfrm>
          <a:prstGeom prst="cloud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7BBCD9C6-E838-4DAD-B204-81C4800BC847}"/>
              </a:ext>
            </a:extLst>
          </p:cNvPr>
          <p:cNvSpPr/>
          <p:nvPr/>
        </p:nvSpPr>
        <p:spPr>
          <a:xfrm>
            <a:off x="7749254" y="1667289"/>
            <a:ext cx="2849473" cy="4181169"/>
          </a:xfrm>
          <a:prstGeom prst="cloud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2EE2D-016B-4E4B-AECA-80095F78314D}"/>
              </a:ext>
            </a:extLst>
          </p:cNvPr>
          <p:cNvCxnSpPr>
            <a:cxnSpLocks/>
          </p:cNvCxnSpPr>
          <p:nvPr/>
        </p:nvCxnSpPr>
        <p:spPr>
          <a:xfrm>
            <a:off x="3458932" y="4416088"/>
            <a:ext cx="0" cy="379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A35657-0689-409E-8186-777A3B68CD7C}"/>
              </a:ext>
            </a:extLst>
          </p:cNvPr>
          <p:cNvCxnSpPr>
            <a:cxnSpLocks/>
          </p:cNvCxnSpPr>
          <p:nvPr/>
        </p:nvCxnSpPr>
        <p:spPr>
          <a:xfrm flipH="1">
            <a:off x="5063958" y="1231771"/>
            <a:ext cx="1029914" cy="17754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9B0505-4CA0-4C49-88B8-FB603930E828}"/>
              </a:ext>
            </a:extLst>
          </p:cNvPr>
          <p:cNvCxnSpPr>
            <a:cxnSpLocks/>
          </p:cNvCxnSpPr>
          <p:nvPr/>
        </p:nvCxnSpPr>
        <p:spPr>
          <a:xfrm flipH="1">
            <a:off x="4097969" y="3512583"/>
            <a:ext cx="35889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86BF78-8C47-441B-A0DE-AAAB7F373B5F}"/>
              </a:ext>
            </a:extLst>
          </p:cNvPr>
          <p:cNvCxnSpPr>
            <a:cxnSpLocks/>
          </p:cNvCxnSpPr>
          <p:nvPr/>
        </p:nvCxnSpPr>
        <p:spPr>
          <a:xfrm flipH="1">
            <a:off x="2778179" y="3512583"/>
            <a:ext cx="4970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C17685-A90B-4FDA-8FBE-89481E70BAF5}"/>
              </a:ext>
            </a:extLst>
          </p:cNvPr>
          <p:cNvCxnSpPr>
            <a:cxnSpLocks/>
          </p:cNvCxnSpPr>
          <p:nvPr/>
        </p:nvCxnSpPr>
        <p:spPr>
          <a:xfrm>
            <a:off x="7194153" y="1231771"/>
            <a:ext cx="1189228" cy="17745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EA1E88-69AD-4CA8-A31C-7FBBE9C65912}"/>
              </a:ext>
            </a:extLst>
          </p:cNvPr>
          <p:cNvSpPr txBox="1"/>
          <p:nvPr/>
        </p:nvSpPr>
        <p:spPr>
          <a:xfrm>
            <a:off x="5326847" y="93055"/>
            <a:ext cx="264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dirty="0"/>
              <a:t>Encrypted Blockchain Database</a:t>
            </a:r>
          </a:p>
          <a:p>
            <a:pPr algn="ctr"/>
            <a:r>
              <a:rPr lang="en-IE" sz="1400" dirty="0"/>
              <a:t>Holds all Inventory and QR events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BADEDA-526F-4F87-A0F6-073350CE1899}"/>
              </a:ext>
            </a:extLst>
          </p:cNvPr>
          <p:cNvSpPr txBox="1"/>
          <p:nvPr/>
        </p:nvSpPr>
        <p:spPr>
          <a:xfrm>
            <a:off x="2340648" y="2597178"/>
            <a:ext cx="2723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dirty="0"/>
              <a:t>Automated Manufacturing Process</a:t>
            </a:r>
          </a:p>
          <a:p>
            <a:pPr algn="ctr"/>
            <a:r>
              <a:rPr lang="en-IE" sz="1400" dirty="0"/>
              <a:t>Requests/Assigns QR Code to Item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451ADA-C1DB-411A-9DD2-4B7848F5A378}"/>
              </a:ext>
            </a:extLst>
          </p:cNvPr>
          <p:cNvSpPr txBox="1"/>
          <p:nvPr/>
        </p:nvSpPr>
        <p:spPr>
          <a:xfrm>
            <a:off x="1891603" y="5105270"/>
            <a:ext cx="137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QR Code Printed on Product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8FA0AD-17D7-4D31-9FC3-8ACF2755D5F2}"/>
              </a:ext>
            </a:extLst>
          </p:cNvPr>
          <p:cNvSpPr txBox="1"/>
          <p:nvPr/>
        </p:nvSpPr>
        <p:spPr>
          <a:xfrm>
            <a:off x="7661440" y="928626"/>
            <a:ext cx="3397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dirty="0"/>
              <a:t>Customer Scans QR Code</a:t>
            </a:r>
          </a:p>
          <a:p>
            <a:pPr algn="ctr"/>
            <a:r>
              <a:rPr lang="en-IE" sz="1400" dirty="0"/>
              <a:t>Valid – Product Information Displayed</a:t>
            </a:r>
          </a:p>
          <a:p>
            <a:pPr algn="ctr"/>
            <a:r>
              <a:rPr lang="en-IE" sz="1400" dirty="0"/>
              <a:t>Invalid – Warning and Information Collected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8ECC1D-622C-4D36-B1FF-8394F18F4931}"/>
              </a:ext>
            </a:extLst>
          </p:cNvPr>
          <p:cNvSpPr txBox="1"/>
          <p:nvPr/>
        </p:nvSpPr>
        <p:spPr>
          <a:xfrm>
            <a:off x="5794505" y="1771448"/>
            <a:ext cx="185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dirty="0"/>
              <a:t>Encrypted PGP Process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DEB183-79E0-43C1-B908-7900B013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7" y="94210"/>
            <a:ext cx="3398932" cy="887890"/>
          </a:xfrm>
        </p:spPr>
        <p:txBody>
          <a:bodyPr/>
          <a:lstStyle/>
          <a:p>
            <a:pPr algn="ctr"/>
            <a:r>
              <a:rPr lang="en-IE" dirty="0"/>
              <a:t>verifymymeds solution</a:t>
            </a:r>
          </a:p>
        </p:txBody>
      </p:sp>
    </p:spTree>
    <p:extLst>
      <p:ext uri="{BB962C8B-B14F-4D97-AF65-F5344CB8AC3E}">
        <p14:creationId xmlns:p14="http://schemas.microsoft.com/office/powerpoint/2010/main" val="46516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1E32-08B5-4DC7-9B9A-ECFB12D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866" y="318656"/>
            <a:ext cx="4933603" cy="712123"/>
          </a:xfrm>
        </p:spPr>
        <p:txBody>
          <a:bodyPr/>
          <a:lstStyle/>
          <a:p>
            <a:r>
              <a:rPr lang="en-IE" dirty="0"/>
              <a:t>Why verifymymeds?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3199-99F0-4046-ADBD-ED3B2560F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29790"/>
            <a:ext cx="10131425" cy="4779818"/>
          </a:xfrm>
        </p:spPr>
        <p:txBody>
          <a:bodyPr>
            <a:noAutofit/>
          </a:bodyPr>
          <a:lstStyle/>
          <a:p>
            <a:r>
              <a:rPr lang="en-IE" sz="2000" dirty="0"/>
              <a:t>Seamless, fully automated solution integrated into the manufacturing process</a:t>
            </a:r>
          </a:p>
          <a:p>
            <a:r>
              <a:rPr lang="en-IE" sz="2000" dirty="0"/>
              <a:t>Cost per item is virtually zero</a:t>
            </a:r>
          </a:p>
          <a:p>
            <a:r>
              <a:rPr lang="en-IE" sz="2000" dirty="0"/>
              <a:t>Can be printed on anything and multiple times per inventory item</a:t>
            </a:r>
          </a:p>
          <a:p>
            <a:r>
              <a:rPr lang="en-IE" sz="2000" dirty="0"/>
              <a:t>It’s free and very simple for customers to use</a:t>
            </a:r>
          </a:p>
          <a:p>
            <a:r>
              <a:rPr lang="en-IE" sz="2000" dirty="0"/>
              <a:t>Offline or Online mode </a:t>
            </a:r>
          </a:p>
          <a:p>
            <a:pPr lvl="1"/>
            <a:r>
              <a:rPr lang="en-IE" sz="1800" dirty="0"/>
              <a:t>Particularly important in developing countries</a:t>
            </a:r>
          </a:p>
          <a:p>
            <a:r>
              <a:rPr lang="en-IE" sz="2000" dirty="0"/>
              <a:t>Counterfeit inventory detected – location, date, time</a:t>
            </a:r>
          </a:p>
          <a:p>
            <a:r>
              <a:rPr lang="en-IE" sz="2000" dirty="0"/>
              <a:t>Inventory backtracking and analytics</a:t>
            </a:r>
          </a:p>
          <a:p>
            <a:r>
              <a:rPr lang="en-IE" sz="2000" dirty="0"/>
              <a:t>Valid QR codes are impossible to reproduce </a:t>
            </a:r>
          </a:p>
          <a:p>
            <a:r>
              <a:rPr lang="en-IE" sz="2000" dirty="0"/>
              <a:t>Billions of billions of QR codes available</a:t>
            </a:r>
          </a:p>
          <a:p>
            <a:r>
              <a:rPr lang="en-IE" sz="2000" dirty="0"/>
              <a:t>State of the art encryption</a:t>
            </a:r>
          </a:p>
          <a:p>
            <a:r>
              <a:rPr lang="en-IE" sz="2000" dirty="0"/>
              <a:t>Un-hackable Blockchain database </a:t>
            </a:r>
          </a:p>
        </p:txBody>
      </p:sp>
    </p:spTree>
    <p:extLst>
      <p:ext uri="{BB962C8B-B14F-4D97-AF65-F5344CB8AC3E}">
        <p14:creationId xmlns:p14="http://schemas.microsoft.com/office/powerpoint/2010/main" val="203346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656</Words>
  <Application>Microsoft Office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Problem</vt:lpstr>
      <vt:lpstr>PowerPoint Presentation</vt:lpstr>
      <vt:lpstr>Anti counterfeit technologies used in branded pharmaceutical products</vt:lpstr>
      <vt:lpstr>2D Barcode v. RFID</vt:lpstr>
      <vt:lpstr>Patented anti counterfeit technologies</vt:lpstr>
      <vt:lpstr>verifymymeds solution</vt:lpstr>
      <vt:lpstr>verifymymeds solution</vt:lpstr>
      <vt:lpstr>Why verifymymeds?</vt:lpstr>
      <vt:lpstr>Wider solution scope</vt:lpstr>
      <vt:lpstr>verifymymeds.com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 Ahmed</dc:creator>
  <cp:lastModifiedBy>Charlie Sherlock</cp:lastModifiedBy>
  <cp:revision>22</cp:revision>
  <dcterms:created xsi:type="dcterms:W3CDTF">2017-07-07T15:02:26Z</dcterms:created>
  <dcterms:modified xsi:type="dcterms:W3CDTF">2017-10-17T12:49:22Z</dcterms:modified>
</cp:coreProperties>
</file>