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0" r:id="rId2"/>
    <p:sldId id="261" r:id="rId3"/>
    <p:sldId id="293" r:id="rId4"/>
    <p:sldId id="316" r:id="rId5"/>
    <p:sldId id="309" r:id="rId6"/>
    <p:sldId id="284" r:id="rId7"/>
    <p:sldId id="299" r:id="rId8"/>
    <p:sldId id="297" r:id="rId9"/>
    <p:sldId id="305" r:id="rId10"/>
    <p:sldId id="307" r:id="rId11"/>
    <p:sldId id="326" r:id="rId12"/>
    <p:sldId id="327" r:id="rId13"/>
    <p:sldId id="310" r:id="rId14"/>
    <p:sldId id="303" r:id="rId15"/>
    <p:sldId id="317" r:id="rId16"/>
    <p:sldId id="289" r:id="rId17"/>
    <p:sldId id="270" r:id="rId18"/>
    <p:sldId id="273" r:id="rId19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ervcaral\Adm%20y%20Fin\Fin\Finanzas\02.%20FINANZAS%20CARAL\Flujo%20de%20Caja\Inputs\PROYECTOS%20EN%20DESARROLLO\19.170717MagdalenaSalaverry-Tacna(Fbsi%2027.5%25)13p(2227)sp5.8(1530)PLvE(c6)(1330cc)20.3%25('1.8X)5.62M$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300" b="1" i="1" dirty="0" err="1" smtClean="0"/>
              <a:t>Breakdown</a:t>
            </a:r>
            <a:r>
              <a:rPr lang="es-PE" sz="2300" b="1" dirty="0" smtClean="0"/>
              <a:t> de activos</a:t>
            </a:r>
            <a:r>
              <a:rPr lang="es-PE" sz="2300" b="1" baseline="0" dirty="0" smtClean="0"/>
              <a:t> financieros </a:t>
            </a:r>
            <a:r>
              <a:rPr lang="es-PE" sz="2300" b="1" dirty="0" smtClean="0"/>
              <a:t>de HNWI</a:t>
            </a:r>
            <a:endParaRPr lang="es-PE" sz="2300" b="1" dirty="0"/>
          </a:p>
        </c:rich>
      </c:tx>
      <c:layout>
        <c:manualLayout>
          <c:xMode val="edge"/>
          <c:yMode val="edge"/>
          <c:x val="0.18633599901574804"/>
          <c:y val="2.343749855822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6.9302411417322837E-2"/>
          <c:y val="0.20164461111930301"/>
          <c:w val="0.88069758858267722"/>
          <c:h val="0.66904904840987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Inversiones Alternativas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Global 2015</c:v>
                </c:pt>
                <c:pt idx="1">
                  <c:v>Global 2016</c:v>
                </c:pt>
                <c:pt idx="2">
                  <c:v>Latinoamérica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0.13</c:v>
                </c:pt>
                <c:pt idx="1">
                  <c:v>0.157</c:v>
                </c:pt>
                <c:pt idx="2">
                  <c:v>0.189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Renta Fija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Global 2015</c:v>
                </c:pt>
                <c:pt idx="1">
                  <c:v>Global 2016</c:v>
                </c:pt>
                <c:pt idx="2">
                  <c:v>Latinoamérica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0.16900000000000001</c:v>
                </c:pt>
                <c:pt idx="1">
                  <c:v>0.18</c:v>
                </c:pt>
                <c:pt idx="2">
                  <c:v>0.20300000000000001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Real Estate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Global 2015</c:v>
                </c:pt>
                <c:pt idx="1">
                  <c:v>Global 2016</c:v>
                </c:pt>
                <c:pt idx="2">
                  <c:v>Latinoamérica</c:v>
                </c:pt>
              </c:strCache>
            </c:strRef>
          </c:cat>
          <c:val>
            <c:numRef>
              <c:f>Hoja1!$D$2:$D$4</c:f>
              <c:numCache>
                <c:formatCode>0.0%</c:formatCode>
                <c:ptCount val="3"/>
                <c:pt idx="0">
                  <c:v>0.17599999999999999</c:v>
                </c:pt>
                <c:pt idx="1">
                  <c:v>0.17899999999999999</c:v>
                </c:pt>
                <c:pt idx="2">
                  <c:v>0.219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Cash y Equivalentes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Global 2015</c:v>
                </c:pt>
                <c:pt idx="1">
                  <c:v>Global 2016</c:v>
                </c:pt>
                <c:pt idx="2">
                  <c:v>Latinoamérica</c:v>
                </c:pt>
              </c:strCache>
            </c:strRef>
          </c:cat>
          <c:val>
            <c:numRef>
              <c:f>Hoja1!$E$2:$E$4</c:f>
              <c:numCache>
                <c:formatCode>0.0%</c:formatCode>
                <c:ptCount val="3"/>
                <c:pt idx="0">
                  <c:v>0.25600000000000001</c:v>
                </c:pt>
                <c:pt idx="1">
                  <c:v>0.23499999999999999</c:v>
                </c:pt>
                <c:pt idx="2">
                  <c:v>0.217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Global 2015</c:v>
                </c:pt>
                <c:pt idx="1">
                  <c:v>Global 2016</c:v>
                </c:pt>
                <c:pt idx="2">
                  <c:v>Latinoamérica</c:v>
                </c:pt>
              </c:strCache>
            </c:strRef>
          </c:cat>
          <c:val>
            <c:numRef>
              <c:f>Hoja1!$F$2:$F$4</c:f>
              <c:numCache>
                <c:formatCode>0.0%</c:formatCode>
                <c:ptCount val="3"/>
                <c:pt idx="0">
                  <c:v>0.26800000000000002</c:v>
                </c:pt>
                <c:pt idx="1">
                  <c:v>0.248</c:v>
                </c:pt>
                <c:pt idx="2">
                  <c:v>0.17100000000000001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913360"/>
        <c:axId val="456913920"/>
      </c:barChart>
      <c:catAx>
        <c:axId val="4569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6913920"/>
        <c:crosses val="autoZero"/>
        <c:auto val="1"/>
        <c:lblAlgn val="ctr"/>
        <c:lblOffset val="100"/>
        <c:noMultiLvlLbl val="0"/>
      </c:catAx>
      <c:valAx>
        <c:axId val="45691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69133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ED7D31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graph!$D$11:$D$76</c:f>
              <c:numCache>
                <c:formatCode>mmm\-yy</c:formatCode>
                <c:ptCount val="66"/>
                <c:pt idx="0">
                  <c:v>43132</c:v>
                </c:pt>
                <c:pt idx="1">
                  <c:v>43160</c:v>
                </c:pt>
                <c:pt idx="2">
                  <c:v>43191</c:v>
                </c:pt>
                <c:pt idx="3">
                  <c:v>43221</c:v>
                </c:pt>
                <c:pt idx="4">
                  <c:v>43252</c:v>
                </c:pt>
                <c:pt idx="5">
                  <c:v>43282</c:v>
                </c:pt>
                <c:pt idx="6">
                  <c:v>43313</c:v>
                </c:pt>
                <c:pt idx="7">
                  <c:v>43344</c:v>
                </c:pt>
                <c:pt idx="8">
                  <c:v>43374</c:v>
                </c:pt>
                <c:pt idx="9">
                  <c:v>43405</c:v>
                </c:pt>
                <c:pt idx="10">
                  <c:v>43435</c:v>
                </c:pt>
                <c:pt idx="11">
                  <c:v>43466</c:v>
                </c:pt>
                <c:pt idx="12">
                  <c:v>43497</c:v>
                </c:pt>
                <c:pt idx="13">
                  <c:v>43525</c:v>
                </c:pt>
                <c:pt idx="14">
                  <c:v>43556</c:v>
                </c:pt>
                <c:pt idx="15">
                  <c:v>43586</c:v>
                </c:pt>
                <c:pt idx="16">
                  <c:v>43617</c:v>
                </c:pt>
                <c:pt idx="17">
                  <c:v>43647</c:v>
                </c:pt>
                <c:pt idx="18">
                  <c:v>43678</c:v>
                </c:pt>
                <c:pt idx="19">
                  <c:v>43709</c:v>
                </c:pt>
                <c:pt idx="20">
                  <c:v>43739</c:v>
                </c:pt>
                <c:pt idx="21">
                  <c:v>43770</c:v>
                </c:pt>
                <c:pt idx="22">
                  <c:v>43800</c:v>
                </c:pt>
                <c:pt idx="23">
                  <c:v>43831</c:v>
                </c:pt>
                <c:pt idx="24">
                  <c:v>43862</c:v>
                </c:pt>
                <c:pt idx="25">
                  <c:v>43891</c:v>
                </c:pt>
                <c:pt idx="26">
                  <c:v>43922</c:v>
                </c:pt>
                <c:pt idx="27">
                  <c:v>43952</c:v>
                </c:pt>
                <c:pt idx="28">
                  <c:v>43983</c:v>
                </c:pt>
                <c:pt idx="29">
                  <c:v>44013</c:v>
                </c:pt>
                <c:pt idx="30">
                  <c:v>44044</c:v>
                </c:pt>
                <c:pt idx="31">
                  <c:v>44075</c:v>
                </c:pt>
                <c:pt idx="32">
                  <c:v>44105</c:v>
                </c:pt>
                <c:pt idx="33">
                  <c:v>44136</c:v>
                </c:pt>
                <c:pt idx="34">
                  <c:v>44166</c:v>
                </c:pt>
                <c:pt idx="35">
                  <c:v>44197</c:v>
                </c:pt>
                <c:pt idx="36">
                  <c:v>44228</c:v>
                </c:pt>
                <c:pt idx="37">
                  <c:v>44256</c:v>
                </c:pt>
                <c:pt idx="38">
                  <c:v>44287</c:v>
                </c:pt>
                <c:pt idx="39">
                  <c:v>44317</c:v>
                </c:pt>
                <c:pt idx="40">
                  <c:v>44348</c:v>
                </c:pt>
                <c:pt idx="41">
                  <c:v>44378</c:v>
                </c:pt>
                <c:pt idx="42">
                  <c:v>44409</c:v>
                </c:pt>
                <c:pt idx="43">
                  <c:v>44440</c:v>
                </c:pt>
                <c:pt idx="44">
                  <c:v>44470</c:v>
                </c:pt>
                <c:pt idx="45">
                  <c:v>44501</c:v>
                </c:pt>
                <c:pt idx="46">
                  <c:v>44531</c:v>
                </c:pt>
                <c:pt idx="47">
                  <c:v>44562</c:v>
                </c:pt>
                <c:pt idx="48">
                  <c:v>44593</c:v>
                </c:pt>
                <c:pt idx="49">
                  <c:v>44621</c:v>
                </c:pt>
                <c:pt idx="50">
                  <c:v>44652</c:v>
                </c:pt>
                <c:pt idx="51">
                  <c:v>44682</c:v>
                </c:pt>
                <c:pt idx="52">
                  <c:v>44713</c:v>
                </c:pt>
                <c:pt idx="53">
                  <c:v>44743</c:v>
                </c:pt>
                <c:pt idx="54">
                  <c:v>44774</c:v>
                </c:pt>
                <c:pt idx="55">
                  <c:v>44805</c:v>
                </c:pt>
                <c:pt idx="56">
                  <c:v>44835</c:v>
                </c:pt>
                <c:pt idx="57">
                  <c:v>44866</c:v>
                </c:pt>
                <c:pt idx="58">
                  <c:v>44896</c:v>
                </c:pt>
                <c:pt idx="59">
                  <c:v>44927</c:v>
                </c:pt>
                <c:pt idx="60">
                  <c:v>44958</c:v>
                </c:pt>
                <c:pt idx="61">
                  <c:v>44986</c:v>
                </c:pt>
                <c:pt idx="62">
                  <c:v>45017</c:v>
                </c:pt>
                <c:pt idx="63">
                  <c:v>45047</c:v>
                </c:pt>
                <c:pt idx="64">
                  <c:v>45078</c:v>
                </c:pt>
                <c:pt idx="65">
                  <c:v>45108</c:v>
                </c:pt>
              </c:numCache>
            </c:numRef>
          </c:cat>
          <c:val>
            <c:numRef>
              <c:f>graph!$F$11:$F$76</c:f>
              <c:numCache>
                <c:formatCode>0%</c:formatCode>
                <c:ptCount val="66"/>
                <c:pt idx="1">
                  <c:v>2.7624309392265184E-3</c:v>
                </c:pt>
                <c:pt idx="2">
                  <c:v>1.1049723756906073E-2</c:v>
                </c:pt>
                <c:pt idx="3">
                  <c:v>2.2099447513812147E-2</c:v>
                </c:pt>
                <c:pt idx="4">
                  <c:v>3.8121546961325956E-2</c:v>
                </c:pt>
                <c:pt idx="5">
                  <c:v>5.4143646408839764E-2</c:v>
                </c:pt>
                <c:pt idx="6">
                  <c:v>7.0165745856353573E-2</c:v>
                </c:pt>
                <c:pt idx="7">
                  <c:v>8.6187845303867389E-2</c:v>
                </c:pt>
                <c:pt idx="8">
                  <c:v>0.10220994475138118</c:v>
                </c:pt>
                <c:pt idx="9">
                  <c:v>0.11823204419889498</c:v>
                </c:pt>
                <c:pt idx="10">
                  <c:v>0.13425414364640878</c:v>
                </c:pt>
                <c:pt idx="11">
                  <c:v>0.15027624309392257</c:v>
                </c:pt>
                <c:pt idx="12">
                  <c:v>0.16629834254143638</c:v>
                </c:pt>
                <c:pt idx="13">
                  <c:v>0.18232044198895017</c:v>
                </c:pt>
                <c:pt idx="14">
                  <c:v>0.19834254143646399</c:v>
                </c:pt>
                <c:pt idx="15">
                  <c:v>0.21436464088397778</c:v>
                </c:pt>
                <c:pt idx="16">
                  <c:v>0.23038674033149159</c:v>
                </c:pt>
                <c:pt idx="17">
                  <c:v>0.24640883977900538</c:v>
                </c:pt>
                <c:pt idx="18">
                  <c:v>0.26243093922651917</c:v>
                </c:pt>
                <c:pt idx="19">
                  <c:v>0.27845303867403298</c:v>
                </c:pt>
                <c:pt idx="20">
                  <c:v>0.2944751381215468</c:v>
                </c:pt>
                <c:pt idx="21">
                  <c:v>0.31049723756906056</c:v>
                </c:pt>
                <c:pt idx="22">
                  <c:v>0.32651933701657437</c:v>
                </c:pt>
                <c:pt idx="23">
                  <c:v>0.34254143646408819</c:v>
                </c:pt>
                <c:pt idx="24">
                  <c:v>0.35856353591160195</c:v>
                </c:pt>
                <c:pt idx="25">
                  <c:v>0.37458563535911582</c:v>
                </c:pt>
                <c:pt idx="26">
                  <c:v>0.39060773480662964</c:v>
                </c:pt>
                <c:pt idx="27">
                  <c:v>0.40662983425414351</c:v>
                </c:pt>
                <c:pt idx="28">
                  <c:v>0.42265193370165732</c:v>
                </c:pt>
                <c:pt idx="29">
                  <c:v>0.43867403314917114</c:v>
                </c:pt>
                <c:pt idx="30">
                  <c:v>0.45469613259668501</c:v>
                </c:pt>
                <c:pt idx="31">
                  <c:v>0.47071823204419883</c:v>
                </c:pt>
                <c:pt idx="32">
                  <c:v>0.4867403314917127</c:v>
                </c:pt>
                <c:pt idx="33">
                  <c:v>0.50276243093922646</c:v>
                </c:pt>
                <c:pt idx="34">
                  <c:v>0.51878453038674033</c:v>
                </c:pt>
                <c:pt idx="35">
                  <c:v>0.53480662983425409</c:v>
                </c:pt>
                <c:pt idx="36">
                  <c:v>0.55082872928176796</c:v>
                </c:pt>
                <c:pt idx="37">
                  <c:v>0.56685082872928183</c:v>
                </c:pt>
                <c:pt idx="38">
                  <c:v>0.58287292817679559</c:v>
                </c:pt>
                <c:pt idx="39">
                  <c:v>0.59889502762430935</c:v>
                </c:pt>
                <c:pt idx="40">
                  <c:v>0.61491712707182311</c:v>
                </c:pt>
                <c:pt idx="41">
                  <c:v>0.63093922651933698</c:v>
                </c:pt>
                <c:pt idx="42">
                  <c:v>0.64696132596685074</c:v>
                </c:pt>
                <c:pt idx="43">
                  <c:v>0.66298342541436461</c:v>
                </c:pt>
                <c:pt idx="44">
                  <c:v>0.67900552486187837</c:v>
                </c:pt>
                <c:pt idx="45">
                  <c:v>0.69502762430939213</c:v>
                </c:pt>
                <c:pt idx="46">
                  <c:v>0.71104972375690589</c:v>
                </c:pt>
                <c:pt idx="47">
                  <c:v>0.72707182320441976</c:v>
                </c:pt>
                <c:pt idx="48">
                  <c:v>0.74309392265193364</c:v>
                </c:pt>
                <c:pt idx="49">
                  <c:v>0.75911602209944751</c:v>
                </c:pt>
                <c:pt idx="50">
                  <c:v>0.77513812154696116</c:v>
                </c:pt>
                <c:pt idx="51">
                  <c:v>0.79116022099447503</c:v>
                </c:pt>
                <c:pt idx="52">
                  <c:v>0.80718232044198879</c:v>
                </c:pt>
                <c:pt idx="53">
                  <c:v>0.82320441988950255</c:v>
                </c:pt>
                <c:pt idx="54">
                  <c:v>0.83922651933701631</c:v>
                </c:pt>
                <c:pt idx="55">
                  <c:v>0.85524861878453018</c:v>
                </c:pt>
                <c:pt idx="56">
                  <c:v>0.87127071823204405</c:v>
                </c:pt>
                <c:pt idx="57">
                  <c:v>0.88729281767955781</c:v>
                </c:pt>
                <c:pt idx="58">
                  <c:v>0.90331491712707157</c:v>
                </c:pt>
                <c:pt idx="59">
                  <c:v>0.91933701657458555</c:v>
                </c:pt>
                <c:pt idx="60">
                  <c:v>0.9353591160220992</c:v>
                </c:pt>
                <c:pt idx="61">
                  <c:v>0.95138121546961318</c:v>
                </c:pt>
                <c:pt idx="62">
                  <c:v>0.96740331491712694</c:v>
                </c:pt>
                <c:pt idx="63">
                  <c:v>0.98342541436464093</c:v>
                </c:pt>
                <c:pt idx="64">
                  <c:v>0.99944751381215458</c:v>
                </c:pt>
                <c:pt idx="6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395840"/>
        <c:axId val="322396400"/>
      </c:lineChart>
      <c:dateAx>
        <c:axId val="322395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2396400"/>
        <c:crosses val="autoZero"/>
        <c:auto val="1"/>
        <c:lblOffset val="100"/>
        <c:baseTimeUnit val="months"/>
        <c:majorUnit val="5"/>
        <c:majorTimeUnit val="months"/>
      </c:dateAx>
      <c:valAx>
        <c:axId val="322396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239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BB988-E797-4FD7-B8B9-9BA3A16CAB3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0052BD03-E085-4FA9-8961-02AA1B7FD689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PE" sz="2900" dirty="0" smtClean="0"/>
            <a:t>Diversificación </a:t>
          </a:r>
          <a:endParaRPr lang="es-PE" sz="2900" dirty="0"/>
        </a:p>
      </dgm:t>
    </dgm:pt>
    <dgm:pt modelId="{FE9EF235-114D-4EE4-BAB1-7D39FAD6BB9C}" type="parTrans" cxnId="{9229EFF7-0148-464F-BE64-6F640C8A9BC0}">
      <dgm:prSet/>
      <dgm:spPr/>
      <dgm:t>
        <a:bodyPr/>
        <a:lstStyle/>
        <a:p>
          <a:endParaRPr lang="es-PE"/>
        </a:p>
      </dgm:t>
    </dgm:pt>
    <dgm:pt modelId="{15AD6062-AF85-4AF7-930B-DE99DB114899}" type="sibTrans" cxnId="{9229EFF7-0148-464F-BE64-6F640C8A9BC0}">
      <dgm:prSet/>
      <dgm:spPr/>
      <dgm:t>
        <a:bodyPr/>
        <a:lstStyle/>
        <a:p>
          <a:endParaRPr lang="es-PE"/>
        </a:p>
      </dgm:t>
    </dgm:pt>
    <dgm:pt modelId="{C4C718AF-6683-4E48-987F-B68CB7EBED81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b="1" dirty="0" smtClean="0"/>
            <a:t>Baja correlación</a:t>
          </a:r>
          <a:r>
            <a:rPr lang="es-PE" sz="2000" dirty="0" smtClean="0"/>
            <a:t> con mercados financieros y activos tradicionales: bonos, acciones; etc.</a:t>
          </a:r>
          <a:endParaRPr lang="es-PE" sz="2000" dirty="0"/>
        </a:p>
      </dgm:t>
    </dgm:pt>
    <dgm:pt modelId="{8E7F81CC-E5F9-4B56-9BA2-37E2DD9BC9E7}" type="parTrans" cxnId="{CFFB394C-7138-45EE-BE6A-279DAAB21CE4}">
      <dgm:prSet/>
      <dgm:spPr/>
      <dgm:t>
        <a:bodyPr/>
        <a:lstStyle/>
        <a:p>
          <a:endParaRPr lang="es-PE"/>
        </a:p>
      </dgm:t>
    </dgm:pt>
    <dgm:pt modelId="{2B903E9D-1C31-4F47-99B1-F789BA5E8F46}" type="sibTrans" cxnId="{CFFB394C-7138-45EE-BE6A-279DAAB21CE4}">
      <dgm:prSet/>
      <dgm:spPr/>
      <dgm:t>
        <a:bodyPr/>
        <a:lstStyle/>
        <a:p>
          <a:endParaRPr lang="es-PE"/>
        </a:p>
      </dgm:t>
    </dgm:pt>
    <dgm:pt modelId="{BC72CB2C-C438-4CAF-AF26-736AF616B17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PE" sz="2900" dirty="0" smtClean="0"/>
            <a:t>Generación de valor</a:t>
          </a:r>
          <a:endParaRPr lang="es-PE" sz="2900" dirty="0"/>
        </a:p>
      </dgm:t>
    </dgm:pt>
    <dgm:pt modelId="{7E144D43-DB19-478A-8ED5-5D792AF9E49B}" type="parTrans" cxnId="{85BD711A-7A0F-473F-AE17-B4951E4394EC}">
      <dgm:prSet/>
      <dgm:spPr/>
      <dgm:t>
        <a:bodyPr/>
        <a:lstStyle/>
        <a:p>
          <a:endParaRPr lang="es-PE"/>
        </a:p>
      </dgm:t>
    </dgm:pt>
    <dgm:pt modelId="{5FC9B0B4-78D1-4366-B3FB-E9804699303C}" type="sibTrans" cxnId="{85BD711A-7A0F-473F-AE17-B4951E4394EC}">
      <dgm:prSet/>
      <dgm:spPr/>
      <dgm:t>
        <a:bodyPr/>
        <a:lstStyle/>
        <a:p>
          <a:endParaRPr lang="es-PE"/>
        </a:p>
      </dgm:t>
    </dgm:pt>
    <dgm:pt modelId="{BC0545C6-2786-4511-8502-7F42F8D00F9B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PE" sz="2900" i="1" dirty="0" err="1" smtClean="0"/>
            <a:t>Downside</a:t>
          </a:r>
          <a:r>
            <a:rPr lang="es-PE" sz="2900" dirty="0" smtClean="0"/>
            <a:t> limitado</a:t>
          </a:r>
          <a:endParaRPr lang="es-PE" sz="2900" dirty="0"/>
        </a:p>
      </dgm:t>
    </dgm:pt>
    <dgm:pt modelId="{6BEA152B-25AE-4648-9C2C-A5C64CDB3CF2}" type="parTrans" cxnId="{87FCA312-4FB6-4C9C-B3BD-418071133D89}">
      <dgm:prSet/>
      <dgm:spPr/>
      <dgm:t>
        <a:bodyPr/>
        <a:lstStyle/>
        <a:p>
          <a:endParaRPr lang="es-PE"/>
        </a:p>
      </dgm:t>
    </dgm:pt>
    <dgm:pt modelId="{B7CA58A9-01D8-43DA-813E-4DBF9522593D}" type="sibTrans" cxnId="{87FCA312-4FB6-4C9C-B3BD-418071133D89}">
      <dgm:prSet/>
      <dgm:spPr/>
      <dgm:t>
        <a:bodyPr/>
        <a:lstStyle/>
        <a:p>
          <a:endParaRPr lang="es-PE"/>
        </a:p>
      </dgm:t>
    </dgm:pt>
    <dgm:pt modelId="{773ACB58-8F29-4E52-AD33-E4CDA9B44537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dirty="0" smtClean="0"/>
            <a:t>Retorno potencial alto y estable: TIR alrededor de 12-15%</a:t>
          </a:r>
          <a:endParaRPr lang="es-PE" sz="2000" dirty="0"/>
        </a:p>
      </dgm:t>
    </dgm:pt>
    <dgm:pt modelId="{37948257-BFAD-4861-B210-CDD7039F34A6}" type="parTrans" cxnId="{36AEC012-8514-4A9C-B301-229716A56FF4}">
      <dgm:prSet/>
      <dgm:spPr/>
      <dgm:t>
        <a:bodyPr/>
        <a:lstStyle/>
        <a:p>
          <a:endParaRPr lang="es-PE"/>
        </a:p>
      </dgm:t>
    </dgm:pt>
    <dgm:pt modelId="{4ED0547A-901E-4538-A127-15CF267A4A92}" type="sibTrans" cxnId="{36AEC012-8514-4A9C-B301-229716A56FF4}">
      <dgm:prSet/>
      <dgm:spPr/>
      <dgm:t>
        <a:bodyPr/>
        <a:lstStyle/>
        <a:p>
          <a:endParaRPr lang="es-PE"/>
        </a:p>
      </dgm:t>
    </dgm:pt>
    <dgm:pt modelId="{525F06B4-8959-443C-A754-2F0F8F35740B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dirty="0" smtClean="0"/>
            <a:t>Acotado al valor del inmueble o terreno</a:t>
          </a:r>
          <a:endParaRPr lang="es-PE" sz="2000" dirty="0"/>
        </a:p>
      </dgm:t>
    </dgm:pt>
    <dgm:pt modelId="{C985AA16-DA4F-4D09-B690-FDEEF5918B0B}" type="parTrans" cxnId="{A95255F7-71CD-473A-B11D-AB7CFF3B7B59}">
      <dgm:prSet/>
      <dgm:spPr/>
      <dgm:t>
        <a:bodyPr/>
        <a:lstStyle/>
        <a:p>
          <a:endParaRPr lang="es-PE"/>
        </a:p>
      </dgm:t>
    </dgm:pt>
    <dgm:pt modelId="{117C3230-456D-4757-B4F4-512CCEEAED1E}" type="sibTrans" cxnId="{A95255F7-71CD-473A-B11D-AB7CFF3B7B59}">
      <dgm:prSet/>
      <dgm:spPr/>
      <dgm:t>
        <a:bodyPr/>
        <a:lstStyle/>
        <a:p>
          <a:endParaRPr lang="es-PE"/>
        </a:p>
      </dgm:t>
    </dgm:pt>
    <dgm:pt modelId="{8626A111-3177-481E-8B12-F33130C2C20E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i="1" dirty="0" smtClean="0"/>
            <a:t>HNWI</a:t>
          </a:r>
          <a:r>
            <a:rPr lang="es-PE" sz="2000" dirty="0" smtClean="0"/>
            <a:t> a nivel global destinan el 17.9% de su portafolio a </a:t>
          </a:r>
          <a:r>
            <a:rPr lang="es-PE" sz="2000" i="1" dirty="0" smtClean="0"/>
            <a:t>real estate </a:t>
          </a:r>
          <a:r>
            <a:rPr lang="es-PE" sz="2000" i="0" dirty="0" smtClean="0"/>
            <a:t>vs. el 21.9% en Latinoamérica </a:t>
          </a:r>
          <a:r>
            <a:rPr lang="es-PE" sz="1400" i="1" dirty="0" smtClean="0"/>
            <a:t>1/</a:t>
          </a:r>
          <a:endParaRPr lang="es-PE" sz="1400" i="1" dirty="0"/>
        </a:p>
      </dgm:t>
    </dgm:pt>
    <dgm:pt modelId="{9C01D124-0354-4E14-8388-83C26FA2BF8E}" type="parTrans" cxnId="{2D9C4CC5-D687-47BE-8689-7E4DA4F6B32A}">
      <dgm:prSet/>
      <dgm:spPr/>
      <dgm:t>
        <a:bodyPr/>
        <a:lstStyle/>
        <a:p>
          <a:endParaRPr lang="es-PE"/>
        </a:p>
      </dgm:t>
    </dgm:pt>
    <dgm:pt modelId="{32A45725-0198-4D5A-AE09-C48FEEA34345}" type="sibTrans" cxnId="{2D9C4CC5-D687-47BE-8689-7E4DA4F6B32A}">
      <dgm:prSet/>
      <dgm:spPr/>
      <dgm:t>
        <a:bodyPr/>
        <a:lstStyle/>
        <a:p>
          <a:endParaRPr lang="es-PE"/>
        </a:p>
      </dgm:t>
    </dgm:pt>
    <dgm:pt modelId="{62E715F5-F07A-46B1-BF1E-57C015E97143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dirty="0" smtClean="0"/>
            <a:t>Tickets de inversión moldeables</a:t>
          </a:r>
          <a:endParaRPr lang="es-PE" sz="2000" dirty="0"/>
        </a:p>
      </dgm:t>
    </dgm:pt>
    <dgm:pt modelId="{49494BCE-FCE3-4625-876D-6EA1DEB22DD5}" type="parTrans" cxnId="{54731D23-76DD-41E3-9F22-799B24AEE67D}">
      <dgm:prSet/>
      <dgm:spPr/>
      <dgm:t>
        <a:bodyPr/>
        <a:lstStyle/>
        <a:p>
          <a:endParaRPr lang="es-PE"/>
        </a:p>
      </dgm:t>
    </dgm:pt>
    <dgm:pt modelId="{1CC785FC-13E5-4896-B4EA-55257CFD51C5}" type="sibTrans" cxnId="{54731D23-76DD-41E3-9F22-799B24AEE67D}">
      <dgm:prSet/>
      <dgm:spPr/>
      <dgm:t>
        <a:bodyPr/>
        <a:lstStyle/>
        <a:p>
          <a:endParaRPr lang="es-PE"/>
        </a:p>
      </dgm:t>
    </dgm:pt>
    <dgm:pt modelId="{FE479F49-5293-474C-9A72-6EE4D62A76B5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sz="2000" dirty="0" smtClean="0"/>
            <a:t>Posibilidad de mayores retornos ante aumento de apalancamiento</a:t>
          </a:r>
          <a:endParaRPr lang="es-PE" sz="2000" dirty="0"/>
        </a:p>
      </dgm:t>
    </dgm:pt>
    <dgm:pt modelId="{D36B374E-E6CF-4DE1-A7DE-F09C8C6ADC5F}" type="parTrans" cxnId="{3FD850A9-2B8C-4608-B14D-107F2E0A9DBF}">
      <dgm:prSet/>
      <dgm:spPr/>
      <dgm:t>
        <a:bodyPr/>
        <a:lstStyle/>
        <a:p>
          <a:endParaRPr lang="es-PE"/>
        </a:p>
      </dgm:t>
    </dgm:pt>
    <dgm:pt modelId="{730286B4-E70B-44A1-8755-EA5DE2D1C646}" type="sibTrans" cxnId="{3FD850A9-2B8C-4608-B14D-107F2E0A9DBF}">
      <dgm:prSet/>
      <dgm:spPr/>
      <dgm:t>
        <a:bodyPr/>
        <a:lstStyle/>
        <a:p>
          <a:endParaRPr lang="es-PE"/>
        </a:p>
      </dgm:t>
    </dgm:pt>
    <dgm:pt modelId="{2D71760A-2A0E-488C-AC53-39ABFA2B67AC}" type="pres">
      <dgm:prSet presAssocID="{D43BB988-E797-4FD7-B8B9-9BA3A16CA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1B70BFA-1128-40C2-A49A-B99A8A8D8175}" type="pres">
      <dgm:prSet presAssocID="{0052BD03-E085-4FA9-8961-02AA1B7FD689}" presName="linNode" presStyleCnt="0"/>
      <dgm:spPr/>
    </dgm:pt>
    <dgm:pt modelId="{4611A554-E623-4121-9CD8-2734864F1A0B}" type="pres">
      <dgm:prSet presAssocID="{0052BD03-E085-4FA9-8961-02AA1B7FD689}" presName="parentText" presStyleLbl="node1" presStyleIdx="0" presStyleCnt="3" custScaleX="8294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003BC0-B6A1-4BEB-A390-1C30FCDBDC36}" type="pres">
      <dgm:prSet presAssocID="{0052BD03-E085-4FA9-8961-02AA1B7FD689}" presName="descendantText" presStyleLbl="alignAccFollowNode1" presStyleIdx="0" presStyleCnt="3" custScaleY="171842" custLinFactNeighborX="64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64CF7D-EF3E-463D-BBA1-D32A9EB8708E}" type="pres">
      <dgm:prSet presAssocID="{15AD6062-AF85-4AF7-930B-DE99DB114899}" presName="sp" presStyleCnt="0"/>
      <dgm:spPr/>
    </dgm:pt>
    <dgm:pt modelId="{A109A3AC-8617-4200-B8C4-7D95D3BDE2E1}" type="pres">
      <dgm:prSet presAssocID="{BC72CB2C-C438-4CAF-AF26-736AF616B17C}" presName="linNode" presStyleCnt="0"/>
      <dgm:spPr/>
    </dgm:pt>
    <dgm:pt modelId="{9DEC85AB-21E6-41D2-B852-B80A54BDE85A}" type="pres">
      <dgm:prSet presAssocID="{BC72CB2C-C438-4CAF-AF26-736AF616B17C}" presName="parentText" presStyleLbl="node1" presStyleIdx="1" presStyleCnt="3" custScaleX="8294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46695E-5B0F-4BD7-9C7C-26AAAABBA768}" type="pres">
      <dgm:prSet presAssocID="{BC72CB2C-C438-4CAF-AF26-736AF616B17C}" presName="descendantText" presStyleLbl="alignAccFollowNode1" presStyleIdx="1" presStyleCnt="3" custScaleX="98553" custScaleY="1991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177F7E-C172-4316-B6BA-6E942B4A0402}" type="pres">
      <dgm:prSet presAssocID="{5FC9B0B4-78D1-4366-B3FB-E9804699303C}" presName="sp" presStyleCnt="0"/>
      <dgm:spPr/>
    </dgm:pt>
    <dgm:pt modelId="{B6F32906-F529-4646-8F21-D7A582068454}" type="pres">
      <dgm:prSet presAssocID="{BC0545C6-2786-4511-8502-7F42F8D00F9B}" presName="linNode" presStyleCnt="0"/>
      <dgm:spPr/>
    </dgm:pt>
    <dgm:pt modelId="{52878649-2ACD-4187-A328-F85ED99CB482}" type="pres">
      <dgm:prSet presAssocID="{BC0545C6-2786-4511-8502-7F42F8D00F9B}" presName="parentText" presStyleLbl="node1" presStyleIdx="2" presStyleCnt="3" custScaleX="8294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6492C9-62F8-4654-BBFB-C62F2929C533}" type="pres">
      <dgm:prSet presAssocID="{BC0545C6-2786-4511-8502-7F42F8D00F9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18CBCCF-541B-4A9F-A62E-A13EFC622654}" type="presOf" srcId="{773ACB58-8F29-4E52-AD33-E4CDA9B44537}" destId="{8C46695E-5B0F-4BD7-9C7C-26AAAABBA768}" srcOrd="0" destOrd="0" presId="urn:microsoft.com/office/officeart/2005/8/layout/vList5"/>
    <dgm:cxn modelId="{0E7707A6-5A55-4A55-884E-D60AA9047609}" type="presOf" srcId="{BC72CB2C-C438-4CAF-AF26-736AF616B17C}" destId="{9DEC85AB-21E6-41D2-B852-B80A54BDE85A}" srcOrd="0" destOrd="0" presId="urn:microsoft.com/office/officeart/2005/8/layout/vList5"/>
    <dgm:cxn modelId="{18704A41-A96F-42F8-90BB-A0AD27BEDBDB}" type="presOf" srcId="{D43BB988-E797-4FD7-B8B9-9BA3A16CAB34}" destId="{2D71760A-2A0E-488C-AC53-39ABFA2B67AC}" srcOrd="0" destOrd="0" presId="urn:microsoft.com/office/officeart/2005/8/layout/vList5"/>
    <dgm:cxn modelId="{2357D918-09A2-422E-ABA1-CAD5C15F6AF1}" type="presOf" srcId="{0052BD03-E085-4FA9-8961-02AA1B7FD689}" destId="{4611A554-E623-4121-9CD8-2734864F1A0B}" srcOrd="0" destOrd="0" presId="urn:microsoft.com/office/officeart/2005/8/layout/vList5"/>
    <dgm:cxn modelId="{87FCA312-4FB6-4C9C-B3BD-418071133D89}" srcId="{D43BB988-E797-4FD7-B8B9-9BA3A16CAB34}" destId="{BC0545C6-2786-4511-8502-7F42F8D00F9B}" srcOrd="2" destOrd="0" parTransId="{6BEA152B-25AE-4648-9C2C-A5C64CDB3CF2}" sibTransId="{B7CA58A9-01D8-43DA-813E-4DBF9522593D}"/>
    <dgm:cxn modelId="{85BD711A-7A0F-473F-AE17-B4951E4394EC}" srcId="{D43BB988-E797-4FD7-B8B9-9BA3A16CAB34}" destId="{BC72CB2C-C438-4CAF-AF26-736AF616B17C}" srcOrd="1" destOrd="0" parTransId="{7E144D43-DB19-478A-8ED5-5D792AF9E49B}" sibTransId="{5FC9B0B4-78D1-4366-B3FB-E9804699303C}"/>
    <dgm:cxn modelId="{2D9C4CC5-D687-47BE-8689-7E4DA4F6B32A}" srcId="{0052BD03-E085-4FA9-8961-02AA1B7FD689}" destId="{8626A111-3177-481E-8B12-F33130C2C20E}" srcOrd="1" destOrd="0" parTransId="{9C01D124-0354-4E14-8388-83C26FA2BF8E}" sibTransId="{32A45725-0198-4D5A-AE09-C48FEEA34345}"/>
    <dgm:cxn modelId="{1217199C-57B7-4736-B3E1-27BBF2EBB8B9}" type="presOf" srcId="{BC0545C6-2786-4511-8502-7F42F8D00F9B}" destId="{52878649-2ACD-4187-A328-F85ED99CB482}" srcOrd="0" destOrd="0" presId="urn:microsoft.com/office/officeart/2005/8/layout/vList5"/>
    <dgm:cxn modelId="{9229EFF7-0148-464F-BE64-6F640C8A9BC0}" srcId="{D43BB988-E797-4FD7-B8B9-9BA3A16CAB34}" destId="{0052BD03-E085-4FA9-8961-02AA1B7FD689}" srcOrd="0" destOrd="0" parTransId="{FE9EF235-114D-4EE4-BAB1-7D39FAD6BB9C}" sibTransId="{15AD6062-AF85-4AF7-930B-DE99DB114899}"/>
    <dgm:cxn modelId="{8B535DF8-1CFE-4539-8FA9-0D416EECED2D}" type="presOf" srcId="{C4C718AF-6683-4E48-987F-B68CB7EBED81}" destId="{3A003BC0-B6A1-4BEB-A390-1C30FCDBDC36}" srcOrd="0" destOrd="0" presId="urn:microsoft.com/office/officeart/2005/8/layout/vList5"/>
    <dgm:cxn modelId="{D5D2AC96-1152-4E53-A577-925EED6BC205}" type="presOf" srcId="{8626A111-3177-481E-8B12-F33130C2C20E}" destId="{3A003BC0-B6A1-4BEB-A390-1C30FCDBDC36}" srcOrd="0" destOrd="1" presId="urn:microsoft.com/office/officeart/2005/8/layout/vList5"/>
    <dgm:cxn modelId="{867EAA45-7E51-47CC-A28B-40C350C2E2DC}" type="presOf" srcId="{525F06B4-8959-443C-A754-2F0F8F35740B}" destId="{576492C9-62F8-4654-BBFB-C62F2929C533}" srcOrd="0" destOrd="0" presId="urn:microsoft.com/office/officeart/2005/8/layout/vList5"/>
    <dgm:cxn modelId="{54731D23-76DD-41E3-9F22-799B24AEE67D}" srcId="{BC72CB2C-C438-4CAF-AF26-736AF616B17C}" destId="{62E715F5-F07A-46B1-BF1E-57C015E97143}" srcOrd="1" destOrd="0" parTransId="{49494BCE-FCE3-4625-876D-6EA1DEB22DD5}" sibTransId="{1CC785FC-13E5-4896-B4EA-55257CFD51C5}"/>
    <dgm:cxn modelId="{E5D639A7-5B2E-41E3-A3DC-813EDC119DB6}" type="presOf" srcId="{62E715F5-F07A-46B1-BF1E-57C015E97143}" destId="{8C46695E-5B0F-4BD7-9C7C-26AAAABBA768}" srcOrd="0" destOrd="1" presId="urn:microsoft.com/office/officeart/2005/8/layout/vList5"/>
    <dgm:cxn modelId="{3FD850A9-2B8C-4608-B14D-107F2E0A9DBF}" srcId="{BC72CB2C-C438-4CAF-AF26-736AF616B17C}" destId="{FE479F49-5293-474C-9A72-6EE4D62A76B5}" srcOrd="2" destOrd="0" parTransId="{D36B374E-E6CF-4DE1-A7DE-F09C8C6ADC5F}" sibTransId="{730286B4-E70B-44A1-8755-EA5DE2D1C646}"/>
    <dgm:cxn modelId="{36AEC012-8514-4A9C-B301-229716A56FF4}" srcId="{BC72CB2C-C438-4CAF-AF26-736AF616B17C}" destId="{773ACB58-8F29-4E52-AD33-E4CDA9B44537}" srcOrd="0" destOrd="0" parTransId="{37948257-BFAD-4861-B210-CDD7039F34A6}" sibTransId="{4ED0547A-901E-4538-A127-15CF267A4A92}"/>
    <dgm:cxn modelId="{12FD82A2-DD49-4BA2-9C03-DC9110875991}" type="presOf" srcId="{FE479F49-5293-474C-9A72-6EE4D62A76B5}" destId="{8C46695E-5B0F-4BD7-9C7C-26AAAABBA768}" srcOrd="0" destOrd="2" presId="urn:microsoft.com/office/officeart/2005/8/layout/vList5"/>
    <dgm:cxn modelId="{CFFB394C-7138-45EE-BE6A-279DAAB21CE4}" srcId="{0052BD03-E085-4FA9-8961-02AA1B7FD689}" destId="{C4C718AF-6683-4E48-987F-B68CB7EBED81}" srcOrd="0" destOrd="0" parTransId="{8E7F81CC-E5F9-4B56-9BA2-37E2DD9BC9E7}" sibTransId="{2B903E9D-1C31-4F47-99B1-F789BA5E8F46}"/>
    <dgm:cxn modelId="{A95255F7-71CD-473A-B11D-AB7CFF3B7B59}" srcId="{BC0545C6-2786-4511-8502-7F42F8D00F9B}" destId="{525F06B4-8959-443C-A754-2F0F8F35740B}" srcOrd="0" destOrd="0" parTransId="{C985AA16-DA4F-4D09-B690-FDEEF5918B0B}" sibTransId="{117C3230-456D-4757-B4F4-512CCEEAED1E}"/>
    <dgm:cxn modelId="{1F153631-591C-48DD-B06E-6BD368DDED33}" type="presParOf" srcId="{2D71760A-2A0E-488C-AC53-39ABFA2B67AC}" destId="{81B70BFA-1128-40C2-A49A-B99A8A8D8175}" srcOrd="0" destOrd="0" presId="urn:microsoft.com/office/officeart/2005/8/layout/vList5"/>
    <dgm:cxn modelId="{66B6EDE9-A998-44F0-B4A1-3849779E5CED}" type="presParOf" srcId="{81B70BFA-1128-40C2-A49A-B99A8A8D8175}" destId="{4611A554-E623-4121-9CD8-2734864F1A0B}" srcOrd="0" destOrd="0" presId="urn:microsoft.com/office/officeart/2005/8/layout/vList5"/>
    <dgm:cxn modelId="{D96D4297-EC11-4901-A476-8DA178B917BE}" type="presParOf" srcId="{81B70BFA-1128-40C2-A49A-B99A8A8D8175}" destId="{3A003BC0-B6A1-4BEB-A390-1C30FCDBDC36}" srcOrd="1" destOrd="0" presId="urn:microsoft.com/office/officeart/2005/8/layout/vList5"/>
    <dgm:cxn modelId="{55BCBE13-68F4-4CAB-BEB9-77AEC7ABB47C}" type="presParOf" srcId="{2D71760A-2A0E-488C-AC53-39ABFA2B67AC}" destId="{5964CF7D-EF3E-463D-BBA1-D32A9EB8708E}" srcOrd="1" destOrd="0" presId="urn:microsoft.com/office/officeart/2005/8/layout/vList5"/>
    <dgm:cxn modelId="{163D26E7-F1F8-45E7-9CF8-58E64C30BD94}" type="presParOf" srcId="{2D71760A-2A0E-488C-AC53-39ABFA2B67AC}" destId="{A109A3AC-8617-4200-B8C4-7D95D3BDE2E1}" srcOrd="2" destOrd="0" presId="urn:microsoft.com/office/officeart/2005/8/layout/vList5"/>
    <dgm:cxn modelId="{C6555E52-5A9F-4332-83BD-B1323A8057F3}" type="presParOf" srcId="{A109A3AC-8617-4200-B8C4-7D95D3BDE2E1}" destId="{9DEC85AB-21E6-41D2-B852-B80A54BDE85A}" srcOrd="0" destOrd="0" presId="urn:microsoft.com/office/officeart/2005/8/layout/vList5"/>
    <dgm:cxn modelId="{90487BE1-6F33-494C-B7D1-12903C7597F2}" type="presParOf" srcId="{A109A3AC-8617-4200-B8C4-7D95D3BDE2E1}" destId="{8C46695E-5B0F-4BD7-9C7C-26AAAABBA768}" srcOrd="1" destOrd="0" presId="urn:microsoft.com/office/officeart/2005/8/layout/vList5"/>
    <dgm:cxn modelId="{D5CBA714-6B56-4777-8529-16164D70BC25}" type="presParOf" srcId="{2D71760A-2A0E-488C-AC53-39ABFA2B67AC}" destId="{9A177F7E-C172-4316-B6BA-6E942B4A0402}" srcOrd="3" destOrd="0" presId="urn:microsoft.com/office/officeart/2005/8/layout/vList5"/>
    <dgm:cxn modelId="{CA759340-7FD3-4583-8785-548AC38CA10B}" type="presParOf" srcId="{2D71760A-2A0E-488C-AC53-39ABFA2B67AC}" destId="{B6F32906-F529-4646-8F21-D7A582068454}" srcOrd="4" destOrd="0" presId="urn:microsoft.com/office/officeart/2005/8/layout/vList5"/>
    <dgm:cxn modelId="{E425453C-08F1-4260-98CB-B63168AD4B21}" type="presParOf" srcId="{B6F32906-F529-4646-8F21-D7A582068454}" destId="{52878649-2ACD-4187-A328-F85ED99CB482}" srcOrd="0" destOrd="0" presId="urn:microsoft.com/office/officeart/2005/8/layout/vList5"/>
    <dgm:cxn modelId="{E6E913E0-2802-4D44-A9FC-F97BD630C9E0}" type="presParOf" srcId="{B6F32906-F529-4646-8F21-D7A582068454}" destId="{576492C9-62F8-4654-BBFB-C62F2929C533}" srcOrd="1" destOrd="0" presId="urn:microsoft.com/office/officeart/2005/8/layout/vList5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FDA9A-6EF6-431E-8D55-1BA9B06996DC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42D2BED-D8C9-44E3-8ED5-AE87D5F81E68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PE" sz="2800" b="1" dirty="0" smtClean="0">
              <a:solidFill>
                <a:schemeClr val="tx1"/>
              </a:solidFill>
            </a:rPr>
            <a:t>RETAIL</a:t>
          </a:r>
          <a:endParaRPr lang="es-PE" sz="2800" dirty="0">
            <a:solidFill>
              <a:schemeClr val="tx1"/>
            </a:solidFill>
          </a:endParaRPr>
        </a:p>
      </dgm:t>
    </dgm:pt>
    <dgm:pt modelId="{8F01A5D3-44B2-4B9D-B604-368F4349B437}" type="parTrans" cxnId="{89646FD1-FF2D-46EC-9D50-3188683E9767}">
      <dgm:prSet/>
      <dgm:spPr/>
      <dgm:t>
        <a:bodyPr/>
        <a:lstStyle/>
        <a:p>
          <a:endParaRPr lang="es-PE"/>
        </a:p>
      </dgm:t>
    </dgm:pt>
    <dgm:pt modelId="{6FECDE83-A63B-4A19-96BF-92DB8402431B}" type="sibTrans" cxnId="{89646FD1-FF2D-46EC-9D50-3188683E9767}">
      <dgm:prSet/>
      <dgm:spPr/>
      <dgm:t>
        <a:bodyPr/>
        <a:lstStyle/>
        <a:p>
          <a:endParaRPr lang="es-PE"/>
        </a:p>
      </dgm:t>
    </dgm:pt>
    <dgm:pt modelId="{1B3F5CE9-6351-4261-9F0A-A1D3262EB738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15,690 m2 construidos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8305396-5162-491D-8BE3-DA59DB6698B4}" type="parTrans" cxnId="{05A3949D-99F1-41F6-A236-D11010EF4CB3}">
      <dgm:prSet/>
      <dgm:spPr/>
      <dgm:t>
        <a:bodyPr/>
        <a:lstStyle/>
        <a:p>
          <a:endParaRPr lang="es-PE"/>
        </a:p>
      </dgm:t>
    </dgm:pt>
    <dgm:pt modelId="{8211F74C-A142-42DF-A101-C503D562B4CC}" type="sibTrans" cxnId="{05A3949D-99F1-41F6-A236-D11010EF4CB3}">
      <dgm:prSet/>
      <dgm:spPr/>
      <dgm:t>
        <a:bodyPr/>
        <a:lstStyle/>
        <a:p>
          <a:endParaRPr lang="es-PE"/>
        </a:p>
      </dgm:t>
    </dgm:pt>
    <dgm:pt modelId="{FFB8859B-A94E-4371-883E-168ED3FCDC2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PE" sz="2500" b="1" dirty="0" smtClean="0"/>
            <a:t>VIVIENDA</a:t>
          </a:r>
          <a:endParaRPr lang="es-PE" sz="2500" dirty="0"/>
        </a:p>
      </dgm:t>
    </dgm:pt>
    <dgm:pt modelId="{63AB809A-AED6-4252-94A5-E20ADD7D2F07}" type="parTrans" cxnId="{E682C610-A332-4732-93E3-254318308842}">
      <dgm:prSet/>
      <dgm:spPr/>
      <dgm:t>
        <a:bodyPr/>
        <a:lstStyle/>
        <a:p>
          <a:endParaRPr lang="es-PE"/>
        </a:p>
      </dgm:t>
    </dgm:pt>
    <dgm:pt modelId="{DC8112B5-F34F-4090-80B4-F500AD550A1F}" type="sibTrans" cxnId="{E682C610-A332-4732-93E3-254318308842}">
      <dgm:prSet/>
      <dgm:spPr/>
      <dgm:t>
        <a:bodyPr/>
        <a:lstStyle/>
        <a:p>
          <a:endParaRPr lang="es-PE"/>
        </a:p>
      </dgm:t>
    </dgm:pt>
    <dgm:pt modelId="{2755AFD2-6BBB-4A7F-BF42-398DC481BC38}">
      <dgm:prSet phldrT="[Texto]"/>
      <dgm:spPr/>
      <dgm:t>
        <a:bodyPr/>
        <a:lstStyle/>
        <a:p>
          <a:pPr algn="l"/>
          <a:endParaRPr lang="es-PE" dirty="0"/>
        </a:p>
      </dgm:t>
    </dgm:pt>
    <dgm:pt modelId="{3465F1D6-EA28-4CCD-997A-0CB4127C5FDF}" type="parTrans" cxnId="{F2280190-EACE-4938-A0EC-F431A9D79971}">
      <dgm:prSet/>
      <dgm:spPr/>
      <dgm:t>
        <a:bodyPr/>
        <a:lstStyle/>
        <a:p>
          <a:endParaRPr lang="es-PE"/>
        </a:p>
      </dgm:t>
    </dgm:pt>
    <dgm:pt modelId="{45DA0C84-8E88-41DC-B354-8E6155167604}" type="sibTrans" cxnId="{F2280190-EACE-4938-A0EC-F431A9D79971}">
      <dgm:prSet/>
      <dgm:spPr/>
      <dgm:t>
        <a:bodyPr/>
        <a:lstStyle/>
        <a:p>
          <a:endParaRPr lang="es-PE"/>
        </a:p>
      </dgm:t>
    </dgm:pt>
    <dgm:pt modelId="{E7E16B94-B2BE-4D72-9CBB-3A0557EDD88F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endParaRPr lang="es-PE" sz="2000" dirty="0"/>
        </a:p>
      </dgm:t>
    </dgm:pt>
    <dgm:pt modelId="{E92F8C96-C827-4FD5-AB46-B6FC4E44193D}" type="parTrans" cxnId="{F8DEC1D9-19B4-4F03-B21B-3C70A7327C64}">
      <dgm:prSet/>
      <dgm:spPr/>
      <dgm:t>
        <a:bodyPr/>
        <a:lstStyle/>
        <a:p>
          <a:endParaRPr lang="es-PE"/>
        </a:p>
      </dgm:t>
    </dgm:pt>
    <dgm:pt modelId="{733D0D63-0E32-405E-AC58-EBE6E5B2D30E}" type="sibTrans" cxnId="{F8DEC1D9-19B4-4F03-B21B-3C70A7327C64}">
      <dgm:prSet/>
      <dgm:spPr/>
      <dgm:t>
        <a:bodyPr/>
        <a:lstStyle/>
        <a:p>
          <a:endParaRPr lang="es-PE"/>
        </a:p>
      </dgm:t>
    </dgm:pt>
    <dgm:pt modelId="{29ADF28D-F936-475A-94E1-3C595570928C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PE" sz="1300" dirty="0"/>
        </a:p>
      </dgm:t>
    </dgm:pt>
    <dgm:pt modelId="{9F776D63-B554-4B68-84E0-AA7A70305EC6}" type="parTrans" cxnId="{91CB951D-9065-44CD-A083-D887C9D96DBC}">
      <dgm:prSet/>
      <dgm:spPr/>
      <dgm:t>
        <a:bodyPr/>
        <a:lstStyle/>
        <a:p>
          <a:endParaRPr lang="es-PE"/>
        </a:p>
      </dgm:t>
    </dgm:pt>
    <dgm:pt modelId="{7AFEE415-A81E-4ACA-BE54-63A69F344425}" type="sibTrans" cxnId="{91CB951D-9065-44CD-A083-D887C9D96DBC}">
      <dgm:prSet/>
      <dgm:spPr/>
      <dgm:t>
        <a:bodyPr/>
        <a:lstStyle/>
        <a:p>
          <a:endParaRPr lang="es-PE"/>
        </a:p>
      </dgm:t>
    </dgm:pt>
    <dgm:pt modelId="{67AFB3DB-5D25-44E7-8AEE-6DE6A7D48DD7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PE" sz="2600" b="1" dirty="0" smtClean="0"/>
        </a:p>
      </dgm:t>
    </dgm:pt>
    <dgm:pt modelId="{F2B42D2D-AB32-4DF5-B28A-A47F5100E527}" type="parTrans" cxnId="{07A0CE0D-3722-4C55-90F1-F4DEE1DB1558}">
      <dgm:prSet/>
      <dgm:spPr/>
      <dgm:t>
        <a:bodyPr/>
        <a:lstStyle/>
        <a:p>
          <a:endParaRPr lang="es-PE"/>
        </a:p>
      </dgm:t>
    </dgm:pt>
    <dgm:pt modelId="{BA9D8992-4DC2-4BFC-B9E2-0736E9341076}" type="sibTrans" cxnId="{07A0CE0D-3722-4C55-90F1-F4DEE1DB1558}">
      <dgm:prSet/>
      <dgm:spPr/>
      <dgm:t>
        <a:bodyPr/>
        <a:lstStyle/>
        <a:p>
          <a:endParaRPr lang="es-PE"/>
        </a:p>
      </dgm:t>
    </dgm:pt>
    <dgm:pt modelId="{2BAF2190-0AEB-4295-A46F-982556949C53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PE" sz="2200" kern="1200" dirty="0"/>
        </a:p>
      </dgm:t>
    </dgm:pt>
    <dgm:pt modelId="{0EB3E736-0659-47C7-9627-D5E466244B88}" type="parTrans" cxnId="{11DFD58F-C7B7-4275-AA41-BAE2D1C79D7E}">
      <dgm:prSet/>
      <dgm:spPr/>
      <dgm:t>
        <a:bodyPr/>
        <a:lstStyle/>
        <a:p>
          <a:endParaRPr lang="es-PE"/>
        </a:p>
      </dgm:t>
    </dgm:pt>
    <dgm:pt modelId="{9F344EE5-3D73-4CCE-853C-1D2DC52D09EA}" type="sibTrans" cxnId="{11DFD58F-C7B7-4275-AA41-BAE2D1C79D7E}">
      <dgm:prSet/>
      <dgm:spPr/>
      <dgm:t>
        <a:bodyPr/>
        <a:lstStyle/>
        <a:p>
          <a:endParaRPr lang="es-PE"/>
        </a:p>
      </dgm:t>
    </dgm:pt>
    <dgm:pt modelId="{315A204B-23B7-4454-8608-D6737BEA998F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11,977 m2 de área arrendable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1C69F8D-F56A-4554-988B-4E2EE4A285C3}" type="parTrans" cxnId="{14B296A4-B6E3-478E-90D2-DB73B61CB8E2}">
      <dgm:prSet/>
      <dgm:spPr/>
      <dgm:t>
        <a:bodyPr/>
        <a:lstStyle/>
        <a:p>
          <a:endParaRPr lang="es-PE"/>
        </a:p>
      </dgm:t>
    </dgm:pt>
    <dgm:pt modelId="{67121FBA-D1F8-491E-B0B9-4B20DE927ADC}" type="sibTrans" cxnId="{14B296A4-B6E3-478E-90D2-DB73B61CB8E2}">
      <dgm:prSet/>
      <dgm:spPr/>
      <dgm:t>
        <a:bodyPr/>
        <a:lstStyle/>
        <a:p>
          <a:endParaRPr lang="es-PE"/>
        </a:p>
      </dgm:t>
    </dgm:pt>
    <dgm:pt modelId="{62EF01E8-E00D-45BF-B92F-B1C181462AD0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Inversión: $ 19.5 millones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694F4A9-A2DA-4637-A294-AAC969A55591}" type="parTrans" cxnId="{E501D23B-8CE7-45CE-B345-DEEBB5204AE8}">
      <dgm:prSet/>
      <dgm:spPr/>
      <dgm:t>
        <a:bodyPr/>
        <a:lstStyle/>
        <a:p>
          <a:endParaRPr lang="es-PE"/>
        </a:p>
      </dgm:t>
    </dgm:pt>
    <dgm:pt modelId="{EFDE05C5-939D-4D63-BC65-886A462F92AC}" type="sibTrans" cxnId="{E501D23B-8CE7-45CE-B345-DEEBB5204AE8}">
      <dgm:prSet/>
      <dgm:spPr/>
      <dgm:t>
        <a:bodyPr/>
        <a:lstStyle/>
        <a:p>
          <a:endParaRPr lang="es-PE"/>
        </a:p>
      </dgm:t>
    </dgm:pt>
    <dgm:pt modelId="{71C19375-F77D-44EC-B377-65BEFBD099C7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PE" sz="1300" dirty="0"/>
        </a:p>
      </dgm:t>
    </dgm:pt>
    <dgm:pt modelId="{63B0BFFB-4BF8-4C7B-9549-1C29F5A80C6D}" type="parTrans" cxnId="{57189316-1CEE-4B39-8AD2-3B5826941E22}">
      <dgm:prSet/>
      <dgm:spPr/>
      <dgm:t>
        <a:bodyPr/>
        <a:lstStyle/>
        <a:p>
          <a:endParaRPr lang="es-PE"/>
        </a:p>
      </dgm:t>
    </dgm:pt>
    <dgm:pt modelId="{E105986C-542B-48BA-8E78-8EEE1298270D}" type="sibTrans" cxnId="{57189316-1CEE-4B39-8AD2-3B5826941E22}">
      <dgm:prSet/>
      <dgm:spPr/>
      <dgm:t>
        <a:bodyPr/>
        <a:lstStyle/>
        <a:p>
          <a:endParaRPr lang="es-PE"/>
        </a:p>
      </dgm:t>
    </dgm:pt>
    <dgm:pt modelId="{E4D116A7-A8F3-4FAB-B541-1A88ACB5B959}" type="pres">
      <dgm:prSet presAssocID="{CEDFDA9A-6EF6-431E-8D55-1BA9B06996D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AE83DBE-946C-49BE-860B-C0163D9D090D}" type="pres">
      <dgm:prSet presAssocID="{CEDFDA9A-6EF6-431E-8D55-1BA9B06996DC}" presName="children" presStyleCnt="0"/>
      <dgm:spPr/>
    </dgm:pt>
    <dgm:pt modelId="{FAB63E8A-44BA-4D87-9729-3A82DFBD098E}" type="pres">
      <dgm:prSet presAssocID="{CEDFDA9A-6EF6-431E-8D55-1BA9B06996DC}" presName="child1group" presStyleCnt="0"/>
      <dgm:spPr/>
    </dgm:pt>
    <dgm:pt modelId="{0C9D9698-BB8E-41DF-BE0B-A22A6002080A}" type="pres">
      <dgm:prSet presAssocID="{CEDFDA9A-6EF6-431E-8D55-1BA9B06996DC}" presName="child1" presStyleLbl="bgAcc1" presStyleIdx="0" presStyleCnt="4" custLinFactNeighborX="-5190" custLinFactNeighborY="12015"/>
      <dgm:spPr/>
      <dgm:t>
        <a:bodyPr/>
        <a:lstStyle/>
        <a:p>
          <a:endParaRPr lang="es-PE"/>
        </a:p>
      </dgm:t>
    </dgm:pt>
    <dgm:pt modelId="{139F039C-D740-46F5-B69D-1C635EF1CB86}" type="pres">
      <dgm:prSet presAssocID="{CEDFDA9A-6EF6-431E-8D55-1BA9B06996D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F3D72B-C351-4830-AB41-EDB822D4C633}" type="pres">
      <dgm:prSet presAssocID="{CEDFDA9A-6EF6-431E-8D55-1BA9B06996DC}" presName="child2group" presStyleCnt="0"/>
      <dgm:spPr/>
    </dgm:pt>
    <dgm:pt modelId="{84453461-438E-409C-BE3C-0C42334DAB83}" type="pres">
      <dgm:prSet presAssocID="{CEDFDA9A-6EF6-431E-8D55-1BA9B06996DC}" presName="child2" presStyleLbl="bgAcc1" presStyleIdx="1" presStyleCnt="4" custScaleX="144266" custScaleY="90148" custLinFactNeighborX="41392" custLinFactNeighborY="2811"/>
      <dgm:spPr/>
      <dgm:t>
        <a:bodyPr/>
        <a:lstStyle/>
        <a:p>
          <a:endParaRPr lang="es-PE"/>
        </a:p>
      </dgm:t>
    </dgm:pt>
    <dgm:pt modelId="{4F7DA0DE-A0F8-4189-BC26-5D1BCD52D2C3}" type="pres">
      <dgm:prSet presAssocID="{CEDFDA9A-6EF6-431E-8D55-1BA9B06996D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FED0058-3ACB-42A8-A0E6-C9ECC1B9AF9D}" type="pres">
      <dgm:prSet presAssocID="{CEDFDA9A-6EF6-431E-8D55-1BA9B06996DC}" presName="child3group" presStyleCnt="0"/>
      <dgm:spPr/>
    </dgm:pt>
    <dgm:pt modelId="{202B1D55-EEF6-488A-8156-84D41D1147CC}" type="pres">
      <dgm:prSet presAssocID="{CEDFDA9A-6EF6-431E-8D55-1BA9B06996DC}" presName="child3" presStyleLbl="bgAcc1" presStyleIdx="2" presStyleCnt="4" custScaleX="121404" custScaleY="116692" custLinFactNeighborX="11645" custLinFactNeighborY="-5607"/>
      <dgm:spPr/>
      <dgm:t>
        <a:bodyPr/>
        <a:lstStyle/>
        <a:p>
          <a:endParaRPr lang="es-PE"/>
        </a:p>
      </dgm:t>
    </dgm:pt>
    <dgm:pt modelId="{BF258D4E-8F74-442E-8E8E-3B5CE51AEF18}" type="pres">
      <dgm:prSet presAssocID="{CEDFDA9A-6EF6-431E-8D55-1BA9B06996D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D3A8BF-82AC-4831-AA9F-A07CCF680728}" type="pres">
      <dgm:prSet presAssocID="{CEDFDA9A-6EF6-431E-8D55-1BA9B06996DC}" presName="child4group" presStyleCnt="0"/>
      <dgm:spPr/>
    </dgm:pt>
    <dgm:pt modelId="{CB9681A3-9BDA-4825-9DB3-1BCF380B7417}" type="pres">
      <dgm:prSet presAssocID="{CEDFDA9A-6EF6-431E-8D55-1BA9B06996DC}" presName="child4" presStyleLbl="bgAcc1" presStyleIdx="3" presStyleCnt="4" custScaleX="125667"/>
      <dgm:spPr/>
      <dgm:t>
        <a:bodyPr/>
        <a:lstStyle/>
        <a:p>
          <a:endParaRPr lang="es-PE"/>
        </a:p>
      </dgm:t>
    </dgm:pt>
    <dgm:pt modelId="{7DF77E8C-411C-4B41-9C9A-1F9989458C3B}" type="pres">
      <dgm:prSet presAssocID="{CEDFDA9A-6EF6-431E-8D55-1BA9B06996D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078E25-0C7C-42A2-A197-FF637AE7E39D}" type="pres">
      <dgm:prSet presAssocID="{CEDFDA9A-6EF6-431E-8D55-1BA9B06996DC}" presName="childPlaceholder" presStyleCnt="0"/>
      <dgm:spPr/>
    </dgm:pt>
    <dgm:pt modelId="{3EF192C4-9408-41E9-B139-CFDE9D196F1A}" type="pres">
      <dgm:prSet presAssocID="{CEDFDA9A-6EF6-431E-8D55-1BA9B06996DC}" presName="circle" presStyleCnt="0"/>
      <dgm:spPr/>
    </dgm:pt>
    <dgm:pt modelId="{68E0B045-C2E0-4C30-9740-A2E59BE20355}" type="pres">
      <dgm:prSet presAssocID="{CEDFDA9A-6EF6-431E-8D55-1BA9B06996D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D2CB9D1-F89D-4D9D-9922-9684556560B1}" type="pres">
      <dgm:prSet presAssocID="{CEDFDA9A-6EF6-431E-8D55-1BA9B06996DC}" presName="quadrant2" presStyleLbl="node1" presStyleIdx="1" presStyleCnt="4" custScaleX="137742" custScaleY="116008" custLinFactNeighborX="29723" custLinFactNeighborY="-744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6957DC-3961-45F6-B187-E3D7DAD3890D}" type="pres">
      <dgm:prSet presAssocID="{CEDFDA9A-6EF6-431E-8D55-1BA9B06996DC}" presName="quadrant3" presStyleLbl="node1" presStyleIdx="2" presStyleCnt="4" custScaleX="94504" custLinFactNeighborX="4142" custLinFactNeighborY="18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320F28E-A463-4E11-AF94-B47D9D50FA2E}" type="pres">
      <dgm:prSet presAssocID="{CEDFDA9A-6EF6-431E-8D55-1BA9B06996D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60EDF7-75A8-4C4C-ABBC-5B52C79DF57D}" type="pres">
      <dgm:prSet presAssocID="{CEDFDA9A-6EF6-431E-8D55-1BA9B06996DC}" presName="quadrantPlaceholder" presStyleCnt="0"/>
      <dgm:spPr/>
    </dgm:pt>
    <dgm:pt modelId="{DF9EE623-C6DA-42C4-9592-53D03ABB3655}" type="pres">
      <dgm:prSet presAssocID="{CEDFDA9A-6EF6-431E-8D55-1BA9B06996DC}" presName="center1" presStyleLbl="fgShp" presStyleIdx="0" presStyleCnt="2"/>
      <dgm:spPr/>
    </dgm:pt>
    <dgm:pt modelId="{1FE00459-E3EF-4342-918C-32470A7DDCD5}" type="pres">
      <dgm:prSet presAssocID="{CEDFDA9A-6EF6-431E-8D55-1BA9B06996DC}" presName="center2" presStyleLbl="fgShp" presStyleIdx="1" presStyleCnt="2"/>
      <dgm:spPr/>
    </dgm:pt>
  </dgm:ptLst>
  <dgm:cxnLst>
    <dgm:cxn modelId="{F2280190-EACE-4938-A0EC-F431A9D79971}" srcId="{FFB8859B-A94E-4371-883E-168ED3FCDC28}" destId="{2755AFD2-6BBB-4A7F-BF42-398DC481BC38}" srcOrd="0" destOrd="0" parTransId="{3465F1D6-EA28-4CCD-997A-0CB4127C5FDF}" sibTransId="{45DA0C84-8E88-41DC-B354-8E6155167604}"/>
    <dgm:cxn modelId="{14B296A4-B6E3-478E-90D2-DB73B61CB8E2}" srcId="{742D2BED-D8C9-44E3-8ED5-AE87D5F81E68}" destId="{315A204B-23B7-4454-8608-D6737BEA998F}" srcOrd="1" destOrd="0" parTransId="{F1C69F8D-F56A-4554-988B-4E2EE4A285C3}" sibTransId="{67121FBA-D1F8-491E-B0B9-4B20DE927ADC}"/>
    <dgm:cxn modelId="{CCD32BAD-8117-406D-96F6-144E1BC07175}" type="presOf" srcId="{2755AFD2-6BBB-4A7F-BF42-398DC481BC38}" destId="{84453461-438E-409C-BE3C-0C42334DAB83}" srcOrd="0" destOrd="0" presId="urn:microsoft.com/office/officeart/2005/8/layout/cycle4"/>
    <dgm:cxn modelId="{E501D23B-8CE7-45CE-B345-DEEBB5204AE8}" srcId="{742D2BED-D8C9-44E3-8ED5-AE87D5F81E68}" destId="{62EF01E8-E00D-45BF-B92F-B1C181462AD0}" srcOrd="2" destOrd="0" parTransId="{4694F4A9-A2DA-4637-A294-AAC969A55591}" sibTransId="{EFDE05C5-939D-4D63-BC65-886A462F92AC}"/>
    <dgm:cxn modelId="{56348A0B-60EA-40AF-A208-6A7E2C56154C}" type="presOf" srcId="{29ADF28D-F936-475A-94E1-3C595570928C}" destId="{BF258D4E-8F74-442E-8E8E-3B5CE51AEF18}" srcOrd="1" destOrd="0" presId="urn:microsoft.com/office/officeart/2005/8/layout/cycle4"/>
    <dgm:cxn modelId="{62A2E102-39B4-4262-ABBD-0B8EB1C2F7CD}" type="presOf" srcId="{2BAF2190-0AEB-4295-A46F-982556949C53}" destId="{0C9D9698-BB8E-41DF-BE0B-A22A6002080A}" srcOrd="0" destOrd="3" presId="urn:microsoft.com/office/officeart/2005/8/layout/cycle4"/>
    <dgm:cxn modelId="{A536A367-742E-428A-A21E-ADC3A6D1FABE}" type="presOf" srcId="{71C19375-F77D-44EC-B377-65BEFBD099C7}" destId="{CB9681A3-9BDA-4825-9DB3-1BCF380B7417}" srcOrd="0" destOrd="0" presId="urn:microsoft.com/office/officeart/2005/8/layout/cycle4"/>
    <dgm:cxn modelId="{679C11A2-6DE5-4702-8C19-B57949C73AD9}" type="presOf" srcId="{FFB8859B-A94E-4371-883E-168ED3FCDC28}" destId="{AD2CB9D1-F89D-4D9D-9922-9684556560B1}" srcOrd="0" destOrd="0" presId="urn:microsoft.com/office/officeart/2005/8/layout/cycle4"/>
    <dgm:cxn modelId="{61CBDD2E-F28F-43A5-9894-61143D35FD4F}" type="presOf" srcId="{315A204B-23B7-4454-8608-D6737BEA998F}" destId="{0C9D9698-BB8E-41DF-BE0B-A22A6002080A}" srcOrd="0" destOrd="1" presId="urn:microsoft.com/office/officeart/2005/8/layout/cycle4"/>
    <dgm:cxn modelId="{89646FD1-FF2D-46EC-9D50-3188683E9767}" srcId="{CEDFDA9A-6EF6-431E-8D55-1BA9B06996DC}" destId="{742D2BED-D8C9-44E3-8ED5-AE87D5F81E68}" srcOrd="0" destOrd="0" parTransId="{8F01A5D3-44B2-4B9D-B604-368F4349B437}" sibTransId="{6FECDE83-A63B-4A19-96BF-92DB8402431B}"/>
    <dgm:cxn modelId="{11DFD58F-C7B7-4275-AA41-BAE2D1C79D7E}" srcId="{742D2BED-D8C9-44E3-8ED5-AE87D5F81E68}" destId="{2BAF2190-0AEB-4295-A46F-982556949C53}" srcOrd="3" destOrd="0" parTransId="{0EB3E736-0659-47C7-9627-D5E466244B88}" sibTransId="{9F344EE5-3D73-4CCE-853C-1D2DC52D09EA}"/>
    <dgm:cxn modelId="{F51BAEBF-6BD3-4D7B-843A-25740915DBC2}" type="presOf" srcId="{62EF01E8-E00D-45BF-B92F-B1C181462AD0}" destId="{139F039C-D740-46F5-B69D-1C635EF1CB86}" srcOrd="1" destOrd="2" presId="urn:microsoft.com/office/officeart/2005/8/layout/cycle4"/>
    <dgm:cxn modelId="{5974897F-DA2F-45D7-A149-F6CDF9EC5D13}" type="presOf" srcId="{71C19375-F77D-44EC-B377-65BEFBD099C7}" destId="{7DF77E8C-411C-4B41-9C9A-1F9989458C3B}" srcOrd="1" destOrd="0" presId="urn:microsoft.com/office/officeart/2005/8/layout/cycle4"/>
    <dgm:cxn modelId="{6255BDEA-D6D0-4592-B5FB-329B003721A9}" type="presOf" srcId="{315A204B-23B7-4454-8608-D6737BEA998F}" destId="{139F039C-D740-46F5-B69D-1C635EF1CB86}" srcOrd="1" destOrd="1" presId="urn:microsoft.com/office/officeart/2005/8/layout/cycle4"/>
    <dgm:cxn modelId="{07A0CE0D-3722-4C55-90F1-F4DEE1DB1558}" srcId="{CEDFDA9A-6EF6-431E-8D55-1BA9B06996DC}" destId="{67AFB3DB-5D25-44E7-8AEE-6DE6A7D48DD7}" srcOrd="3" destOrd="0" parTransId="{F2B42D2D-AB32-4DF5-B28A-A47F5100E527}" sibTransId="{BA9D8992-4DC2-4BFC-B9E2-0736E9341076}"/>
    <dgm:cxn modelId="{57189316-1CEE-4B39-8AD2-3B5826941E22}" srcId="{67AFB3DB-5D25-44E7-8AEE-6DE6A7D48DD7}" destId="{71C19375-F77D-44EC-B377-65BEFBD099C7}" srcOrd="0" destOrd="0" parTransId="{63B0BFFB-4BF8-4C7B-9549-1C29F5A80C6D}" sibTransId="{E105986C-542B-48BA-8E78-8EEE1298270D}"/>
    <dgm:cxn modelId="{FDD30658-BD80-4B29-95CE-B9D9F6EF1E36}" type="presOf" srcId="{742D2BED-D8C9-44E3-8ED5-AE87D5F81E68}" destId="{68E0B045-C2E0-4C30-9740-A2E59BE20355}" srcOrd="0" destOrd="0" presId="urn:microsoft.com/office/officeart/2005/8/layout/cycle4"/>
    <dgm:cxn modelId="{E682C610-A332-4732-93E3-254318308842}" srcId="{CEDFDA9A-6EF6-431E-8D55-1BA9B06996DC}" destId="{FFB8859B-A94E-4371-883E-168ED3FCDC28}" srcOrd="1" destOrd="0" parTransId="{63AB809A-AED6-4252-94A5-E20ADD7D2F07}" sibTransId="{DC8112B5-F34F-4090-80B4-F500AD550A1F}"/>
    <dgm:cxn modelId="{0A7A770C-1F92-4A82-AD2C-6462A92AB91C}" type="presOf" srcId="{2755AFD2-6BBB-4A7F-BF42-398DC481BC38}" destId="{4F7DA0DE-A0F8-4189-BC26-5D1BCD52D2C3}" srcOrd="1" destOrd="0" presId="urn:microsoft.com/office/officeart/2005/8/layout/cycle4"/>
    <dgm:cxn modelId="{71B749A7-1C05-4E73-B9E0-59BB04F9DCBA}" type="presOf" srcId="{1B3F5CE9-6351-4261-9F0A-A1D3262EB738}" destId="{139F039C-D740-46F5-B69D-1C635EF1CB86}" srcOrd="1" destOrd="0" presId="urn:microsoft.com/office/officeart/2005/8/layout/cycle4"/>
    <dgm:cxn modelId="{38CC11D2-24CA-461A-ABC7-2CC5CACF2524}" type="presOf" srcId="{67AFB3DB-5D25-44E7-8AEE-6DE6A7D48DD7}" destId="{8320F28E-A463-4E11-AF94-B47D9D50FA2E}" srcOrd="0" destOrd="0" presId="urn:microsoft.com/office/officeart/2005/8/layout/cycle4"/>
    <dgm:cxn modelId="{658B190B-C67B-4FB1-A06C-F80EC0495894}" type="presOf" srcId="{E7E16B94-B2BE-4D72-9CBB-3A0557EDD88F}" destId="{156957DC-3961-45F6-B187-E3D7DAD3890D}" srcOrd="0" destOrd="0" presId="urn:microsoft.com/office/officeart/2005/8/layout/cycle4"/>
    <dgm:cxn modelId="{91CB951D-9065-44CD-A083-D887C9D96DBC}" srcId="{E7E16B94-B2BE-4D72-9CBB-3A0557EDD88F}" destId="{29ADF28D-F936-475A-94E1-3C595570928C}" srcOrd="0" destOrd="0" parTransId="{9F776D63-B554-4B68-84E0-AA7A70305EC6}" sibTransId="{7AFEE415-A81E-4ACA-BE54-63A69F344425}"/>
    <dgm:cxn modelId="{A685523C-BF62-4432-AC5B-EECFAEBE2AED}" type="presOf" srcId="{2BAF2190-0AEB-4295-A46F-982556949C53}" destId="{139F039C-D740-46F5-B69D-1C635EF1CB86}" srcOrd="1" destOrd="3" presId="urn:microsoft.com/office/officeart/2005/8/layout/cycle4"/>
    <dgm:cxn modelId="{9A9F1FF4-8583-46A9-8733-B6FE6D3FB138}" type="presOf" srcId="{CEDFDA9A-6EF6-431E-8D55-1BA9B06996DC}" destId="{E4D116A7-A8F3-4FAB-B541-1A88ACB5B959}" srcOrd="0" destOrd="0" presId="urn:microsoft.com/office/officeart/2005/8/layout/cycle4"/>
    <dgm:cxn modelId="{C0180394-54FE-47C6-AFF7-6333CE062A81}" type="presOf" srcId="{62EF01E8-E00D-45BF-B92F-B1C181462AD0}" destId="{0C9D9698-BB8E-41DF-BE0B-A22A6002080A}" srcOrd="0" destOrd="2" presId="urn:microsoft.com/office/officeart/2005/8/layout/cycle4"/>
    <dgm:cxn modelId="{05A3949D-99F1-41F6-A236-D11010EF4CB3}" srcId="{742D2BED-D8C9-44E3-8ED5-AE87D5F81E68}" destId="{1B3F5CE9-6351-4261-9F0A-A1D3262EB738}" srcOrd="0" destOrd="0" parTransId="{18305396-5162-491D-8BE3-DA59DB6698B4}" sibTransId="{8211F74C-A142-42DF-A101-C503D562B4CC}"/>
    <dgm:cxn modelId="{A87D0206-FAAB-4100-971E-5376B5CFCB32}" type="presOf" srcId="{1B3F5CE9-6351-4261-9F0A-A1D3262EB738}" destId="{0C9D9698-BB8E-41DF-BE0B-A22A6002080A}" srcOrd="0" destOrd="0" presId="urn:microsoft.com/office/officeart/2005/8/layout/cycle4"/>
    <dgm:cxn modelId="{AE973A56-C314-430D-BC10-8EA0B94EDD63}" type="presOf" srcId="{29ADF28D-F936-475A-94E1-3C595570928C}" destId="{202B1D55-EEF6-488A-8156-84D41D1147CC}" srcOrd="0" destOrd="0" presId="urn:microsoft.com/office/officeart/2005/8/layout/cycle4"/>
    <dgm:cxn modelId="{F8DEC1D9-19B4-4F03-B21B-3C70A7327C64}" srcId="{CEDFDA9A-6EF6-431E-8D55-1BA9B06996DC}" destId="{E7E16B94-B2BE-4D72-9CBB-3A0557EDD88F}" srcOrd="2" destOrd="0" parTransId="{E92F8C96-C827-4FD5-AB46-B6FC4E44193D}" sibTransId="{733D0D63-0E32-405E-AC58-EBE6E5B2D30E}"/>
    <dgm:cxn modelId="{E905F866-9D29-40AD-AA3D-46BC74FE7C7B}" type="presParOf" srcId="{E4D116A7-A8F3-4FAB-B541-1A88ACB5B959}" destId="{CAE83DBE-946C-49BE-860B-C0163D9D090D}" srcOrd="0" destOrd="0" presId="urn:microsoft.com/office/officeart/2005/8/layout/cycle4"/>
    <dgm:cxn modelId="{F0DB826A-3C9A-4392-95C5-3EF4D0A37A63}" type="presParOf" srcId="{CAE83DBE-946C-49BE-860B-C0163D9D090D}" destId="{FAB63E8A-44BA-4D87-9729-3A82DFBD098E}" srcOrd="0" destOrd="0" presId="urn:microsoft.com/office/officeart/2005/8/layout/cycle4"/>
    <dgm:cxn modelId="{6528D921-2332-4B7D-8B3E-39C739F56F23}" type="presParOf" srcId="{FAB63E8A-44BA-4D87-9729-3A82DFBD098E}" destId="{0C9D9698-BB8E-41DF-BE0B-A22A6002080A}" srcOrd="0" destOrd="0" presId="urn:microsoft.com/office/officeart/2005/8/layout/cycle4"/>
    <dgm:cxn modelId="{0BF1A816-4E66-440E-8E25-BDFB1689B154}" type="presParOf" srcId="{FAB63E8A-44BA-4D87-9729-3A82DFBD098E}" destId="{139F039C-D740-46F5-B69D-1C635EF1CB86}" srcOrd="1" destOrd="0" presId="urn:microsoft.com/office/officeart/2005/8/layout/cycle4"/>
    <dgm:cxn modelId="{9BD38E27-1D6B-4240-B1E1-BE01CD54E063}" type="presParOf" srcId="{CAE83DBE-946C-49BE-860B-C0163D9D090D}" destId="{0DF3D72B-C351-4830-AB41-EDB822D4C633}" srcOrd="1" destOrd="0" presId="urn:microsoft.com/office/officeart/2005/8/layout/cycle4"/>
    <dgm:cxn modelId="{53BB658E-96E8-4295-A8C0-04CC850D90BF}" type="presParOf" srcId="{0DF3D72B-C351-4830-AB41-EDB822D4C633}" destId="{84453461-438E-409C-BE3C-0C42334DAB83}" srcOrd="0" destOrd="0" presId="urn:microsoft.com/office/officeart/2005/8/layout/cycle4"/>
    <dgm:cxn modelId="{3F7BA3F0-B5C5-4CA1-9B30-1162CE9E4C4C}" type="presParOf" srcId="{0DF3D72B-C351-4830-AB41-EDB822D4C633}" destId="{4F7DA0DE-A0F8-4189-BC26-5D1BCD52D2C3}" srcOrd="1" destOrd="0" presId="urn:microsoft.com/office/officeart/2005/8/layout/cycle4"/>
    <dgm:cxn modelId="{E74A3A1E-8A0F-40C7-BB5A-5CE4EC973B94}" type="presParOf" srcId="{CAE83DBE-946C-49BE-860B-C0163D9D090D}" destId="{0FED0058-3ACB-42A8-A0E6-C9ECC1B9AF9D}" srcOrd="2" destOrd="0" presId="urn:microsoft.com/office/officeart/2005/8/layout/cycle4"/>
    <dgm:cxn modelId="{413D6FDB-D226-4430-9EBF-EE22F07B766E}" type="presParOf" srcId="{0FED0058-3ACB-42A8-A0E6-C9ECC1B9AF9D}" destId="{202B1D55-EEF6-488A-8156-84D41D1147CC}" srcOrd="0" destOrd="0" presId="urn:microsoft.com/office/officeart/2005/8/layout/cycle4"/>
    <dgm:cxn modelId="{B67D6FE3-DC5A-47D4-92DC-E33631BA5FC8}" type="presParOf" srcId="{0FED0058-3ACB-42A8-A0E6-C9ECC1B9AF9D}" destId="{BF258D4E-8F74-442E-8E8E-3B5CE51AEF18}" srcOrd="1" destOrd="0" presId="urn:microsoft.com/office/officeart/2005/8/layout/cycle4"/>
    <dgm:cxn modelId="{607AF903-4958-4E70-A204-EC9B92A9C239}" type="presParOf" srcId="{CAE83DBE-946C-49BE-860B-C0163D9D090D}" destId="{99D3A8BF-82AC-4831-AA9F-A07CCF680728}" srcOrd="3" destOrd="0" presId="urn:microsoft.com/office/officeart/2005/8/layout/cycle4"/>
    <dgm:cxn modelId="{E8EA5F85-8D18-4A35-BE89-7B41BA48801B}" type="presParOf" srcId="{99D3A8BF-82AC-4831-AA9F-A07CCF680728}" destId="{CB9681A3-9BDA-4825-9DB3-1BCF380B7417}" srcOrd="0" destOrd="0" presId="urn:microsoft.com/office/officeart/2005/8/layout/cycle4"/>
    <dgm:cxn modelId="{FA241C2E-1671-40FD-8A24-FABA421ABB8C}" type="presParOf" srcId="{99D3A8BF-82AC-4831-AA9F-A07CCF680728}" destId="{7DF77E8C-411C-4B41-9C9A-1F9989458C3B}" srcOrd="1" destOrd="0" presId="urn:microsoft.com/office/officeart/2005/8/layout/cycle4"/>
    <dgm:cxn modelId="{6F0F5978-EEED-4276-B610-69B4CF3468B9}" type="presParOf" srcId="{CAE83DBE-946C-49BE-860B-C0163D9D090D}" destId="{97078E25-0C7C-42A2-A197-FF637AE7E39D}" srcOrd="4" destOrd="0" presId="urn:microsoft.com/office/officeart/2005/8/layout/cycle4"/>
    <dgm:cxn modelId="{6B324878-A16C-415E-BB8E-E0B3AA8D4CBE}" type="presParOf" srcId="{E4D116A7-A8F3-4FAB-B541-1A88ACB5B959}" destId="{3EF192C4-9408-41E9-B139-CFDE9D196F1A}" srcOrd="1" destOrd="0" presId="urn:microsoft.com/office/officeart/2005/8/layout/cycle4"/>
    <dgm:cxn modelId="{0EADB93A-6FCA-4735-B5FD-78C05E345F0C}" type="presParOf" srcId="{3EF192C4-9408-41E9-B139-CFDE9D196F1A}" destId="{68E0B045-C2E0-4C30-9740-A2E59BE20355}" srcOrd="0" destOrd="0" presId="urn:microsoft.com/office/officeart/2005/8/layout/cycle4"/>
    <dgm:cxn modelId="{4468A774-8C9F-4E97-9419-13047FAA7270}" type="presParOf" srcId="{3EF192C4-9408-41E9-B139-CFDE9D196F1A}" destId="{AD2CB9D1-F89D-4D9D-9922-9684556560B1}" srcOrd="1" destOrd="0" presId="urn:microsoft.com/office/officeart/2005/8/layout/cycle4"/>
    <dgm:cxn modelId="{FE8D2AF8-3997-4119-BB37-71F1F7813A11}" type="presParOf" srcId="{3EF192C4-9408-41E9-B139-CFDE9D196F1A}" destId="{156957DC-3961-45F6-B187-E3D7DAD3890D}" srcOrd="2" destOrd="0" presId="urn:microsoft.com/office/officeart/2005/8/layout/cycle4"/>
    <dgm:cxn modelId="{F6FC6E8E-35F7-463F-BB6B-17CD5EEFF2E9}" type="presParOf" srcId="{3EF192C4-9408-41E9-B139-CFDE9D196F1A}" destId="{8320F28E-A463-4E11-AF94-B47D9D50FA2E}" srcOrd="3" destOrd="0" presId="urn:microsoft.com/office/officeart/2005/8/layout/cycle4"/>
    <dgm:cxn modelId="{E353317A-0184-4B76-A222-45AB1F95CB9E}" type="presParOf" srcId="{3EF192C4-9408-41E9-B139-CFDE9D196F1A}" destId="{7960EDF7-75A8-4C4C-ABBC-5B52C79DF57D}" srcOrd="4" destOrd="0" presId="urn:microsoft.com/office/officeart/2005/8/layout/cycle4"/>
    <dgm:cxn modelId="{FDDCE90F-6723-441B-8DC1-9B6121E84CBB}" type="presParOf" srcId="{E4D116A7-A8F3-4FAB-B541-1A88ACB5B959}" destId="{DF9EE623-C6DA-42C4-9592-53D03ABB3655}" srcOrd="2" destOrd="0" presId="urn:microsoft.com/office/officeart/2005/8/layout/cycle4"/>
    <dgm:cxn modelId="{EBCEB380-1825-420B-9F46-04B1CE5C76CE}" type="presParOf" srcId="{E4D116A7-A8F3-4FAB-B541-1A88ACB5B959}" destId="{1FE00459-E3EF-4342-918C-32470A7DDCD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EA0D0-5A5E-49C5-B4EA-A0365C218A7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CE21AB8D-C241-4604-A6D6-7C1FA91DCA04}">
      <dgm:prSet phldrT="[Texto]" custT="1"/>
      <dgm:spPr/>
      <dgm:t>
        <a:bodyPr/>
        <a:lstStyle/>
        <a:p>
          <a:r>
            <a:rPr lang="es-PE" sz="1200" dirty="0" smtClean="0"/>
            <a:t>Identificación de terreno</a:t>
          </a:r>
          <a:endParaRPr lang="es-PE" sz="1200" dirty="0"/>
        </a:p>
      </dgm:t>
    </dgm:pt>
    <dgm:pt modelId="{54BD3919-4EE8-4DCA-868C-BF8CD9593AA7}" type="parTrans" cxnId="{3866FA4A-7BA5-4B75-9D77-C6B00B1C87EB}">
      <dgm:prSet/>
      <dgm:spPr/>
      <dgm:t>
        <a:bodyPr/>
        <a:lstStyle/>
        <a:p>
          <a:endParaRPr lang="es-PE"/>
        </a:p>
      </dgm:t>
    </dgm:pt>
    <dgm:pt modelId="{AC6376B9-5522-4CB5-A00B-923CF814A40A}" type="sibTrans" cxnId="{3866FA4A-7BA5-4B75-9D77-C6B00B1C87EB}">
      <dgm:prSet/>
      <dgm:spPr/>
      <dgm:t>
        <a:bodyPr/>
        <a:lstStyle/>
        <a:p>
          <a:endParaRPr lang="es-PE"/>
        </a:p>
      </dgm:t>
    </dgm:pt>
    <dgm:pt modelId="{9335C5E7-2C88-4E9F-A304-AA9AE41D2B92}">
      <dgm:prSet phldrT="[Texto]" custT="1"/>
      <dgm:spPr/>
      <dgm:t>
        <a:bodyPr/>
        <a:lstStyle/>
        <a:p>
          <a:r>
            <a:rPr lang="es-PE" sz="1200" dirty="0" smtClean="0"/>
            <a:t>Análisis de factibilidad</a:t>
          </a:r>
          <a:endParaRPr lang="es-PE" sz="1200" dirty="0"/>
        </a:p>
      </dgm:t>
    </dgm:pt>
    <dgm:pt modelId="{BEA3598A-9C1F-4EE0-A50F-8BB118BB8979}" type="parTrans" cxnId="{56EF4581-1619-4958-BF56-3632B88B2747}">
      <dgm:prSet/>
      <dgm:spPr/>
      <dgm:t>
        <a:bodyPr/>
        <a:lstStyle/>
        <a:p>
          <a:endParaRPr lang="es-PE"/>
        </a:p>
      </dgm:t>
    </dgm:pt>
    <dgm:pt modelId="{F3890088-287D-47F6-9055-D366656826B9}" type="sibTrans" cxnId="{56EF4581-1619-4958-BF56-3632B88B2747}">
      <dgm:prSet/>
      <dgm:spPr/>
      <dgm:t>
        <a:bodyPr/>
        <a:lstStyle/>
        <a:p>
          <a:endParaRPr lang="es-PE"/>
        </a:p>
      </dgm:t>
    </dgm:pt>
    <dgm:pt modelId="{2A78762B-9DDF-4C27-9B03-286363583AB5}">
      <dgm:prSet phldrT="[Texto]" custT="1"/>
      <dgm:spPr/>
      <dgm:t>
        <a:bodyPr/>
        <a:lstStyle/>
        <a:p>
          <a:r>
            <a:rPr lang="es-PE" sz="1200" dirty="0" smtClean="0"/>
            <a:t>Negociación de compra</a:t>
          </a:r>
          <a:endParaRPr lang="es-PE" sz="1200" dirty="0"/>
        </a:p>
      </dgm:t>
    </dgm:pt>
    <dgm:pt modelId="{46611DA9-ECE1-471C-9BCB-0338094CAC23}" type="parTrans" cxnId="{E03C9FF7-BFF2-4194-8D60-31F666A51AC0}">
      <dgm:prSet/>
      <dgm:spPr/>
      <dgm:t>
        <a:bodyPr/>
        <a:lstStyle/>
        <a:p>
          <a:endParaRPr lang="es-PE"/>
        </a:p>
      </dgm:t>
    </dgm:pt>
    <dgm:pt modelId="{C0B59C61-9D55-435F-B839-0CD95B6CE5B1}" type="sibTrans" cxnId="{E03C9FF7-BFF2-4194-8D60-31F666A51AC0}">
      <dgm:prSet/>
      <dgm:spPr/>
      <dgm:t>
        <a:bodyPr/>
        <a:lstStyle/>
        <a:p>
          <a:endParaRPr lang="es-PE"/>
        </a:p>
      </dgm:t>
    </dgm:pt>
    <dgm:pt modelId="{817540F3-1E9D-4C5E-BCCD-31588A3587B7}">
      <dgm:prSet phldrT="[Texto]" custT="1"/>
      <dgm:spPr/>
      <dgm:t>
        <a:bodyPr/>
        <a:lstStyle/>
        <a:p>
          <a:r>
            <a:rPr lang="es-PE" sz="1200" dirty="0" smtClean="0"/>
            <a:t>Aprobaciones regulatorias</a:t>
          </a:r>
          <a:endParaRPr lang="es-PE" sz="1200" dirty="0"/>
        </a:p>
      </dgm:t>
    </dgm:pt>
    <dgm:pt modelId="{7EA29F3C-18D6-439E-91DB-37309EBD069E}" type="parTrans" cxnId="{F4F49C6E-942B-4F82-89A9-73334A3C2AE1}">
      <dgm:prSet/>
      <dgm:spPr/>
      <dgm:t>
        <a:bodyPr/>
        <a:lstStyle/>
        <a:p>
          <a:endParaRPr lang="es-PE"/>
        </a:p>
      </dgm:t>
    </dgm:pt>
    <dgm:pt modelId="{78C330A9-1D87-4E86-B910-A38B55800C79}" type="sibTrans" cxnId="{F4F49C6E-942B-4F82-89A9-73334A3C2AE1}">
      <dgm:prSet/>
      <dgm:spPr/>
      <dgm:t>
        <a:bodyPr/>
        <a:lstStyle/>
        <a:p>
          <a:endParaRPr lang="es-PE"/>
        </a:p>
      </dgm:t>
    </dgm:pt>
    <dgm:pt modelId="{456109D7-9630-429E-A556-090ACB3F53C3}">
      <dgm:prSet phldrT="[Texto]" custT="1"/>
      <dgm:spPr/>
      <dgm:t>
        <a:bodyPr/>
        <a:lstStyle/>
        <a:p>
          <a:r>
            <a:rPr lang="es-PE" sz="1200" dirty="0" smtClean="0"/>
            <a:t>Diseño &amp; Arquitectura</a:t>
          </a:r>
          <a:endParaRPr lang="es-PE" sz="1200" dirty="0"/>
        </a:p>
      </dgm:t>
    </dgm:pt>
    <dgm:pt modelId="{3F0DFEA3-3EEA-455C-B942-C9A32EAF8BBA}" type="parTrans" cxnId="{129E1A07-3BA8-4B44-8BBC-A50BDBB346B4}">
      <dgm:prSet/>
      <dgm:spPr/>
      <dgm:t>
        <a:bodyPr/>
        <a:lstStyle/>
        <a:p>
          <a:endParaRPr lang="es-PE"/>
        </a:p>
      </dgm:t>
    </dgm:pt>
    <dgm:pt modelId="{74608BF6-C12F-4B73-81D3-75463054E3EA}" type="sibTrans" cxnId="{129E1A07-3BA8-4B44-8BBC-A50BDBB346B4}">
      <dgm:prSet/>
      <dgm:spPr/>
      <dgm:t>
        <a:bodyPr/>
        <a:lstStyle/>
        <a:p>
          <a:endParaRPr lang="es-PE"/>
        </a:p>
      </dgm:t>
    </dgm:pt>
    <dgm:pt modelId="{597FAA43-FE89-4DC3-94A3-21C81788B2D4}">
      <dgm:prSet phldrT="[Texto]" custT="1"/>
      <dgm:spPr/>
      <dgm:t>
        <a:bodyPr/>
        <a:lstStyle/>
        <a:p>
          <a:r>
            <a:rPr lang="es-PE" sz="1200" dirty="0" smtClean="0"/>
            <a:t>Ventas &amp; Marketing</a:t>
          </a:r>
          <a:endParaRPr lang="es-PE" sz="1200" dirty="0"/>
        </a:p>
      </dgm:t>
    </dgm:pt>
    <dgm:pt modelId="{88177043-99E3-4DC0-AD4D-BC87D162D46C}" type="parTrans" cxnId="{BFFA6D16-43AF-4768-8D6A-03F0C39DD9C8}">
      <dgm:prSet/>
      <dgm:spPr/>
      <dgm:t>
        <a:bodyPr/>
        <a:lstStyle/>
        <a:p>
          <a:endParaRPr lang="es-PE"/>
        </a:p>
      </dgm:t>
    </dgm:pt>
    <dgm:pt modelId="{253406F7-B646-4E9E-9518-DB8B373A4578}" type="sibTrans" cxnId="{BFFA6D16-43AF-4768-8D6A-03F0C39DD9C8}">
      <dgm:prSet/>
      <dgm:spPr/>
      <dgm:t>
        <a:bodyPr/>
        <a:lstStyle/>
        <a:p>
          <a:endParaRPr lang="es-PE"/>
        </a:p>
      </dgm:t>
    </dgm:pt>
    <dgm:pt modelId="{38688BF5-5BF7-47C0-88DE-CC43BEFA2AA2}">
      <dgm:prSet phldrT="[Texto]" custT="1"/>
      <dgm:spPr/>
      <dgm:t>
        <a:bodyPr/>
        <a:lstStyle/>
        <a:p>
          <a:r>
            <a:rPr lang="es-PE" sz="1200" dirty="0" smtClean="0"/>
            <a:t>Postventa</a:t>
          </a:r>
          <a:endParaRPr lang="es-PE" sz="1200" dirty="0"/>
        </a:p>
      </dgm:t>
    </dgm:pt>
    <dgm:pt modelId="{D7414575-8E5F-4F55-8FDE-D01F8FD7E64E}" type="parTrans" cxnId="{E4EBAA89-A97F-40D8-8C57-F2BE0096A9D1}">
      <dgm:prSet/>
      <dgm:spPr/>
      <dgm:t>
        <a:bodyPr/>
        <a:lstStyle/>
        <a:p>
          <a:endParaRPr lang="es-PE"/>
        </a:p>
      </dgm:t>
    </dgm:pt>
    <dgm:pt modelId="{96816697-CD94-46A3-B276-72710A2ADDE9}" type="sibTrans" cxnId="{E4EBAA89-A97F-40D8-8C57-F2BE0096A9D1}">
      <dgm:prSet/>
      <dgm:spPr/>
      <dgm:t>
        <a:bodyPr/>
        <a:lstStyle/>
        <a:p>
          <a:endParaRPr lang="es-PE"/>
        </a:p>
      </dgm:t>
    </dgm:pt>
    <dgm:pt modelId="{5305B1B5-F64E-414B-ADB2-F7885514DC16}" type="pres">
      <dgm:prSet presAssocID="{761EA0D0-5A5E-49C5-B4EA-A0365C218A7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2063653-2E73-49BF-9A5A-8EFBBAB56BA2}" type="pres">
      <dgm:prSet presAssocID="{CE21AB8D-C241-4604-A6D6-7C1FA91DCA04}" presName="Accent1" presStyleCnt="0"/>
      <dgm:spPr/>
    </dgm:pt>
    <dgm:pt modelId="{668862CE-C4B6-4639-AAB3-5BA8081EAA66}" type="pres">
      <dgm:prSet presAssocID="{CE21AB8D-C241-4604-A6D6-7C1FA91DCA04}" presName="Accent" presStyleLbl="node1" presStyleIdx="0" presStyleCnt="7"/>
      <dgm:spPr/>
    </dgm:pt>
    <dgm:pt modelId="{D8C090AA-7EF2-48E7-90F0-369A806CE6CF}" type="pres">
      <dgm:prSet presAssocID="{CE21AB8D-C241-4604-A6D6-7C1FA91DCA04}" presName="Parent1" presStyleLbl="revTx" presStyleIdx="0" presStyleCnt="7" custScaleX="1362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24BC21-D8EC-488A-8D8F-426238F05B2A}" type="pres">
      <dgm:prSet presAssocID="{9335C5E7-2C88-4E9F-A304-AA9AE41D2B92}" presName="Accent2" presStyleCnt="0"/>
      <dgm:spPr/>
    </dgm:pt>
    <dgm:pt modelId="{2D8F9D7D-E04C-49B2-AB2C-A4A3E07AF2D2}" type="pres">
      <dgm:prSet presAssocID="{9335C5E7-2C88-4E9F-A304-AA9AE41D2B92}" presName="Accent" presStyleLbl="node1" presStyleIdx="1" presStyleCnt="7"/>
      <dgm:spPr/>
    </dgm:pt>
    <dgm:pt modelId="{584A7F50-12B6-451F-8A8C-204E59BA9B6B}" type="pres">
      <dgm:prSet presAssocID="{9335C5E7-2C88-4E9F-A304-AA9AE41D2B92}" presName="Parent2" presStyleLbl="revTx" presStyleIdx="1" presStyleCnt="7" custScaleX="1436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BF68ED-87C5-46D6-AA57-BB4B4959221F}" type="pres">
      <dgm:prSet presAssocID="{2A78762B-9DDF-4C27-9B03-286363583AB5}" presName="Accent3" presStyleCnt="0"/>
      <dgm:spPr/>
    </dgm:pt>
    <dgm:pt modelId="{2A8D1397-4DD0-4345-883F-F7474AE4442B}" type="pres">
      <dgm:prSet presAssocID="{2A78762B-9DDF-4C27-9B03-286363583AB5}" presName="Accent" presStyleLbl="node1" presStyleIdx="2" presStyleCnt="7"/>
      <dgm:spPr/>
    </dgm:pt>
    <dgm:pt modelId="{A74D6044-7B68-4515-9957-1CF781721B83}" type="pres">
      <dgm:prSet presAssocID="{2A78762B-9DDF-4C27-9B03-286363583AB5}" presName="Parent3" presStyleLbl="revTx" presStyleIdx="2" presStyleCnt="7" custScaleX="191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65079B-C31B-46B0-9D09-514BDCCAEC0A}" type="pres">
      <dgm:prSet presAssocID="{817540F3-1E9D-4C5E-BCCD-31588A3587B7}" presName="Accent4" presStyleCnt="0"/>
      <dgm:spPr/>
    </dgm:pt>
    <dgm:pt modelId="{90155583-2869-40FA-BA6D-E8B0C2DA8589}" type="pres">
      <dgm:prSet presAssocID="{817540F3-1E9D-4C5E-BCCD-31588A3587B7}" presName="Accent" presStyleLbl="node1" presStyleIdx="3" presStyleCnt="7"/>
      <dgm:spPr/>
    </dgm:pt>
    <dgm:pt modelId="{147EED15-67EB-4D6D-A287-E91691E7BD03}" type="pres">
      <dgm:prSet presAssocID="{817540F3-1E9D-4C5E-BCCD-31588A3587B7}" presName="Parent4" presStyleLbl="revTx" presStyleIdx="3" presStyleCnt="7" custScaleX="202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A0ECAF-2F43-4E10-9DAB-639F4D94FFE5}" type="pres">
      <dgm:prSet presAssocID="{456109D7-9630-429E-A556-090ACB3F53C3}" presName="Accent5" presStyleCnt="0"/>
      <dgm:spPr/>
    </dgm:pt>
    <dgm:pt modelId="{6CC530E3-AD72-4F3A-9A76-E23E31996097}" type="pres">
      <dgm:prSet presAssocID="{456109D7-9630-429E-A556-090ACB3F53C3}" presName="Accent" presStyleLbl="node1" presStyleIdx="4" presStyleCnt="7"/>
      <dgm:spPr/>
    </dgm:pt>
    <dgm:pt modelId="{AEA6B4FA-C768-4D4C-ABBB-C0C6A52C23BF}" type="pres">
      <dgm:prSet presAssocID="{456109D7-9630-429E-A556-090ACB3F53C3}" presName="Parent5" presStyleLbl="revTx" presStyleIdx="4" presStyleCnt="7" custScaleX="185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376DF2-9065-4C90-91EB-42617BE22B28}" type="pres">
      <dgm:prSet presAssocID="{597FAA43-FE89-4DC3-94A3-21C81788B2D4}" presName="Accent6" presStyleCnt="0"/>
      <dgm:spPr/>
    </dgm:pt>
    <dgm:pt modelId="{A8817D23-BFEA-48D4-AF4C-6B5208FD1F29}" type="pres">
      <dgm:prSet presAssocID="{597FAA43-FE89-4DC3-94A3-21C81788B2D4}" presName="Accent" presStyleLbl="node1" presStyleIdx="5" presStyleCnt="7"/>
      <dgm:spPr/>
    </dgm:pt>
    <dgm:pt modelId="{B7D22949-F8FA-4317-B8FC-820445BA0F38}" type="pres">
      <dgm:prSet presAssocID="{597FAA43-FE89-4DC3-94A3-21C81788B2D4}" presName="Parent6" presStyleLbl="revTx" presStyleIdx="5" presStyleCnt="7" custScaleX="1939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8C0A42-A273-4F63-AD35-F7148A6FF430}" type="pres">
      <dgm:prSet presAssocID="{38688BF5-5BF7-47C0-88DE-CC43BEFA2AA2}" presName="Accent7" presStyleCnt="0"/>
      <dgm:spPr/>
    </dgm:pt>
    <dgm:pt modelId="{E544DF6A-28E0-4703-9D91-2FE30A36CDA4}" type="pres">
      <dgm:prSet presAssocID="{38688BF5-5BF7-47C0-88DE-CC43BEFA2AA2}" presName="Accent" presStyleLbl="node1" presStyleIdx="6" presStyleCnt="7"/>
      <dgm:spPr/>
    </dgm:pt>
    <dgm:pt modelId="{5E10F6C6-D578-4152-987B-F747491EB370}" type="pres">
      <dgm:prSet presAssocID="{38688BF5-5BF7-47C0-88DE-CC43BEFA2AA2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7673020-9628-4D00-AFD8-C0E52D9BBE6F}" type="presOf" srcId="{761EA0D0-5A5E-49C5-B4EA-A0365C218A71}" destId="{5305B1B5-F64E-414B-ADB2-F7885514DC16}" srcOrd="0" destOrd="0" presId="urn:microsoft.com/office/officeart/2009/layout/CircleArrowProcess"/>
    <dgm:cxn modelId="{19E78693-BAAD-4951-B5D4-714A58C8842E}" type="presOf" srcId="{456109D7-9630-429E-A556-090ACB3F53C3}" destId="{AEA6B4FA-C768-4D4C-ABBB-C0C6A52C23BF}" srcOrd="0" destOrd="0" presId="urn:microsoft.com/office/officeart/2009/layout/CircleArrowProcess"/>
    <dgm:cxn modelId="{56EF4581-1619-4958-BF56-3632B88B2747}" srcId="{761EA0D0-5A5E-49C5-B4EA-A0365C218A71}" destId="{9335C5E7-2C88-4E9F-A304-AA9AE41D2B92}" srcOrd="1" destOrd="0" parTransId="{BEA3598A-9C1F-4EE0-A50F-8BB118BB8979}" sibTransId="{F3890088-287D-47F6-9055-D366656826B9}"/>
    <dgm:cxn modelId="{3866FA4A-7BA5-4B75-9D77-C6B00B1C87EB}" srcId="{761EA0D0-5A5E-49C5-B4EA-A0365C218A71}" destId="{CE21AB8D-C241-4604-A6D6-7C1FA91DCA04}" srcOrd="0" destOrd="0" parTransId="{54BD3919-4EE8-4DCA-868C-BF8CD9593AA7}" sibTransId="{AC6376B9-5522-4CB5-A00B-923CF814A40A}"/>
    <dgm:cxn modelId="{BFFA6D16-43AF-4768-8D6A-03F0C39DD9C8}" srcId="{761EA0D0-5A5E-49C5-B4EA-A0365C218A71}" destId="{597FAA43-FE89-4DC3-94A3-21C81788B2D4}" srcOrd="5" destOrd="0" parTransId="{88177043-99E3-4DC0-AD4D-BC87D162D46C}" sibTransId="{253406F7-B646-4E9E-9518-DB8B373A4578}"/>
    <dgm:cxn modelId="{E03C9FF7-BFF2-4194-8D60-31F666A51AC0}" srcId="{761EA0D0-5A5E-49C5-B4EA-A0365C218A71}" destId="{2A78762B-9DDF-4C27-9B03-286363583AB5}" srcOrd="2" destOrd="0" parTransId="{46611DA9-ECE1-471C-9BCB-0338094CAC23}" sibTransId="{C0B59C61-9D55-435F-B839-0CD95B6CE5B1}"/>
    <dgm:cxn modelId="{129E1A07-3BA8-4B44-8BBC-A50BDBB346B4}" srcId="{761EA0D0-5A5E-49C5-B4EA-A0365C218A71}" destId="{456109D7-9630-429E-A556-090ACB3F53C3}" srcOrd="4" destOrd="0" parTransId="{3F0DFEA3-3EEA-455C-B942-C9A32EAF8BBA}" sibTransId="{74608BF6-C12F-4B73-81D3-75463054E3EA}"/>
    <dgm:cxn modelId="{F4F49C6E-942B-4F82-89A9-73334A3C2AE1}" srcId="{761EA0D0-5A5E-49C5-B4EA-A0365C218A71}" destId="{817540F3-1E9D-4C5E-BCCD-31588A3587B7}" srcOrd="3" destOrd="0" parTransId="{7EA29F3C-18D6-439E-91DB-37309EBD069E}" sibTransId="{78C330A9-1D87-4E86-B910-A38B55800C79}"/>
    <dgm:cxn modelId="{D7C2A768-096B-420D-B42E-DD74B4E7EA86}" type="presOf" srcId="{597FAA43-FE89-4DC3-94A3-21C81788B2D4}" destId="{B7D22949-F8FA-4317-B8FC-820445BA0F38}" srcOrd="0" destOrd="0" presId="urn:microsoft.com/office/officeart/2009/layout/CircleArrowProcess"/>
    <dgm:cxn modelId="{E4EBAA89-A97F-40D8-8C57-F2BE0096A9D1}" srcId="{761EA0D0-5A5E-49C5-B4EA-A0365C218A71}" destId="{38688BF5-5BF7-47C0-88DE-CC43BEFA2AA2}" srcOrd="6" destOrd="0" parTransId="{D7414575-8E5F-4F55-8FDE-D01F8FD7E64E}" sibTransId="{96816697-CD94-46A3-B276-72710A2ADDE9}"/>
    <dgm:cxn modelId="{6080B6DF-4DE8-4CEF-95A7-954294F73486}" type="presOf" srcId="{CE21AB8D-C241-4604-A6D6-7C1FA91DCA04}" destId="{D8C090AA-7EF2-48E7-90F0-369A806CE6CF}" srcOrd="0" destOrd="0" presId="urn:microsoft.com/office/officeart/2009/layout/CircleArrowProcess"/>
    <dgm:cxn modelId="{F6649893-DF49-45E9-9681-813ECB8EA974}" type="presOf" srcId="{2A78762B-9DDF-4C27-9B03-286363583AB5}" destId="{A74D6044-7B68-4515-9957-1CF781721B83}" srcOrd="0" destOrd="0" presId="urn:microsoft.com/office/officeart/2009/layout/CircleArrowProcess"/>
    <dgm:cxn modelId="{CEF9E5CC-7A44-4629-A832-8EBD46667D9A}" type="presOf" srcId="{9335C5E7-2C88-4E9F-A304-AA9AE41D2B92}" destId="{584A7F50-12B6-451F-8A8C-204E59BA9B6B}" srcOrd="0" destOrd="0" presId="urn:microsoft.com/office/officeart/2009/layout/CircleArrowProcess"/>
    <dgm:cxn modelId="{3CD51AC3-F05E-494D-84B4-7A4B83BED9B5}" type="presOf" srcId="{817540F3-1E9D-4C5E-BCCD-31588A3587B7}" destId="{147EED15-67EB-4D6D-A287-E91691E7BD03}" srcOrd="0" destOrd="0" presId="urn:microsoft.com/office/officeart/2009/layout/CircleArrowProcess"/>
    <dgm:cxn modelId="{5E2EE4CE-E839-43F5-B695-2C8C207F1430}" type="presOf" srcId="{38688BF5-5BF7-47C0-88DE-CC43BEFA2AA2}" destId="{5E10F6C6-D578-4152-987B-F747491EB370}" srcOrd="0" destOrd="0" presId="urn:microsoft.com/office/officeart/2009/layout/CircleArrowProcess"/>
    <dgm:cxn modelId="{1D7FE06F-1113-427E-9D27-226DA58046A3}" type="presParOf" srcId="{5305B1B5-F64E-414B-ADB2-F7885514DC16}" destId="{22063653-2E73-49BF-9A5A-8EFBBAB56BA2}" srcOrd="0" destOrd="0" presId="urn:microsoft.com/office/officeart/2009/layout/CircleArrowProcess"/>
    <dgm:cxn modelId="{51C8BF66-FD8B-4F83-A118-CEC1BC4CADAC}" type="presParOf" srcId="{22063653-2E73-49BF-9A5A-8EFBBAB56BA2}" destId="{668862CE-C4B6-4639-AAB3-5BA8081EAA66}" srcOrd="0" destOrd="0" presId="urn:microsoft.com/office/officeart/2009/layout/CircleArrowProcess"/>
    <dgm:cxn modelId="{DF56DA25-598E-4B84-BE30-D1A88A2E60B4}" type="presParOf" srcId="{5305B1B5-F64E-414B-ADB2-F7885514DC16}" destId="{D8C090AA-7EF2-48E7-90F0-369A806CE6CF}" srcOrd="1" destOrd="0" presId="urn:microsoft.com/office/officeart/2009/layout/CircleArrowProcess"/>
    <dgm:cxn modelId="{66815F1F-E300-4751-8DD6-65024401106C}" type="presParOf" srcId="{5305B1B5-F64E-414B-ADB2-F7885514DC16}" destId="{A424BC21-D8EC-488A-8D8F-426238F05B2A}" srcOrd="2" destOrd="0" presId="urn:microsoft.com/office/officeart/2009/layout/CircleArrowProcess"/>
    <dgm:cxn modelId="{C53B7926-E803-4628-B970-D8C904F26344}" type="presParOf" srcId="{A424BC21-D8EC-488A-8D8F-426238F05B2A}" destId="{2D8F9D7D-E04C-49B2-AB2C-A4A3E07AF2D2}" srcOrd="0" destOrd="0" presId="urn:microsoft.com/office/officeart/2009/layout/CircleArrowProcess"/>
    <dgm:cxn modelId="{6F9F0EA2-E9DE-43EE-91A7-4EBC58AF446A}" type="presParOf" srcId="{5305B1B5-F64E-414B-ADB2-F7885514DC16}" destId="{584A7F50-12B6-451F-8A8C-204E59BA9B6B}" srcOrd="3" destOrd="0" presId="urn:microsoft.com/office/officeart/2009/layout/CircleArrowProcess"/>
    <dgm:cxn modelId="{93542AE4-82F3-4FF8-95CA-EA867B1B9B2D}" type="presParOf" srcId="{5305B1B5-F64E-414B-ADB2-F7885514DC16}" destId="{52BF68ED-87C5-46D6-AA57-BB4B4959221F}" srcOrd="4" destOrd="0" presId="urn:microsoft.com/office/officeart/2009/layout/CircleArrowProcess"/>
    <dgm:cxn modelId="{3B79A7B7-99E5-4CCB-979A-A436EB47F9B0}" type="presParOf" srcId="{52BF68ED-87C5-46D6-AA57-BB4B4959221F}" destId="{2A8D1397-4DD0-4345-883F-F7474AE4442B}" srcOrd="0" destOrd="0" presId="urn:microsoft.com/office/officeart/2009/layout/CircleArrowProcess"/>
    <dgm:cxn modelId="{C2872833-D80B-48EF-87B2-75F001A667FA}" type="presParOf" srcId="{5305B1B5-F64E-414B-ADB2-F7885514DC16}" destId="{A74D6044-7B68-4515-9957-1CF781721B83}" srcOrd="5" destOrd="0" presId="urn:microsoft.com/office/officeart/2009/layout/CircleArrowProcess"/>
    <dgm:cxn modelId="{7BE4106B-D536-43C0-ABED-09DBD58AC74E}" type="presParOf" srcId="{5305B1B5-F64E-414B-ADB2-F7885514DC16}" destId="{0765079B-C31B-46B0-9D09-514BDCCAEC0A}" srcOrd="6" destOrd="0" presId="urn:microsoft.com/office/officeart/2009/layout/CircleArrowProcess"/>
    <dgm:cxn modelId="{7C358C82-A0A3-44BC-91E4-AFAC846DBFBC}" type="presParOf" srcId="{0765079B-C31B-46B0-9D09-514BDCCAEC0A}" destId="{90155583-2869-40FA-BA6D-E8B0C2DA8589}" srcOrd="0" destOrd="0" presId="urn:microsoft.com/office/officeart/2009/layout/CircleArrowProcess"/>
    <dgm:cxn modelId="{7775518B-9366-4E96-A1EA-3F8AE34AFFA8}" type="presParOf" srcId="{5305B1B5-F64E-414B-ADB2-F7885514DC16}" destId="{147EED15-67EB-4D6D-A287-E91691E7BD03}" srcOrd="7" destOrd="0" presId="urn:microsoft.com/office/officeart/2009/layout/CircleArrowProcess"/>
    <dgm:cxn modelId="{03E11510-144C-4067-8BB1-F6A60E777054}" type="presParOf" srcId="{5305B1B5-F64E-414B-ADB2-F7885514DC16}" destId="{AAA0ECAF-2F43-4E10-9DAB-639F4D94FFE5}" srcOrd="8" destOrd="0" presId="urn:microsoft.com/office/officeart/2009/layout/CircleArrowProcess"/>
    <dgm:cxn modelId="{E33A8D04-9FE8-426C-BD9C-E1A09E6788DD}" type="presParOf" srcId="{AAA0ECAF-2F43-4E10-9DAB-639F4D94FFE5}" destId="{6CC530E3-AD72-4F3A-9A76-E23E31996097}" srcOrd="0" destOrd="0" presId="urn:microsoft.com/office/officeart/2009/layout/CircleArrowProcess"/>
    <dgm:cxn modelId="{EEBD8CAB-F3C0-44D9-82E6-1C85003CDDAB}" type="presParOf" srcId="{5305B1B5-F64E-414B-ADB2-F7885514DC16}" destId="{AEA6B4FA-C768-4D4C-ABBB-C0C6A52C23BF}" srcOrd="9" destOrd="0" presId="urn:microsoft.com/office/officeart/2009/layout/CircleArrowProcess"/>
    <dgm:cxn modelId="{79E926C6-D171-4C19-9954-5061F4191B31}" type="presParOf" srcId="{5305B1B5-F64E-414B-ADB2-F7885514DC16}" destId="{AC376DF2-9065-4C90-91EB-42617BE22B28}" srcOrd="10" destOrd="0" presId="urn:microsoft.com/office/officeart/2009/layout/CircleArrowProcess"/>
    <dgm:cxn modelId="{5AB7EE32-E534-4517-8872-5356AD5E6306}" type="presParOf" srcId="{AC376DF2-9065-4C90-91EB-42617BE22B28}" destId="{A8817D23-BFEA-48D4-AF4C-6B5208FD1F29}" srcOrd="0" destOrd="0" presId="urn:microsoft.com/office/officeart/2009/layout/CircleArrowProcess"/>
    <dgm:cxn modelId="{0530A843-9D9F-4301-974D-C520ED94EB51}" type="presParOf" srcId="{5305B1B5-F64E-414B-ADB2-F7885514DC16}" destId="{B7D22949-F8FA-4317-B8FC-820445BA0F38}" srcOrd="11" destOrd="0" presId="urn:microsoft.com/office/officeart/2009/layout/CircleArrowProcess"/>
    <dgm:cxn modelId="{777034D1-02F3-4630-AEA5-A487DA003207}" type="presParOf" srcId="{5305B1B5-F64E-414B-ADB2-F7885514DC16}" destId="{298C0A42-A273-4F63-AD35-F7148A6FF430}" srcOrd="12" destOrd="0" presId="urn:microsoft.com/office/officeart/2009/layout/CircleArrowProcess"/>
    <dgm:cxn modelId="{5C50F2B5-1B80-410A-BB62-C9ADF8CA34E2}" type="presParOf" srcId="{298C0A42-A273-4F63-AD35-F7148A6FF430}" destId="{E544DF6A-28E0-4703-9D91-2FE30A36CDA4}" srcOrd="0" destOrd="0" presId="urn:microsoft.com/office/officeart/2009/layout/CircleArrowProcess"/>
    <dgm:cxn modelId="{AA308F47-6490-4FB0-805D-F0E0756E202D}" type="presParOf" srcId="{5305B1B5-F64E-414B-ADB2-F7885514DC16}" destId="{5E10F6C6-D578-4152-987B-F747491EB370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C1F32-C300-4CF3-B9BF-1AD60DC365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AFD9EC5-367A-45DD-B9E2-2D91A48DCA05}">
      <dgm:prSet phldrT="[Texto]" custT="1"/>
      <dgm:spPr/>
      <dgm:t>
        <a:bodyPr/>
        <a:lstStyle/>
        <a:p>
          <a:pPr algn="ctr"/>
          <a:r>
            <a:rPr lang="es-PE" sz="2100" b="1" dirty="0" smtClean="0"/>
            <a:t>Pre - </a:t>
          </a:r>
          <a:r>
            <a:rPr lang="es-PE" sz="2100" b="1" dirty="0" err="1" smtClean="0"/>
            <a:t>Development</a:t>
          </a:r>
          <a:r>
            <a:rPr lang="es-PE" sz="2100" b="1" dirty="0" smtClean="0"/>
            <a:t> </a:t>
          </a:r>
          <a:r>
            <a:rPr lang="es-PE" sz="2100" b="1" dirty="0" err="1" smtClean="0"/>
            <a:t>Fee</a:t>
          </a:r>
          <a:endParaRPr lang="es-PE" sz="2100" b="1" dirty="0"/>
        </a:p>
      </dgm:t>
    </dgm:pt>
    <dgm:pt modelId="{A5808907-6D8E-49C0-8430-3C2B284B7722}" type="parTrans" cxnId="{466A3590-677E-480F-8DB9-E58220EBC2EF}">
      <dgm:prSet/>
      <dgm:spPr/>
      <dgm:t>
        <a:bodyPr/>
        <a:lstStyle/>
        <a:p>
          <a:endParaRPr lang="es-PE"/>
        </a:p>
      </dgm:t>
    </dgm:pt>
    <dgm:pt modelId="{C81E9732-E673-4BEC-91DA-EAE682338DAB}" type="sibTrans" cxnId="{466A3590-677E-480F-8DB9-E58220EBC2EF}">
      <dgm:prSet/>
      <dgm:spPr/>
      <dgm:t>
        <a:bodyPr/>
        <a:lstStyle/>
        <a:p>
          <a:endParaRPr lang="es-PE"/>
        </a:p>
      </dgm:t>
    </dgm:pt>
    <dgm:pt modelId="{86D59854-404F-4CD2-8EF0-6513EE18BE99}">
      <dgm:prSet phldrT="[Texto]"/>
      <dgm:spPr/>
      <dgm:t>
        <a:bodyPr/>
        <a:lstStyle/>
        <a:p>
          <a:pPr algn="l"/>
          <a:r>
            <a:rPr lang="es-PE" sz="1900" dirty="0" smtClean="0"/>
            <a:t>Gastos  incurridos para correcta evaluación del proyecto:</a:t>
          </a:r>
          <a:endParaRPr lang="es-PE" sz="1900" dirty="0"/>
        </a:p>
      </dgm:t>
    </dgm:pt>
    <dgm:pt modelId="{BFF60CDC-CBCD-4436-9AF4-E0197C2ACD53}" type="parTrans" cxnId="{7943C263-5A5D-4145-84E9-761F823039B0}">
      <dgm:prSet/>
      <dgm:spPr/>
      <dgm:t>
        <a:bodyPr/>
        <a:lstStyle/>
        <a:p>
          <a:endParaRPr lang="es-PE"/>
        </a:p>
      </dgm:t>
    </dgm:pt>
    <dgm:pt modelId="{0AEEF921-3A42-4251-B956-7495EDF45C5B}" type="sibTrans" cxnId="{7943C263-5A5D-4145-84E9-761F823039B0}">
      <dgm:prSet/>
      <dgm:spPr/>
      <dgm:t>
        <a:bodyPr/>
        <a:lstStyle/>
        <a:p>
          <a:endParaRPr lang="es-PE"/>
        </a:p>
      </dgm:t>
    </dgm:pt>
    <dgm:pt modelId="{F380C8BB-3033-47E6-B81D-739CFF9D206B}">
      <dgm:prSet phldrT="[Texto]" custT="1"/>
      <dgm:spPr/>
      <dgm:t>
        <a:bodyPr/>
        <a:lstStyle/>
        <a:p>
          <a:pPr algn="ctr"/>
          <a:r>
            <a:rPr lang="es-PE" sz="2100" b="1" dirty="0" err="1" smtClean="0"/>
            <a:t>Development</a:t>
          </a:r>
          <a:r>
            <a:rPr lang="es-PE" sz="2100" b="1" dirty="0" smtClean="0"/>
            <a:t> </a:t>
          </a:r>
          <a:r>
            <a:rPr lang="es-PE" sz="2100" b="1" dirty="0" err="1" smtClean="0"/>
            <a:t>Fee</a:t>
          </a:r>
          <a:endParaRPr lang="es-PE" sz="2000" b="1" dirty="0"/>
        </a:p>
      </dgm:t>
    </dgm:pt>
    <dgm:pt modelId="{DFC9A2B5-01E3-4CAC-96CD-5256BF12C7DB}" type="parTrans" cxnId="{E6A3AF55-731B-49CC-941E-9168B14CE957}">
      <dgm:prSet/>
      <dgm:spPr/>
      <dgm:t>
        <a:bodyPr/>
        <a:lstStyle/>
        <a:p>
          <a:endParaRPr lang="es-PE"/>
        </a:p>
      </dgm:t>
    </dgm:pt>
    <dgm:pt modelId="{E82D382C-A7B4-4604-87BD-FCF1F7972976}" type="sibTrans" cxnId="{E6A3AF55-731B-49CC-941E-9168B14CE957}">
      <dgm:prSet/>
      <dgm:spPr/>
      <dgm:t>
        <a:bodyPr/>
        <a:lstStyle/>
        <a:p>
          <a:endParaRPr lang="es-PE"/>
        </a:p>
      </dgm:t>
    </dgm:pt>
    <dgm:pt modelId="{437A55A2-A32E-4571-898E-FE8010B2FC95}">
      <dgm:prSet phldrT="[Texto]"/>
      <dgm:spPr/>
      <dgm:t>
        <a:bodyPr/>
        <a:lstStyle/>
        <a:p>
          <a:pPr algn="l"/>
          <a:r>
            <a:rPr lang="es-PE" sz="1600" dirty="0" smtClean="0"/>
            <a:t>Desarrollo y gerenciamiento de proyecto</a:t>
          </a:r>
          <a:endParaRPr lang="es-PE" sz="1600" dirty="0"/>
        </a:p>
      </dgm:t>
    </dgm:pt>
    <dgm:pt modelId="{1C6C0E70-0B20-4106-9FC1-F5ABFF41642B}" type="parTrans" cxnId="{32529019-5586-479A-B950-58546E451394}">
      <dgm:prSet/>
      <dgm:spPr/>
      <dgm:t>
        <a:bodyPr/>
        <a:lstStyle/>
        <a:p>
          <a:endParaRPr lang="es-PE"/>
        </a:p>
      </dgm:t>
    </dgm:pt>
    <dgm:pt modelId="{62A7BEFE-B376-446C-85B5-09540C642F71}" type="sibTrans" cxnId="{32529019-5586-479A-B950-58546E451394}">
      <dgm:prSet/>
      <dgm:spPr/>
      <dgm:t>
        <a:bodyPr/>
        <a:lstStyle/>
        <a:p>
          <a:endParaRPr lang="es-PE"/>
        </a:p>
      </dgm:t>
    </dgm:pt>
    <dgm:pt modelId="{7C0B98B4-37C2-48B6-A00C-03F1F71207F2}">
      <dgm:prSet phldrT="[Texto]"/>
      <dgm:spPr/>
      <dgm:t>
        <a:bodyPr/>
        <a:lstStyle/>
        <a:p>
          <a:pPr algn="l"/>
          <a:r>
            <a:rPr lang="es-PE" sz="1600" dirty="0" smtClean="0"/>
            <a:t>Servicios de supervisión de construcción y relacionados</a:t>
          </a:r>
          <a:endParaRPr lang="es-PE" sz="1600" dirty="0"/>
        </a:p>
      </dgm:t>
    </dgm:pt>
    <dgm:pt modelId="{BBB2C3B2-EDA3-4130-B69A-A846EC78F5E0}" type="parTrans" cxnId="{2F43CA3F-B112-440C-8F43-C1D7CDCE22AF}">
      <dgm:prSet/>
      <dgm:spPr/>
      <dgm:t>
        <a:bodyPr/>
        <a:lstStyle/>
        <a:p>
          <a:endParaRPr lang="es-PE"/>
        </a:p>
      </dgm:t>
    </dgm:pt>
    <dgm:pt modelId="{3C4D8DDD-2676-48A2-A7B8-B8BFCB74FAE0}" type="sibTrans" cxnId="{2F43CA3F-B112-440C-8F43-C1D7CDCE22AF}">
      <dgm:prSet/>
      <dgm:spPr/>
      <dgm:t>
        <a:bodyPr/>
        <a:lstStyle/>
        <a:p>
          <a:endParaRPr lang="es-PE"/>
        </a:p>
      </dgm:t>
    </dgm:pt>
    <dgm:pt modelId="{4EA0276F-C50B-48BA-A916-D63E0F332D37}">
      <dgm:prSet phldrT="[Texto]" custT="1"/>
      <dgm:spPr/>
      <dgm:t>
        <a:bodyPr/>
        <a:lstStyle/>
        <a:p>
          <a:pPr algn="ctr"/>
          <a:r>
            <a:rPr lang="es-PE" sz="2300" b="1" dirty="0" smtClean="0"/>
            <a:t>Sales &amp; Marketing </a:t>
          </a:r>
          <a:r>
            <a:rPr lang="es-PE" sz="2300" b="1" dirty="0" err="1" smtClean="0"/>
            <a:t>Fee</a:t>
          </a:r>
          <a:endParaRPr lang="es-PE" sz="2000" b="1" dirty="0"/>
        </a:p>
      </dgm:t>
    </dgm:pt>
    <dgm:pt modelId="{33B81A70-5E93-4501-8BCA-581F1D94D09B}" type="parTrans" cxnId="{BC72CB61-726E-4EC8-AB1C-CF31C6BE515A}">
      <dgm:prSet/>
      <dgm:spPr/>
      <dgm:t>
        <a:bodyPr/>
        <a:lstStyle/>
        <a:p>
          <a:endParaRPr lang="es-PE"/>
        </a:p>
      </dgm:t>
    </dgm:pt>
    <dgm:pt modelId="{1DB3D4C2-8728-4FDB-B14F-4332CE517A75}" type="sibTrans" cxnId="{BC72CB61-726E-4EC8-AB1C-CF31C6BE515A}">
      <dgm:prSet/>
      <dgm:spPr/>
      <dgm:t>
        <a:bodyPr/>
        <a:lstStyle/>
        <a:p>
          <a:endParaRPr lang="es-PE"/>
        </a:p>
      </dgm:t>
    </dgm:pt>
    <dgm:pt modelId="{5D73CE0F-1D5D-4F25-B2FC-CD4E7622C8AC}">
      <dgm:prSet phldrT="[Texto]"/>
      <dgm:spPr/>
      <dgm:t>
        <a:bodyPr/>
        <a:lstStyle/>
        <a:p>
          <a:pPr algn="l"/>
          <a:r>
            <a:rPr lang="es-PE" sz="1800" dirty="0" smtClean="0"/>
            <a:t>Coordinación y ejecución de Plan de Marketing y Ventas</a:t>
          </a:r>
          <a:endParaRPr lang="es-PE" sz="1800" dirty="0"/>
        </a:p>
      </dgm:t>
    </dgm:pt>
    <dgm:pt modelId="{EAC9ADFB-F4DA-410E-8784-70FFAEE32407}" type="parTrans" cxnId="{12D45842-2B42-4D18-86EB-0F977601421C}">
      <dgm:prSet/>
      <dgm:spPr/>
      <dgm:t>
        <a:bodyPr/>
        <a:lstStyle/>
        <a:p>
          <a:endParaRPr lang="es-PE"/>
        </a:p>
      </dgm:t>
    </dgm:pt>
    <dgm:pt modelId="{DF9F9F0B-AA75-4541-BE6F-D3489B547FD1}" type="sibTrans" cxnId="{12D45842-2B42-4D18-86EB-0F977601421C}">
      <dgm:prSet/>
      <dgm:spPr/>
      <dgm:t>
        <a:bodyPr/>
        <a:lstStyle/>
        <a:p>
          <a:endParaRPr lang="es-PE"/>
        </a:p>
      </dgm:t>
    </dgm:pt>
    <dgm:pt modelId="{3C18B00A-0D37-4A44-B111-20CF1D10E0D0}">
      <dgm:prSet phldrT="[Texto]" custT="1"/>
      <dgm:spPr/>
      <dgm:t>
        <a:bodyPr/>
        <a:lstStyle/>
        <a:p>
          <a:pPr algn="ctr"/>
          <a:r>
            <a:rPr lang="es-PE" sz="2300" b="1" dirty="0" err="1" smtClean="0"/>
            <a:t>Success</a:t>
          </a:r>
          <a:r>
            <a:rPr lang="es-PE" sz="2300" b="1" dirty="0" smtClean="0"/>
            <a:t> </a:t>
          </a:r>
          <a:r>
            <a:rPr lang="es-PE" sz="2300" b="1" dirty="0" err="1" smtClean="0"/>
            <a:t>Fee</a:t>
          </a:r>
          <a:r>
            <a:rPr lang="es-PE" sz="2300" b="1" dirty="0" smtClean="0"/>
            <a:t> (SF)</a:t>
          </a:r>
        </a:p>
        <a:p>
          <a:pPr algn="ctr"/>
          <a:r>
            <a:rPr lang="es-PE" sz="2100" dirty="0" err="1" smtClean="0"/>
            <a:t>Hurdle</a:t>
          </a:r>
          <a:r>
            <a:rPr lang="es-PE" sz="2100" dirty="0" smtClean="0"/>
            <a:t> </a:t>
          </a:r>
          <a:r>
            <a:rPr lang="es-PE" sz="2100" dirty="0" err="1" smtClean="0"/>
            <a:t>Rate</a:t>
          </a:r>
          <a:r>
            <a:rPr lang="es-PE" sz="2100" dirty="0" smtClean="0"/>
            <a:t> = (12%)</a:t>
          </a:r>
        </a:p>
        <a:p>
          <a:pPr algn="r"/>
          <a:endParaRPr lang="es-PE" sz="2100" dirty="0" smtClean="0"/>
        </a:p>
        <a:p>
          <a:pPr algn="l"/>
          <a:r>
            <a:rPr lang="es-PE" sz="2100" dirty="0" smtClean="0"/>
            <a:t>TIR &lt;12%                   SF:0%</a:t>
          </a:r>
        </a:p>
        <a:p>
          <a:pPr algn="l"/>
          <a:r>
            <a:rPr lang="es-PE" sz="2100" dirty="0" smtClean="0"/>
            <a:t>12%&lt; TIR &lt;20%        SF:20%</a:t>
          </a:r>
        </a:p>
        <a:p>
          <a:pPr algn="l"/>
          <a:r>
            <a:rPr lang="es-PE" sz="2100" dirty="0" smtClean="0"/>
            <a:t>20%&lt; TIR &lt;25%        SF:30%</a:t>
          </a:r>
        </a:p>
        <a:p>
          <a:pPr algn="l"/>
          <a:r>
            <a:rPr lang="es-PE" sz="2100" dirty="0" smtClean="0"/>
            <a:t>25%&lt;TIR    	  SF:40%  </a:t>
          </a:r>
        </a:p>
        <a:p>
          <a:pPr algn="ctr"/>
          <a:endParaRPr lang="es-PE" sz="2100" dirty="0" smtClean="0"/>
        </a:p>
      </dgm:t>
    </dgm:pt>
    <dgm:pt modelId="{B7440195-0885-4220-84D6-539392AD02A1}" type="parTrans" cxnId="{83589838-DFC2-4690-93E2-4C8E9AE6A28D}">
      <dgm:prSet/>
      <dgm:spPr/>
      <dgm:t>
        <a:bodyPr/>
        <a:lstStyle/>
        <a:p>
          <a:endParaRPr lang="es-PE"/>
        </a:p>
      </dgm:t>
    </dgm:pt>
    <dgm:pt modelId="{DEE7B8D4-92FC-4136-9666-1A621E50F304}" type="sibTrans" cxnId="{83589838-DFC2-4690-93E2-4C8E9AE6A28D}">
      <dgm:prSet/>
      <dgm:spPr/>
      <dgm:t>
        <a:bodyPr/>
        <a:lstStyle/>
        <a:p>
          <a:endParaRPr lang="es-PE"/>
        </a:p>
      </dgm:t>
    </dgm:pt>
    <dgm:pt modelId="{322A2922-BCD4-477D-A54E-E46E729AF967}">
      <dgm:prSet phldrT="[Texto]"/>
      <dgm:spPr/>
      <dgm:t>
        <a:bodyPr/>
        <a:lstStyle/>
        <a:p>
          <a:pPr algn="l"/>
          <a:endParaRPr lang="es-PE" sz="1800" dirty="0"/>
        </a:p>
      </dgm:t>
    </dgm:pt>
    <dgm:pt modelId="{75FB7C33-B8AB-4534-B35F-25FC3F55AAF7}" type="parTrans" cxnId="{A3EA4E71-DD07-4694-BBB6-819DC548DC26}">
      <dgm:prSet/>
      <dgm:spPr/>
      <dgm:t>
        <a:bodyPr/>
        <a:lstStyle/>
        <a:p>
          <a:endParaRPr lang="es-PE"/>
        </a:p>
      </dgm:t>
    </dgm:pt>
    <dgm:pt modelId="{957DD95A-1A49-477B-9B55-CDEF2AE4E3BC}" type="sibTrans" cxnId="{A3EA4E71-DD07-4694-BBB6-819DC548DC26}">
      <dgm:prSet/>
      <dgm:spPr/>
      <dgm:t>
        <a:bodyPr/>
        <a:lstStyle/>
        <a:p>
          <a:endParaRPr lang="es-PE"/>
        </a:p>
      </dgm:t>
    </dgm:pt>
    <dgm:pt modelId="{25E18E25-44FC-4676-B83F-FDDECB3A7EC7}">
      <dgm:prSet phldrT="[Texto]"/>
      <dgm:spPr/>
      <dgm:t>
        <a:bodyPr/>
        <a:lstStyle/>
        <a:p>
          <a:pPr algn="l"/>
          <a:endParaRPr lang="es-PE" sz="3800" dirty="0"/>
        </a:p>
      </dgm:t>
    </dgm:pt>
    <dgm:pt modelId="{4719516F-4E14-42A0-9723-C495296B8912}" type="parTrans" cxnId="{39ADF748-2D10-44C1-A9A3-1053A041ED24}">
      <dgm:prSet/>
      <dgm:spPr/>
      <dgm:t>
        <a:bodyPr/>
        <a:lstStyle/>
        <a:p>
          <a:endParaRPr lang="es-PE"/>
        </a:p>
      </dgm:t>
    </dgm:pt>
    <dgm:pt modelId="{FA3BE6D1-C1A5-43EA-9E11-372DB7D97F3F}" type="sibTrans" cxnId="{39ADF748-2D10-44C1-A9A3-1053A041ED24}">
      <dgm:prSet/>
      <dgm:spPr/>
      <dgm:t>
        <a:bodyPr/>
        <a:lstStyle/>
        <a:p>
          <a:endParaRPr lang="es-PE"/>
        </a:p>
      </dgm:t>
    </dgm:pt>
    <dgm:pt modelId="{736B08A6-3747-4691-8B09-56ED805B5A98}">
      <dgm:prSet phldrT="[Texto]"/>
      <dgm:spPr/>
      <dgm:t>
        <a:bodyPr/>
        <a:lstStyle/>
        <a:p>
          <a:pPr algn="l"/>
          <a:r>
            <a:rPr lang="es-PE" sz="1900" dirty="0" smtClean="0"/>
            <a:t>Estudio de Títulos</a:t>
          </a:r>
          <a:endParaRPr lang="es-PE" sz="1900" dirty="0"/>
        </a:p>
      </dgm:t>
    </dgm:pt>
    <dgm:pt modelId="{D958714F-4DA7-4622-8F05-ACD95A5D0541}" type="parTrans" cxnId="{4F87C567-6CE3-4EA6-8AD8-C06B1B19D85B}">
      <dgm:prSet/>
      <dgm:spPr/>
      <dgm:t>
        <a:bodyPr/>
        <a:lstStyle/>
        <a:p>
          <a:endParaRPr lang="es-PE"/>
        </a:p>
      </dgm:t>
    </dgm:pt>
    <dgm:pt modelId="{6C3960C7-6401-46A3-B013-1313C90F4EBF}" type="sibTrans" cxnId="{4F87C567-6CE3-4EA6-8AD8-C06B1B19D85B}">
      <dgm:prSet/>
      <dgm:spPr/>
      <dgm:t>
        <a:bodyPr/>
        <a:lstStyle/>
        <a:p>
          <a:endParaRPr lang="es-PE"/>
        </a:p>
      </dgm:t>
    </dgm:pt>
    <dgm:pt modelId="{1E1F66A8-364F-4DB6-AB32-2773E4FC85D6}">
      <dgm:prSet phldrT="[Texto]"/>
      <dgm:spPr/>
      <dgm:t>
        <a:bodyPr/>
        <a:lstStyle/>
        <a:p>
          <a:pPr algn="l"/>
          <a:r>
            <a:rPr lang="es-PE" sz="1900" dirty="0" smtClean="0"/>
            <a:t>Estudio de Suelos</a:t>
          </a:r>
          <a:endParaRPr lang="es-PE" sz="1900" dirty="0"/>
        </a:p>
      </dgm:t>
    </dgm:pt>
    <dgm:pt modelId="{01D99993-A1AE-4943-ADD2-A6B9284D5AB3}" type="parTrans" cxnId="{DF64E068-B8B0-4ED7-92E5-8D1FD7FCE88F}">
      <dgm:prSet/>
      <dgm:spPr/>
      <dgm:t>
        <a:bodyPr/>
        <a:lstStyle/>
        <a:p>
          <a:endParaRPr lang="es-PE"/>
        </a:p>
      </dgm:t>
    </dgm:pt>
    <dgm:pt modelId="{209AAF75-DB92-44C8-90CE-BBA6E31AA758}" type="sibTrans" cxnId="{DF64E068-B8B0-4ED7-92E5-8D1FD7FCE88F}">
      <dgm:prSet/>
      <dgm:spPr/>
      <dgm:t>
        <a:bodyPr/>
        <a:lstStyle/>
        <a:p>
          <a:endParaRPr lang="es-PE"/>
        </a:p>
      </dgm:t>
    </dgm:pt>
    <dgm:pt modelId="{43495760-64F9-4382-9DBA-9704757EECD2}">
      <dgm:prSet phldrT="[Texto]"/>
      <dgm:spPr/>
      <dgm:t>
        <a:bodyPr/>
        <a:lstStyle/>
        <a:p>
          <a:pPr algn="l"/>
          <a:r>
            <a:rPr lang="es-PE" sz="1600" dirty="0" smtClean="0"/>
            <a:t>Servicios administrativos diversos y contratación de terceros</a:t>
          </a:r>
          <a:endParaRPr lang="es-PE" sz="1600" dirty="0"/>
        </a:p>
      </dgm:t>
    </dgm:pt>
    <dgm:pt modelId="{224670AE-A3DC-41DA-9FAD-3F38A03A2A38}" type="parTrans" cxnId="{78B3F7D2-E620-4025-895D-23B16CEC06E7}">
      <dgm:prSet/>
      <dgm:spPr/>
      <dgm:t>
        <a:bodyPr/>
        <a:lstStyle/>
        <a:p>
          <a:endParaRPr lang="es-PE"/>
        </a:p>
      </dgm:t>
    </dgm:pt>
    <dgm:pt modelId="{8250D05F-8069-4C88-A2B1-BAC5AB16ED14}" type="sibTrans" cxnId="{78B3F7D2-E620-4025-895D-23B16CEC06E7}">
      <dgm:prSet/>
      <dgm:spPr/>
      <dgm:t>
        <a:bodyPr/>
        <a:lstStyle/>
        <a:p>
          <a:endParaRPr lang="es-PE"/>
        </a:p>
      </dgm:t>
    </dgm:pt>
    <dgm:pt modelId="{A652CBF0-DBF2-43E9-B676-3BCCA5A387E5}">
      <dgm:prSet phldrT="[Texto]"/>
      <dgm:spPr/>
      <dgm:t>
        <a:bodyPr/>
        <a:lstStyle/>
        <a:p>
          <a:pPr algn="l"/>
          <a:r>
            <a:rPr lang="es-PE" sz="1600" dirty="0" smtClean="0"/>
            <a:t>Ejecución de Plan de Negocios</a:t>
          </a:r>
          <a:endParaRPr lang="es-PE" sz="1600" dirty="0"/>
        </a:p>
      </dgm:t>
    </dgm:pt>
    <dgm:pt modelId="{A54CE5C7-4797-4AB9-85BB-DA31886112A0}" type="parTrans" cxnId="{0BA4E7A1-AA45-4F2C-9D9A-2A67A49A5FA6}">
      <dgm:prSet/>
      <dgm:spPr/>
      <dgm:t>
        <a:bodyPr/>
        <a:lstStyle/>
        <a:p>
          <a:endParaRPr lang="es-PE"/>
        </a:p>
      </dgm:t>
    </dgm:pt>
    <dgm:pt modelId="{C35F55F1-76FC-4F5B-A7BA-FE86380A35B0}" type="sibTrans" cxnId="{0BA4E7A1-AA45-4F2C-9D9A-2A67A49A5FA6}">
      <dgm:prSet/>
      <dgm:spPr/>
      <dgm:t>
        <a:bodyPr/>
        <a:lstStyle/>
        <a:p>
          <a:endParaRPr lang="es-PE"/>
        </a:p>
      </dgm:t>
    </dgm:pt>
    <dgm:pt modelId="{A99BACCC-4600-4457-9C39-68C24CE1AEFE}">
      <dgm:prSet phldrT="[Texto]"/>
      <dgm:spPr/>
      <dgm:t>
        <a:bodyPr/>
        <a:lstStyle/>
        <a:p>
          <a:pPr algn="l"/>
          <a:r>
            <a:rPr lang="es-PE" sz="1800" dirty="0" smtClean="0"/>
            <a:t>Salarios y Comisiones Fuerza de Ventas</a:t>
          </a:r>
          <a:endParaRPr lang="es-PE" sz="1800" dirty="0"/>
        </a:p>
      </dgm:t>
    </dgm:pt>
    <dgm:pt modelId="{1BA0CEB1-F2FD-449F-918A-45A26180B226}" type="parTrans" cxnId="{A888C997-95CB-4EB4-94CF-6D499D0044D1}">
      <dgm:prSet/>
      <dgm:spPr/>
      <dgm:t>
        <a:bodyPr/>
        <a:lstStyle/>
        <a:p>
          <a:endParaRPr lang="es-PE"/>
        </a:p>
      </dgm:t>
    </dgm:pt>
    <dgm:pt modelId="{6002AA13-91E4-456B-8CC4-44D65E0E9C60}" type="sibTrans" cxnId="{A888C997-95CB-4EB4-94CF-6D499D0044D1}">
      <dgm:prSet/>
      <dgm:spPr/>
      <dgm:t>
        <a:bodyPr/>
        <a:lstStyle/>
        <a:p>
          <a:endParaRPr lang="es-PE"/>
        </a:p>
      </dgm:t>
    </dgm:pt>
    <dgm:pt modelId="{94E07080-3D47-436C-BE7B-9699BD50E324}" type="pres">
      <dgm:prSet presAssocID="{CEEC1F32-C300-4CF3-B9BF-1AD60DC36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9E7D224-C3A8-433F-99DA-642C2285B1D3}" type="pres">
      <dgm:prSet presAssocID="{0AFD9EC5-367A-45DD-B9E2-2D91A48DCA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BC27AE5-20DC-43AF-BBE6-494A78EBA62A}" type="pres">
      <dgm:prSet presAssocID="{C81E9732-E673-4BEC-91DA-EAE682338DAB}" presName="sibTrans" presStyleCnt="0"/>
      <dgm:spPr/>
    </dgm:pt>
    <dgm:pt modelId="{72B51B1B-3881-41BC-BFAA-E0E3EBADECFB}" type="pres">
      <dgm:prSet presAssocID="{F380C8BB-3033-47E6-B81D-739CFF9D20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7C1E49-F4D4-4573-B9D5-ED1CB4CC4AAD}" type="pres">
      <dgm:prSet presAssocID="{E82D382C-A7B4-4604-87BD-FCF1F7972976}" presName="sibTrans" presStyleCnt="0"/>
      <dgm:spPr/>
    </dgm:pt>
    <dgm:pt modelId="{19A65B6C-5C79-4ECC-83FD-D7410E861B3D}" type="pres">
      <dgm:prSet presAssocID="{4EA0276F-C50B-48BA-A916-D63E0F332D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E2E2E2-9111-439E-AEE7-F974E0C9C534}" type="pres">
      <dgm:prSet presAssocID="{1DB3D4C2-8728-4FDB-B14F-4332CE517A75}" presName="sibTrans" presStyleCnt="0"/>
      <dgm:spPr/>
    </dgm:pt>
    <dgm:pt modelId="{85AABA57-2F28-46FA-9F53-D4741F2FC24E}" type="pres">
      <dgm:prSet presAssocID="{3C18B00A-0D37-4A44-B111-20CF1D10E0D0}" presName="node" presStyleLbl="node1" presStyleIdx="3" presStyleCnt="4" custScaleX="1540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943C263-5A5D-4145-84E9-761F823039B0}" srcId="{0AFD9EC5-367A-45DD-B9E2-2D91A48DCA05}" destId="{86D59854-404F-4CD2-8EF0-6513EE18BE99}" srcOrd="0" destOrd="0" parTransId="{BFF60CDC-CBCD-4436-9AF4-E0197C2ACD53}" sibTransId="{0AEEF921-3A42-4251-B956-7495EDF45C5B}"/>
    <dgm:cxn modelId="{83589838-DFC2-4690-93E2-4C8E9AE6A28D}" srcId="{CEEC1F32-C300-4CF3-B9BF-1AD60DC3659F}" destId="{3C18B00A-0D37-4A44-B111-20CF1D10E0D0}" srcOrd="3" destOrd="0" parTransId="{B7440195-0885-4220-84D6-539392AD02A1}" sibTransId="{DEE7B8D4-92FC-4136-9666-1A621E50F304}"/>
    <dgm:cxn modelId="{E1B17904-7104-4A31-A3B1-857F9A0B481C}" type="presOf" srcId="{1E1F66A8-364F-4DB6-AB32-2773E4FC85D6}" destId="{F9E7D224-C3A8-433F-99DA-642C2285B1D3}" srcOrd="0" destOrd="3" presId="urn:microsoft.com/office/officeart/2005/8/layout/hList6"/>
    <dgm:cxn modelId="{4F87C567-6CE3-4EA6-8AD8-C06B1B19D85B}" srcId="{86D59854-404F-4CD2-8EF0-6513EE18BE99}" destId="{736B08A6-3747-4691-8B09-56ED805B5A98}" srcOrd="0" destOrd="0" parTransId="{D958714F-4DA7-4622-8F05-ACD95A5D0541}" sibTransId="{6C3960C7-6401-46A3-B013-1313C90F4EBF}"/>
    <dgm:cxn modelId="{390028F0-B4CC-456B-9C7A-87DFBF5A9744}" type="presOf" srcId="{7C0B98B4-37C2-48B6-A00C-03F1F71207F2}" destId="{72B51B1B-3881-41BC-BFAA-E0E3EBADECFB}" srcOrd="0" destOrd="3" presId="urn:microsoft.com/office/officeart/2005/8/layout/hList6"/>
    <dgm:cxn modelId="{905356B6-0F2F-443B-9034-DC8B67FC2D76}" type="presOf" srcId="{25E18E25-44FC-4676-B83F-FDDECB3A7EC7}" destId="{85AABA57-2F28-46FA-9F53-D4741F2FC24E}" srcOrd="0" destOrd="1" presId="urn:microsoft.com/office/officeart/2005/8/layout/hList6"/>
    <dgm:cxn modelId="{32BB873B-45EE-43B3-9BB2-44CEFC58E0CB}" type="presOf" srcId="{437A55A2-A32E-4571-898E-FE8010B2FC95}" destId="{72B51B1B-3881-41BC-BFAA-E0E3EBADECFB}" srcOrd="0" destOrd="1" presId="urn:microsoft.com/office/officeart/2005/8/layout/hList6"/>
    <dgm:cxn modelId="{32529019-5586-479A-B950-58546E451394}" srcId="{F380C8BB-3033-47E6-B81D-739CFF9D206B}" destId="{437A55A2-A32E-4571-898E-FE8010B2FC95}" srcOrd="0" destOrd="0" parTransId="{1C6C0E70-0B20-4106-9FC1-F5ABFF41642B}" sibTransId="{62A7BEFE-B376-446C-85B5-09540C642F71}"/>
    <dgm:cxn modelId="{E6A3AF55-731B-49CC-941E-9168B14CE957}" srcId="{CEEC1F32-C300-4CF3-B9BF-1AD60DC3659F}" destId="{F380C8BB-3033-47E6-B81D-739CFF9D206B}" srcOrd="1" destOrd="0" parTransId="{DFC9A2B5-01E3-4CAC-96CD-5256BF12C7DB}" sibTransId="{E82D382C-A7B4-4604-87BD-FCF1F7972976}"/>
    <dgm:cxn modelId="{0BA4E7A1-AA45-4F2C-9D9A-2A67A49A5FA6}" srcId="{F380C8BB-3033-47E6-B81D-739CFF9D206B}" destId="{A652CBF0-DBF2-43E9-B676-3BCCA5A387E5}" srcOrd="1" destOrd="0" parTransId="{A54CE5C7-4797-4AB9-85BB-DA31886112A0}" sibTransId="{C35F55F1-76FC-4F5B-A7BA-FE86380A35B0}"/>
    <dgm:cxn modelId="{3E356547-3B49-4417-A0BB-D496B0E8E5F7}" type="presOf" srcId="{43495760-64F9-4382-9DBA-9704757EECD2}" destId="{72B51B1B-3881-41BC-BFAA-E0E3EBADECFB}" srcOrd="0" destOrd="4" presId="urn:microsoft.com/office/officeart/2005/8/layout/hList6"/>
    <dgm:cxn modelId="{241A9FD9-4938-481F-ADC1-485A53769F06}" type="presOf" srcId="{86D59854-404F-4CD2-8EF0-6513EE18BE99}" destId="{F9E7D224-C3A8-433F-99DA-642C2285B1D3}" srcOrd="0" destOrd="1" presId="urn:microsoft.com/office/officeart/2005/8/layout/hList6"/>
    <dgm:cxn modelId="{D5F58C77-B1AD-45A9-909D-5043001B8BB6}" type="presOf" srcId="{A652CBF0-DBF2-43E9-B676-3BCCA5A387E5}" destId="{72B51B1B-3881-41BC-BFAA-E0E3EBADECFB}" srcOrd="0" destOrd="2" presId="urn:microsoft.com/office/officeart/2005/8/layout/hList6"/>
    <dgm:cxn modelId="{BC72CB61-726E-4EC8-AB1C-CF31C6BE515A}" srcId="{CEEC1F32-C300-4CF3-B9BF-1AD60DC3659F}" destId="{4EA0276F-C50B-48BA-A916-D63E0F332D37}" srcOrd="2" destOrd="0" parTransId="{33B81A70-5E93-4501-8BCA-581F1D94D09B}" sibTransId="{1DB3D4C2-8728-4FDB-B14F-4332CE517A75}"/>
    <dgm:cxn modelId="{A3EA4E71-DD07-4694-BBB6-819DC548DC26}" srcId="{4EA0276F-C50B-48BA-A916-D63E0F332D37}" destId="{322A2922-BCD4-477D-A54E-E46E729AF967}" srcOrd="2" destOrd="0" parTransId="{75FB7C33-B8AB-4534-B35F-25FC3F55AAF7}" sibTransId="{957DD95A-1A49-477B-9B55-CDEF2AE4E3BC}"/>
    <dgm:cxn modelId="{7280DC81-61F7-45B7-A198-55BC68797729}" type="presOf" srcId="{CEEC1F32-C300-4CF3-B9BF-1AD60DC3659F}" destId="{94E07080-3D47-436C-BE7B-9699BD50E324}" srcOrd="0" destOrd="0" presId="urn:microsoft.com/office/officeart/2005/8/layout/hList6"/>
    <dgm:cxn modelId="{60BE11EB-7420-426F-90DB-F1AACDF65736}" type="presOf" srcId="{A99BACCC-4600-4457-9C39-68C24CE1AEFE}" destId="{19A65B6C-5C79-4ECC-83FD-D7410E861B3D}" srcOrd="0" destOrd="2" presId="urn:microsoft.com/office/officeart/2005/8/layout/hList6"/>
    <dgm:cxn modelId="{2F43CA3F-B112-440C-8F43-C1D7CDCE22AF}" srcId="{F380C8BB-3033-47E6-B81D-739CFF9D206B}" destId="{7C0B98B4-37C2-48B6-A00C-03F1F71207F2}" srcOrd="2" destOrd="0" parTransId="{BBB2C3B2-EDA3-4130-B69A-A846EC78F5E0}" sibTransId="{3C4D8DDD-2676-48A2-A7B8-B8BFCB74FAE0}"/>
    <dgm:cxn modelId="{ED152E7A-849C-4E5F-83F9-D0A4BC55ED77}" type="presOf" srcId="{0AFD9EC5-367A-45DD-B9E2-2D91A48DCA05}" destId="{F9E7D224-C3A8-433F-99DA-642C2285B1D3}" srcOrd="0" destOrd="0" presId="urn:microsoft.com/office/officeart/2005/8/layout/hList6"/>
    <dgm:cxn modelId="{A888C997-95CB-4EB4-94CF-6D499D0044D1}" srcId="{4EA0276F-C50B-48BA-A916-D63E0F332D37}" destId="{A99BACCC-4600-4457-9C39-68C24CE1AEFE}" srcOrd="1" destOrd="0" parTransId="{1BA0CEB1-F2FD-449F-918A-45A26180B226}" sibTransId="{6002AA13-91E4-456B-8CC4-44D65E0E9C60}"/>
    <dgm:cxn modelId="{433C0142-C261-4B0E-8E8D-B2CC93965FD5}" type="presOf" srcId="{322A2922-BCD4-477D-A54E-E46E729AF967}" destId="{19A65B6C-5C79-4ECC-83FD-D7410E861B3D}" srcOrd="0" destOrd="3" presId="urn:microsoft.com/office/officeart/2005/8/layout/hList6"/>
    <dgm:cxn modelId="{39ADF748-2D10-44C1-A9A3-1053A041ED24}" srcId="{3C18B00A-0D37-4A44-B111-20CF1D10E0D0}" destId="{25E18E25-44FC-4676-B83F-FDDECB3A7EC7}" srcOrd="0" destOrd="0" parTransId="{4719516F-4E14-42A0-9723-C495296B8912}" sibTransId="{FA3BE6D1-C1A5-43EA-9E11-372DB7D97F3F}"/>
    <dgm:cxn modelId="{D5B48DDC-3920-4887-AFDC-26BB639E3185}" type="presOf" srcId="{3C18B00A-0D37-4A44-B111-20CF1D10E0D0}" destId="{85AABA57-2F28-46FA-9F53-D4741F2FC24E}" srcOrd="0" destOrd="0" presId="urn:microsoft.com/office/officeart/2005/8/layout/hList6"/>
    <dgm:cxn modelId="{466A3590-677E-480F-8DB9-E58220EBC2EF}" srcId="{CEEC1F32-C300-4CF3-B9BF-1AD60DC3659F}" destId="{0AFD9EC5-367A-45DD-B9E2-2D91A48DCA05}" srcOrd="0" destOrd="0" parTransId="{A5808907-6D8E-49C0-8430-3C2B284B7722}" sibTransId="{C81E9732-E673-4BEC-91DA-EAE682338DAB}"/>
    <dgm:cxn modelId="{56C8EA2B-7947-45ED-8B53-57B391FC92D3}" type="presOf" srcId="{5D73CE0F-1D5D-4F25-B2FC-CD4E7622C8AC}" destId="{19A65B6C-5C79-4ECC-83FD-D7410E861B3D}" srcOrd="0" destOrd="1" presId="urn:microsoft.com/office/officeart/2005/8/layout/hList6"/>
    <dgm:cxn modelId="{78B3F7D2-E620-4025-895D-23B16CEC06E7}" srcId="{F380C8BB-3033-47E6-B81D-739CFF9D206B}" destId="{43495760-64F9-4382-9DBA-9704757EECD2}" srcOrd="3" destOrd="0" parTransId="{224670AE-A3DC-41DA-9FAD-3F38A03A2A38}" sibTransId="{8250D05F-8069-4C88-A2B1-BAC5AB16ED14}"/>
    <dgm:cxn modelId="{FCDC7EDA-0F82-4EF8-B213-9F8DFA3F5AA0}" type="presOf" srcId="{4EA0276F-C50B-48BA-A916-D63E0F332D37}" destId="{19A65B6C-5C79-4ECC-83FD-D7410E861B3D}" srcOrd="0" destOrd="0" presId="urn:microsoft.com/office/officeart/2005/8/layout/hList6"/>
    <dgm:cxn modelId="{12D45842-2B42-4D18-86EB-0F977601421C}" srcId="{4EA0276F-C50B-48BA-A916-D63E0F332D37}" destId="{5D73CE0F-1D5D-4F25-B2FC-CD4E7622C8AC}" srcOrd="0" destOrd="0" parTransId="{EAC9ADFB-F4DA-410E-8784-70FFAEE32407}" sibTransId="{DF9F9F0B-AA75-4541-BE6F-D3489B547FD1}"/>
    <dgm:cxn modelId="{DF64E068-B8B0-4ED7-92E5-8D1FD7FCE88F}" srcId="{86D59854-404F-4CD2-8EF0-6513EE18BE99}" destId="{1E1F66A8-364F-4DB6-AB32-2773E4FC85D6}" srcOrd="1" destOrd="0" parTransId="{01D99993-A1AE-4943-ADD2-A6B9284D5AB3}" sibTransId="{209AAF75-DB92-44C8-90CE-BBA6E31AA758}"/>
    <dgm:cxn modelId="{AF0ACAD0-FDB2-4F3F-B60D-979FAF8FEA9E}" type="presOf" srcId="{736B08A6-3747-4691-8B09-56ED805B5A98}" destId="{F9E7D224-C3A8-433F-99DA-642C2285B1D3}" srcOrd="0" destOrd="2" presId="urn:microsoft.com/office/officeart/2005/8/layout/hList6"/>
    <dgm:cxn modelId="{B9816885-F83A-4F0D-830E-44DE6FDD9076}" type="presOf" srcId="{F380C8BB-3033-47E6-B81D-739CFF9D206B}" destId="{72B51B1B-3881-41BC-BFAA-E0E3EBADECFB}" srcOrd="0" destOrd="0" presId="urn:microsoft.com/office/officeart/2005/8/layout/hList6"/>
    <dgm:cxn modelId="{6363785C-DDB2-4EFB-A09A-BEDB5120A78F}" type="presParOf" srcId="{94E07080-3D47-436C-BE7B-9699BD50E324}" destId="{F9E7D224-C3A8-433F-99DA-642C2285B1D3}" srcOrd="0" destOrd="0" presId="urn:microsoft.com/office/officeart/2005/8/layout/hList6"/>
    <dgm:cxn modelId="{B2B328AF-C6FC-4330-878C-8FDB8430CB1D}" type="presParOf" srcId="{94E07080-3D47-436C-BE7B-9699BD50E324}" destId="{1BC27AE5-20DC-43AF-BBE6-494A78EBA62A}" srcOrd="1" destOrd="0" presId="urn:microsoft.com/office/officeart/2005/8/layout/hList6"/>
    <dgm:cxn modelId="{BD2486EA-2BD9-43DA-AD1E-9B2319FEC200}" type="presParOf" srcId="{94E07080-3D47-436C-BE7B-9699BD50E324}" destId="{72B51B1B-3881-41BC-BFAA-E0E3EBADECFB}" srcOrd="2" destOrd="0" presId="urn:microsoft.com/office/officeart/2005/8/layout/hList6"/>
    <dgm:cxn modelId="{EB24AC43-0966-4FFF-90C4-381D0C262B7F}" type="presParOf" srcId="{94E07080-3D47-436C-BE7B-9699BD50E324}" destId="{8F7C1E49-F4D4-4573-B9D5-ED1CB4CC4AAD}" srcOrd="3" destOrd="0" presId="urn:microsoft.com/office/officeart/2005/8/layout/hList6"/>
    <dgm:cxn modelId="{8DB8D0B3-7203-4D76-A463-7B709C6FC113}" type="presParOf" srcId="{94E07080-3D47-436C-BE7B-9699BD50E324}" destId="{19A65B6C-5C79-4ECC-83FD-D7410E861B3D}" srcOrd="4" destOrd="0" presId="urn:microsoft.com/office/officeart/2005/8/layout/hList6"/>
    <dgm:cxn modelId="{2B355057-42F3-441A-9BAF-49EC4C794F0A}" type="presParOf" srcId="{94E07080-3D47-436C-BE7B-9699BD50E324}" destId="{37E2E2E2-9111-439E-AEE7-F974E0C9C534}" srcOrd="5" destOrd="0" presId="urn:microsoft.com/office/officeart/2005/8/layout/hList6"/>
    <dgm:cxn modelId="{6D85C9FA-850F-4AB2-B36F-53A23959C9F0}" type="presParOf" srcId="{94E07080-3D47-436C-BE7B-9699BD50E324}" destId="{85AABA57-2F28-46FA-9F53-D4741F2FC24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3BC0-B6A1-4BEB-A390-1C30FCDBDC36}">
      <dsp:nvSpPr>
        <dsp:cNvPr id="0" name=""/>
        <dsp:cNvSpPr/>
      </dsp:nvSpPr>
      <dsp:spPr>
        <a:xfrm rot="5400000">
          <a:off x="6286015" y="-2651001"/>
          <a:ext cx="1704117" cy="701048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/>
            <a:t>Baja correlación</a:t>
          </a:r>
          <a:r>
            <a:rPr lang="es-PE" sz="2000" kern="1200" dirty="0" smtClean="0"/>
            <a:t> con mercados financieros y activos tradicionales: bonos, acciones; etc.</a:t>
          </a:r>
          <a:endParaRPr lang="es-P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i="1" kern="1200" dirty="0" smtClean="0"/>
            <a:t>HNWI</a:t>
          </a:r>
          <a:r>
            <a:rPr lang="es-PE" sz="2000" kern="1200" dirty="0" smtClean="0"/>
            <a:t> a nivel global destinan el 17.9% de su portafolio a </a:t>
          </a:r>
          <a:r>
            <a:rPr lang="es-PE" sz="2000" i="1" kern="1200" dirty="0" smtClean="0"/>
            <a:t>real estate </a:t>
          </a:r>
          <a:r>
            <a:rPr lang="es-PE" sz="2000" i="0" kern="1200" dirty="0" smtClean="0"/>
            <a:t>vs. el 21.9% en Latinoamérica </a:t>
          </a:r>
          <a:r>
            <a:rPr lang="es-PE" sz="1400" i="1" kern="1200" dirty="0" smtClean="0"/>
            <a:t>1/</a:t>
          </a:r>
          <a:endParaRPr lang="es-PE" sz="1400" i="1" kern="1200" dirty="0"/>
        </a:p>
      </dsp:txBody>
      <dsp:txXfrm rot="-5400000">
        <a:off x="3632830" y="85372"/>
        <a:ext cx="6927299" cy="1537741"/>
      </dsp:txXfrm>
    </dsp:sp>
    <dsp:sp modelId="{4611A554-E623-4121-9CD8-2734864F1A0B}">
      <dsp:nvSpPr>
        <dsp:cNvPr id="0" name=""/>
        <dsp:cNvSpPr/>
      </dsp:nvSpPr>
      <dsp:spPr>
        <a:xfrm>
          <a:off x="336542" y="234443"/>
          <a:ext cx="3270970" cy="123959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Diversificación </a:t>
          </a:r>
          <a:endParaRPr lang="es-PE" sz="2900" kern="1200" dirty="0"/>
        </a:p>
      </dsp:txBody>
      <dsp:txXfrm>
        <a:off x="397054" y="294955"/>
        <a:ext cx="3149946" cy="1118571"/>
      </dsp:txXfrm>
    </dsp:sp>
    <dsp:sp modelId="{8C46695E-5B0F-4BD7-9C7C-26AAAABBA768}">
      <dsp:nvSpPr>
        <dsp:cNvPr id="0" name=""/>
        <dsp:cNvSpPr/>
      </dsp:nvSpPr>
      <dsp:spPr>
        <a:xfrm rot="5400000">
          <a:off x="6074504" y="-698711"/>
          <a:ext cx="1975062" cy="690904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Retorno potencial alto y estable: TIR alrededor de 12-15%</a:t>
          </a:r>
          <a:endParaRPr lang="es-P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Tickets de inversión moldeables</a:t>
          </a:r>
          <a:endParaRPr lang="es-P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Posibilidad de mayores retornos ante aumento de apalancamiento</a:t>
          </a:r>
          <a:endParaRPr lang="es-PE" sz="2000" kern="1200" dirty="0"/>
        </a:p>
      </dsp:txBody>
      <dsp:txXfrm rot="-5400000">
        <a:off x="3607513" y="1864695"/>
        <a:ext cx="6812630" cy="1782232"/>
      </dsp:txXfrm>
    </dsp:sp>
    <dsp:sp modelId="{9DEC85AB-21E6-41D2-B852-B80A54BDE85A}">
      <dsp:nvSpPr>
        <dsp:cNvPr id="0" name=""/>
        <dsp:cNvSpPr/>
      </dsp:nvSpPr>
      <dsp:spPr>
        <a:xfrm>
          <a:off x="336542" y="2136013"/>
          <a:ext cx="3270970" cy="123959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Generación de valor</a:t>
          </a:r>
          <a:endParaRPr lang="es-PE" sz="2900" kern="1200" dirty="0"/>
        </a:p>
      </dsp:txBody>
      <dsp:txXfrm>
        <a:off x="397054" y="2196525"/>
        <a:ext cx="3149946" cy="1118571"/>
      </dsp:txXfrm>
    </dsp:sp>
    <dsp:sp modelId="{576492C9-62F8-4654-BBFB-C62F2929C533}">
      <dsp:nvSpPr>
        <dsp:cNvPr id="0" name=""/>
        <dsp:cNvSpPr/>
      </dsp:nvSpPr>
      <dsp:spPr>
        <a:xfrm rot="5400000">
          <a:off x="6623542" y="916450"/>
          <a:ext cx="991676" cy="701734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Acotado al valor del inmueble o terreno</a:t>
          </a:r>
          <a:endParaRPr lang="es-PE" sz="2000" kern="1200" dirty="0"/>
        </a:p>
      </dsp:txBody>
      <dsp:txXfrm rot="-5400000">
        <a:off x="3610710" y="3977692"/>
        <a:ext cx="6968930" cy="894856"/>
      </dsp:txXfrm>
    </dsp:sp>
    <dsp:sp modelId="{52878649-2ACD-4187-A328-F85ED99CB482}">
      <dsp:nvSpPr>
        <dsp:cNvPr id="0" name=""/>
        <dsp:cNvSpPr/>
      </dsp:nvSpPr>
      <dsp:spPr>
        <a:xfrm>
          <a:off x="336542" y="3805322"/>
          <a:ext cx="3274168" cy="123959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i="1" kern="1200" dirty="0" err="1" smtClean="0"/>
            <a:t>Downside</a:t>
          </a:r>
          <a:r>
            <a:rPr lang="es-PE" sz="2900" kern="1200" dirty="0" smtClean="0"/>
            <a:t> limitado</a:t>
          </a:r>
          <a:endParaRPr lang="es-PE" sz="2900" kern="1200" dirty="0"/>
        </a:p>
      </dsp:txBody>
      <dsp:txXfrm>
        <a:off x="397054" y="3865834"/>
        <a:ext cx="3153144" cy="1118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1D55-EEF6-488A-8156-84D41D1147CC}">
      <dsp:nvSpPr>
        <dsp:cNvPr id="0" name=""/>
        <dsp:cNvSpPr/>
      </dsp:nvSpPr>
      <dsp:spPr>
        <a:xfrm>
          <a:off x="5058219" y="3684607"/>
          <a:ext cx="3513607" cy="218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300" kern="1200" dirty="0"/>
        </a:p>
      </dsp:txBody>
      <dsp:txXfrm>
        <a:off x="6160357" y="4279584"/>
        <a:ext cx="2363413" cy="1544650"/>
      </dsp:txXfrm>
    </dsp:sp>
    <dsp:sp modelId="{CB9681A3-9BDA-4825-9DB3-1BCF380B7417}">
      <dsp:nvSpPr>
        <dsp:cNvPr id="0" name=""/>
        <dsp:cNvSpPr/>
      </dsp:nvSpPr>
      <dsp:spPr>
        <a:xfrm>
          <a:off x="-28162" y="3946191"/>
          <a:ext cx="3636985" cy="187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300" kern="1200" dirty="0"/>
        </a:p>
      </dsp:txBody>
      <dsp:txXfrm>
        <a:off x="13020" y="4456060"/>
        <a:ext cx="2463525" cy="1323698"/>
      </dsp:txXfrm>
    </dsp:sp>
    <dsp:sp modelId="{84453461-438E-409C-BE3C-0C42334DAB83}">
      <dsp:nvSpPr>
        <dsp:cNvPr id="0" name=""/>
        <dsp:cNvSpPr/>
      </dsp:nvSpPr>
      <dsp:spPr>
        <a:xfrm>
          <a:off x="4424722" y="107397"/>
          <a:ext cx="4175267" cy="169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5000" kern="1200" dirty="0"/>
        </a:p>
      </dsp:txBody>
      <dsp:txXfrm>
        <a:off x="5714427" y="144522"/>
        <a:ext cx="2848437" cy="1193287"/>
      </dsp:txXfrm>
    </dsp:sp>
    <dsp:sp modelId="{0C9D9698-BB8E-41DF-BE0B-A22A6002080A}">
      <dsp:nvSpPr>
        <dsp:cNvPr id="0" name=""/>
        <dsp:cNvSpPr/>
      </dsp:nvSpPr>
      <dsp:spPr>
        <a:xfrm>
          <a:off x="193051" y="187599"/>
          <a:ext cx="2894145" cy="187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15,690 m2 construidos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11,977 m2 de área arrendable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Inversión: $ 19.5 millones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200" kern="1200" dirty="0"/>
        </a:p>
      </dsp:txBody>
      <dsp:txXfrm>
        <a:off x="234233" y="228781"/>
        <a:ext cx="1943537" cy="1323698"/>
      </dsp:txXfrm>
    </dsp:sp>
    <dsp:sp modelId="{68E0B045-C2E0-4C30-9740-A2E59BE20355}">
      <dsp:nvSpPr>
        <dsp:cNvPr id="0" name=""/>
        <dsp:cNvSpPr/>
      </dsp:nvSpPr>
      <dsp:spPr>
        <a:xfrm>
          <a:off x="1618169" y="374521"/>
          <a:ext cx="2536770" cy="2536770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solidFill>
                <a:schemeClr val="tx1"/>
              </a:solidFill>
            </a:rPr>
            <a:t>RETAIL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2361172" y="1117524"/>
        <a:ext cx="1793767" cy="1793767"/>
      </dsp:txXfrm>
    </dsp:sp>
    <dsp:sp modelId="{AD2CB9D1-F89D-4D9D-9922-9684556560B1}">
      <dsp:nvSpPr>
        <dsp:cNvPr id="0" name=""/>
        <dsp:cNvSpPr/>
      </dsp:nvSpPr>
      <dsp:spPr>
        <a:xfrm rot="5400000">
          <a:off x="4823073" y="-293106"/>
          <a:ext cx="2942857" cy="3494199"/>
        </a:xfrm>
        <a:prstGeom prst="pieWedg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VIVIENDA</a:t>
          </a:r>
          <a:endParaRPr lang="es-PE" sz="2500" kern="1200" dirty="0"/>
        </a:p>
      </dsp:txBody>
      <dsp:txXfrm rot="-5400000">
        <a:off x="4547402" y="844508"/>
        <a:ext cx="2470772" cy="2080914"/>
      </dsp:txXfrm>
    </dsp:sp>
    <dsp:sp modelId="{156957DC-3961-45F6-B187-E3D7DAD3890D}">
      <dsp:nvSpPr>
        <dsp:cNvPr id="0" name=""/>
        <dsp:cNvSpPr/>
      </dsp:nvSpPr>
      <dsp:spPr>
        <a:xfrm rot="10800000">
          <a:off x="4446895" y="3033156"/>
          <a:ext cx="2397350" cy="2536770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000" kern="1200" dirty="0"/>
        </a:p>
      </dsp:txBody>
      <dsp:txXfrm rot="10800000">
        <a:off x="4446895" y="3033156"/>
        <a:ext cx="1695182" cy="1793767"/>
      </dsp:txXfrm>
    </dsp:sp>
    <dsp:sp modelId="{8320F28E-A463-4E11-AF94-B47D9D50FA2E}">
      <dsp:nvSpPr>
        <dsp:cNvPr id="0" name=""/>
        <dsp:cNvSpPr/>
      </dsp:nvSpPr>
      <dsp:spPr>
        <a:xfrm rot="16200000">
          <a:off x="1618169" y="3028463"/>
          <a:ext cx="2536770" cy="2536770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600" b="1" kern="1200" dirty="0" smtClean="0"/>
        </a:p>
      </dsp:txBody>
      <dsp:txXfrm rot="5400000">
        <a:off x="2361172" y="3028463"/>
        <a:ext cx="1793767" cy="1793767"/>
      </dsp:txXfrm>
    </dsp:sp>
    <dsp:sp modelId="{DF9EE623-C6DA-42C4-9592-53D03ABB3655}">
      <dsp:nvSpPr>
        <dsp:cNvPr id="0" name=""/>
        <dsp:cNvSpPr/>
      </dsp:nvSpPr>
      <dsp:spPr>
        <a:xfrm>
          <a:off x="3847983" y="2442604"/>
          <a:ext cx="875859" cy="7616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00459-E3EF-4342-918C-32470A7DDCD5}">
      <dsp:nvSpPr>
        <dsp:cNvPr id="0" name=""/>
        <dsp:cNvSpPr/>
      </dsp:nvSpPr>
      <dsp:spPr>
        <a:xfrm rot="10800000">
          <a:off x="3847983" y="2735534"/>
          <a:ext cx="875859" cy="7616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862CE-C4B6-4639-AAB3-5BA8081EAA66}">
      <dsp:nvSpPr>
        <dsp:cNvPr id="0" name=""/>
        <dsp:cNvSpPr/>
      </dsp:nvSpPr>
      <dsp:spPr>
        <a:xfrm>
          <a:off x="4140227" y="0"/>
          <a:ext cx="1516274" cy="15164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090AA-7EF2-48E7-90F0-369A806CE6CF}">
      <dsp:nvSpPr>
        <dsp:cNvPr id="0" name=""/>
        <dsp:cNvSpPr/>
      </dsp:nvSpPr>
      <dsp:spPr>
        <a:xfrm>
          <a:off x="4321828" y="549066"/>
          <a:ext cx="1152505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Identificación de terreno</a:t>
          </a:r>
          <a:endParaRPr lang="es-PE" sz="1200" kern="1200" dirty="0"/>
        </a:p>
      </dsp:txBody>
      <dsp:txXfrm>
        <a:off x="4321828" y="549066"/>
        <a:ext cx="1152505" cy="422920"/>
      </dsp:txXfrm>
    </dsp:sp>
    <dsp:sp modelId="{2D8F9D7D-E04C-49B2-AB2C-A4A3E07AF2D2}">
      <dsp:nvSpPr>
        <dsp:cNvPr id="0" name=""/>
        <dsp:cNvSpPr/>
      </dsp:nvSpPr>
      <dsp:spPr>
        <a:xfrm>
          <a:off x="3718992" y="871071"/>
          <a:ext cx="1516274" cy="15164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A7F50-12B6-451F-8A8C-204E59BA9B6B}">
      <dsp:nvSpPr>
        <dsp:cNvPr id="0" name=""/>
        <dsp:cNvSpPr/>
      </dsp:nvSpPr>
      <dsp:spPr>
        <a:xfrm>
          <a:off x="3867294" y="1422129"/>
          <a:ext cx="1215688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Análisis de factibilidad</a:t>
          </a:r>
          <a:endParaRPr lang="es-PE" sz="1200" kern="1200" dirty="0"/>
        </a:p>
      </dsp:txBody>
      <dsp:txXfrm>
        <a:off x="3867294" y="1422129"/>
        <a:ext cx="1215688" cy="422920"/>
      </dsp:txXfrm>
    </dsp:sp>
    <dsp:sp modelId="{2A8D1397-4DD0-4345-883F-F7474AE4442B}">
      <dsp:nvSpPr>
        <dsp:cNvPr id="0" name=""/>
        <dsp:cNvSpPr/>
      </dsp:nvSpPr>
      <dsp:spPr>
        <a:xfrm>
          <a:off x="4140227" y="1746125"/>
          <a:ext cx="1516274" cy="151640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D6044-7B68-4515-9957-1CF781721B83}">
      <dsp:nvSpPr>
        <dsp:cNvPr id="0" name=""/>
        <dsp:cNvSpPr/>
      </dsp:nvSpPr>
      <dsp:spPr>
        <a:xfrm>
          <a:off x="4088848" y="2295192"/>
          <a:ext cx="1618464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Negociación de compra</a:t>
          </a:r>
          <a:endParaRPr lang="es-PE" sz="1200" kern="1200" dirty="0"/>
        </a:p>
      </dsp:txBody>
      <dsp:txXfrm>
        <a:off x="4088848" y="2295192"/>
        <a:ext cx="1618464" cy="422920"/>
      </dsp:txXfrm>
    </dsp:sp>
    <dsp:sp modelId="{90155583-2869-40FA-BA6D-E8B0C2DA8589}">
      <dsp:nvSpPr>
        <dsp:cNvPr id="0" name=""/>
        <dsp:cNvSpPr/>
      </dsp:nvSpPr>
      <dsp:spPr>
        <a:xfrm>
          <a:off x="3718992" y="2619188"/>
          <a:ext cx="1516274" cy="15164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EED15-67EB-4D6D-A287-E91691E7BD03}">
      <dsp:nvSpPr>
        <dsp:cNvPr id="0" name=""/>
        <dsp:cNvSpPr/>
      </dsp:nvSpPr>
      <dsp:spPr>
        <a:xfrm>
          <a:off x="3618183" y="3168255"/>
          <a:ext cx="1713911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Aprobaciones regulatorias</a:t>
          </a:r>
          <a:endParaRPr lang="es-PE" sz="1200" kern="1200" dirty="0"/>
        </a:p>
      </dsp:txBody>
      <dsp:txXfrm>
        <a:off x="3618183" y="3168255"/>
        <a:ext cx="1713911" cy="422920"/>
      </dsp:txXfrm>
    </dsp:sp>
    <dsp:sp modelId="{6CC530E3-AD72-4F3A-9A76-E23E31996097}">
      <dsp:nvSpPr>
        <dsp:cNvPr id="0" name=""/>
        <dsp:cNvSpPr/>
      </dsp:nvSpPr>
      <dsp:spPr>
        <a:xfrm>
          <a:off x="4140227" y="3490923"/>
          <a:ext cx="1516274" cy="151640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6B4FA-C768-4D4C-ABBB-C0C6A52C23BF}">
      <dsp:nvSpPr>
        <dsp:cNvPr id="0" name=""/>
        <dsp:cNvSpPr/>
      </dsp:nvSpPr>
      <dsp:spPr>
        <a:xfrm>
          <a:off x="4111724" y="4039990"/>
          <a:ext cx="1572711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Diseño &amp; Arquitectura</a:t>
          </a:r>
          <a:endParaRPr lang="es-PE" sz="1200" kern="1200" dirty="0"/>
        </a:p>
      </dsp:txBody>
      <dsp:txXfrm>
        <a:off x="4111724" y="4039990"/>
        <a:ext cx="1572711" cy="422920"/>
      </dsp:txXfrm>
    </dsp:sp>
    <dsp:sp modelId="{A8817D23-BFEA-48D4-AF4C-6B5208FD1F29}">
      <dsp:nvSpPr>
        <dsp:cNvPr id="0" name=""/>
        <dsp:cNvSpPr/>
      </dsp:nvSpPr>
      <dsp:spPr>
        <a:xfrm>
          <a:off x="3718992" y="4363986"/>
          <a:ext cx="1516274" cy="15164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22949-F8FA-4317-B8FC-820445BA0F38}">
      <dsp:nvSpPr>
        <dsp:cNvPr id="0" name=""/>
        <dsp:cNvSpPr/>
      </dsp:nvSpPr>
      <dsp:spPr>
        <a:xfrm>
          <a:off x="3654619" y="4913053"/>
          <a:ext cx="1641039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Ventas &amp; Marketing</a:t>
          </a:r>
          <a:endParaRPr lang="es-PE" sz="1200" kern="1200" dirty="0"/>
        </a:p>
      </dsp:txBody>
      <dsp:txXfrm>
        <a:off x="3654619" y="4913053"/>
        <a:ext cx="1641039" cy="422920"/>
      </dsp:txXfrm>
    </dsp:sp>
    <dsp:sp modelId="{E544DF6A-28E0-4703-9D91-2FE30A36CDA4}">
      <dsp:nvSpPr>
        <dsp:cNvPr id="0" name=""/>
        <dsp:cNvSpPr/>
      </dsp:nvSpPr>
      <dsp:spPr>
        <a:xfrm>
          <a:off x="4248025" y="5335974"/>
          <a:ext cx="1302671" cy="130328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0F6C6-D578-4152-987B-F747491EB370}">
      <dsp:nvSpPr>
        <dsp:cNvPr id="0" name=""/>
        <dsp:cNvSpPr/>
      </dsp:nvSpPr>
      <dsp:spPr>
        <a:xfrm>
          <a:off x="4474996" y="5786116"/>
          <a:ext cx="846167" cy="42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Postventa</a:t>
          </a:r>
          <a:endParaRPr lang="es-PE" sz="1200" kern="1200" dirty="0"/>
        </a:p>
      </dsp:txBody>
      <dsp:txXfrm>
        <a:off x="4474996" y="5786116"/>
        <a:ext cx="846167" cy="422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D224-C3A8-433F-99DA-642C2285B1D3}">
      <dsp:nvSpPr>
        <dsp:cNvPr id="0" name=""/>
        <dsp:cNvSpPr/>
      </dsp:nvSpPr>
      <dsp:spPr>
        <a:xfrm rot="16200000">
          <a:off x="-1872390" y="1875911"/>
          <a:ext cx="5955771" cy="22039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b="1" kern="1200" dirty="0" smtClean="0"/>
            <a:t>Pre - </a:t>
          </a:r>
          <a:r>
            <a:rPr lang="es-PE" sz="2100" b="1" kern="1200" dirty="0" err="1" smtClean="0"/>
            <a:t>Development</a:t>
          </a:r>
          <a:r>
            <a:rPr lang="es-PE" sz="2100" b="1" kern="1200" dirty="0" smtClean="0"/>
            <a:t> </a:t>
          </a:r>
          <a:r>
            <a:rPr lang="es-PE" sz="2100" b="1" kern="1200" dirty="0" err="1" smtClean="0"/>
            <a:t>Fee</a:t>
          </a:r>
          <a:endParaRPr lang="es-PE" sz="21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Gastos  incurridos para correcta evaluación del proyecto:</a:t>
          </a: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Estudio de Títulos</a:t>
          </a: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Estudio de Suelos</a:t>
          </a:r>
          <a:endParaRPr lang="es-PE" sz="1900" kern="1200" dirty="0"/>
        </a:p>
      </dsp:txBody>
      <dsp:txXfrm rot="5400000">
        <a:off x="3522" y="1191153"/>
        <a:ext cx="2203947" cy="3573463"/>
      </dsp:txXfrm>
    </dsp:sp>
    <dsp:sp modelId="{72B51B1B-3881-41BC-BFAA-E0E3EBADECFB}">
      <dsp:nvSpPr>
        <dsp:cNvPr id="0" name=""/>
        <dsp:cNvSpPr/>
      </dsp:nvSpPr>
      <dsp:spPr>
        <a:xfrm rot="16200000">
          <a:off x="496852" y="1875911"/>
          <a:ext cx="5955771" cy="22039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b="1" kern="1200" dirty="0" err="1" smtClean="0"/>
            <a:t>Development</a:t>
          </a:r>
          <a:r>
            <a:rPr lang="es-PE" sz="2100" b="1" kern="1200" dirty="0" smtClean="0"/>
            <a:t> </a:t>
          </a:r>
          <a:r>
            <a:rPr lang="es-PE" sz="2100" b="1" kern="1200" dirty="0" err="1" smtClean="0"/>
            <a:t>Fee</a:t>
          </a:r>
          <a:endParaRPr lang="es-PE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Desarrollo y gerenciamiento de proyecto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Ejecución de Plan de Negocios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Servicios de supervisión de construcción y relacionados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Servicios administrativos diversos y contratación de terceros</a:t>
          </a:r>
          <a:endParaRPr lang="es-PE" sz="1600" kern="1200" dirty="0"/>
        </a:p>
      </dsp:txBody>
      <dsp:txXfrm rot="5400000">
        <a:off x="2372764" y="1191153"/>
        <a:ext cx="2203947" cy="3573463"/>
      </dsp:txXfrm>
    </dsp:sp>
    <dsp:sp modelId="{19A65B6C-5C79-4ECC-83FD-D7410E861B3D}">
      <dsp:nvSpPr>
        <dsp:cNvPr id="0" name=""/>
        <dsp:cNvSpPr/>
      </dsp:nvSpPr>
      <dsp:spPr>
        <a:xfrm rot="16200000">
          <a:off x="2866096" y="1875911"/>
          <a:ext cx="5955771" cy="22039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 smtClean="0"/>
            <a:t>Sales &amp; Marketing </a:t>
          </a:r>
          <a:r>
            <a:rPr lang="es-PE" sz="2300" b="1" kern="1200" dirty="0" err="1" smtClean="0"/>
            <a:t>Fee</a:t>
          </a:r>
          <a:endParaRPr lang="es-PE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Coordinación y ejecución de Plan de Marketing y Ventas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Salarios y Comisiones Fuerza de Ventas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 rot="5400000">
        <a:off x="4742008" y="1191153"/>
        <a:ext cx="2203947" cy="3573463"/>
      </dsp:txXfrm>
    </dsp:sp>
    <dsp:sp modelId="{85AABA57-2F28-46FA-9F53-D4741F2FC24E}">
      <dsp:nvSpPr>
        <dsp:cNvPr id="0" name=""/>
        <dsp:cNvSpPr/>
      </dsp:nvSpPr>
      <dsp:spPr>
        <a:xfrm rot="16200000">
          <a:off x="5830559" y="1280691"/>
          <a:ext cx="5955771" cy="33943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 err="1" smtClean="0"/>
            <a:t>Success</a:t>
          </a:r>
          <a:r>
            <a:rPr lang="es-PE" sz="2300" b="1" kern="1200" dirty="0" smtClean="0"/>
            <a:t> </a:t>
          </a:r>
          <a:r>
            <a:rPr lang="es-PE" sz="2300" b="1" kern="1200" dirty="0" err="1" smtClean="0"/>
            <a:t>Fee</a:t>
          </a:r>
          <a:r>
            <a:rPr lang="es-PE" sz="2300" b="1" kern="1200" dirty="0" smtClean="0"/>
            <a:t> (SF)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err="1" smtClean="0"/>
            <a:t>Hurdle</a:t>
          </a:r>
          <a:r>
            <a:rPr lang="es-PE" sz="2100" kern="1200" dirty="0" smtClean="0"/>
            <a:t> </a:t>
          </a:r>
          <a:r>
            <a:rPr lang="es-PE" sz="2100" kern="1200" dirty="0" err="1" smtClean="0"/>
            <a:t>Rate</a:t>
          </a:r>
          <a:r>
            <a:rPr lang="es-PE" sz="2100" kern="1200" dirty="0" smtClean="0"/>
            <a:t> = (12%)</a:t>
          </a:r>
        </a:p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TIR &lt;12%                   SF:0%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12%&lt; TIR &lt;20%        SF:20%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20%&lt; TIR &lt;25%        SF:30%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25%&lt;TIR    	  SF:40%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 smtClean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3800" kern="1200" dirty="0"/>
        </a:p>
      </dsp:txBody>
      <dsp:txXfrm rot="5400000">
        <a:off x="7111251" y="1191153"/>
        <a:ext cx="3394387" cy="357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7ECD-D4EA-44C7-B9EE-366CA8104102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05F7-A004-481C-9848-B1D9D3A7F58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469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2D45-4F9A-453D-BB1D-2CCE13FC2654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518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2D45-4F9A-453D-BB1D-2CCE13FC2654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50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2D45-4F9A-453D-BB1D-2CCE13FC265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070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2D45-4F9A-453D-BB1D-2CCE13FC265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477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48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33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33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94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08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622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77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127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356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38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60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4892-4780-4D13-88C5-EE145F052531}" type="datetimeFigureOut">
              <a:rPr lang="es-PE" smtClean="0"/>
              <a:t>06/10/2017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1AC7-C803-40DF-B37D-AEED318F6A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27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slide" Target="slide14.xml"/><Relationship Id="rId5" Type="http://schemas.openxmlformats.org/officeDocument/2006/relationships/image" Target="../media/image22.jpeg"/><Relationship Id="rId10" Type="http://schemas.openxmlformats.org/officeDocument/2006/relationships/image" Target="../media/image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grupo ca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2778" r="13702" b="13744"/>
          <a:stretch/>
        </p:blipFill>
        <p:spPr bwMode="auto">
          <a:xfrm>
            <a:off x="3166003" y="2371766"/>
            <a:ext cx="5375899" cy="193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2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0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smtClean="0"/>
              <a:t>Nuestra Plana Gerencial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11</a:t>
            </a:r>
            <a:endParaRPr lang="es-PE" dirty="0"/>
          </a:p>
        </p:txBody>
      </p:sp>
      <p:sp>
        <p:nvSpPr>
          <p:cNvPr id="3" name="Rectángulo redondeado 2"/>
          <p:cNvSpPr/>
          <p:nvPr/>
        </p:nvSpPr>
        <p:spPr>
          <a:xfrm>
            <a:off x="3699803" y="1252025"/>
            <a:ext cx="5050301" cy="23270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3464" y="972905"/>
            <a:ext cx="2391509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Pablo Seminario</a:t>
            </a:r>
          </a:p>
          <a:p>
            <a:pPr algn="ctr"/>
            <a:r>
              <a:rPr lang="es-PE" sz="1600" dirty="0" smtClean="0"/>
              <a:t>Gerente General</a:t>
            </a:r>
            <a:endParaRPr lang="es-PE" sz="16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387794" y="4296770"/>
            <a:ext cx="3880428" cy="20398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22" name="Rectángulo 21"/>
          <p:cNvSpPr/>
          <p:nvPr/>
        </p:nvSpPr>
        <p:spPr>
          <a:xfrm>
            <a:off x="7915332" y="4019840"/>
            <a:ext cx="2391509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Raúl León</a:t>
            </a:r>
          </a:p>
          <a:p>
            <a:pPr algn="ctr"/>
            <a:r>
              <a:rPr lang="es-PE" sz="1600" dirty="0" smtClean="0"/>
              <a:t>Gerente de Construcción</a:t>
            </a:r>
            <a:endParaRPr lang="es-PE" sz="16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1255451" y="4496434"/>
            <a:ext cx="3957709" cy="20949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24" name="Rectángulo 23"/>
          <p:cNvSpPr/>
          <p:nvPr/>
        </p:nvSpPr>
        <p:spPr>
          <a:xfrm>
            <a:off x="1933479" y="4019839"/>
            <a:ext cx="2391509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Cesar Sam </a:t>
            </a:r>
          </a:p>
          <a:p>
            <a:pPr algn="ctr"/>
            <a:r>
              <a:rPr lang="es-PE" sz="1600" dirty="0" smtClean="0"/>
              <a:t>Gerente de Proyectos</a:t>
            </a:r>
            <a:endParaRPr lang="es-PE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919051" y="1574169"/>
            <a:ext cx="4632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Gerente Central de Planificación y Logística </a:t>
            </a:r>
            <a:r>
              <a:rPr lang="es-PE" sz="1600" dirty="0" err="1"/>
              <a:t>Tottus</a:t>
            </a:r>
            <a:r>
              <a:rPr lang="es-PE" sz="1600" dirty="0"/>
              <a:t> /Falabella (2013-2016)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Gerente Central de Proyectos Inmobiliarios </a:t>
            </a:r>
            <a:r>
              <a:rPr lang="es-PE" sz="1600" dirty="0" err="1"/>
              <a:t>Tottus</a:t>
            </a:r>
            <a:r>
              <a:rPr lang="es-PE" sz="1600" dirty="0"/>
              <a:t>/Falabella (2007-2013</a:t>
            </a:r>
            <a:r>
              <a:rPr lang="es-PE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MBA- </a:t>
            </a:r>
            <a:r>
              <a:rPr lang="es-PE" sz="1600" dirty="0" err="1" smtClean="0"/>
              <a:t>University</a:t>
            </a:r>
            <a:r>
              <a:rPr lang="es-PE" sz="1600" dirty="0" smtClean="0"/>
              <a:t> </a:t>
            </a:r>
            <a:r>
              <a:rPr lang="es-PE" sz="1600" dirty="0"/>
              <a:t>of California, Berkeley </a:t>
            </a:r>
            <a:endParaRPr lang="es-P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Ingeniero Civil- </a:t>
            </a:r>
            <a:r>
              <a:rPr lang="es-PE" sz="1600" dirty="0"/>
              <a:t>Universidad Católica del Perú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55451" y="4759622"/>
            <a:ext cx="4112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Gerente de Desarrollo de Proyectos </a:t>
            </a:r>
            <a:r>
              <a:rPr lang="es-PE" sz="1600" dirty="0" err="1" smtClean="0"/>
              <a:t>Inretail</a:t>
            </a:r>
            <a:r>
              <a:rPr lang="es-PE" sz="1600" dirty="0" smtClean="0"/>
              <a:t> </a:t>
            </a:r>
            <a:r>
              <a:rPr lang="es-PE" sz="1600" dirty="0"/>
              <a:t>Management (2012-2017)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Jefe de Proyectos Falabella (2008-2012</a:t>
            </a:r>
            <a:r>
              <a:rPr lang="es-PE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err="1"/>
              <a:t>Maestria</a:t>
            </a:r>
            <a:r>
              <a:rPr lang="es-PE" sz="1600" dirty="0"/>
              <a:t> Gerencia y Construcción- </a:t>
            </a:r>
            <a:r>
              <a:rPr lang="es-PE" sz="1600" dirty="0" err="1"/>
              <a:t>University</a:t>
            </a:r>
            <a:r>
              <a:rPr lang="es-PE" sz="1600" dirty="0"/>
              <a:t> of Florida (Gainesville</a:t>
            </a:r>
            <a:r>
              <a:rPr lang="es-PE" sz="1600" dirty="0" smtClean="0"/>
              <a:t>)</a:t>
            </a:r>
            <a:endParaRPr lang="es-P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Ingeniero </a:t>
            </a:r>
            <a:r>
              <a:rPr lang="es-PE" sz="1600" dirty="0"/>
              <a:t>Civil- Florida International </a:t>
            </a:r>
            <a:r>
              <a:rPr lang="es-PE" sz="1600" dirty="0" err="1"/>
              <a:t>University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257274" y="4644941"/>
            <a:ext cx="4010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Gerente de Construcción en Grupo Inmobiliario Imagina (2012-2014)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Gerente de Obras en </a:t>
            </a:r>
            <a:r>
              <a:rPr lang="es-PE" sz="1600" dirty="0" err="1"/>
              <a:t>Coinsa</a:t>
            </a:r>
            <a:r>
              <a:rPr lang="es-PE" sz="1600" dirty="0"/>
              <a:t> (2007-2012)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MEDEX </a:t>
            </a:r>
            <a:r>
              <a:rPr lang="es-PE" sz="1600" dirty="0" err="1"/>
              <a:t>Executive</a:t>
            </a:r>
            <a:r>
              <a:rPr lang="es-PE" sz="1600" dirty="0"/>
              <a:t> MBA-PAD Universidad de Piura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Ingeniero Civil- Universidad Católica del 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" y="551206"/>
            <a:ext cx="2038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2553" y="978795"/>
            <a:ext cx="3649593" cy="3966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-919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smtClean="0"/>
              <a:t>¿Cómo funciona nuestro modelo de negocio?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2554" y="1139482"/>
            <a:ext cx="3649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solidFill>
                  <a:prstClr val="black"/>
                </a:solidFill>
              </a:rPr>
              <a:t>Levantamiento de capital</a:t>
            </a:r>
            <a:endParaRPr lang="es-PE" sz="2500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04374" y="662428"/>
            <a:ext cx="3265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>
                <a:solidFill>
                  <a:srgbClr val="70AD47">
                    <a:lumMod val="50000"/>
                  </a:srgbClr>
                </a:solidFill>
              </a:rPr>
              <a:t>Creación de valor</a:t>
            </a:r>
            <a:endParaRPr lang="es-PE" sz="3000" b="1" dirty="0">
              <a:solidFill>
                <a:srgbClr val="70AD47">
                  <a:lumMod val="50000"/>
                </a:srgb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13" y="2820230"/>
            <a:ext cx="790575" cy="1143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8746"/>
            <a:ext cx="1755672" cy="35698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632" y="2017348"/>
            <a:ext cx="1959462" cy="3569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637" y="4265656"/>
            <a:ext cx="1404325" cy="52151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86366" y="5006661"/>
            <a:ext cx="31166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500" b="1" dirty="0" smtClean="0">
                <a:solidFill>
                  <a:srgbClr val="5F6B7C"/>
                </a:solidFill>
              </a:rPr>
              <a:t>$ 90 millones </a:t>
            </a:r>
            <a:r>
              <a:rPr lang="es-PE" sz="3000" dirty="0" smtClean="0">
                <a:solidFill>
                  <a:srgbClr val="5F6B7C"/>
                </a:solidFill>
              </a:rPr>
              <a:t>de capital comprometido </a:t>
            </a:r>
            <a:endParaRPr lang="es-PE" sz="3000" dirty="0">
              <a:solidFill>
                <a:srgbClr val="5F6B7C"/>
              </a:solidFill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072347924"/>
              </p:ext>
            </p:extLst>
          </p:nvPr>
        </p:nvGraphicFramePr>
        <p:xfrm>
          <a:off x="4525138" y="0"/>
          <a:ext cx="9325496" cy="663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Más 27"/>
          <p:cNvSpPr/>
          <p:nvPr/>
        </p:nvSpPr>
        <p:spPr>
          <a:xfrm>
            <a:off x="5510113" y="2962141"/>
            <a:ext cx="1098213" cy="1232605"/>
          </a:xfrm>
          <a:prstGeom prst="mathPlus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0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err="1" smtClean="0"/>
              <a:t>Fees</a:t>
            </a:r>
            <a:r>
              <a:rPr lang="es-PE" sz="3000" dirty="0" smtClean="0"/>
              <a:t> de Caral por labor de gerenciamiento y desarrollo de proyectos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4656224"/>
              </p:ext>
            </p:extLst>
          </p:nvPr>
        </p:nvGraphicFramePr>
        <p:xfrm>
          <a:off x="1056068" y="719666"/>
          <a:ext cx="10509160" cy="59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2554" y="6612966"/>
            <a:ext cx="8376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prstClr val="black"/>
                </a:solidFill>
              </a:rPr>
              <a:t>Montos referenciales y bases de cálculo sujetos a negociación con Inversionistas</a:t>
            </a:r>
            <a:endParaRPr lang="es-P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0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smtClean="0"/>
              <a:t>¿Cuál es nuestra oferta de valor?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14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6421537" y="3171675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Pipeline continuo </a:t>
            </a:r>
            <a:r>
              <a:rPr lang="es-PE" dirty="0"/>
              <a:t>de nuevos proyectos </a:t>
            </a:r>
            <a:r>
              <a:rPr lang="es-PE" dirty="0" smtClean="0"/>
              <a:t>a </a:t>
            </a:r>
            <a:r>
              <a:rPr lang="es-PE" dirty="0"/>
              <a:t>ser compartido con potenciales inversionistas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421537" y="2077284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Oportunidades de inversión </a:t>
            </a:r>
            <a:r>
              <a:rPr lang="es-PE" dirty="0" smtClean="0"/>
              <a:t>en zonas geográficas estratégicas </a:t>
            </a:r>
            <a:r>
              <a:rPr lang="es-PE" dirty="0"/>
              <a:t>y </a:t>
            </a:r>
            <a:r>
              <a:rPr lang="es-PE" dirty="0" smtClean="0"/>
              <a:t>tamaños </a:t>
            </a:r>
            <a:r>
              <a:rPr lang="es-PE" dirty="0"/>
              <a:t>de </a:t>
            </a:r>
            <a:r>
              <a:rPr lang="es-PE" dirty="0" smtClean="0"/>
              <a:t>ticket variados</a:t>
            </a:r>
            <a:endParaRPr lang="es-PE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460561" y="5154801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Seguimiento permanente de inversiones y entrega de información oportuna y vigente</a:t>
            </a:r>
            <a:endParaRPr lang="es-PE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505945" y="6022613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Elaboración de reportes </a:t>
            </a:r>
            <a:r>
              <a:rPr lang="es-PE" dirty="0"/>
              <a:t>mensuales, </a:t>
            </a:r>
            <a:r>
              <a:rPr lang="es-PE" dirty="0" err="1"/>
              <a:t>KPI’s</a:t>
            </a:r>
            <a:r>
              <a:rPr lang="es-PE" dirty="0"/>
              <a:t> y </a:t>
            </a:r>
            <a:r>
              <a:rPr lang="es-PE" dirty="0" smtClean="0"/>
              <a:t>reuniones periódicas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378634" y="1461252"/>
            <a:ext cx="27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ACCESO </a:t>
            </a:r>
            <a:endParaRPr lang="es-PE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417709" y="2237729"/>
            <a:ext cx="27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DIVERSIFICACIÓN</a:t>
            </a:r>
            <a:endParaRPr lang="es-PE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78634" y="5268406"/>
            <a:ext cx="27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TRANSPARENCIA</a:t>
            </a:r>
            <a:endParaRPr lang="es-PE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378634" y="4311834"/>
            <a:ext cx="27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r>
              <a:rPr lang="es-PE" dirty="0"/>
              <a:t>ACCOUNTABILITY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417709" y="3312307"/>
            <a:ext cx="27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DINAMISMO </a:t>
            </a:r>
            <a:endParaRPr lang="es-PE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421537" y="1023813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Al sector de </a:t>
            </a:r>
            <a:r>
              <a:rPr lang="es-PE" i="1" dirty="0" smtClean="0"/>
              <a:t>real estate </a:t>
            </a:r>
            <a:r>
              <a:rPr lang="es-PE" dirty="0" smtClean="0"/>
              <a:t>en Lima – Perú como socio de Caral, empresa con </a:t>
            </a:r>
            <a:r>
              <a:rPr lang="es-PE" b="1" i="1" dirty="0" err="1" smtClean="0"/>
              <a:t>track</a:t>
            </a:r>
            <a:r>
              <a:rPr lang="es-PE" b="1" i="1" dirty="0" smtClean="0"/>
              <a:t> record </a:t>
            </a:r>
            <a:r>
              <a:rPr lang="es-PE" dirty="0" smtClean="0"/>
              <a:t>de 10 años en mercado inmobiliario</a:t>
            </a:r>
            <a:endParaRPr lang="es-PE" dirty="0">
              <a:solidFill>
                <a:srgbClr val="C00000"/>
              </a:solidFill>
            </a:endParaRPr>
          </a:p>
        </p:txBody>
      </p:sp>
      <p:pic>
        <p:nvPicPr>
          <p:cNvPr id="2050" name="Picture 2" descr="Resultado de imagen para acc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37" y="5154479"/>
            <a:ext cx="1337687" cy="7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44" y="5853392"/>
            <a:ext cx="1108483" cy="9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inam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37" y="3228790"/>
            <a:ext cx="1153238" cy="6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diversific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22" y="2161692"/>
            <a:ext cx="1112770" cy="7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real est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37" y="952781"/>
            <a:ext cx="947746" cy="9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6437793" y="4066262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Participación societaria con Caral y sistema de compensación por desempeño (</a:t>
            </a:r>
            <a:r>
              <a:rPr lang="es-PE" i="1" dirty="0" err="1" smtClean="0"/>
              <a:t>success</a:t>
            </a:r>
            <a:r>
              <a:rPr lang="es-PE" i="1" dirty="0" smtClean="0"/>
              <a:t> </a:t>
            </a:r>
            <a:r>
              <a:rPr lang="es-PE" i="1" dirty="0" err="1" smtClean="0"/>
              <a:t>fee</a:t>
            </a:r>
            <a:r>
              <a:rPr lang="es-PE" dirty="0" smtClean="0"/>
              <a:t>) que alinea intereses CARAL-Inversionista</a:t>
            </a:r>
            <a:endParaRPr lang="es-PE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329409" y="6149928"/>
            <a:ext cx="332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RESULTADOS CUANTIFICABLES</a:t>
            </a:r>
            <a:endParaRPr lang="es-PE" b="1" dirty="0"/>
          </a:p>
        </p:txBody>
      </p:sp>
      <p:pic>
        <p:nvPicPr>
          <p:cNvPr id="1026" name="Picture 2" descr="Resultado de imagen para ACCOUNTABILITY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37" y="4115200"/>
            <a:ext cx="1144614" cy="7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-95639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smtClean="0"/>
              <a:t>¿Cuál es nuestra propuesta?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15</a:t>
            </a:r>
            <a:endParaRPr lang="es-PE" dirty="0"/>
          </a:p>
        </p:txBody>
      </p:sp>
      <p:pic>
        <p:nvPicPr>
          <p:cNvPr id="1026" name="Picture 2" descr="https://encrypted-tbn0.gstatic.com/images?q=tbn:ANd9GcTnat2sK9qT1km_khE9YG4kMq0pLyNce3BZ4zTXIXb1YRHu0usX279p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79" y="1901523"/>
            <a:ext cx="668263" cy="6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316394" y="1841084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Adquisición de terrenos en zonas de alta densidad de Lima Metropolitana para desarrollo residencial en NSE B-, C+</a:t>
            </a:r>
            <a:endParaRPr lang="es-PE" dirty="0"/>
          </a:p>
        </p:txBody>
      </p:sp>
      <p:pic>
        <p:nvPicPr>
          <p:cNvPr id="1030" name="Picture 6" descr="Resultado de imagen para inve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33" y="2860729"/>
            <a:ext cx="823753" cy="7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6316394" y="293158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Ticket de inversión por proyecto: US$ 3-8 millones  </a:t>
            </a:r>
            <a:endParaRPr lang="es-PE" dirty="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6" y="5714035"/>
            <a:ext cx="906583" cy="8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horizonte de invers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79" y="3897682"/>
            <a:ext cx="776139" cy="5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6435605" y="3802012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Horizonte de inversión: hasta 5 años</a:t>
            </a:r>
          </a:p>
          <a:p>
            <a:r>
              <a:rPr lang="es-PE" dirty="0" smtClean="0"/>
              <a:t>	Periodo de inversión: 1-2 primeros años</a:t>
            </a:r>
          </a:p>
          <a:p>
            <a:r>
              <a:rPr lang="es-PE" dirty="0"/>
              <a:t>	</a:t>
            </a:r>
          </a:p>
        </p:txBody>
      </p:sp>
      <p:pic>
        <p:nvPicPr>
          <p:cNvPr id="1042" name="Picture 18" descr="Resultado de imagen para soc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12" y="4766054"/>
            <a:ext cx="1495994" cy="7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6435605" y="4766054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Coinversión con fondos institucionales locales y/o extranjeros </a:t>
            </a:r>
            <a:endParaRPr lang="es-PE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477758" y="5905553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Target de rentabilidad </a:t>
            </a:r>
            <a:r>
              <a:rPr lang="es-PE" dirty="0"/>
              <a:t>anual </a:t>
            </a:r>
            <a:r>
              <a:rPr lang="es-PE" dirty="0" err="1" smtClean="0"/>
              <a:t>despúes</a:t>
            </a:r>
            <a:r>
              <a:rPr lang="es-PE" dirty="0" smtClean="0"/>
              <a:t> </a:t>
            </a:r>
            <a:r>
              <a:rPr lang="es-PE" dirty="0"/>
              <a:t>de </a:t>
            </a:r>
            <a:r>
              <a:rPr lang="es-PE" dirty="0" smtClean="0"/>
              <a:t>impuestos entre 15-20%</a:t>
            </a:r>
            <a:endParaRPr lang="es-PE" dirty="0"/>
          </a:p>
        </p:txBody>
      </p:sp>
      <p:pic>
        <p:nvPicPr>
          <p:cNvPr id="2050" name="Picture 2" descr="Resultado de imagen para equit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46">
            <a:off x="558990" y="1392424"/>
            <a:ext cx="2964142" cy="29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04" y="1337197"/>
            <a:ext cx="917171" cy="8635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78836" y="1308991"/>
            <a:ext cx="155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/>
              <a:t>70%</a:t>
            </a:r>
            <a:endParaRPr lang="es-PE" sz="30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0367" y="4110637"/>
            <a:ext cx="1226996" cy="430022"/>
          </a:xfrm>
          <a:prstGeom prst="rect">
            <a:avLst/>
          </a:prstGeom>
        </p:spPr>
      </p:pic>
      <p:sp>
        <p:nvSpPr>
          <p:cNvPr id="9" name="Más 8"/>
          <p:cNvSpPr/>
          <p:nvPr/>
        </p:nvSpPr>
        <p:spPr>
          <a:xfrm>
            <a:off x="3275119" y="4114872"/>
            <a:ext cx="346452" cy="458098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Picture 2" descr="Resultado de imagen para inversionista ic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03" y="4090281"/>
            <a:ext cx="635060" cy="6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3053276" y="3598368"/>
            <a:ext cx="155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/>
              <a:t>3</a:t>
            </a:r>
            <a:r>
              <a:rPr lang="es-PE" sz="3000" b="1" dirty="0" smtClean="0"/>
              <a:t>0%</a:t>
            </a:r>
            <a:endParaRPr lang="es-PE" sz="3000" b="1" dirty="0"/>
          </a:p>
        </p:txBody>
      </p:sp>
    </p:spTree>
    <p:extLst>
      <p:ext uri="{BB962C8B-B14F-4D97-AF65-F5344CB8AC3E}">
        <p14:creationId xmlns:p14="http://schemas.microsoft.com/office/powerpoint/2010/main" val="665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652" y="0"/>
            <a:ext cx="11793333" cy="886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000" dirty="0" smtClean="0"/>
              <a:t>Proyecto Salaverry-Tacna Magdalena</a:t>
            </a:r>
            <a:br>
              <a:rPr lang="es-PE" sz="3000" dirty="0" smtClean="0"/>
            </a:br>
            <a:r>
              <a:rPr lang="es-PE" sz="3000" b="1" i="1" dirty="0" smtClean="0"/>
              <a:t>Oportunidad de inversión de $7.06 millones en distrito de Magdalena</a:t>
            </a:r>
            <a:endParaRPr lang="es-PE" sz="30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87651" y="971661"/>
            <a:ext cx="41356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6">
                    <a:lumMod val="50000"/>
                  </a:schemeClr>
                </a:solidFill>
              </a:rPr>
              <a:t>OVERVIEW DE INVERSIÓN</a:t>
            </a:r>
          </a:p>
          <a:p>
            <a:endParaRPr lang="es-PE" sz="19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PE" sz="1900" i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Costo total de proyecto  $28.65 MM</a:t>
            </a:r>
            <a:endParaRPr lang="es-P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Costo del terreno             $7.5 MM</a:t>
            </a:r>
          </a:p>
          <a:p>
            <a:r>
              <a:rPr lang="es-P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Forma </a:t>
            </a:r>
            <a:r>
              <a:rPr lang="es-P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pago	Año 0: 40%</a:t>
            </a:r>
          </a:p>
          <a:p>
            <a:r>
              <a:rPr lang="es-P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Año 1: 30%</a:t>
            </a:r>
          </a:p>
          <a:p>
            <a:r>
              <a:rPr lang="es-P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Año 2: 30%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Horizonte de inversión     5.9 años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Ventas esperadas             $ 36.62 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Utilidad del proyecto	$ 5.62 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PE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b="1" dirty="0" smtClean="0">
                <a:solidFill>
                  <a:srgbClr val="00B050"/>
                </a:solidFill>
              </a:rPr>
              <a:t>TIR		                </a:t>
            </a:r>
            <a:r>
              <a:rPr lang="es-PE" sz="1900" b="1" dirty="0">
                <a:solidFill>
                  <a:srgbClr val="00B050"/>
                </a:solidFill>
              </a:rPr>
              <a:t> </a:t>
            </a:r>
            <a:r>
              <a:rPr lang="es-PE" sz="1900" b="1" dirty="0" smtClean="0">
                <a:solidFill>
                  <a:srgbClr val="00B050"/>
                </a:solidFill>
              </a:rPr>
              <a:t> 20.3%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1900" b="1" dirty="0" smtClean="0">
                <a:solidFill>
                  <a:srgbClr val="00B050"/>
                </a:solidFill>
              </a:rPr>
              <a:t>Multiplicador		 1.80X</a:t>
            </a:r>
          </a:p>
          <a:p>
            <a:endParaRPr lang="es-PE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E" sz="2000" b="1" dirty="0">
                <a:solidFill>
                  <a:schemeClr val="accent6">
                    <a:lumMod val="50000"/>
                  </a:schemeClr>
                </a:solidFill>
              </a:rPr>
              <a:t>ESTRUCTURA DE INVERSIÓN</a:t>
            </a:r>
          </a:p>
          <a:p>
            <a:r>
              <a:rPr lang="es-PE" sz="1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Equity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total del proyecto       $7.06 MM</a:t>
            </a:r>
            <a:endParaRPr lang="es-P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E" sz="1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Equity</a:t>
            </a:r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requerido	            	 $6.00  MM</a:t>
            </a:r>
          </a:p>
          <a:p>
            <a:endParaRPr lang="es-PE" dirty="0"/>
          </a:p>
          <a:p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02563" y="1616426"/>
            <a:ext cx="346994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6">
                    <a:lumMod val="50000"/>
                  </a:schemeClr>
                </a:solidFill>
              </a:rPr>
              <a:t>PROYECCIÓN DE VENTAS</a:t>
            </a:r>
          </a:p>
          <a:p>
            <a:endParaRPr lang="es-PE" dirty="0"/>
          </a:p>
          <a:p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24209" y="971661"/>
            <a:ext cx="383362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6">
                    <a:lumMod val="50000"/>
                  </a:schemeClr>
                </a:solidFill>
              </a:rPr>
              <a:t>OVERVIEW DE PROYECTO</a:t>
            </a:r>
          </a:p>
          <a:p>
            <a:endParaRPr lang="es-PE" sz="19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PE" sz="1900" i="1" dirty="0" smtClean="0">
                <a:solidFill>
                  <a:schemeClr val="accent6">
                    <a:lumMod val="50000"/>
                  </a:schemeClr>
                </a:solidFill>
              </a:rPr>
              <a:t>Terreno		</a:t>
            </a:r>
            <a:r>
              <a:rPr lang="es-PE" sz="1900" dirty="0" smtClean="0">
                <a:solidFill>
                  <a:schemeClr val="accent6">
                    <a:lumMod val="50000"/>
                  </a:schemeClr>
                </a:solidFill>
              </a:rPr>
              <a:t>               3,368m2</a:t>
            </a:r>
          </a:p>
          <a:p>
            <a:r>
              <a:rPr lang="es-PE" sz="1900" dirty="0" smtClean="0">
                <a:solidFill>
                  <a:schemeClr val="accent6">
                    <a:lumMod val="50000"/>
                  </a:schemeClr>
                </a:solidFill>
              </a:rPr>
              <a:t>    Área construida	              26,180m2</a:t>
            </a:r>
          </a:p>
          <a:p>
            <a:r>
              <a:rPr lang="es-PE" sz="1900" dirty="0" smtClean="0">
                <a:solidFill>
                  <a:schemeClr val="accent6">
                    <a:lumMod val="50000"/>
                  </a:schemeClr>
                </a:solidFill>
              </a:rPr>
              <a:t>    Área vendible                   24,185 m2</a:t>
            </a:r>
          </a:p>
          <a:p>
            <a:r>
              <a:rPr lang="es-PE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1900" dirty="0" smtClean="0">
                <a:solidFill>
                  <a:schemeClr val="accent6">
                    <a:lumMod val="50000"/>
                  </a:schemeClr>
                </a:solidFill>
              </a:rPr>
              <a:t>   Torres			2</a:t>
            </a:r>
            <a:endParaRPr lang="es-PE" sz="19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PE" sz="1900" dirty="0" smtClean="0">
                <a:solidFill>
                  <a:schemeClr val="accent6">
                    <a:lumMod val="50000"/>
                  </a:schemeClr>
                </a:solidFill>
              </a:rPr>
              <a:t>    Pisos			13</a:t>
            </a:r>
            <a:endParaRPr lang="es-PE" sz="19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PE" sz="19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PE" sz="1900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PE" sz="19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PE" sz="1900" i="1" dirty="0" smtClean="0">
                <a:solidFill>
                  <a:schemeClr val="accent6">
                    <a:lumMod val="50000"/>
                  </a:schemeClr>
                </a:solidFill>
              </a:rPr>
              <a:t>N° departamentos		362</a:t>
            </a:r>
          </a:p>
          <a:p>
            <a:r>
              <a:rPr lang="es-PE" sz="1900" i="1" dirty="0">
                <a:solidFill>
                  <a:schemeClr val="accent6">
                    <a:lumMod val="50000"/>
                  </a:schemeClr>
                </a:solidFill>
              </a:rPr>
              <a:t>N° </a:t>
            </a:r>
            <a:r>
              <a:rPr lang="es-PE" sz="1900" i="1" dirty="0" smtClean="0">
                <a:solidFill>
                  <a:schemeClr val="accent6">
                    <a:lumMod val="50000"/>
                  </a:schemeClr>
                </a:solidFill>
              </a:rPr>
              <a:t>estacionamientos	241</a:t>
            </a:r>
          </a:p>
          <a:p>
            <a:r>
              <a:rPr lang="es-PE" sz="1900" i="1" dirty="0" smtClean="0">
                <a:solidFill>
                  <a:schemeClr val="accent6">
                    <a:lumMod val="50000"/>
                  </a:schemeClr>
                </a:solidFill>
              </a:rPr>
              <a:t>N° ascensores	                 3</a:t>
            </a:r>
            <a:endParaRPr lang="es-PE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E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</a:p>
          <a:p>
            <a:r>
              <a:rPr lang="es-PE" sz="1900" i="1" dirty="0">
                <a:solidFill>
                  <a:schemeClr val="accent6">
                    <a:lumMod val="50000"/>
                  </a:schemeClr>
                </a:solidFill>
              </a:rPr>
              <a:t>Amenidades por definir</a:t>
            </a:r>
          </a:p>
          <a:p>
            <a:endParaRPr lang="es-PE" sz="19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56342" y="6380334"/>
            <a:ext cx="2844800" cy="365125"/>
          </a:xfrm>
        </p:spPr>
        <p:txBody>
          <a:bodyPr/>
          <a:lstStyle/>
          <a:p>
            <a:r>
              <a:rPr lang="es-PE" dirty="0" smtClean="0"/>
              <a:t>17</a:t>
            </a:r>
            <a:endParaRPr lang="es-PE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520650"/>
              </p:ext>
            </p:extLst>
          </p:nvPr>
        </p:nvGraphicFramePr>
        <p:xfrm>
          <a:off x="4323292" y="2067948"/>
          <a:ext cx="4100917" cy="324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s-PE" dirty="0" smtClean="0"/>
              <a:t>Anexo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456" y="606159"/>
            <a:ext cx="10515600" cy="620936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sz="3000" dirty="0" smtClean="0"/>
              <a:t>Proyectos ejecutados con resultados consistentes</a:t>
            </a:r>
            <a:endParaRPr lang="es-PE" sz="3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4399" y="1599363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El Agustino</a:t>
            </a:r>
          </a:p>
          <a:p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5167085" y="2245695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Las Cumbres de la Molina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9122228" y="1441646"/>
            <a:ext cx="233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Los Prados de San Miguel I,II,III</a:t>
            </a:r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99571" y="3889829"/>
            <a:ext cx="388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24,321 </a:t>
            </a:r>
          </a:p>
          <a:p>
            <a:r>
              <a:rPr lang="es-PE" dirty="0" smtClean="0"/>
              <a:t>Inversión (US$.): 2,661, 303</a:t>
            </a:r>
          </a:p>
          <a:p>
            <a:r>
              <a:rPr lang="es-PE" dirty="0" smtClean="0"/>
              <a:t>N° </a:t>
            </a:r>
            <a:r>
              <a:rPr lang="es-PE" dirty="0" err="1" smtClean="0"/>
              <a:t>dptos</a:t>
            </a:r>
            <a:r>
              <a:rPr lang="es-PE" dirty="0" smtClean="0"/>
              <a:t>: 368   </a:t>
            </a:r>
          </a:p>
          <a:p>
            <a:r>
              <a:rPr lang="es-PE" dirty="0" smtClean="0"/>
              <a:t>US$/m2  595</a:t>
            </a:r>
          </a:p>
          <a:p>
            <a:r>
              <a:rPr lang="es-PE" dirty="0" smtClean="0"/>
              <a:t>Precio promedio </a:t>
            </a:r>
            <a:r>
              <a:rPr lang="es-PE" dirty="0" err="1" smtClean="0"/>
              <a:t>dpto</a:t>
            </a:r>
            <a:r>
              <a:rPr lang="es-PE" dirty="0" smtClean="0"/>
              <a:t> US$: 38,667</a:t>
            </a:r>
          </a:p>
          <a:p>
            <a:r>
              <a:rPr lang="es-PE" dirty="0" smtClean="0"/>
              <a:t>TIR% : 23.02%</a:t>
            </a:r>
          </a:p>
          <a:p>
            <a:r>
              <a:rPr lang="es-PE" dirty="0" smtClean="0"/>
              <a:t>Multiplicador de Inversión: 1.93 X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196466" y="4588468"/>
            <a:ext cx="388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41,296</a:t>
            </a:r>
          </a:p>
          <a:p>
            <a:r>
              <a:rPr lang="es-PE" dirty="0" smtClean="0"/>
              <a:t>Inversión (US$): </a:t>
            </a:r>
            <a:r>
              <a:rPr lang="es-PE" dirty="0"/>
              <a:t>9,259,454 </a:t>
            </a:r>
          </a:p>
          <a:p>
            <a:r>
              <a:rPr lang="es-PE" dirty="0" smtClean="0"/>
              <a:t> N° </a:t>
            </a:r>
            <a:r>
              <a:rPr lang="es-PE" dirty="0" err="1" smtClean="0"/>
              <a:t>dptos</a:t>
            </a:r>
            <a:r>
              <a:rPr lang="es-PE" dirty="0" smtClean="0"/>
              <a:t>: 363</a:t>
            </a:r>
          </a:p>
          <a:p>
            <a:r>
              <a:rPr lang="es-PE" dirty="0" smtClean="0"/>
              <a:t>US$/m2:  1,432</a:t>
            </a:r>
          </a:p>
          <a:p>
            <a:r>
              <a:rPr lang="es-PE" dirty="0"/>
              <a:t>Precio promedio </a:t>
            </a:r>
            <a:r>
              <a:rPr lang="es-PE" dirty="0" err="1"/>
              <a:t>dpto</a:t>
            </a:r>
            <a:r>
              <a:rPr lang="es-PE" dirty="0"/>
              <a:t> US$: </a:t>
            </a:r>
            <a:r>
              <a:rPr lang="es-PE" dirty="0" smtClean="0"/>
              <a:t>169,000</a:t>
            </a:r>
          </a:p>
          <a:p>
            <a:r>
              <a:rPr lang="es-PE" dirty="0" smtClean="0"/>
              <a:t>TIR% : 20.53%</a:t>
            </a:r>
          </a:p>
          <a:p>
            <a:r>
              <a:rPr lang="es-PE" dirty="0" smtClean="0"/>
              <a:t>Multiplicador de Inversión: 2.13 X</a:t>
            </a:r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501739" y="4077525"/>
            <a:ext cx="388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61,993</a:t>
            </a:r>
          </a:p>
          <a:p>
            <a:r>
              <a:rPr lang="es-PE" dirty="0"/>
              <a:t>Inversión (US$): 10,328,884 </a:t>
            </a:r>
          </a:p>
          <a:p>
            <a:r>
              <a:rPr lang="es-PE" dirty="0" smtClean="0"/>
              <a:t> N° </a:t>
            </a:r>
            <a:r>
              <a:rPr lang="es-PE" dirty="0" err="1" smtClean="0"/>
              <a:t>dptos</a:t>
            </a:r>
            <a:r>
              <a:rPr lang="es-PE" dirty="0" smtClean="0"/>
              <a:t>: 768</a:t>
            </a:r>
          </a:p>
          <a:p>
            <a:r>
              <a:rPr lang="es-PE" dirty="0" smtClean="0"/>
              <a:t>US$/m2:  1,034</a:t>
            </a:r>
          </a:p>
          <a:p>
            <a:r>
              <a:rPr lang="es-PE" dirty="0"/>
              <a:t>Precio promedio </a:t>
            </a:r>
            <a:r>
              <a:rPr lang="es-PE" dirty="0" err="1"/>
              <a:t>dpto</a:t>
            </a:r>
            <a:r>
              <a:rPr lang="es-PE" dirty="0"/>
              <a:t> US$: </a:t>
            </a:r>
            <a:r>
              <a:rPr lang="es-PE" dirty="0" smtClean="0"/>
              <a:t>102,940</a:t>
            </a:r>
          </a:p>
          <a:p>
            <a:r>
              <a:rPr lang="es-PE" dirty="0" smtClean="0"/>
              <a:t>TIR% : 17.36%</a:t>
            </a:r>
          </a:p>
          <a:p>
            <a:r>
              <a:rPr lang="es-PE" dirty="0" smtClean="0"/>
              <a:t>Multiplicador de inversión: 2.18 X</a:t>
            </a:r>
            <a:endParaRPr lang="es-PE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0400" y="-18802"/>
            <a:ext cx="10515600" cy="88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dirty="0" smtClean="0"/>
              <a:t>Caral Edificaciones</a:t>
            </a:r>
            <a:br>
              <a:rPr lang="es-PE" sz="3000" dirty="0" smtClean="0"/>
            </a:br>
            <a:r>
              <a:rPr lang="es-PE" sz="3000" b="1" i="1" dirty="0" err="1" smtClean="0"/>
              <a:t>Track</a:t>
            </a:r>
            <a:r>
              <a:rPr lang="es-PE" sz="3000" b="1" i="1" dirty="0" smtClean="0"/>
              <a:t> Record (1/2)</a:t>
            </a:r>
            <a:endParaRPr lang="es-PE" sz="3000" b="1" i="1" dirty="0"/>
          </a:p>
        </p:txBody>
      </p:sp>
      <p:sp>
        <p:nvSpPr>
          <p:cNvPr id="17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18</a:t>
            </a:r>
            <a:endParaRPr lang="es-PE" dirty="0"/>
          </a:p>
        </p:txBody>
      </p:sp>
      <p:pic>
        <p:nvPicPr>
          <p:cNvPr id="18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56" y="2384194"/>
            <a:ext cx="2123720" cy="14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D:\MARKETING\GRÁFICA CARAL\IMÁGENES PROYECTOS\LAS CUMBRES\Fotos feb 2015\Cumbres-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65688" y="3159313"/>
            <a:ext cx="2085547" cy="132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KT\imagenes reales - Fotografías Los Prados\IMG_87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98260" y="2168966"/>
            <a:ext cx="3024336" cy="201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542" y="642347"/>
            <a:ext cx="10515600" cy="597054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sz="3000" i="1" dirty="0" err="1" smtClean="0"/>
              <a:t>Ongoing</a:t>
            </a:r>
            <a:r>
              <a:rPr lang="es-PE" sz="3000" dirty="0" smtClean="0"/>
              <a:t> </a:t>
            </a:r>
            <a:r>
              <a:rPr lang="es-PE" sz="3000" dirty="0" err="1" smtClean="0"/>
              <a:t>projects</a:t>
            </a:r>
            <a:endParaRPr lang="es-PE" sz="3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55127" y="1684952"/>
            <a:ext cx="28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La Ribera de Santa </a:t>
            </a:r>
            <a:r>
              <a:rPr lang="es-PE" dirty="0" smtClean="0"/>
              <a:t>Clara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6767732" y="1589883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 smtClean="0"/>
              <a:t>Uptown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322547" y="4372189"/>
            <a:ext cx="175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Coral Tower	</a:t>
            </a:r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60164" y="1945416"/>
            <a:ext cx="3224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/>
              <a:t>Área total Vendible (m2): </a:t>
            </a:r>
            <a:r>
              <a:rPr lang="es-PE" dirty="0" smtClean="0"/>
              <a:t>53,072</a:t>
            </a:r>
            <a:endParaRPr lang="es-PE" dirty="0"/>
          </a:p>
          <a:p>
            <a:r>
              <a:rPr lang="es-PE" dirty="0"/>
              <a:t>Inversión (US$.):  </a:t>
            </a:r>
            <a:r>
              <a:rPr lang="es-PE" dirty="0">
                <a:latin typeface="Arial" panose="020B0604020202020204" pitchFamily="34" charset="0"/>
              </a:rPr>
              <a:t> </a:t>
            </a:r>
            <a:r>
              <a:rPr lang="es-PE" dirty="0"/>
              <a:t>8,114,126 </a:t>
            </a:r>
            <a:endParaRPr lang="es-P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s-PE" dirty="0" smtClean="0"/>
              <a:t>N° </a:t>
            </a:r>
            <a:r>
              <a:rPr lang="es-PE" dirty="0" err="1" smtClean="0"/>
              <a:t>dptos</a:t>
            </a:r>
            <a:r>
              <a:rPr lang="es-PE" dirty="0" smtClean="0"/>
              <a:t>: 866</a:t>
            </a:r>
          </a:p>
          <a:p>
            <a:r>
              <a:rPr lang="es-PE" dirty="0"/>
              <a:t>Avance Ventas (%): </a:t>
            </a:r>
            <a:r>
              <a:rPr lang="es-PE" dirty="0" smtClean="0"/>
              <a:t>19%</a:t>
            </a:r>
          </a:p>
          <a:p>
            <a:r>
              <a:rPr lang="es-PE" dirty="0" smtClean="0"/>
              <a:t>US$/m2:  883</a:t>
            </a:r>
          </a:p>
          <a:p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43171" y="4810953"/>
            <a:ext cx="3889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9,343</a:t>
            </a:r>
          </a:p>
          <a:p>
            <a:r>
              <a:rPr lang="es-PE" dirty="0"/>
              <a:t>Inversión (US</a:t>
            </a:r>
            <a:r>
              <a:rPr lang="es-PE" dirty="0" smtClean="0"/>
              <a:t>$): 5,693,916 </a:t>
            </a:r>
            <a:endParaRPr lang="es-PE" dirty="0"/>
          </a:p>
          <a:p>
            <a:r>
              <a:rPr lang="es-PE" dirty="0" smtClean="0"/>
              <a:t> N° </a:t>
            </a:r>
            <a:r>
              <a:rPr lang="es-PE" dirty="0" err="1" smtClean="0"/>
              <a:t>dptos</a:t>
            </a:r>
            <a:r>
              <a:rPr lang="es-PE" dirty="0" smtClean="0"/>
              <a:t>: 133</a:t>
            </a:r>
          </a:p>
          <a:p>
            <a:r>
              <a:rPr lang="es-PE" dirty="0"/>
              <a:t>Avance Ventas (%): </a:t>
            </a:r>
            <a:r>
              <a:rPr lang="es-PE" dirty="0" smtClean="0"/>
              <a:t>42%</a:t>
            </a:r>
          </a:p>
          <a:p>
            <a:r>
              <a:rPr lang="es-PE" dirty="0" smtClean="0"/>
              <a:t>US$/m2:  1,517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89404" y="1945195"/>
            <a:ext cx="3889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61,992</a:t>
            </a:r>
          </a:p>
          <a:p>
            <a:r>
              <a:rPr lang="es-PE" dirty="0"/>
              <a:t>Inversión (US</a:t>
            </a:r>
            <a:r>
              <a:rPr lang="es-PE" dirty="0" smtClean="0"/>
              <a:t>$): 3,973,760</a:t>
            </a:r>
            <a:endParaRPr lang="es-PE" dirty="0"/>
          </a:p>
          <a:p>
            <a:r>
              <a:rPr lang="es-PE" dirty="0" smtClean="0"/>
              <a:t> N° </a:t>
            </a:r>
            <a:r>
              <a:rPr lang="es-PE" dirty="0" err="1" smtClean="0"/>
              <a:t>dptos</a:t>
            </a:r>
            <a:r>
              <a:rPr lang="es-PE" dirty="0" smtClean="0"/>
              <a:t>: 526</a:t>
            </a:r>
          </a:p>
          <a:p>
            <a:r>
              <a:rPr lang="es-PE" dirty="0"/>
              <a:t>Avance Ventas (%): </a:t>
            </a:r>
            <a:r>
              <a:rPr lang="es-PE" dirty="0" smtClean="0"/>
              <a:t>26%</a:t>
            </a:r>
          </a:p>
          <a:p>
            <a:r>
              <a:rPr lang="es-PE" dirty="0" smtClean="0"/>
              <a:t>US$/m2:  1,298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572839" y="4372189"/>
            <a:ext cx="236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Parque Alto </a:t>
            </a:r>
          </a:p>
          <a:p>
            <a:r>
              <a:rPr lang="es-PE" sz="1000" i="1" dirty="0" smtClean="0"/>
              <a:t>(Imagen Referencial)</a:t>
            </a:r>
            <a:endParaRPr lang="es-PE" sz="1000" i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340728" y="4910127"/>
            <a:ext cx="3889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Área total Vendible (m2): 28,332</a:t>
            </a:r>
          </a:p>
          <a:p>
            <a:r>
              <a:rPr lang="es-PE" dirty="0"/>
              <a:t>Inversión (US</a:t>
            </a:r>
            <a:r>
              <a:rPr lang="es-PE" dirty="0" smtClean="0"/>
              <a:t>$): </a:t>
            </a:r>
            <a:r>
              <a:rPr lang="es-PE" dirty="0"/>
              <a:t>5,289,770 </a:t>
            </a:r>
          </a:p>
          <a:p>
            <a:r>
              <a:rPr lang="es-PE" dirty="0" smtClean="0"/>
              <a:t> N° </a:t>
            </a:r>
            <a:r>
              <a:rPr lang="es-PE" dirty="0" err="1" smtClean="0"/>
              <a:t>dptos</a:t>
            </a:r>
            <a:r>
              <a:rPr lang="es-PE" dirty="0" smtClean="0"/>
              <a:t>: 414</a:t>
            </a:r>
          </a:p>
          <a:p>
            <a:r>
              <a:rPr lang="es-PE" dirty="0" smtClean="0"/>
              <a:t>US$/m2:  1,238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-30400" y="-18802"/>
            <a:ext cx="10515600" cy="88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dirty="0" smtClean="0"/>
              <a:t>Caral Edificaciones</a:t>
            </a:r>
            <a:br>
              <a:rPr lang="es-PE" sz="3000" dirty="0" smtClean="0"/>
            </a:br>
            <a:r>
              <a:rPr lang="es-PE" sz="3000" b="1" i="1" dirty="0" err="1" smtClean="0"/>
              <a:t>Track</a:t>
            </a:r>
            <a:r>
              <a:rPr lang="es-PE" sz="3000" b="1" i="1" dirty="0" smtClean="0"/>
              <a:t> Record (2/2)</a:t>
            </a:r>
            <a:endParaRPr lang="es-PE" sz="3000" b="1" i="1" dirty="0"/>
          </a:p>
        </p:txBody>
      </p:sp>
      <p:sp>
        <p:nvSpPr>
          <p:cNvPr id="21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19</a:t>
            </a:r>
            <a:endParaRPr lang="es-PE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1"/>
          <a:stretch/>
        </p:blipFill>
        <p:spPr>
          <a:xfrm>
            <a:off x="155129" y="2098562"/>
            <a:ext cx="2201706" cy="1938160"/>
          </a:xfrm>
          <a:prstGeom prst="rect">
            <a:avLst/>
          </a:prstGeom>
          <a:ln>
            <a:noFill/>
          </a:ln>
        </p:spPr>
      </p:pic>
      <p:pic>
        <p:nvPicPr>
          <p:cNvPr id="23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4" y="4837876"/>
            <a:ext cx="1277419" cy="19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65" y="1982867"/>
            <a:ext cx="2010223" cy="203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69" y="4910127"/>
            <a:ext cx="1908519" cy="18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01706"/>
            <a:ext cx="11793333" cy="886265"/>
          </a:xfrm>
        </p:spPr>
        <p:txBody>
          <a:bodyPr>
            <a:noAutofit/>
          </a:bodyPr>
          <a:lstStyle/>
          <a:p>
            <a:r>
              <a:rPr lang="es-PE" sz="3000" dirty="0" smtClean="0"/>
              <a:t/>
            </a:r>
            <a:br>
              <a:rPr lang="es-PE" sz="3000" dirty="0" smtClean="0"/>
            </a:br>
            <a:r>
              <a:rPr lang="es-PE" sz="3000" b="1" i="1" dirty="0" smtClean="0"/>
              <a:t>Real estate como </a:t>
            </a:r>
            <a:r>
              <a:rPr lang="es-PE" sz="3000" b="1" i="1" dirty="0" err="1" smtClean="0"/>
              <a:t>asset</a:t>
            </a:r>
            <a:r>
              <a:rPr lang="es-PE" sz="3000" b="1" i="1" dirty="0" smtClean="0"/>
              <a:t> estratégico</a:t>
            </a:r>
            <a:endParaRPr lang="es-PE" sz="3000" b="1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04025"/>
              </p:ext>
            </p:extLst>
          </p:nvPr>
        </p:nvGraphicFramePr>
        <p:xfrm>
          <a:off x="838200" y="1325563"/>
          <a:ext cx="10964594" cy="504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618978" y="6492875"/>
            <a:ext cx="7498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1/ HNWI:  High Net Worth </a:t>
            </a:r>
            <a:r>
              <a:rPr lang="es-PE" sz="1100" dirty="0" err="1" smtClean="0"/>
              <a:t>Individuals</a:t>
            </a:r>
            <a:r>
              <a:rPr lang="es-PE" sz="1100" dirty="0" smtClean="0"/>
              <a:t> según </a:t>
            </a:r>
            <a:r>
              <a:rPr lang="es-PE" sz="1100" dirty="0" err="1" smtClean="0"/>
              <a:t>World</a:t>
            </a:r>
            <a:r>
              <a:rPr lang="es-PE" sz="1100" dirty="0" smtClean="0"/>
              <a:t> </a:t>
            </a:r>
            <a:r>
              <a:rPr lang="es-PE" sz="1100" dirty="0" err="1"/>
              <a:t>W</a:t>
            </a:r>
            <a:r>
              <a:rPr lang="es-PE" sz="1100" dirty="0" err="1" smtClean="0"/>
              <a:t>ealth</a:t>
            </a:r>
            <a:r>
              <a:rPr lang="es-PE" sz="1100" dirty="0" smtClean="0"/>
              <a:t> </a:t>
            </a:r>
            <a:r>
              <a:rPr lang="es-PE" sz="1100" dirty="0" err="1" smtClean="0"/>
              <a:t>Report</a:t>
            </a:r>
            <a:r>
              <a:rPr lang="es-PE" sz="1100" dirty="0" smtClean="0"/>
              <a:t> 2016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25262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61004" y="-252228"/>
            <a:ext cx="11793333" cy="886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dirty="0" smtClean="0"/>
              <a:t>Real Estate : componente esencial en cualquier portafolio diversificado</a:t>
            </a:r>
            <a:endParaRPr lang="es-PE" sz="3000" b="1" i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230266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9562724" y="1972572"/>
            <a:ext cx="206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Acciones</a:t>
            </a:r>
            <a:endParaRPr lang="es-PE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562724" y="2689666"/>
            <a:ext cx="206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Cash y Equivalentes</a:t>
            </a:r>
            <a:endParaRPr lang="es-PE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562724" y="3455475"/>
            <a:ext cx="2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5F6B7C"/>
                </a:solidFill>
              </a:rPr>
              <a:t>Real Estate (a)</a:t>
            </a:r>
            <a:endParaRPr lang="es-PE" sz="2000" b="1" dirty="0">
              <a:solidFill>
                <a:srgbClr val="5F6B7C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562724" y="4301785"/>
            <a:ext cx="206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Renta Fija</a:t>
            </a:r>
            <a:endParaRPr lang="es-PE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562724" y="4941728"/>
            <a:ext cx="246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Inversiones Alternativas</a:t>
            </a:r>
            <a:endParaRPr lang="es-PE" sz="13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25082" y="6105377"/>
            <a:ext cx="10494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a) Excluye </a:t>
            </a:r>
            <a:r>
              <a:rPr lang="es-PE" sz="1100" i="1" dirty="0" err="1" smtClean="0"/>
              <a:t>Primary</a:t>
            </a:r>
            <a:r>
              <a:rPr lang="es-PE" sz="1100" i="1" dirty="0" smtClean="0"/>
              <a:t> </a:t>
            </a:r>
            <a:r>
              <a:rPr lang="es-PE" sz="1100" i="1" dirty="0" err="1" smtClean="0"/>
              <a:t>Residence</a:t>
            </a:r>
            <a:endParaRPr lang="es-PE" sz="1100" i="1" dirty="0" smtClean="0"/>
          </a:p>
          <a:p>
            <a:endParaRPr lang="es-PE" sz="1100" i="1" dirty="0"/>
          </a:p>
          <a:p>
            <a:r>
              <a:rPr lang="es-PE" sz="1100" i="1" dirty="0" smtClean="0"/>
              <a:t>Fuente: </a:t>
            </a:r>
            <a:r>
              <a:rPr lang="es-PE" sz="1100" i="1" dirty="0" err="1" smtClean="0"/>
              <a:t>World</a:t>
            </a:r>
            <a:r>
              <a:rPr lang="es-PE" sz="1100" i="1" dirty="0" smtClean="0"/>
              <a:t> </a:t>
            </a:r>
            <a:r>
              <a:rPr lang="es-PE" sz="1100" i="1" dirty="0" err="1" smtClean="0"/>
              <a:t>Wealth</a:t>
            </a:r>
            <a:r>
              <a:rPr lang="es-PE" sz="1100" i="1" dirty="0" smtClean="0"/>
              <a:t> </a:t>
            </a:r>
            <a:r>
              <a:rPr lang="es-PE" sz="1100" i="1" dirty="0" err="1" smtClean="0"/>
              <a:t>Report</a:t>
            </a:r>
            <a:r>
              <a:rPr lang="es-PE" sz="1100" i="1" dirty="0" smtClean="0"/>
              <a:t> 2016</a:t>
            </a:r>
            <a:endParaRPr lang="es-PE" sz="1100" i="1" dirty="0"/>
          </a:p>
        </p:txBody>
      </p:sp>
      <p:sp>
        <p:nvSpPr>
          <p:cNvPr id="19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17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96948" y="-82761"/>
            <a:ext cx="11793333" cy="886265"/>
          </a:xfrm>
        </p:spPr>
        <p:txBody>
          <a:bodyPr>
            <a:normAutofit/>
          </a:bodyPr>
          <a:lstStyle/>
          <a:p>
            <a:pPr lvl="0"/>
            <a:r>
              <a:rPr lang="es-PE" sz="2900" dirty="0"/>
              <a:t>¿ Por qué invertir </a:t>
            </a:r>
            <a:r>
              <a:rPr lang="es-PE" sz="2900" dirty="0" smtClean="0"/>
              <a:t>en </a:t>
            </a:r>
            <a:r>
              <a:rPr lang="es-PE" sz="2900" b="1" dirty="0" smtClean="0"/>
              <a:t>Perú</a:t>
            </a:r>
            <a:r>
              <a:rPr lang="es-PE" sz="2900" dirty="0" smtClean="0"/>
              <a:t>?</a:t>
            </a:r>
            <a:endParaRPr lang="es-PE" sz="2900" dirty="0"/>
          </a:p>
        </p:txBody>
      </p:sp>
      <p:sp>
        <p:nvSpPr>
          <p:cNvPr id="20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5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84" y="1005887"/>
            <a:ext cx="2914649" cy="3354754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088601" y="308001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Argentina: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2017: 2.7%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2018: 3.0%</a:t>
            </a:r>
          </a:p>
          <a:p>
            <a:pPr defTabSz="457200"/>
            <a:endParaRPr lang="es-E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750169" y="2182246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Brasil: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2017: 0.6%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2018: 2.5%</a:t>
            </a:r>
          </a:p>
          <a:p>
            <a:pPr defTabSz="457200"/>
            <a:endParaRPr lang="es-E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50674" y="1945759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b="1" dirty="0" smtClean="0">
                <a:solidFill>
                  <a:srgbClr val="5FA534"/>
                </a:solidFill>
                <a:latin typeface="Arial" panose="020B0604020202020204"/>
              </a:rPr>
              <a:t>Perú:</a:t>
            </a:r>
          </a:p>
          <a:p>
            <a:pPr defTabSz="457200"/>
            <a:r>
              <a:rPr lang="x-none" b="1" dirty="0" smtClean="0">
                <a:solidFill>
                  <a:srgbClr val="5FA534"/>
                </a:solidFill>
                <a:latin typeface="Arial" panose="020B0604020202020204"/>
              </a:rPr>
              <a:t>2017: 2.8%</a:t>
            </a:r>
          </a:p>
          <a:p>
            <a:pPr defTabSz="457200"/>
            <a:r>
              <a:rPr lang="x-none" b="1" dirty="0" smtClean="0">
                <a:solidFill>
                  <a:srgbClr val="5FA534"/>
                </a:solidFill>
                <a:latin typeface="Arial" panose="020B0604020202020204"/>
              </a:rPr>
              <a:t>2018:4.2%</a:t>
            </a:r>
          </a:p>
          <a:p>
            <a:pPr defTabSz="457200"/>
            <a:endParaRPr lang="es-ES" b="1" dirty="0">
              <a:solidFill>
                <a:srgbClr val="5FA534"/>
              </a:solidFill>
              <a:latin typeface="Arial" panose="020B0604020202020204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62848" y="2864840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Chile: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2017: 1.6%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2018: 2.7%</a:t>
            </a:r>
          </a:p>
          <a:p>
            <a:pPr defTabSz="457200"/>
            <a:endParaRPr lang="es-E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52337" y="1116699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Colombia: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2017: 2.2%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2018: 2.9%</a:t>
            </a:r>
          </a:p>
          <a:p>
            <a:pPr defTabSz="457200"/>
            <a:endParaRPr lang="es-E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482005" y="844219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México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2017: 1.8%</a:t>
            </a:r>
          </a:p>
          <a:p>
            <a:pPr defTabSz="457200"/>
            <a:r>
              <a:rPr lang="x-none" dirty="0" smtClean="0">
                <a:solidFill>
                  <a:prstClr val="black"/>
                </a:solidFill>
                <a:latin typeface="Arial" panose="020B0604020202020204"/>
              </a:rPr>
              <a:t>2018: 2.2%</a:t>
            </a:r>
          </a:p>
          <a:p>
            <a:pPr defTabSz="457200"/>
            <a:endParaRPr lang="es-E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560177" y="765733"/>
            <a:ext cx="248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x-none" b="1" dirty="0" smtClean="0">
                <a:solidFill>
                  <a:prstClr val="black"/>
                </a:solidFill>
                <a:latin typeface="Arial" panose="020B0604020202020204"/>
              </a:rPr>
              <a:t>Crecimiento PBI</a:t>
            </a:r>
          </a:p>
          <a:p>
            <a:pPr defTabSz="457200"/>
            <a:endParaRPr lang="es-ES" b="1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4161905"/>
            <a:ext cx="5444197" cy="268198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47354" y="1088898"/>
            <a:ext cx="680400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 smtClean="0"/>
              <a:t>Sólidos fundamentos </a:t>
            </a:r>
            <a:r>
              <a:rPr lang="es-PE" sz="2200" dirty="0" smtClean="0"/>
              <a:t>de la economía peruana: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2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PE" sz="2200" dirty="0" smtClean="0"/>
              <a:t>Dentro de las principales economías de LATAM con mayor crecimiento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PE" sz="2200" dirty="0" smtClean="0"/>
              <a:t>Solidez Macroeconómica reconocida internacionalmente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PE" sz="2200" dirty="0" smtClean="0"/>
              <a:t>Clima favorable para la inversión</a:t>
            </a:r>
          </a:p>
          <a:p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5299569" y="662844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/>
              <a:t>Fuente: Informe </a:t>
            </a:r>
            <a:r>
              <a:rPr lang="es-PE" sz="1100" dirty="0" err="1"/>
              <a:t>Cepal</a:t>
            </a:r>
            <a:r>
              <a:rPr lang="es-PE" sz="1100" dirty="0"/>
              <a:t> IQ 2017</a:t>
            </a:r>
          </a:p>
          <a:p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18708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393873" y="145716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b="1" dirty="0" smtClean="0"/>
              <a:t>LIMA: DEMANDA EFECTIVA DE DEPARTAMENTOS(*)</a:t>
            </a:r>
          </a:p>
          <a:p>
            <a:pPr algn="ctr"/>
            <a:r>
              <a:rPr lang="es-PE" sz="1600" b="1" dirty="0" smtClean="0">
                <a:solidFill>
                  <a:srgbClr val="5F6B7C"/>
                </a:solidFill>
              </a:rPr>
              <a:t>(miles de hogares)</a:t>
            </a:r>
            <a:endParaRPr lang="es-PE" sz="1600" b="1" dirty="0">
              <a:solidFill>
                <a:srgbClr val="5F6B7C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6435998"/>
            <a:ext cx="10838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Elaboración Propia  Fuente: BBVA </a:t>
            </a:r>
            <a:r>
              <a:rPr lang="es-PE" sz="1100" dirty="0" err="1" smtClean="0"/>
              <a:t>Research</a:t>
            </a:r>
            <a:r>
              <a:rPr lang="es-PE" sz="1100" dirty="0" smtClean="0"/>
              <a:t>; “Situación Inmobiliaria 2016”</a:t>
            </a:r>
          </a:p>
          <a:p>
            <a:r>
              <a:rPr lang="es-PE" sz="1100" dirty="0" smtClean="0"/>
              <a:t>(*) Basado en demanda efectiva de CAPECO: hogares </a:t>
            </a:r>
            <a:r>
              <a:rPr lang="es-PE" sz="1100" dirty="0"/>
              <a:t>que desean adquirir una departamento  y cuentan con la capacidad económica para adquirirlo. </a:t>
            </a:r>
            <a:endParaRPr lang="es-PE" sz="1100" dirty="0" smtClean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96948" y="-82761"/>
            <a:ext cx="11793333" cy="886265"/>
          </a:xfrm>
        </p:spPr>
        <p:txBody>
          <a:bodyPr>
            <a:normAutofit/>
          </a:bodyPr>
          <a:lstStyle/>
          <a:p>
            <a:pPr lvl="0"/>
            <a:r>
              <a:rPr lang="es-PE" sz="2800" dirty="0"/>
              <a:t>¿ Por qué invertir en </a:t>
            </a:r>
            <a:r>
              <a:rPr lang="es-PE" sz="2800" i="1" dirty="0"/>
              <a:t>real estate </a:t>
            </a:r>
            <a:r>
              <a:rPr lang="es-PE" sz="2800" dirty="0" smtClean="0"/>
              <a:t>supone </a:t>
            </a:r>
            <a:r>
              <a:rPr lang="es-PE" sz="2800" dirty="0"/>
              <a:t>una oportunidad?</a:t>
            </a:r>
          </a:p>
        </p:txBody>
      </p:sp>
      <p:sp>
        <p:nvSpPr>
          <p:cNvPr id="20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5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35333" y="566791"/>
            <a:ext cx="930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C00000"/>
                </a:solidFill>
              </a:rPr>
              <a:t>El interés de compra de departamentos continúa en ascenso</a:t>
            </a:r>
            <a:endParaRPr lang="es-PE" sz="2000" b="1" dirty="0">
              <a:solidFill>
                <a:srgbClr val="C00000"/>
              </a:solidFill>
            </a:endParaRPr>
          </a:p>
        </p:txBody>
      </p:sp>
      <p:sp>
        <p:nvSpPr>
          <p:cNvPr id="3" name="Flecha arriba 2"/>
          <p:cNvSpPr/>
          <p:nvPr/>
        </p:nvSpPr>
        <p:spPr>
          <a:xfrm>
            <a:off x="351686" y="3882690"/>
            <a:ext cx="1406769" cy="1828800"/>
          </a:xfrm>
          <a:prstGeom prst="up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arriba 20"/>
          <p:cNvSpPr/>
          <p:nvPr/>
        </p:nvSpPr>
        <p:spPr>
          <a:xfrm>
            <a:off x="3012783" y="3235576"/>
            <a:ext cx="1460737" cy="2475914"/>
          </a:xfrm>
          <a:prstGeom prst="up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 arriba 24"/>
          <p:cNvSpPr/>
          <p:nvPr/>
        </p:nvSpPr>
        <p:spPr>
          <a:xfrm>
            <a:off x="5976288" y="2548319"/>
            <a:ext cx="1460737" cy="3163171"/>
          </a:xfrm>
          <a:prstGeom prst="up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661182" y="593657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2014</a:t>
            </a:r>
            <a:endParaRPr lang="es-PE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67885" y="5906330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2016</a:t>
            </a:r>
            <a:endParaRPr lang="es-PE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378548" y="5904305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2015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0316" y="3462922"/>
            <a:ext cx="1406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F6B7C"/>
                </a:solidFill>
              </a:rPr>
              <a:t>106</a:t>
            </a:r>
            <a:endParaRPr lang="es-PE" sz="2500" b="1" dirty="0">
              <a:solidFill>
                <a:srgbClr val="5F6B7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52515" y="2731227"/>
            <a:ext cx="1406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F6B7C"/>
                </a:solidFill>
              </a:rPr>
              <a:t>153</a:t>
            </a:r>
            <a:endParaRPr lang="es-PE" sz="2500" b="1" dirty="0">
              <a:solidFill>
                <a:srgbClr val="5F6B7C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976288" y="2062380"/>
            <a:ext cx="1406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F6B7C"/>
                </a:solidFill>
              </a:rPr>
              <a:t>269</a:t>
            </a:r>
            <a:endParaRPr lang="es-PE" sz="2500" b="1" dirty="0">
              <a:solidFill>
                <a:srgbClr val="5F6B7C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136307" y="2272331"/>
            <a:ext cx="406006" cy="128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877452" y="2000825"/>
            <a:ext cx="346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12% del total de hogares </a:t>
            </a:r>
            <a:r>
              <a:rPr lang="es-PE" sz="2000" dirty="0" smtClean="0"/>
              <a:t>con capacidad de adquirir un departamento en Lima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3471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9983912" y="2507273"/>
            <a:ext cx="1709660" cy="1029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269 mil hogares</a:t>
            </a:r>
          </a:p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Demanda efectiva</a:t>
            </a:r>
          </a:p>
        </p:txBody>
      </p:sp>
      <p:sp>
        <p:nvSpPr>
          <p:cNvPr id="5" name="Elipse 4"/>
          <p:cNvSpPr/>
          <p:nvPr/>
        </p:nvSpPr>
        <p:spPr>
          <a:xfrm>
            <a:off x="10038929" y="4022986"/>
            <a:ext cx="1654643" cy="7647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24 mil oferta de</a:t>
            </a:r>
          </a:p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viviendas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71505" y="173669"/>
            <a:ext cx="8501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b="1" dirty="0" smtClean="0"/>
              <a:t>LIMA: DEMANDA INSATISFECHA DE DEPARTAMENTOS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5499" y="5781344"/>
            <a:ext cx="9300888" cy="64564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	</a:t>
            </a:r>
            <a:r>
              <a:rPr lang="es-PE" b="1" dirty="0" smtClean="0">
                <a:solidFill>
                  <a:srgbClr val="C00000"/>
                </a:solidFill>
              </a:rPr>
              <a:t>57%		30%		11%		2%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499" y="5811779"/>
            <a:ext cx="159201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C00000"/>
                </a:solidFill>
              </a:rPr>
              <a:t>Participación de mercado (%)</a:t>
            </a:r>
            <a:endParaRPr lang="es-PE" sz="1600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83452" y="1500207"/>
            <a:ext cx="13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5"/>
                </a:solidFill>
              </a:rPr>
              <a:t>Bajo</a:t>
            </a:r>
          </a:p>
          <a:p>
            <a:pPr algn="ctr"/>
            <a:r>
              <a:rPr lang="es-PE" sz="1200" dirty="0" smtClean="0">
                <a:solidFill>
                  <a:schemeClr val="accent5">
                    <a:lumMod val="75000"/>
                  </a:schemeClr>
                </a:solidFill>
              </a:rPr>
              <a:t>Hasta S/. 160 mil</a:t>
            </a:r>
            <a:endParaRPr lang="es-PE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91741" y="1481084"/>
            <a:ext cx="148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5"/>
                </a:solidFill>
              </a:rPr>
              <a:t>Medio Bajo</a:t>
            </a:r>
          </a:p>
          <a:p>
            <a:pPr algn="ctr"/>
            <a:r>
              <a:rPr lang="es-PE" sz="1200" dirty="0" smtClean="0">
                <a:solidFill>
                  <a:schemeClr val="accent5">
                    <a:lumMod val="75000"/>
                  </a:schemeClr>
                </a:solidFill>
              </a:rPr>
              <a:t>S/. 160 mil – 240 mil</a:t>
            </a:r>
            <a:endParaRPr lang="es-PE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86535" y="1515739"/>
            <a:ext cx="153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5"/>
                </a:solidFill>
              </a:rPr>
              <a:t>Medio</a:t>
            </a:r>
          </a:p>
          <a:p>
            <a:pPr algn="ctr"/>
            <a:r>
              <a:rPr lang="es-PE" sz="1200" dirty="0" smtClean="0">
                <a:solidFill>
                  <a:schemeClr val="accent5">
                    <a:lumMod val="75000"/>
                  </a:schemeClr>
                </a:solidFill>
              </a:rPr>
              <a:t>S/. 240 mil –  350 mil</a:t>
            </a:r>
            <a:endParaRPr lang="es-PE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38701" y="1462444"/>
            <a:ext cx="145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5"/>
                </a:solidFill>
              </a:rPr>
              <a:t>Alto</a:t>
            </a:r>
          </a:p>
          <a:p>
            <a:pPr algn="ctr"/>
            <a:r>
              <a:rPr lang="es-PE" sz="1200" dirty="0" smtClean="0">
                <a:solidFill>
                  <a:schemeClr val="accent5">
                    <a:lumMod val="75000"/>
                  </a:schemeClr>
                </a:solidFill>
              </a:rPr>
              <a:t>S/. 350 mil a más</a:t>
            </a:r>
            <a:endParaRPr lang="es-PE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6435998"/>
            <a:ext cx="10838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Elaboración Propia  Fuente: BBVA </a:t>
            </a:r>
            <a:r>
              <a:rPr lang="es-PE" sz="1100" dirty="0" err="1" smtClean="0"/>
              <a:t>Research</a:t>
            </a:r>
            <a:r>
              <a:rPr lang="es-PE" sz="1100" dirty="0" smtClean="0"/>
              <a:t>; “Situación Inmobiliaria 2016”</a:t>
            </a:r>
          </a:p>
          <a:p>
            <a:r>
              <a:rPr lang="es-PE" sz="1100" dirty="0" smtClean="0"/>
              <a:t>(*) Según </a:t>
            </a:r>
            <a:r>
              <a:rPr lang="es-PE" sz="1100" dirty="0"/>
              <a:t>CAPECO se denomina demanda efectiva a los hogares que desean adquirir una departamento  y cuentan con la capacidad económica para adquirirlo. </a:t>
            </a:r>
            <a:endParaRPr lang="es-PE" sz="1100" dirty="0" smtClean="0"/>
          </a:p>
        </p:txBody>
      </p:sp>
      <p:sp>
        <p:nvSpPr>
          <p:cNvPr id="20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5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647365" y="456749"/>
            <a:ext cx="347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chemeClr val="accent5">
                    <a:lumMod val="75000"/>
                  </a:schemeClr>
                </a:solidFill>
              </a:rPr>
              <a:t>Por Rango de Precios</a:t>
            </a:r>
            <a:endParaRPr lang="es-PE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6" y="2008621"/>
            <a:ext cx="9297432" cy="40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27003" y="1896488"/>
            <a:ext cx="180000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1</a:t>
            </a:r>
            <a:endParaRPr lang="es-PE" sz="2400" dirty="0"/>
          </a:p>
        </p:txBody>
      </p:sp>
      <p:sp>
        <p:nvSpPr>
          <p:cNvPr id="5" name="Rectángulo 4"/>
          <p:cNvSpPr/>
          <p:nvPr/>
        </p:nvSpPr>
        <p:spPr>
          <a:xfrm>
            <a:off x="2547126" y="2678620"/>
            <a:ext cx="339755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4</a:t>
            </a:r>
            <a:endParaRPr lang="es-PE" sz="2400" dirty="0"/>
          </a:p>
        </p:txBody>
      </p:sp>
      <p:sp>
        <p:nvSpPr>
          <p:cNvPr id="6" name="Rectángulo 5"/>
          <p:cNvSpPr/>
          <p:nvPr/>
        </p:nvSpPr>
        <p:spPr>
          <a:xfrm>
            <a:off x="2126821" y="3463284"/>
            <a:ext cx="1180368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25</a:t>
            </a:r>
            <a:endParaRPr lang="es-PE" sz="2400" dirty="0"/>
          </a:p>
        </p:txBody>
      </p:sp>
      <p:sp>
        <p:nvSpPr>
          <p:cNvPr id="7" name="Rectángulo 6"/>
          <p:cNvSpPr/>
          <p:nvPr/>
        </p:nvSpPr>
        <p:spPr>
          <a:xfrm>
            <a:off x="1328428" y="4248581"/>
            <a:ext cx="2777154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44</a:t>
            </a:r>
            <a:endParaRPr lang="es-PE" sz="2400" dirty="0"/>
          </a:p>
        </p:txBody>
      </p:sp>
      <p:sp>
        <p:nvSpPr>
          <p:cNvPr id="8" name="Rectángulo 7"/>
          <p:cNvSpPr/>
          <p:nvPr/>
        </p:nvSpPr>
        <p:spPr>
          <a:xfrm>
            <a:off x="2011512" y="5033084"/>
            <a:ext cx="1410985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27</a:t>
            </a:r>
            <a:endParaRPr lang="es-PE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77863" y="217511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NSE A</a:t>
            </a:r>
            <a:endParaRPr lang="es-PE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7863" y="289303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NSE B</a:t>
            </a:r>
            <a:endParaRPr lang="es-PE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9806" y="368540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NSE C</a:t>
            </a:r>
            <a:endParaRPr lang="es-PE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3012" y="443068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NSE D</a:t>
            </a:r>
            <a:endParaRPr lang="es-PE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9806" y="52679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NSE E</a:t>
            </a:r>
            <a:endParaRPr lang="es-PE" b="1" dirty="0"/>
          </a:p>
        </p:txBody>
      </p:sp>
      <p:sp>
        <p:nvSpPr>
          <p:cNvPr id="14" name="Cerrar llave 13"/>
          <p:cNvSpPr/>
          <p:nvPr/>
        </p:nvSpPr>
        <p:spPr>
          <a:xfrm>
            <a:off x="3527961" y="2659414"/>
            <a:ext cx="256282" cy="154762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329925" y="1370360"/>
            <a:ext cx="9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</a:rPr>
              <a:t>2004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08216" y="756061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PERÚ: DISTRIBUCIÓN DE HOGARES SEGÚN NSE 2015</a:t>
            </a:r>
          </a:p>
          <a:p>
            <a:pPr algn="ctr"/>
            <a:r>
              <a:rPr lang="es-PE" b="1" dirty="0" smtClean="0"/>
              <a:t>(%)</a:t>
            </a:r>
            <a:endParaRPr lang="es-PE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7" y="5922718"/>
            <a:ext cx="14157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/>
              <a:t>N° de Hogares </a:t>
            </a:r>
          </a:p>
          <a:p>
            <a:pPr algn="ctr"/>
            <a:r>
              <a:rPr lang="es-PE" sz="1600" dirty="0" smtClean="0"/>
              <a:t>(millones</a:t>
            </a:r>
            <a:r>
              <a:rPr lang="es-PE" dirty="0" smtClean="0"/>
              <a:t>)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966974" y="320239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chemeClr val="accent1"/>
                </a:solidFill>
              </a:rPr>
              <a:t>29%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05584" y="5922718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</a:rPr>
              <a:t>4,2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010743" y="1896444"/>
            <a:ext cx="292746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2</a:t>
            </a:r>
            <a:endParaRPr lang="es-PE" sz="2400" dirty="0"/>
          </a:p>
        </p:txBody>
      </p:sp>
      <p:sp>
        <p:nvSpPr>
          <p:cNvPr id="22" name="Rectángulo 21"/>
          <p:cNvSpPr/>
          <p:nvPr/>
        </p:nvSpPr>
        <p:spPr>
          <a:xfrm>
            <a:off x="5761115" y="2678620"/>
            <a:ext cx="792000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1</a:t>
            </a:r>
            <a:r>
              <a:rPr lang="es-PE" sz="2400" dirty="0" smtClean="0"/>
              <a:t>4</a:t>
            </a:r>
            <a:endParaRPr lang="es-PE" sz="2400" dirty="0"/>
          </a:p>
        </p:txBody>
      </p:sp>
      <p:sp>
        <p:nvSpPr>
          <p:cNvPr id="23" name="Rectángulo 22"/>
          <p:cNvSpPr/>
          <p:nvPr/>
        </p:nvSpPr>
        <p:spPr>
          <a:xfrm>
            <a:off x="5237039" y="3462865"/>
            <a:ext cx="1840152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32</a:t>
            </a:r>
            <a:endParaRPr lang="es-PE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042941" y="4247541"/>
            <a:ext cx="2256144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34</a:t>
            </a:r>
            <a:endParaRPr lang="es-PE" sz="2400" dirty="0"/>
          </a:p>
        </p:txBody>
      </p:sp>
      <p:sp>
        <p:nvSpPr>
          <p:cNvPr id="25" name="Rectángulo 24"/>
          <p:cNvSpPr/>
          <p:nvPr/>
        </p:nvSpPr>
        <p:spPr>
          <a:xfrm>
            <a:off x="5617115" y="5033084"/>
            <a:ext cx="1080000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18</a:t>
            </a:r>
            <a:endParaRPr lang="es-PE" sz="2400" dirty="0"/>
          </a:p>
        </p:txBody>
      </p:sp>
      <p:sp>
        <p:nvSpPr>
          <p:cNvPr id="26" name="Cerrar llave 25"/>
          <p:cNvSpPr/>
          <p:nvPr/>
        </p:nvSpPr>
        <p:spPr>
          <a:xfrm>
            <a:off x="7299085" y="2671659"/>
            <a:ext cx="256282" cy="154762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775115" y="1370360"/>
            <a:ext cx="9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633629" y="320239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chemeClr val="accent1"/>
                </a:solidFill>
              </a:rPr>
              <a:t>46%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845696" y="5922717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</a:rPr>
              <a:t>6,3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196948" y="57919"/>
            <a:ext cx="11793333" cy="886265"/>
          </a:xfrm>
        </p:spPr>
        <p:txBody>
          <a:bodyPr>
            <a:normAutofit/>
          </a:bodyPr>
          <a:lstStyle/>
          <a:p>
            <a:pPr lvl="0"/>
            <a:r>
              <a:rPr lang="es-PE" sz="2800" dirty="0" smtClean="0"/>
              <a:t>Mayor dinamismo del mercado inmobiliario por </a:t>
            </a:r>
            <a:r>
              <a:rPr lang="es-PE" sz="2800" b="1" dirty="0" smtClean="0"/>
              <a:t>crecimiento sostenido </a:t>
            </a:r>
            <a:r>
              <a:rPr lang="es-PE" sz="2800" dirty="0" smtClean="0"/>
              <a:t>de la </a:t>
            </a:r>
            <a:r>
              <a:rPr lang="es-PE" sz="2800" b="1" dirty="0" smtClean="0"/>
              <a:t>clase media</a:t>
            </a:r>
            <a:endParaRPr lang="es-PE" sz="2800" b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9683589" y="1382080"/>
            <a:ext cx="161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</a:rPr>
              <a:t>2021 (*)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9877015" y="1894100"/>
            <a:ext cx="292746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3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9627387" y="2676276"/>
            <a:ext cx="792000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1</a:t>
            </a:r>
            <a:r>
              <a:rPr lang="es-PE" sz="2400" dirty="0"/>
              <a:t>6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9103311" y="3460521"/>
            <a:ext cx="1840152" cy="756000"/>
          </a:xfrm>
          <a:prstGeom prst="rect">
            <a:avLst/>
          </a:prstGeom>
          <a:solidFill>
            <a:srgbClr val="6FF84A"/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36</a:t>
            </a:r>
            <a:endParaRPr lang="es-PE" sz="2400" dirty="0"/>
          </a:p>
        </p:txBody>
      </p:sp>
      <p:sp>
        <p:nvSpPr>
          <p:cNvPr id="59" name="Rectángulo 58"/>
          <p:cNvSpPr/>
          <p:nvPr/>
        </p:nvSpPr>
        <p:spPr>
          <a:xfrm>
            <a:off x="8909213" y="4245197"/>
            <a:ext cx="2256144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31</a:t>
            </a:r>
            <a:endParaRPr lang="es-PE" sz="2400" dirty="0"/>
          </a:p>
        </p:txBody>
      </p:sp>
      <p:sp>
        <p:nvSpPr>
          <p:cNvPr id="60" name="Rectángulo 59"/>
          <p:cNvSpPr/>
          <p:nvPr/>
        </p:nvSpPr>
        <p:spPr>
          <a:xfrm>
            <a:off x="9483387" y="5030740"/>
            <a:ext cx="1080000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14</a:t>
            </a:r>
            <a:endParaRPr lang="es-PE" sz="2400" dirty="0"/>
          </a:p>
        </p:txBody>
      </p:sp>
      <p:sp>
        <p:nvSpPr>
          <p:cNvPr id="61" name="Cerrar llave 60"/>
          <p:cNvSpPr/>
          <p:nvPr/>
        </p:nvSpPr>
        <p:spPr>
          <a:xfrm>
            <a:off x="11165357" y="2669315"/>
            <a:ext cx="256282" cy="154762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2" name="CuadroTexto 61"/>
          <p:cNvSpPr txBox="1"/>
          <p:nvPr/>
        </p:nvSpPr>
        <p:spPr>
          <a:xfrm>
            <a:off x="11499901" y="320004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chemeClr val="accent1"/>
                </a:solidFill>
              </a:rPr>
              <a:t>52%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711968" y="5920373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</a:rPr>
              <a:t>7,7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7" y="6580475"/>
            <a:ext cx="98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(*) Proyección de Apoyo Consultoría condicionada a  ritmo de crecimiento de PBI anual de 4.5%  .                                          Fuente: ENAHO-INEI, APOYO CONSULTORIA</a:t>
            </a:r>
            <a:endParaRPr lang="es-PE" sz="1100" dirty="0"/>
          </a:p>
        </p:txBody>
      </p:sp>
      <p:cxnSp>
        <p:nvCxnSpPr>
          <p:cNvPr id="64" name="Conector recto 63"/>
          <p:cNvCxnSpPr/>
          <p:nvPr/>
        </p:nvCxnSpPr>
        <p:spPr>
          <a:xfrm flipH="1">
            <a:off x="8623495" y="1402392"/>
            <a:ext cx="28136" cy="4857731"/>
          </a:xfrm>
          <a:prstGeom prst="line">
            <a:avLst/>
          </a:prstGeom>
          <a:ln w="412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74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96948" y="-82761"/>
            <a:ext cx="11793333" cy="886265"/>
          </a:xfrm>
        </p:spPr>
        <p:txBody>
          <a:bodyPr>
            <a:normAutofit/>
          </a:bodyPr>
          <a:lstStyle/>
          <a:p>
            <a:pPr lvl="0"/>
            <a:r>
              <a:rPr lang="es-PE" sz="2800" dirty="0" smtClean="0"/>
              <a:t>Empresas del Grupo Inmobiliario </a:t>
            </a:r>
            <a:endParaRPr lang="es-PE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808559"/>
            <a:ext cx="2324100" cy="62865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0043414"/>
              </p:ext>
            </p:extLst>
          </p:nvPr>
        </p:nvGraphicFramePr>
        <p:xfrm>
          <a:off x="1961659" y="953414"/>
          <a:ext cx="8571827" cy="593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248" y="408509"/>
            <a:ext cx="2038350" cy="714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370" y="4581713"/>
            <a:ext cx="2133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4111" y="4288996"/>
            <a:ext cx="1952625" cy="7524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76379" y="4388234"/>
            <a:ext cx="2475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/>
              <a:t>OFICINAS</a:t>
            </a:r>
            <a:endParaRPr lang="es-PE" sz="3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8875" y="1119147"/>
            <a:ext cx="33515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b="1" dirty="0"/>
              <a:t>1,307 </a:t>
            </a:r>
            <a:r>
              <a:rPr lang="es-PE" sz="1700" b="1" dirty="0" smtClean="0"/>
              <a:t>viviendas </a:t>
            </a:r>
            <a:r>
              <a:rPr lang="es-PE" sz="1700" b="1" dirty="0"/>
              <a:t>entregadas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b="1" dirty="0" smtClean="0"/>
              <a:t>161 </a:t>
            </a:r>
            <a:r>
              <a:rPr lang="es-PE" sz="1700" b="1" dirty="0"/>
              <a:t>mil m2 vendidos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b="1" dirty="0" err="1" smtClean="0"/>
              <a:t>JV’s</a:t>
            </a:r>
            <a:r>
              <a:rPr lang="es-PE" sz="1700" b="1" dirty="0" smtClean="0"/>
              <a:t> </a:t>
            </a:r>
            <a:r>
              <a:rPr lang="es-PE" sz="1700" b="1" dirty="0"/>
              <a:t>de  US$ </a:t>
            </a:r>
            <a:r>
              <a:rPr lang="es-PE" sz="1700" b="1" dirty="0" smtClean="0"/>
              <a:t>90 millones de capital comprometido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b="1" dirty="0"/>
              <a:t>US$ 356 millones </a:t>
            </a:r>
            <a:r>
              <a:rPr lang="es-PE" sz="1700" b="1" dirty="0" smtClean="0"/>
              <a:t>de </a:t>
            </a:r>
            <a:r>
              <a:rPr lang="es-PE" sz="1700" b="1" dirty="0"/>
              <a:t>ventas </a:t>
            </a:r>
            <a:r>
              <a:rPr lang="es-PE" sz="1700" b="1" dirty="0" smtClean="0"/>
              <a:t>en proyectos en ejecución</a:t>
            </a:r>
            <a:endParaRPr lang="es-PE" sz="17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PE" sz="17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35542" y="4877682"/>
            <a:ext cx="28979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dirty="0"/>
              <a:t>Presencia regional: 10 países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dirty="0"/>
              <a:t>1 millón </a:t>
            </a:r>
            <a:r>
              <a:rPr lang="es-PE" sz="1700" dirty="0" smtClean="0"/>
              <a:t>de m2 </a:t>
            </a:r>
            <a:r>
              <a:rPr lang="es-PE" sz="1700" dirty="0"/>
              <a:t>ejecutados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700" dirty="0"/>
              <a:t>C</a:t>
            </a:r>
            <a:r>
              <a:rPr lang="es-PE" sz="1700" dirty="0" smtClean="0"/>
              <a:t>lientes </a:t>
            </a:r>
            <a:r>
              <a:rPr lang="es-PE" sz="1700" dirty="0"/>
              <a:t>de escala mundial y múltiples industrias: </a:t>
            </a:r>
            <a:r>
              <a:rPr lang="es-PE" sz="1700" dirty="0" smtClean="0"/>
              <a:t>Google, </a:t>
            </a:r>
            <a:r>
              <a:rPr lang="es-PE" sz="1700" dirty="0" err="1" smtClean="0"/>
              <a:t>Kellog’s</a:t>
            </a:r>
            <a:r>
              <a:rPr lang="es-PE" sz="1700" dirty="0" smtClean="0"/>
              <a:t>, HP</a:t>
            </a:r>
            <a:r>
              <a:rPr lang="es-PE" sz="1700" dirty="0"/>
              <a:t>, CITIBANK, Coca-Cola</a:t>
            </a:r>
          </a:p>
        </p:txBody>
      </p:sp>
      <p:sp>
        <p:nvSpPr>
          <p:cNvPr id="14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8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97585" y="4388234"/>
            <a:ext cx="2475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/>
              <a:t>WORKPLACE</a:t>
            </a:r>
            <a:endParaRPr lang="es-PE" sz="3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50852" y="5191313"/>
            <a:ext cx="2897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600" dirty="0"/>
              <a:t>66 pisos de Oficinas Premium: GREEN (LEED)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600" dirty="0"/>
              <a:t>138,000  m2 construidos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600" dirty="0"/>
              <a:t>72,200 m2 de área comercializable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1600" dirty="0"/>
              <a:t>Inversión: $ 34.5 millones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388875" y="3009104"/>
            <a:ext cx="271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TIR promedio de proyectos finalizados: 20.3%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41343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4" y="0"/>
            <a:ext cx="11793333" cy="886265"/>
          </a:xfrm>
        </p:spPr>
        <p:txBody>
          <a:bodyPr>
            <a:normAutofit/>
          </a:bodyPr>
          <a:lstStyle/>
          <a:p>
            <a:r>
              <a:rPr lang="es-PE" sz="3000" dirty="0" smtClean="0"/>
              <a:t>Nuestros Directores</a:t>
            </a:r>
            <a:endParaRPr lang="es-PE" sz="3000" b="1" i="1" dirty="0"/>
          </a:p>
        </p:txBody>
      </p:sp>
      <p:sp>
        <p:nvSpPr>
          <p:cNvPr id="5" name="3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11087" y="6492875"/>
            <a:ext cx="2844800" cy="365125"/>
          </a:xfrm>
        </p:spPr>
        <p:txBody>
          <a:bodyPr/>
          <a:lstStyle/>
          <a:p>
            <a:r>
              <a:rPr lang="es-PE" dirty="0"/>
              <a:t>9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407108" y="2653118"/>
            <a:ext cx="2820063" cy="3246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26096" y="2177246"/>
            <a:ext cx="2391509" cy="893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Manuel G. Vega </a:t>
            </a:r>
          </a:p>
          <a:p>
            <a:pPr algn="ctr"/>
            <a:r>
              <a:rPr lang="es-PE" sz="1600" dirty="0" smtClean="0"/>
              <a:t>Presidente del Directorio, Comité de Nuevos Proyectos</a:t>
            </a:r>
            <a:endParaRPr lang="es-PE" sz="16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6484291" y="2532175"/>
            <a:ext cx="2659189" cy="33671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22" name="Rectángulo 21"/>
          <p:cNvSpPr/>
          <p:nvPr/>
        </p:nvSpPr>
        <p:spPr>
          <a:xfrm>
            <a:off x="6690677" y="2167426"/>
            <a:ext cx="2391509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Jaime Raygada</a:t>
            </a:r>
          </a:p>
          <a:p>
            <a:pPr algn="ctr"/>
            <a:r>
              <a:rPr lang="es-PE" sz="1600" dirty="0" smtClean="0"/>
              <a:t>Director, Comité de Inversiones</a:t>
            </a:r>
            <a:endParaRPr lang="es-PE" sz="16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0397" y="2934929"/>
            <a:ext cx="2788273" cy="29644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24" name="Rectángulo 23"/>
          <p:cNvSpPr/>
          <p:nvPr/>
        </p:nvSpPr>
        <p:spPr>
          <a:xfrm>
            <a:off x="400129" y="2268698"/>
            <a:ext cx="2391509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Fernando de la Flor</a:t>
            </a:r>
          </a:p>
          <a:p>
            <a:pPr algn="ctr"/>
            <a:r>
              <a:rPr lang="es-PE" sz="1600" dirty="0" smtClean="0"/>
              <a:t>Director, Comité de Operaciones</a:t>
            </a:r>
            <a:endParaRPr lang="es-PE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357969" y="3084417"/>
            <a:ext cx="3041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Exitoso empresario y fundador </a:t>
            </a:r>
            <a:r>
              <a:rPr lang="es-PE" sz="1600" dirty="0"/>
              <a:t>de reconocidas </a:t>
            </a:r>
            <a:r>
              <a:rPr lang="es-PE" sz="1600" dirty="0" smtClean="0"/>
              <a:t>empresas.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MBA </a:t>
            </a:r>
            <a:r>
              <a:rPr lang="es-PE" sz="1600" dirty="0"/>
              <a:t>- Harvard Business </a:t>
            </a:r>
            <a:r>
              <a:rPr lang="es-PE" sz="1600" dirty="0" err="1" smtClean="0"/>
              <a:t>School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Master </a:t>
            </a:r>
            <a:r>
              <a:rPr lang="es-PE" sz="1600" dirty="0"/>
              <a:t>in </a:t>
            </a:r>
            <a:r>
              <a:rPr lang="es-PE" sz="1600" dirty="0" err="1"/>
              <a:t>Economics</a:t>
            </a:r>
            <a:r>
              <a:rPr lang="es-PE" sz="1600" dirty="0"/>
              <a:t> - </a:t>
            </a:r>
            <a:r>
              <a:rPr lang="es-PE" sz="1600" dirty="0" err="1"/>
              <a:t>Tufts</a:t>
            </a:r>
            <a:r>
              <a:rPr lang="es-PE" sz="1600" dirty="0"/>
              <a:t> </a:t>
            </a:r>
            <a:r>
              <a:rPr lang="es-PE" sz="1600" dirty="0" err="1" smtClean="0"/>
              <a:t>University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19459" y="3234998"/>
            <a:ext cx="2979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Ejecutivo </a:t>
            </a:r>
            <a:r>
              <a:rPr lang="es-PE" sz="1600" dirty="0" err="1"/>
              <a:t>Senior</a:t>
            </a:r>
            <a:r>
              <a:rPr lang="es-PE" sz="1600" dirty="0"/>
              <a:t> con </a:t>
            </a:r>
            <a:r>
              <a:rPr lang="es-PE" sz="1600" i="1" dirty="0" err="1" smtClean="0"/>
              <a:t>expertise</a:t>
            </a:r>
            <a:r>
              <a:rPr lang="es-PE" sz="1600" dirty="0" smtClean="0"/>
              <a:t> en Operaciones e Inmobiliaria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 </a:t>
            </a:r>
            <a:r>
              <a:rPr lang="en-US" sz="1600" dirty="0"/>
              <a:t>Estate </a:t>
            </a:r>
            <a:r>
              <a:rPr lang="en-US" sz="1600" dirty="0" smtClean="0"/>
              <a:t>Management </a:t>
            </a:r>
            <a:r>
              <a:rPr lang="en-US" sz="1600" dirty="0"/>
              <a:t>- Harvard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Master </a:t>
            </a:r>
            <a:r>
              <a:rPr lang="en-US" sz="1600" dirty="0"/>
              <a:t>in Engineering of Design - Stanford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53771" y="2988777"/>
            <a:ext cx="2947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Ejecutivo </a:t>
            </a:r>
            <a:r>
              <a:rPr lang="es-PE" sz="1600" dirty="0" err="1"/>
              <a:t>Senior</a:t>
            </a:r>
            <a:r>
              <a:rPr lang="es-PE" sz="1600" dirty="0"/>
              <a:t> con </a:t>
            </a:r>
            <a:r>
              <a:rPr lang="es-PE" sz="1600" i="1" dirty="0" err="1" smtClean="0"/>
              <a:t>expertise</a:t>
            </a:r>
            <a:r>
              <a:rPr lang="es-PE" sz="1600" dirty="0" smtClean="0"/>
              <a:t> en desarrollo de Estrategias de Planeamiento y Comerciales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 MBA </a:t>
            </a:r>
            <a:r>
              <a:rPr lang="es-PE" sz="1600" dirty="0" smtClean="0"/>
              <a:t>- </a:t>
            </a:r>
            <a:r>
              <a:rPr lang="es-PE" sz="1600" dirty="0" err="1" smtClean="0"/>
              <a:t>Northern</a:t>
            </a:r>
            <a:r>
              <a:rPr lang="es-PE" sz="1600" dirty="0" smtClean="0"/>
              <a:t> </a:t>
            </a:r>
            <a:r>
              <a:rPr lang="es-PE" sz="1600" dirty="0"/>
              <a:t>Illinois </a:t>
            </a:r>
            <a:r>
              <a:rPr lang="es-PE" sz="1600" dirty="0" err="1"/>
              <a:t>University</a:t>
            </a:r>
            <a:r>
              <a:rPr lang="es-PE" sz="1600" dirty="0"/>
              <a:t> </a:t>
            </a:r>
            <a:r>
              <a:rPr lang="es-PE" sz="1600" dirty="0" smtClean="0"/>
              <a:t>MBC </a:t>
            </a:r>
            <a:r>
              <a:rPr lang="es-PE" sz="1600" dirty="0" err="1" smtClean="0"/>
              <a:t>Economics</a:t>
            </a:r>
            <a:r>
              <a:rPr lang="es-PE" sz="1600" dirty="0" smtClean="0"/>
              <a:t> </a:t>
            </a:r>
            <a:r>
              <a:rPr lang="es-PE" sz="1600" dirty="0"/>
              <a:t>- Universidad del Pacífico.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9427620" y="2585579"/>
            <a:ext cx="2744539" cy="3313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541661" y="2988777"/>
            <a:ext cx="23797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Ejecutivo </a:t>
            </a:r>
            <a:r>
              <a:rPr lang="es-PE" sz="1600" dirty="0" err="1"/>
              <a:t>Senior</a:t>
            </a:r>
            <a:r>
              <a:rPr lang="es-PE" sz="1600" dirty="0"/>
              <a:t> con </a:t>
            </a:r>
            <a:r>
              <a:rPr lang="es-PE" sz="1600" dirty="0" err="1" smtClean="0"/>
              <a:t>expertise</a:t>
            </a:r>
            <a:r>
              <a:rPr lang="es-PE" sz="1600" dirty="0" smtClean="0"/>
              <a:t> en Finanzas y Negocios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Master en </a:t>
            </a:r>
            <a:r>
              <a:rPr lang="en-US" sz="1600" dirty="0" err="1" smtClean="0"/>
              <a:t>Economía</a:t>
            </a:r>
            <a:r>
              <a:rPr lang="en-US" sz="1600" dirty="0" smtClean="0"/>
              <a:t> y </a:t>
            </a:r>
            <a:r>
              <a:rPr lang="en-US" sz="1600" dirty="0" err="1" smtClean="0"/>
              <a:t>Dirección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Empresas</a:t>
            </a:r>
            <a:r>
              <a:rPr lang="en-US" sz="1600" dirty="0" smtClean="0"/>
              <a:t> del IESE- Universidad de Navarra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Estudios</a:t>
            </a:r>
            <a:r>
              <a:rPr lang="en-US" sz="1600" dirty="0" smtClean="0"/>
              <a:t> de </a:t>
            </a:r>
            <a:r>
              <a:rPr lang="en-US" sz="1600" dirty="0" err="1" smtClean="0"/>
              <a:t>Finanzas</a:t>
            </a:r>
            <a:r>
              <a:rPr lang="en-US" sz="1600" dirty="0" smtClean="0"/>
              <a:t>- Universidad de Chicago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  <a:p>
            <a:endParaRPr lang="es-P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9722580" y="2125426"/>
            <a:ext cx="2017960" cy="710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Juan Alberto Forsyth</a:t>
            </a:r>
          </a:p>
          <a:p>
            <a:pPr algn="ctr"/>
            <a:r>
              <a:rPr lang="es-PE" sz="1600" dirty="0" smtClean="0"/>
              <a:t>Director, Comité de Finanzas</a:t>
            </a:r>
            <a:endParaRPr lang="es-PE" sz="16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" y="551206"/>
            <a:ext cx="2038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43486</TotalTime>
  <Words>1440</Words>
  <Application>Microsoft Office PowerPoint</Application>
  <PresentationFormat>Panorámica</PresentationFormat>
  <Paragraphs>349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Presentación de PowerPoint</vt:lpstr>
      <vt:lpstr> Real estate como asset estratégico</vt:lpstr>
      <vt:lpstr>Presentación de PowerPoint</vt:lpstr>
      <vt:lpstr>¿ Por qué invertir en Perú?</vt:lpstr>
      <vt:lpstr>¿ Por qué invertir en real estate supone una oportunidad?</vt:lpstr>
      <vt:lpstr>Presentación de PowerPoint</vt:lpstr>
      <vt:lpstr>Mayor dinamismo del mercado inmobiliario por crecimiento sostenido de la clase media</vt:lpstr>
      <vt:lpstr>Empresas del Grupo Inmobiliario </vt:lpstr>
      <vt:lpstr>Nuestros Directores</vt:lpstr>
      <vt:lpstr>Nuestra Plana Gerencial</vt:lpstr>
      <vt:lpstr>¿Cómo funciona nuestro modelo de negocio?</vt:lpstr>
      <vt:lpstr>Fees de Caral por labor de gerenciamiento y desarrollo de proyectos</vt:lpstr>
      <vt:lpstr>¿Cuál es nuestra oferta de valor?</vt:lpstr>
      <vt:lpstr>¿Cuál es nuestra propuesta?</vt:lpstr>
      <vt:lpstr>Presentación de PowerPoint</vt:lpstr>
      <vt:lpstr>Anexo</vt:lpstr>
      <vt:lpstr> Proyectos ejecutados con resultados consistentes</vt:lpstr>
      <vt:lpstr> Ongoing projects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</dc:title>
  <dc:creator>Estefania Campoblanco Calvo</dc:creator>
  <cp:lastModifiedBy>Pablo Seminario</cp:lastModifiedBy>
  <cp:revision>378</cp:revision>
  <cp:lastPrinted>2017-07-14T21:22:37Z</cp:lastPrinted>
  <dcterms:created xsi:type="dcterms:W3CDTF">2017-06-30T21:25:45Z</dcterms:created>
  <dcterms:modified xsi:type="dcterms:W3CDTF">2017-10-06T23:09:07Z</dcterms:modified>
</cp:coreProperties>
</file>