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63" r:id="rId7"/>
    <p:sldId id="258" r:id="rId8"/>
    <p:sldId id="259" r:id="rId9"/>
    <p:sldId id="264" r:id="rId10"/>
    <p:sldId id="273" r:id="rId11"/>
    <p:sldId id="265" r:id="rId12"/>
    <p:sldId id="266" r:id="rId13"/>
    <p:sldId id="267" r:id="rId14"/>
    <p:sldId id="268" r:id="rId15"/>
    <p:sldId id="269" r:id="rId16"/>
    <p:sldId id="270" r:id="rId17"/>
    <p:sldId id="275" r:id="rId18"/>
    <p:sldId id="271" r:id="rId19"/>
    <p:sldId id="272" r:id="rId20"/>
    <p:sldId id="274"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705"/>
  </p:normalViewPr>
  <p:slideViewPr>
    <p:cSldViewPr snapToGrid="0" snapToObjects="1">
      <p:cViewPr>
        <p:scale>
          <a:sx n="66" d="100"/>
          <a:sy n="66" d="100"/>
        </p:scale>
        <p:origin x="876" y="25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localhost\Users\Alicia\Desktop\Encargos\Caral\Cap03021.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localhost\Users\Alicia\Desktop\Encargos\Caral\cuadros%20Caral.xls"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smtClean="0"/>
              <a:t>Crecimiento</a:t>
            </a:r>
            <a:r>
              <a:rPr lang="en-US" sz="1600" b="1" baseline="0" dirty="0" smtClean="0"/>
              <a:t> PBI Real (% </a:t>
            </a:r>
            <a:r>
              <a:rPr lang="en-US" sz="1600" b="1" baseline="0" dirty="0" err="1" smtClean="0"/>
              <a:t>var</a:t>
            </a:r>
            <a:r>
              <a:rPr lang="en-US" sz="1600" b="1" baseline="0" dirty="0" smtClean="0"/>
              <a:t> </a:t>
            </a:r>
            <a:r>
              <a:rPr lang="en-US" sz="1600" b="1" baseline="0" dirty="0" err="1" smtClean="0"/>
              <a:t>anual</a:t>
            </a:r>
            <a:r>
              <a:rPr lang="en-US" sz="1600" b="1" dirty="0" smtClean="0"/>
              <a:t>)</a:t>
            </a:r>
            <a:endParaRPr lang="en-US" sz="16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lineChart>
        <c:grouping val="standard"/>
        <c:varyColors val="0"/>
        <c:ser>
          <c:idx val="0"/>
          <c:order val="0"/>
          <c:tx>
            <c:strRef>
              <c:f>Sheet1!$B$1</c:f>
              <c:strCache>
                <c:ptCount val="1"/>
                <c:pt idx="0">
                  <c:v>Peru</c:v>
                </c:pt>
              </c:strCache>
            </c:strRef>
          </c:tx>
          <c:spPr>
            <a:ln w="28575" cap="rnd">
              <a:solidFill>
                <a:schemeClr val="accent1"/>
              </a:solidFill>
              <a:round/>
            </a:ln>
            <a:effectLst/>
          </c:spPr>
          <c:marker>
            <c:symbol val="none"/>
          </c:marker>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2017E</c:v>
                </c:pt>
              </c:strCache>
            </c:strRef>
          </c:cat>
          <c:val>
            <c:numRef>
              <c:f>Sheet1!$B$2:$B$13</c:f>
              <c:numCache>
                <c:formatCode>#,##0.0</c:formatCode>
                <c:ptCount val="12"/>
                <c:pt idx="0">
                  <c:v>7.5287768916579836</c:v>
                </c:pt>
                <c:pt idx="1">
                  <c:v>8.5184497525102216</c:v>
                </c:pt>
                <c:pt idx="2">
                  <c:v>9.1431481975249369</c:v>
                </c:pt>
                <c:pt idx="3">
                  <c:v>1.049232381754535</c:v>
                </c:pt>
                <c:pt idx="4">
                  <c:v>8.4507468752586004</c:v>
                </c:pt>
                <c:pt idx="5">
                  <c:v>6.45221600233765</c:v>
                </c:pt>
                <c:pt idx="6">
                  <c:v>5.9503463404493573</c:v>
                </c:pt>
                <c:pt idx="7">
                  <c:v>5.8182661213217841</c:v>
                </c:pt>
                <c:pt idx="8">
                  <c:v>2.3906678024908672</c:v>
                </c:pt>
                <c:pt idx="9">
                  <c:v>3.3242006341480419</c:v>
                </c:pt>
                <c:pt idx="10">
                  <c:v>3.8965679567061642</c:v>
                </c:pt>
                <c:pt idx="11">
                  <c:v>2.8</c:v>
                </c:pt>
              </c:numCache>
            </c:numRef>
          </c:val>
          <c:smooth val="0"/>
        </c:ser>
        <c:ser>
          <c:idx val="1"/>
          <c:order val="1"/>
          <c:tx>
            <c:strRef>
              <c:f>Sheet1!$C$1</c:f>
              <c:strCache>
                <c:ptCount val="1"/>
                <c:pt idx="0">
                  <c:v>Region</c:v>
                </c:pt>
              </c:strCache>
            </c:strRef>
          </c:tx>
          <c:spPr>
            <a:ln w="28575" cap="rnd">
              <a:solidFill>
                <a:schemeClr val="accent2"/>
              </a:solidFill>
              <a:round/>
            </a:ln>
            <a:effectLst/>
          </c:spPr>
          <c:marker>
            <c:symbol val="none"/>
          </c:marker>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2017E</c:v>
                </c:pt>
              </c:strCache>
            </c:strRef>
          </c:cat>
          <c:val>
            <c:numRef>
              <c:f>Sheet1!$C$2:$C$13</c:f>
              <c:numCache>
                <c:formatCode>General</c:formatCode>
                <c:ptCount val="12"/>
                <c:pt idx="0">
                  <c:v>5.4</c:v>
                </c:pt>
                <c:pt idx="1">
                  <c:v>5.9</c:v>
                </c:pt>
                <c:pt idx="2">
                  <c:v>4.0999999999999996</c:v>
                </c:pt>
                <c:pt idx="3">
                  <c:v>-1.7</c:v>
                </c:pt>
                <c:pt idx="4">
                  <c:v>6.2</c:v>
                </c:pt>
                <c:pt idx="5">
                  <c:v>4.5</c:v>
                </c:pt>
                <c:pt idx="6">
                  <c:v>2.9</c:v>
                </c:pt>
                <c:pt idx="7">
                  <c:v>2.9</c:v>
                </c:pt>
                <c:pt idx="8">
                  <c:v>0.9</c:v>
                </c:pt>
                <c:pt idx="9">
                  <c:v>-0.4</c:v>
                </c:pt>
                <c:pt idx="10">
                  <c:v>-1.1000000000000001</c:v>
                </c:pt>
                <c:pt idx="11">
                  <c:v>1.3</c:v>
                </c:pt>
              </c:numCache>
            </c:numRef>
          </c:val>
          <c:smooth val="0"/>
        </c:ser>
        <c:dLbls>
          <c:showLegendKey val="0"/>
          <c:showVal val="0"/>
          <c:showCatName val="0"/>
          <c:showSerName val="0"/>
          <c:showPercent val="0"/>
          <c:showBubbleSize val="0"/>
        </c:dLbls>
        <c:smooth val="0"/>
        <c:axId val="189844560"/>
        <c:axId val="189838400"/>
      </c:lineChart>
      <c:catAx>
        <c:axId val="1898445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9838400"/>
        <c:crosses val="autoZero"/>
        <c:auto val="1"/>
        <c:lblAlgn val="ctr"/>
        <c:lblOffset val="100"/>
        <c:tickLblSkip val="2"/>
        <c:noMultiLvlLbl val="0"/>
      </c:catAx>
      <c:valAx>
        <c:axId val="189838400"/>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9844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err="1"/>
              <a:t>Distribución</a:t>
            </a:r>
            <a:r>
              <a:rPr lang="en-US" sz="1600" b="1" baseline="0" dirty="0"/>
              <a:t> de </a:t>
            </a:r>
            <a:r>
              <a:rPr lang="en-US" sz="1600" b="1" baseline="0" dirty="0" err="1"/>
              <a:t>Oferta</a:t>
            </a:r>
            <a:r>
              <a:rPr lang="en-US" sz="1600" b="1" baseline="0" dirty="0"/>
              <a:t> </a:t>
            </a:r>
            <a:r>
              <a:rPr lang="en-US" sz="1600" b="1" baseline="0" dirty="0" err="1"/>
              <a:t>por</a:t>
            </a:r>
            <a:r>
              <a:rPr lang="en-US" sz="1600" b="1" baseline="0" dirty="0"/>
              <a:t> </a:t>
            </a:r>
            <a:r>
              <a:rPr lang="en-US" sz="1600" b="1" baseline="0" dirty="0" err="1"/>
              <a:t>tipo</a:t>
            </a:r>
            <a:r>
              <a:rPr lang="en-US" sz="1600" b="1" baseline="0" dirty="0"/>
              <a:t> de </a:t>
            </a:r>
            <a:r>
              <a:rPr lang="en-US" sz="1600" b="1" baseline="0" dirty="0" err="1"/>
              <a:t>unidad</a:t>
            </a:r>
            <a:endParaRPr lang="en-US" sz="1600" b="1" dirty="0"/>
          </a:p>
        </c:rich>
      </c:tx>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BD5-45D5-8C09-111D4740097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BD5-45D5-8C09-111D4740097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0BD5-45D5-8C09-111D4740097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0BD5-45D5-8C09-111D4740097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0BD5-45D5-8C09-111D47400977}"/>
              </c:ext>
            </c:extLst>
          </c:dPt>
          <c:dLbls>
            <c:dLbl>
              <c:idx val="0"/>
              <c:layout>
                <c:manualLayout>
                  <c:x val="-7.1109934413116999E-2"/>
                  <c:y val="0.18802868000994"/>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Calibri" charset="0"/>
                        <a:cs typeface="Calibri" charset="0"/>
                      </a:defRPr>
                    </a:pPr>
                    <a:fld id="{B70EBDDE-9A71-8146-B118-EAB58084F0E9}" type="VALUE">
                      <a:rPr lang="en-US" smtClean="0">
                        <a:latin typeface="+mn-lt"/>
                        <a:ea typeface="Calibri" charset="0"/>
                        <a:cs typeface="Calibri" charset="0"/>
                      </a:rPr>
                      <a:pPr>
                        <a:defRPr>
                          <a:ea typeface="Calibri" charset="0"/>
                          <a:cs typeface="Calibri" charset="0"/>
                        </a:defRPr>
                      </a:pPr>
                      <a:t>[VALOR]</a:t>
                    </a:fld>
                    <a:endParaRPr lang="en-US">
                      <a:latin typeface="+mn-lt"/>
                      <a:ea typeface="Calibri" charset="0"/>
                      <a:cs typeface="Calibri" charset="0"/>
                    </a:endParaRPr>
                  </a:p>
                  <a:p>
                    <a:pPr>
                      <a:defRPr>
                        <a:ea typeface="Calibri" charset="0"/>
                        <a:cs typeface="Calibri" charset="0"/>
                      </a:defRPr>
                    </a:pPr>
                    <a:r>
                      <a:rPr lang="en-US">
                        <a:latin typeface="+mn-lt"/>
                        <a:ea typeface="Calibri" charset="0"/>
                        <a:cs typeface="Calibri" charset="0"/>
                      </a:rPr>
                      <a:t>15%</a:t>
                    </a: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Calibri" charset="0"/>
                      <a:cs typeface="Calibri" charset="0"/>
                    </a:defRPr>
                  </a:pPr>
                  <a:endParaRPr lang="es-PE"/>
                </a:p>
              </c:txPr>
              <c:dLblPos val="bestFit"/>
              <c:showLegendKey val="0"/>
              <c:showVal val="1"/>
              <c:showCatName val="0"/>
              <c:showSerName val="0"/>
              <c:showPercent val="0"/>
              <c:showBubbleSize val="0"/>
              <c:extLst>
                <c:ext xmlns:c15="http://schemas.microsoft.com/office/drawing/2012/chart" uri="{CE6537A1-D6FC-4f65-9D91-7224C49458BB}">
                  <c15:layout>
                    <c:manualLayout>
                      <c:w val="7.9551730505062895E-2"/>
                      <c:h val="0.19203284668727999"/>
                    </c:manualLayout>
                  </c15:layout>
                  <c15:dlblFieldTable/>
                  <c15:showDataLabelsRange val="0"/>
                </c:ext>
              </c:extLst>
            </c:dLbl>
            <c:dLbl>
              <c:idx val="1"/>
              <c:layout/>
              <c:tx>
                <c:rich>
                  <a:bodyPr/>
                  <a:lstStyle/>
                  <a:p>
                    <a:fld id="{F39C8891-FD85-C846-8849-6854EE49A1E4}" type="VALUE">
                      <a:rPr lang="en-US" smtClean="0"/>
                      <a:pPr/>
                      <a:t>[VALOR]</a:t>
                    </a:fld>
                    <a:endParaRPr lang="en-US"/>
                  </a:p>
                  <a:p>
                    <a:r>
                      <a:rPr lang="en-US"/>
                      <a:t>31%</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BD5-45D5-8C09-111D47400977}"/>
                </c:ext>
                <c:ext xmlns:c15="http://schemas.microsoft.com/office/drawing/2012/chart" uri="{CE6537A1-D6FC-4f65-9D91-7224C49458BB}">
                  <c15:layout/>
                  <c15:dlblFieldTable/>
                  <c15:showDataLabelsRange val="0"/>
                </c:ext>
              </c:extLst>
            </c:dLbl>
            <c:dLbl>
              <c:idx val="2"/>
              <c:layout/>
              <c:tx>
                <c:rich>
                  <a:bodyPr/>
                  <a:lstStyle/>
                  <a:p>
                    <a:fld id="{74CC336E-2857-ED45-A394-8ED967211B58}" type="VALUE">
                      <a:rPr lang="en-US" smtClean="0"/>
                      <a:pPr/>
                      <a:t>[VALOR]</a:t>
                    </a:fld>
                    <a:endParaRPr lang="en-US"/>
                  </a:p>
                  <a:p>
                    <a:r>
                      <a:rPr lang="en-US"/>
                      <a:t>53%</a:t>
                    </a:r>
                  </a:p>
                </c:rich>
              </c:tx>
              <c:dLblPos val="ct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BD5-45D5-8C09-111D47400977}"/>
                </c:ext>
                <c:ext xmlns:c15="http://schemas.microsoft.com/office/drawing/2012/chart" uri="{CE6537A1-D6FC-4f65-9D91-7224C49458BB}">
                  <c15:layout/>
                  <c15:dlblFieldTable/>
                  <c15:showDataLabelsRange val="0"/>
                </c:ext>
              </c:extLst>
            </c:dLbl>
            <c:dLbl>
              <c:idx val="3"/>
              <c:layout>
                <c:manualLayout>
                  <c:x val="-5.6985901428404599E-3"/>
                  <c:y val="0.15734778754941001"/>
                </c:manualLayout>
              </c:layout>
              <c:tx>
                <c:rich>
                  <a:bodyPr/>
                  <a:lstStyle/>
                  <a:p>
                    <a:fld id="{BED363BA-370D-6542-924E-07676A25B11C}" type="VALUE">
                      <a:rPr lang="en-US" smtClean="0"/>
                      <a:pPr/>
                      <a:t>[VALOR]</a:t>
                    </a:fld>
                    <a:endParaRPr lang="en-US" dirty="0"/>
                  </a:p>
                  <a:p>
                    <a:r>
                      <a:rPr lang="en-US" dirty="0"/>
                      <a:t>1%</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BD5-45D5-8C09-111D47400977}"/>
                </c:ext>
                <c:ext xmlns:c15="http://schemas.microsoft.com/office/drawing/2012/chart" uri="{CE6537A1-D6FC-4f65-9D91-7224C49458BB}">
                  <c15:layout/>
                  <c15:dlblFieldTable/>
                  <c15:showDataLabelsRange val="0"/>
                </c:ext>
              </c:extLst>
            </c:dLbl>
            <c:dLbl>
              <c:idx val="4"/>
              <c:delete val="1"/>
              <c:extLst xmlns:c16r2="http://schemas.microsoft.com/office/drawing/2015/06/chart">
                <c:ext xmlns:c16="http://schemas.microsoft.com/office/drawing/2014/chart" uri="{C3380CC4-5D6E-409C-BE32-E72D297353CC}">
                  <c16:uniqueId val="{00000009-0BD5-45D5-8C09-111D4740097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1 Dorm</c:v>
                </c:pt>
                <c:pt idx="1">
                  <c:v>2 Dorm</c:v>
                </c:pt>
                <c:pt idx="2">
                  <c:v>3 Dorm</c:v>
                </c:pt>
                <c:pt idx="3">
                  <c:v>4 Dorm</c:v>
                </c:pt>
                <c:pt idx="4">
                  <c:v>5 Dorm</c:v>
                </c:pt>
              </c:strCache>
            </c:strRef>
          </c:cat>
          <c:val>
            <c:numRef>
              <c:f>Sheet1!$B$2:$B$6</c:f>
              <c:numCache>
                <c:formatCode>General</c:formatCode>
                <c:ptCount val="5"/>
                <c:pt idx="0">
                  <c:v>1357</c:v>
                </c:pt>
                <c:pt idx="1">
                  <c:v>3985</c:v>
                </c:pt>
                <c:pt idx="2">
                  <c:v>7173</c:v>
                </c:pt>
                <c:pt idx="3">
                  <c:v>161</c:v>
                </c:pt>
                <c:pt idx="4">
                  <c:v>11</c:v>
                </c:pt>
              </c:numCache>
            </c:numRef>
          </c:val>
          <c:extLst xmlns:c16r2="http://schemas.microsoft.com/office/drawing/2015/06/chart">
            <c:ext xmlns:c16="http://schemas.microsoft.com/office/drawing/2014/chart" uri="{C3380CC4-5D6E-409C-BE32-E72D297353CC}">
              <c16:uniqueId val="{0000000A-0BD5-45D5-8C09-111D47400977}"/>
            </c:ext>
          </c:extLst>
        </c:ser>
        <c:ser>
          <c:idx val="1"/>
          <c:order val="1"/>
          <c:tx>
            <c:strRef>
              <c:f>Sheet1!$C$1</c:f>
              <c:strCache>
                <c:ptCount val="1"/>
                <c:pt idx="0">
                  <c:v>Column2</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C-0BD5-45D5-8C09-111D47400977}"/>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E-0BD5-45D5-8C09-111D4740097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10-0BD5-45D5-8C09-111D4740097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12-0BD5-45D5-8C09-111D47400977}"/>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14-0BD5-45D5-8C09-111D47400977}"/>
              </c:ext>
            </c:extLst>
          </c:dPt>
          <c:cat>
            <c:strRef>
              <c:f>Sheet1!$A$2:$A$6</c:f>
              <c:strCache>
                <c:ptCount val="5"/>
                <c:pt idx="0">
                  <c:v>1 Dorm</c:v>
                </c:pt>
                <c:pt idx="1">
                  <c:v>2 Dorm</c:v>
                </c:pt>
                <c:pt idx="2">
                  <c:v>3 Dorm</c:v>
                </c:pt>
                <c:pt idx="3">
                  <c:v>4 Dorm</c:v>
                </c:pt>
                <c:pt idx="4">
                  <c:v>5 Dorm</c:v>
                </c:pt>
              </c:strCache>
            </c:strRef>
          </c:cat>
          <c:val>
            <c:numRef>
              <c:f>Sheet1!$C$2:$C$6</c:f>
              <c:numCache>
                <c:formatCode>0%</c:formatCode>
                <c:ptCount val="5"/>
                <c:pt idx="0">
                  <c:v>0.106959880192323</c:v>
                </c:pt>
                <c:pt idx="1">
                  <c:v>0.314101048317175</c:v>
                </c:pt>
                <c:pt idx="2">
                  <c:v>0.56538188697091496</c:v>
                </c:pt>
                <c:pt idx="3">
                  <c:v>1.26901552770553E-2</c:v>
                </c:pt>
                <c:pt idx="4">
                  <c:v>8.6702924253172502E-4</c:v>
                </c:pt>
              </c:numCache>
            </c:numRef>
          </c:val>
          <c:extLst xmlns:c16r2="http://schemas.microsoft.com/office/drawing/2015/06/chart">
            <c:ext xmlns:c16="http://schemas.microsoft.com/office/drawing/2014/chart" uri="{C3380CC4-5D6E-409C-BE32-E72D297353CC}">
              <c16:uniqueId val="{00000015-0BD5-45D5-8C09-111D4740097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a:t>Distribución</a:t>
            </a:r>
            <a:r>
              <a:rPr lang="en-US" sz="1600" b="1" dirty="0"/>
              <a:t> de </a:t>
            </a:r>
            <a:r>
              <a:rPr lang="en-US" sz="1600" b="1" dirty="0" err="1"/>
              <a:t>o</a:t>
            </a:r>
            <a:r>
              <a:rPr lang="en-US" sz="1600" b="1" baseline="0" dirty="0" err="1" smtClean="0"/>
              <a:t>ferta</a:t>
            </a:r>
            <a:r>
              <a:rPr lang="en-US" sz="1600" b="1" baseline="0" dirty="0" smtClean="0"/>
              <a:t> </a:t>
            </a:r>
            <a:r>
              <a:rPr lang="en-US" sz="1600" b="1" baseline="0" dirty="0" err="1"/>
              <a:t>por</a:t>
            </a:r>
            <a:r>
              <a:rPr lang="en-US" sz="1600" b="1" baseline="0" dirty="0"/>
              <a:t> </a:t>
            </a:r>
            <a:r>
              <a:rPr lang="en-US" sz="1600" b="1" baseline="0" dirty="0" err="1"/>
              <a:t>nivel</a:t>
            </a:r>
            <a:r>
              <a:rPr lang="en-US" sz="1600" b="1" baseline="0" dirty="0"/>
              <a:t> </a:t>
            </a:r>
            <a:r>
              <a:rPr lang="en-US" sz="1600" b="1" baseline="0" dirty="0" err="1"/>
              <a:t>socioeconómico</a:t>
            </a:r>
            <a:endParaRPr lang="en-US" sz="16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manualLayout>
          <c:layoutTarget val="inner"/>
          <c:xMode val="edge"/>
          <c:yMode val="edge"/>
          <c:x val="0.27421317097299103"/>
          <c:y val="0.13634782926104999"/>
          <c:w val="0.40296781895419498"/>
          <c:h val="0.64920445206932198"/>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E074-44B8-8C54-1058904078D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E074-44B8-8C54-1058904078D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E074-44B8-8C54-1058904078D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E074-44B8-8C54-1058904078DD}"/>
              </c:ext>
            </c:extLst>
          </c:dPt>
          <c:dLbls>
            <c:dLbl>
              <c:idx val="0"/>
              <c:layout>
                <c:manualLayout>
                  <c:x val="-8.1335453886528797E-2"/>
                  <c:y val="0.14025887211145899"/>
                </c:manualLayout>
              </c:layout>
              <c:tx>
                <c:rich>
                  <a:bodyPr/>
                  <a:lstStyle/>
                  <a:p>
                    <a:r>
                      <a:rPr lang="en-US" smtClean="0"/>
                      <a:t>14.1%</a:t>
                    </a:r>
                    <a:endParaRPr lang="en-US"/>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074-44B8-8C54-1058904078DD}"/>
                </c:ext>
                <c:ext xmlns:c15="http://schemas.microsoft.com/office/drawing/2012/chart" uri="{CE6537A1-D6FC-4f65-9D91-7224C49458BB}">
                  <c15:layout/>
                </c:ext>
              </c:extLst>
            </c:dLbl>
            <c:dLbl>
              <c:idx val="1"/>
              <c:layout>
                <c:manualLayout>
                  <c:x val="-0.174647530956969"/>
                  <c:y val="2.80317261284431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mtClean="0"/>
                      <a:t>18.4%</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074-44B8-8C54-1058904078DD}"/>
                </c:ext>
                <c:ext xmlns:c15="http://schemas.microsoft.com/office/drawing/2012/chart" uri="{CE6537A1-D6FC-4f65-9D91-7224C49458BB}">
                  <c15:layout>
                    <c:manualLayout>
                      <c:w val="0.169360542871764"/>
                      <c:h val="0.103137202100444"/>
                    </c:manualLayout>
                  </c15:layout>
                </c:ext>
              </c:extLst>
            </c:dLbl>
            <c:dLbl>
              <c:idx val="2"/>
              <c:layout>
                <c:manualLayout>
                  <c:x val="0.12893636492927199"/>
                  <c:y val="-0.19318575314139799"/>
                </c:manualLayout>
              </c:layout>
              <c:tx>
                <c:rich>
                  <a:bodyPr/>
                  <a:lstStyle/>
                  <a:p>
                    <a:r>
                      <a:rPr lang="en-US" dirty="0" smtClean="0"/>
                      <a:t>58.8%</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074-44B8-8C54-1058904078DD}"/>
                </c:ext>
                <c:ext xmlns:c15="http://schemas.microsoft.com/office/drawing/2012/chart" uri="{CE6537A1-D6FC-4f65-9D91-7224C49458BB}">
                  <c15:layout/>
                </c:ext>
              </c:extLst>
            </c:dLbl>
            <c:dLbl>
              <c:idx val="3"/>
              <c:layout>
                <c:manualLayout>
                  <c:x val="5.9525653049848803E-2"/>
                  <c:y val="0.14050413748147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r>
                      <a:rPr lang="en-US" smtClean="0"/>
                      <a:t>8.7%</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074-44B8-8C54-1058904078DD}"/>
                </c:ext>
                <c:ext xmlns:c15="http://schemas.microsoft.com/office/drawing/2012/chart" uri="{CE6537A1-D6FC-4f65-9D91-7224C49458BB}">
                  <c15:layout>
                    <c:manualLayout>
                      <c:w val="0.111375081090233"/>
                      <c:h val="0.14758450682086799"/>
                    </c:manualLayout>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A</c:v>
                </c:pt>
                <c:pt idx="1">
                  <c:v>AB</c:v>
                </c:pt>
                <c:pt idx="2">
                  <c:v>B</c:v>
                </c:pt>
                <c:pt idx="3">
                  <c:v>C</c:v>
                </c:pt>
              </c:strCache>
            </c:strRef>
          </c:cat>
          <c:val>
            <c:numRef>
              <c:f>Sheet1!$B$2:$B$5</c:f>
              <c:numCache>
                <c:formatCode>0.00%</c:formatCode>
                <c:ptCount val="4"/>
                <c:pt idx="0">
                  <c:v>0.14099999999999999</c:v>
                </c:pt>
                <c:pt idx="1">
                  <c:v>0.184</c:v>
                </c:pt>
                <c:pt idx="2">
                  <c:v>0.58799999999999997</c:v>
                </c:pt>
                <c:pt idx="3">
                  <c:v>8.6999999999999994E-2</c:v>
                </c:pt>
              </c:numCache>
            </c:numRef>
          </c:val>
          <c:extLst xmlns:c16r2="http://schemas.microsoft.com/office/drawing/2015/06/chart">
            <c:ext xmlns:c16="http://schemas.microsoft.com/office/drawing/2014/chart" uri="{C3380CC4-5D6E-409C-BE32-E72D297353CC}">
              <c16:uniqueId val="{00000008-E074-44B8-8C54-1058904078DD}"/>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A</c:v>
                </c:pt>
                <c:pt idx="1">
                  <c:v>AB</c:v>
                </c:pt>
                <c:pt idx="2">
                  <c:v>B</c:v>
                </c:pt>
                <c:pt idx="3">
                  <c:v>C</c:v>
                </c:pt>
              </c:strCache>
            </c:strRef>
          </c:cat>
          <c:val>
            <c:numRef>
              <c:f>Sheet1!$C$2:$C$5</c:f>
              <c:numCache>
                <c:formatCode>General</c:formatCode>
                <c:ptCount val="4"/>
              </c:numCache>
            </c:numRef>
          </c:val>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376526089394635"/>
          <c:y val="0.81687500801565804"/>
          <c:w val="0.22658056019890199"/>
          <c:h val="9.100008484648210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err="1"/>
              <a:t>Demanda</a:t>
            </a:r>
            <a:r>
              <a:rPr lang="en-US" sz="1600" b="1" dirty="0"/>
              <a:t> </a:t>
            </a:r>
            <a:r>
              <a:rPr lang="en-US" sz="1600" b="1" dirty="0" err="1"/>
              <a:t>por</a:t>
            </a:r>
            <a:r>
              <a:rPr lang="en-US" sz="1600" b="1" dirty="0"/>
              <a:t> </a:t>
            </a:r>
            <a:r>
              <a:rPr lang="en-US" sz="1600" b="1" dirty="0" err="1"/>
              <a:t>nuevas</a:t>
            </a:r>
            <a:r>
              <a:rPr lang="en-US" sz="1600" b="1" dirty="0"/>
              <a:t> </a:t>
            </a:r>
            <a:r>
              <a:rPr lang="en-US" sz="1600" b="1" dirty="0" err="1"/>
              <a:t>viviendas</a:t>
            </a:r>
            <a:endParaRPr lang="en-US"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demanda!$C$5:$C$8</c:f>
              <c:numCache>
                <c:formatCode>General</c:formatCode>
                <c:ptCount val="4"/>
                <c:pt idx="0">
                  <c:v>2013</c:v>
                </c:pt>
                <c:pt idx="1">
                  <c:v>2014</c:v>
                </c:pt>
                <c:pt idx="2">
                  <c:v>2015</c:v>
                </c:pt>
                <c:pt idx="3">
                  <c:v>2016</c:v>
                </c:pt>
              </c:numCache>
            </c:numRef>
          </c:cat>
          <c:val>
            <c:numRef>
              <c:f>demanda!$D$5:$D$8</c:f>
              <c:numCache>
                <c:formatCode>General</c:formatCode>
                <c:ptCount val="4"/>
                <c:pt idx="0">
                  <c:v>153000</c:v>
                </c:pt>
                <c:pt idx="1">
                  <c:v>106000</c:v>
                </c:pt>
                <c:pt idx="2">
                  <c:v>153000</c:v>
                </c:pt>
                <c:pt idx="3">
                  <c:v>269000</c:v>
                </c:pt>
              </c:numCache>
            </c:numRef>
          </c:val>
        </c:ser>
        <c:dLbls>
          <c:dLblPos val="outEnd"/>
          <c:showLegendKey val="0"/>
          <c:showVal val="1"/>
          <c:showCatName val="0"/>
          <c:showSerName val="0"/>
          <c:showPercent val="0"/>
          <c:showBubbleSize val="0"/>
        </c:dLbls>
        <c:gapWidth val="219"/>
        <c:overlap val="-27"/>
        <c:axId val="231564416"/>
        <c:axId val="231564976"/>
      </c:barChart>
      <c:catAx>
        <c:axId val="231564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564976"/>
        <c:crosses val="autoZero"/>
        <c:auto val="1"/>
        <c:lblAlgn val="ctr"/>
        <c:lblOffset val="100"/>
        <c:noMultiLvlLbl val="0"/>
      </c:catAx>
      <c:valAx>
        <c:axId val="231564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564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err="1"/>
              <a:t>Demanda</a:t>
            </a:r>
            <a:r>
              <a:rPr lang="en-US" sz="1600" b="1" dirty="0"/>
              <a:t> </a:t>
            </a:r>
            <a:r>
              <a:rPr lang="en-US" sz="1600" b="1" baseline="0" dirty="0" err="1"/>
              <a:t>por</a:t>
            </a:r>
            <a:r>
              <a:rPr lang="en-US" sz="1600" b="1" baseline="0" dirty="0"/>
              <a:t> </a:t>
            </a:r>
            <a:r>
              <a:rPr lang="en-US" sz="1600" b="1" baseline="0" dirty="0" err="1"/>
              <a:t>segmento</a:t>
            </a:r>
            <a:endParaRPr lang="en-US"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cat>
            <c:strRef>
              <c:f>demanda!$C$21:$C$25</c:f>
              <c:strCache>
                <c:ptCount val="5"/>
                <c:pt idx="0">
                  <c:v>Alto</c:v>
                </c:pt>
                <c:pt idx="1">
                  <c:v>Medio Alto</c:v>
                </c:pt>
                <c:pt idx="2">
                  <c:v>Medio</c:v>
                </c:pt>
                <c:pt idx="3">
                  <c:v>Medio Bajo</c:v>
                </c:pt>
                <c:pt idx="4">
                  <c:v>Bajo</c:v>
                </c:pt>
              </c:strCache>
            </c:strRef>
          </c:cat>
          <c:val>
            <c:numRef>
              <c:f>demanda!$D$21:$D$25</c:f>
              <c:numCache>
                <c:formatCode>General</c:formatCode>
                <c:ptCount val="5"/>
                <c:pt idx="0">
                  <c:v>578</c:v>
                </c:pt>
                <c:pt idx="1">
                  <c:v>15775</c:v>
                </c:pt>
                <c:pt idx="2">
                  <c:v>32673</c:v>
                </c:pt>
                <c:pt idx="3">
                  <c:v>77105</c:v>
                </c:pt>
                <c:pt idx="4">
                  <c:v>143216</c:v>
                </c:pt>
              </c:numCache>
            </c:numRef>
          </c:val>
        </c:ser>
        <c:dLbls>
          <c:showLegendKey val="0"/>
          <c:showVal val="0"/>
          <c:showCatName val="0"/>
          <c:showSerName val="0"/>
          <c:showPercent val="0"/>
          <c:showBubbleSize val="0"/>
        </c:dLbls>
        <c:gapWidth val="219"/>
        <c:overlap val="-27"/>
        <c:axId val="231567216"/>
        <c:axId val="231567776"/>
      </c:barChart>
      <c:catAx>
        <c:axId val="23156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567776"/>
        <c:crosses val="autoZero"/>
        <c:auto val="1"/>
        <c:lblAlgn val="ctr"/>
        <c:lblOffset val="100"/>
        <c:noMultiLvlLbl val="0"/>
      </c:catAx>
      <c:valAx>
        <c:axId val="231567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567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Ritmo</a:t>
            </a:r>
            <a:r>
              <a:rPr lang="en-US" b="1" baseline="0" dirty="0"/>
              <a:t> de </a:t>
            </a:r>
            <a:r>
              <a:rPr lang="en-US" b="1" baseline="0" dirty="0" err="1"/>
              <a:t>ventas</a:t>
            </a:r>
            <a:r>
              <a:rPr lang="en-US" b="1" baseline="0" dirty="0"/>
              <a:t> (u/</a:t>
            </a:r>
            <a:r>
              <a:rPr lang="en-US" b="1" baseline="0" dirty="0" err="1"/>
              <a:t>mes</a:t>
            </a:r>
            <a:r>
              <a:rPr lang="en-US" b="1" baseline="0" dirty="0"/>
              <a:t>) y </a:t>
            </a:r>
            <a:r>
              <a:rPr lang="en-US" b="1" baseline="0" dirty="0" err="1"/>
              <a:t>meses</a:t>
            </a:r>
            <a:r>
              <a:rPr lang="en-US" b="1" baseline="0" dirty="0"/>
              <a:t> de stock</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'oferta vivienda'!$C$2</c:f>
              <c:strCache>
                <c:ptCount val="1"/>
                <c:pt idx="0">
                  <c:v>Velocidad de venta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'oferta vivienda'!$B$3:$B$19</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'oferta vivienda'!$C$3:$C$19</c:f>
              <c:numCache>
                <c:formatCode>General</c:formatCode>
                <c:ptCount val="17"/>
                <c:pt idx="0">
                  <c:v>1357</c:v>
                </c:pt>
                <c:pt idx="1">
                  <c:v>1417</c:v>
                </c:pt>
                <c:pt idx="2">
                  <c:v>1297</c:v>
                </c:pt>
                <c:pt idx="3">
                  <c:v>958</c:v>
                </c:pt>
                <c:pt idx="4">
                  <c:v>854</c:v>
                </c:pt>
                <c:pt idx="5">
                  <c:v>957</c:v>
                </c:pt>
                <c:pt idx="6">
                  <c:v>994</c:v>
                </c:pt>
                <c:pt idx="7">
                  <c:v>1185</c:v>
                </c:pt>
                <c:pt idx="8">
                  <c:v>1579</c:v>
                </c:pt>
                <c:pt idx="9">
                  <c:v>1198</c:v>
                </c:pt>
                <c:pt idx="10">
                  <c:v>1033</c:v>
                </c:pt>
                <c:pt idx="11">
                  <c:v>915</c:v>
                </c:pt>
                <c:pt idx="12">
                  <c:v>979</c:v>
                </c:pt>
                <c:pt idx="13">
                  <c:v>839</c:v>
                </c:pt>
                <c:pt idx="14">
                  <c:v>1090</c:v>
                </c:pt>
                <c:pt idx="15">
                  <c:v>911</c:v>
                </c:pt>
                <c:pt idx="16">
                  <c:v>856</c:v>
                </c:pt>
              </c:numCache>
            </c:numRef>
          </c:val>
        </c:ser>
        <c:dLbls>
          <c:showLegendKey val="0"/>
          <c:showVal val="0"/>
          <c:showCatName val="0"/>
          <c:showSerName val="0"/>
          <c:showPercent val="0"/>
          <c:showBubbleSize val="0"/>
        </c:dLbls>
        <c:gapWidth val="219"/>
        <c:overlap val="-27"/>
        <c:axId val="231808000"/>
        <c:axId val="231808560"/>
      </c:barChart>
      <c:lineChart>
        <c:grouping val="standard"/>
        <c:varyColors val="0"/>
        <c:ser>
          <c:idx val="1"/>
          <c:order val="1"/>
          <c:tx>
            <c:strRef>
              <c:f>'oferta vivienda'!$D$2</c:f>
              <c:strCache>
                <c:ptCount val="1"/>
                <c:pt idx="0">
                  <c:v>Meses de stock</c:v>
                </c:pt>
              </c:strCache>
            </c:strRef>
          </c:tx>
          <c:spPr>
            <a:ln w="28575" cap="rnd">
              <a:solidFill>
                <a:schemeClr val="accent2"/>
              </a:solidFill>
              <a:round/>
            </a:ln>
            <a:effectLst/>
          </c:spPr>
          <c:marker>
            <c:symbol val="none"/>
          </c:marker>
          <c:cat>
            <c:strRef>
              <c:f>'oferta vivienda'!$B$3:$B$19</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'oferta vivienda'!$D$3:$D$19</c:f>
              <c:numCache>
                <c:formatCode>General</c:formatCode>
                <c:ptCount val="17"/>
                <c:pt idx="0">
                  <c:v>14.5</c:v>
                </c:pt>
                <c:pt idx="1">
                  <c:v>12.3</c:v>
                </c:pt>
                <c:pt idx="2">
                  <c:v>11</c:v>
                </c:pt>
                <c:pt idx="3">
                  <c:v>13.4</c:v>
                </c:pt>
                <c:pt idx="4">
                  <c:v>13.8</c:v>
                </c:pt>
                <c:pt idx="5">
                  <c:v>12.9</c:v>
                </c:pt>
                <c:pt idx="6">
                  <c:v>10.9</c:v>
                </c:pt>
                <c:pt idx="7">
                  <c:v>7.2</c:v>
                </c:pt>
                <c:pt idx="8">
                  <c:v>5</c:v>
                </c:pt>
                <c:pt idx="9">
                  <c:v>7.3</c:v>
                </c:pt>
                <c:pt idx="10">
                  <c:v>8.6</c:v>
                </c:pt>
                <c:pt idx="11">
                  <c:v>12.4</c:v>
                </c:pt>
                <c:pt idx="12">
                  <c:v>11.7</c:v>
                </c:pt>
                <c:pt idx="13">
                  <c:v>15.8</c:v>
                </c:pt>
                <c:pt idx="14">
                  <c:v>12.1</c:v>
                </c:pt>
                <c:pt idx="15">
                  <c:v>14.1</c:v>
                </c:pt>
                <c:pt idx="16">
                  <c:v>14.8</c:v>
                </c:pt>
              </c:numCache>
            </c:numRef>
          </c:val>
          <c:smooth val="0"/>
        </c:ser>
        <c:dLbls>
          <c:showLegendKey val="0"/>
          <c:showVal val="0"/>
          <c:showCatName val="0"/>
          <c:showSerName val="0"/>
          <c:showPercent val="0"/>
          <c:showBubbleSize val="0"/>
        </c:dLbls>
        <c:marker val="1"/>
        <c:smooth val="0"/>
        <c:axId val="231809680"/>
        <c:axId val="231809120"/>
      </c:lineChart>
      <c:catAx>
        <c:axId val="23180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808560"/>
        <c:crosses val="autoZero"/>
        <c:auto val="1"/>
        <c:lblAlgn val="ctr"/>
        <c:lblOffset val="100"/>
        <c:noMultiLvlLbl val="0"/>
      </c:catAx>
      <c:valAx>
        <c:axId val="2318085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808000"/>
        <c:crosses val="autoZero"/>
        <c:crossBetween val="between"/>
      </c:valAx>
      <c:valAx>
        <c:axId val="2318091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809680"/>
        <c:crosses val="max"/>
        <c:crossBetween val="between"/>
      </c:valAx>
      <c:catAx>
        <c:axId val="231809680"/>
        <c:scaling>
          <c:orientation val="minMax"/>
        </c:scaling>
        <c:delete val="1"/>
        <c:axPos val="b"/>
        <c:numFmt formatCode="General" sourceLinked="1"/>
        <c:majorTickMark val="out"/>
        <c:minorTickMark val="none"/>
        <c:tickLblPos val="nextTo"/>
        <c:crossAx val="23180912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Stock</a:t>
            </a:r>
            <a:r>
              <a:rPr lang="en-US" b="1" baseline="0" dirty="0"/>
              <a:t> de </a:t>
            </a:r>
            <a:r>
              <a:rPr lang="en-US" b="1" baseline="0" dirty="0" err="1"/>
              <a:t>unidades</a:t>
            </a:r>
            <a:r>
              <a:rPr lang="en-US" b="1" baseline="0" dirty="0"/>
              <a:t> </a:t>
            </a:r>
            <a:r>
              <a:rPr lang="en-US" b="1" baseline="0" dirty="0" err="1"/>
              <a:t>en</a:t>
            </a:r>
            <a:r>
              <a:rPr lang="en-US" b="1" baseline="0" dirty="0"/>
              <a:t> </a:t>
            </a:r>
            <a:r>
              <a:rPr lang="en-US" b="1" baseline="0" dirty="0" err="1"/>
              <a:t>venta</a:t>
            </a:r>
            <a:endParaRPr lang="en-US"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stacked"/>
        <c:varyColors val="0"/>
        <c:ser>
          <c:idx val="0"/>
          <c:order val="0"/>
          <c:tx>
            <c:strRef>
              <c:f>'oferta vivienda'!$C$21</c:f>
              <c:strCache>
                <c:ptCount val="1"/>
                <c:pt idx="0">
                  <c:v>Stock inicial</c:v>
                </c:pt>
              </c:strCache>
            </c:strRef>
          </c:tx>
          <c:spPr>
            <a:solidFill>
              <a:schemeClr val="accent1"/>
            </a:solidFill>
            <a:ln>
              <a:noFill/>
            </a:ln>
            <a:effectLst/>
          </c:spPr>
          <c:invertIfNegative val="0"/>
          <c:cat>
            <c:strRef>
              <c:f>'oferta vivienda'!$B$22:$B$38</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'oferta vivienda'!$C$22:$C$38</c:f>
              <c:numCache>
                <c:formatCode>General</c:formatCode>
                <c:ptCount val="17"/>
                <c:pt idx="0">
                  <c:v>15054</c:v>
                </c:pt>
                <c:pt idx="1">
                  <c:v>14766</c:v>
                </c:pt>
                <c:pt idx="2">
                  <c:v>12384</c:v>
                </c:pt>
                <c:pt idx="3">
                  <c:v>11162</c:v>
                </c:pt>
                <c:pt idx="4">
                  <c:v>10092</c:v>
                </c:pt>
                <c:pt idx="5">
                  <c:v>9129</c:v>
                </c:pt>
                <c:pt idx="6">
                  <c:v>9456</c:v>
                </c:pt>
                <c:pt idx="7">
                  <c:v>8071</c:v>
                </c:pt>
                <c:pt idx="8">
                  <c:v>8573</c:v>
                </c:pt>
                <c:pt idx="9">
                  <c:v>7884</c:v>
                </c:pt>
                <c:pt idx="10">
                  <c:v>8743</c:v>
                </c:pt>
                <c:pt idx="11">
                  <c:v>8858</c:v>
                </c:pt>
                <c:pt idx="12">
                  <c:v>11382</c:v>
                </c:pt>
                <c:pt idx="13">
                  <c:v>11466</c:v>
                </c:pt>
                <c:pt idx="14">
                  <c:v>13207</c:v>
                </c:pt>
                <c:pt idx="15">
                  <c:v>13140</c:v>
                </c:pt>
                <c:pt idx="16">
                  <c:v>12880</c:v>
                </c:pt>
              </c:numCache>
            </c:numRef>
          </c:val>
        </c:ser>
        <c:ser>
          <c:idx val="1"/>
          <c:order val="1"/>
          <c:tx>
            <c:strRef>
              <c:f>'oferta vivienda'!$D$21</c:f>
              <c:strCache>
                <c:ptCount val="1"/>
                <c:pt idx="0">
                  <c:v>Nuevas unidades</c:v>
                </c:pt>
              </c:strCache>
            </c:strRef>
          </c:tx>
          <c:spPr>
            <a:solidFill>
              <a:schemeClr val="accent2"/>
            </a:solidFill>
            <a:ln>
              <a:noFill/>
            </a:ln>
            <a:effectLst/>
          </c:spPr>
          <c:invertIfNegative val="0"/>
          <c:cat>
            <c:strRef>
              <c:f>'oferta vivienda'!$B$22:$B$38</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'oferta vivienda'!$D$22:$D$38</c:f>
              <c:numCache>
                <c:formatCode>General</c:formatCode>
                <c:ptCount val="17"/>
                <c:pt idx="0">
                  <c:v>4901</c:v>
                </c:pt>
                <c:pt idx="1">
                  <c:v>3006</c:v>
                </c:pt>
                <c:pt idx="2">
                  <c:v>2254</c:v>
                </c:pt>
                <c:pt idx="3">
                  <c:v>1808</c:v>
                </c:pt>
                <c:pt idx="4">
                  <c:v>1663</c:v>
                </c:pt>
                <c:pt idx="5">
                  <c:v>3261</c:v>
                </c:pt>
                <c:pt idx="6">
                  <c:v>1483</c:v>
                </c:pt>
                <c:pt idx="7">
                  <c:v>2876</c:v>
                </c:pt>
                <c:pt idx="8">
                  <c:v>3742</c:v>
                </c:pt>
                <c:pt idx="9">
                  <c:v>3735</c:v>
                </c:pt>
                <c:pt idx="10">
                  <c:v>2498</c:v>
                </c:pt>
                <c:pt idx="11">
                  <c:v>2802</c:v>
                </c:pt>
                <c:pt idx="12">
                  <c:v>1894</c:v>
                </c:pt>
                <c:pt idx="13">
                  <c:v>2006</c:v>
                </c:pt>
                <c:pt idx="14">
                  <c:v>1035</c:v>
                </c:pt>
                <c:pt idx="15">
                  <c:v>1576</c:v>
                </c:pt>
                <c:pt idx="16">
                  <c:v>1499</c:v>
                </c:pt>
              </c:numCache>
            </c:numRef>
          </c:val>
        </c:ser>
        <c:ser>
          <c:idx val="2"/>
          <c:order val="2"/>
          <c:tx>
            <c:strRef>
              <c:f>'oferta vivienda'!$E$21</c:f>
              <c:strCache>
                <c:ptCount val="1"/>
                <c:pt idx="0">
                  <c:v>Unidades vendidas</c:v>
                </c:pt>
              </c:strCache>
            </c:strRef>
          </c:tx>
          <c:spPr>
            <a:solidFill>
              <a:schemeClr val="accent3"/>
            </a:solidFill>
            <a:ln>
              <a:noFill/>
            </a:ln>
            <a:effectLst/>
          </c:spPr>
          <c:invertIfNegative val="0"/>
          <c:cat>
            <c:strRef>
              <c:f>'oferta vivienda'!$B$22:$B$38</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'oferta vivienda'!$E$22:$E$38</c:f>
              <c:numCache>
                <c:formatCode>General</c:formatCode>
                <c:ptCount val="17"/>
                <c:pt idx="0">
                  <c:v>-4987</c:v>
                </c:pt>
                <c:pt idx="1">
                  <c:v>-5045</c:v>
                </c:pt>
                <c:pt idx="2">
                  <c:v>-3133</c:v>
                </c:pt>
                <c:pt idx="3">
                  <c:v>-2701</c:v>
                </c:pt>
                <c:pt idx="4">
                  <c:v>-2626</c:v>
                </c:pt>
                <c:pt idx="5">
                  <c:v>-2930</c:v>
                </c:pt>
                <c:pt idx="6">
                  <c:v>-2787</c:v>
                </c:pt>
                <c:pt idx="7">
                  <c:v>-2706</c:v>
                </c:pt>
                <c:pt idx="8">
                  <c:v>-3933</c:v>
                </c:pt>
                <c:pt idx="9">
                  <c:v>-3018</c:v>
                </c:pt>
                <c:pt idx="10">
                  <c:v>-3254</c:v>
                </c:pt>
                <c:pt idx="11">
                  <c:v>-2693</c:v>
                </c:pt>
                <c:pt idx="12">
                  <c:v>-2803</c:v>
                </c:pt>
                <c:pt idx="13">
                  <c:v>-2791</c:v>
                </c:pt>
                <c:pt idx="14">
                  <c:v>-2742</c:v>
                </c:pt>
                <c:pt idx="15">
                  <c:v>-2529</c:v>
                </c:pt>
                <c:pt idx="16">
                  <c:v>-2717</c:v>
                </c:pt>
              </c:numCache>
            </c:numRef>
          </c:val>
        </c:ser>
        <c:dLbls>
          <c:showLegendKey val="0"/>
          <c:showVal val="0"/>
          <c:showCatName val="0"/>
          <c:showSerName val="0"/>
          <c:showPercent val="0"/>
          <c:showBubbleSize val="0"/>
        </c:dLbls>
        <c:gapWidth val="150"/>
        <c:overlap val="100"/>
        <c:axId val="231813600"/>
        <c:axId val="231814160"/>
      </c:barChart>
      <c:catAx>
        <c:axId val="2318136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814160"/>
        <c:crosses val="autoZero"/>
        <c:auto val="1"/>
        <c:lblAlgn val="ctr"/>
        <c:lblOffset val="100"/>
        <c:noMultiLvlLbl val="0"/>
      </c:catAx>
      <c:valAx>
        <c:axId val="231814160"/>
        <c:scaling>
          <c:orientation val="minMax"/>
          <c:min val="-6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813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Precios por m2 (S/, % var anual)</a:t>
            </a:r>
            <a:endParaRPr lang="en-US" sz="140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cat>
            <c:strRef>
              <c:f>precios!$F$7:$F$23</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precios!$G$7:$G$23</c:f>
              <c:numCache>
                <c:formatCode>#,##0</c:formatCode>
                <c:ptCount val="17"/>
                <c:pt idx="0">
                  <c:v>3640.6597179033001</c:v>
                </c:pt>
                <c:pt idx="1">
                  <c:v>3870.48309022993</c:v>
                </c:pt>
                <c:pt idx="2">
                  <c:v>4095.52984136327</c:v>
                </c:pt>
                <c:pt idx="3">
                  <c:v>4037.90437584139</c:v>
                </c:pt>
                <c:pt idx="4">
                  <c:v>4247.7217167548897</c:v>
                </c:pt>
                <c:pt idx="5">
                  <c:v>4311.7687747954496</c:v>
                </c:pt>
                <c:pt idx="6">
                  <c:v>4141.3116806014896</c:v>
                </c:pt>
                <c:pt idx="7">
                  <c:v>4234.1426041782897</c:v>
                </c:pt>
                <c:pt idx="8">
                  <c:v>4379.8703937260398</c:v>
                </c:pt>
                <c:pt idx="9">
                  <c:v>4330.5122652596101</c:v>
                </c:pt>
                <c:pt idx="10">
                  <c:v>4434.3223934248899</c:v>
                </c:pt>
                <c:pt idx="11">
                  <c:v>4484.8294973354596</c:v>
                </c:pt>
                <c:pt idx="12">
                  <c:v>4684.3127629322898</c:v>
                </c:pt>
                <c:pt idx="13">
                  <c:v>4395.3115317296397</c:v>
                </c:pt>
                <c:pt idx="14">
                  <c:v>4614.8785719531097</c:v>
                </c:pt>
                <c:pt idx="15">
                  <c:v>4602.5331298486499</c:v>
                </c:pt>
                <c:pt idx="16">
                  <c:v>4561.2058915077996</c:v>
                </c:pt>
              </c:numCache>
            </c:numRef>
          </c:val>
        </c:ser>
        <c:dLbls>
          <c:showLegendKey val="0"/>
          <c:showVal val="0"/>
          <c:showCatName val="0"/>
          <c:showSerName val="0"/>
          <c:showPercent val="0"/>
          <c:showBubbleSize val="0"/>
        </c:dLbls>
        <c:gapWidth val="219"/>
        <c:overlap val="-27"/>
        <c:axId val="231395360"/>
        <c:axId val="231395920"/>
      </c:barChart>
      <c:lineChart>
        <c:grouping val="standard"/>
        <c:varyColors val="0"/>
        <c:ser>
          <c:idx val="1"/>
          <c:order val="1"/>
          <c:spPr>
            <a:ln w="28575" cap="rnd">
              <a:solidFill>
                <a:schemeClr val="accent2"/>
              </a:solidFill>
              <a:round/>
            </a:ln>
            <a:effectLst/>
          </c:spPr>
          <c:marker>
            <c:symbol val="none"/>
          </c:marker>
          <c:cat>
            <c:strRef>
              <c:f>precios!$F$7:$F$23</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precios!$H$7:$H$23</c:f>
              <c:numCache>
                <c:formatCode>0.0%</c:formatCode>
                <c:ptCount val="17"/>
                <c:pt idx="0">
                  <c:v>0.12589314074144101</c:v>
                </c:pt>
                <c:pt idx="1">
                  <c:v>9.5206383813863898E-2</c:v>
                </c:pt>
                <c:pt idx="2">
                  <c:v>0.15507122691896599</c:v>
                </c:pt>
                <c:pt idx="3">
                  <c:v>0.15702411322957499</c:v>
                </c:pt>
                <c:pt idx="4">
                  <c:v>0.16674505333917999</c:v>
                </c:pt>
                <c:pt idx="5">
                  <c:v>0.11401307647601799</c:v>
                </c:pt>
                <c:pt idx="6">
                  <c:v>1.11784899662652E-2</c:v>
                </c:pt>
                <c:pt idx="7">
                  <c:v>4.8599028127308999E-2</c:v>
                </c:pt>
                <c:pt idx="8">
                  <c:v>3.1110483638769702E-2</c:v>
                </c:pt>
                <c:pt idx="9">
                  <c:v>4.3470537134844304E-3</c:v>
                </c:pt>
                <c:pt idx="10">
                  <c:v>7.07531177128988E-2</c:v>
                </c:pt>
                <c:pt idx="11">
                  <c:v>5.9206058130821998E-2</c:v>
                </c:pt>
                <c:pt idx="12">
                  <c:v>6.9509447047188894E-2</c:v>
                </c:pt>
                <c:pt idx="13">
                  <c:v>1.49634182980762E-2</c:v>
                </c:pt>
                <c:pt idx="14">
                  <c:v>4.0717873557399399E-2</c:v>
                </c:pt>
                <c:pt idx="15">
                  <c:v>2.6244839984021801E-2</c:v>
                </c:pt>
                <c:pt idx="16">
                  <c:v>-2.6280668617743599E-2</c:v>
                </c:pt>
              </c:numCache>
            </c:numRef>
          </c:val>
          <c:smooth val="0"/>
        </c:ser>
        <c:dLbls>
          <c:showLegendKey val="0"/>
          <c:showVal val="0"/>
          <c:showCatName val="0"/>
          <c:showSerName val="0"/>
          <c:showPercent val="0"/>
          <c:showBubbleSize val="0"/>
        </c:dLbls>
        <c:marker val="1"/>
        <c:smooth val="0"/>
        <c:axId val="231397040"/>
        <c:axId val="231396480"/>
      </c:lineChart>
      <c:catAx>
        <c:axId val="2313953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395920"/>
        <c:crosses val="autoZero"/>
        <c:auto val="1"/>
        <c:lblAlgn val="ctr"/>
        <c:lblOffset val="100"/>
        <c:noMultiLvlLbl val="0"/>
      </c:catAx>
      <c:valAx>
        <c:axId val="231395920"/>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395360"/>
        <c:crosses val="autoZero"/>
        <c:crossBetween val="between"/>
      </c:valAx>
      <c:valAx>
        <c:axId val="231396480"/>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397040"/>
        <c:crosses val="max"/>
        <c:crossBetween val="between"/>
      </c:valAx>
      <c:catAx>
        <c:axId val="231397040"/>
        <c:scaling>
          <c:orientation val="minMax"/>
        </c:scaling>
        <c:delete val="1"/>
        <c:axPos val="b"/>
        <c:numFmt formatCode="General" sourceLinked="1"/>
        <c:majorTickMark val="none"/>
        <c:minorTickMark val="none"/>
        <c:tickLblPos val="nextTo"/>
        <c:crossAx val="23139648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Precios por m2</a:t>
            </a:r>
            <a:r>
              <a:rPr lang="en-US" b="1" baseline="0"/>
              <a:t> (US$, % var anual)</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cat>
            <c:strRef>
              <c:f>precios!$B$7:$B$23</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precios!$C$7:$C$23</c:f>
              <c:numCache>
                <c:formatCode>#,##0</c:formatCode>
                <c:ptCount val="17"/>
                <c:pt idx="0">
                  <c:v>1559.0692504630199</c:v>
                </c:pt>
                <c:pt idx="1">
                  <c:v>1619.1590113238501</c:v>
                </c:pt>
                <c:pt idx="2">
                  <c:v>1657.4280500781599</c:v>
                </c:pt>
                <c:pt idx="3">
                  <c:v>1638.27410828199</c:v>
                </c:pt>
                <c:pt idx="4">
                  <c:v>1723.87162744272</c:v>
                </c:pt>
                <c:pt idx="5">
                  <c:v>1780.97461264976</c:v>
                </c:pt>
                <c:pt idx="6">
                  <c:v>1702.9438123069001</c:v>
                </c:pt>
                <c:pt idx="7">
                  <c:v>1683.4212321726</c:v>
                </c:pt>
                <c:pt idx="8">
                  <c:v>1680.8725843181101</c:v>
                </c:pt>
                <c:pt idx="9">
                  <c:v>1641.0106782917101</c:v>
                </c:pt>
                <c:pt idx="10">
                  <c:v>1662.82373403922</c:v>
                </c:pt>
                <c:pt idx="11">
                  <c:v>1637.0117686241999</c:v>
                </c:pt>
                <c:pt idx="12">
                  <c:v>1664.7412893544399</c:v>
                </c:pt>
                <c:pt idx="13">
                  <c:v>1635.2602106060101</c:v>
                </c:pt>
                <c:pt idx="14">
                  <c:v>1715.7201793003101</c:v>
                </c:pt>
                <c:pt idx="15">
                  <c:v>1696.45125973169</c:v>
                </c:pt>
                <c:pt idx="16">
                  <c:v>1759.57538191955</c:v>
                </c:pt>
              </c:numCache>
            </c:numRef>
          </c:val>
        </c:ser>
        <c:dLbls>
          <c:showLegendKey val="0"/>
          <c:showVal val="0"/>
          <c:showCatName val="0"/>
          <c:showSerName val="0"/>
          <c:showPercent val="0"/>
          <c:showBubbleSize val="0"/>
        </c:dLbls>
        <c:gapWidth val="219"/>
        <c:overlap val="-27"/>
        <c:axId val="231399840"/>
        <c:axId val="231400400"/>
      </c:barChart>
      <c:lineChart>
        <c:grouping val="standard"/>
        <c:varyColors val="0"/>
        <c:ser>
          <c:idx val="1"/>
          <c:order val="1"/>
          <c:spPr>
            <a:ln w="28575" cap="rnd">
              <a:solidFill>
                <a:schemeClr val="accent2"/>
              </a:solidFill>
              <a:round/>
            </a:ln>
            <a:effectLst/>
          </c:spPr>
          <c:marker>
            <c:symbol val="none"/>
          </c:marker>
          <c:cat>
            <c:strRef>
              <c:f>precios!$B$7:$B$23</c:f>
              <c:strCache>
                <c:ptCount val="17"/>
                <c:pt idx="0">
                  <c:v>1T13</c:v>
                </c:pt>
                <c:pt idx="1">
                  <c:v>2T13</c:v>
                </c:pt>
                <c:pt idx="2">
                  <c:v>3T13</c:v>
                </c:pt>
                <c:pt idx="3">
                  <c:v>4T13</c:v>
                </c:pt>
                <c:pt idx="4">
                  <c:v>1T14</c:v>
                </c:pt>
                <c:pt idx="5">
                  <c:v>2T14</c:v>
                </c:pt>
                <c:pt idx="6">
                  <c:v>3T14</c:v>
                </c:pt>
                <c:pt idx="7">
                  <c:v>4T14</c:v>
                </c:pt>
                <c:pt idx="8">
                  <c:v>1T15</c:v>
                </c:pt>
                <c:pt idx="9">
                  <c:v>2T15</c:v>
                </c:pt>
                <c:pt idx="10">
                  <c:v>3T15</c:v>
                </c:pt>
                <c:pt idx="11">
                  <c:v>4T15</c:v>
                </c:pt>
                <c:pt idx="12">
                  <c:v>1T16</c:v>
                </c:pt>
                <c:pt idx="13">
                  <c:v>2T16</c:v>
                </c:pt>
                <c:pt idx="14">
                  <c:v>3T16</c:v>
                </c:pt>
                <c:pt idx="15">
                  <c:v>4T16</c:v>
                </c:pt>
                <c:pt idx="16">
                  <c:v>1T17</c:v>
                </c:pt>
              </c:strCache>
            </c:strRef>
          </c:cat>
          <c:val>
            <c:numRef>
              <c:f>precios!$D$7:$D$23</c:f>
              <c:numCache>
                <c:formatCode>0.0%</c:formatCode>
                <c:ptCount val="17"/>
                <c:pt idx="0">
                  <c:v>0.203953602625148</c:v>
                </c:pt>
                <c:pt idx="1">
                  <c:v>0.123793941213895</c:v>
                </c:pt>
                <c:pt idx="2">
                  <c:v>0.11926873228366699</c:v>
                </c:pt>
                <c:pt idx="3">
                  <c:v>0.10554343491271</c:v>
                </c:pt>
                <c:pt idx="4">
                  <c:v>0.105705616944697</c:v>
                </c:pt>
                <c:pt idx="5">
                  <c:v>9.9938054381457406E-2</c:v>
                </c:pt>
                <c:pt idx="6">
                  <c:v>2.7461682108368898E-2</c:v>
                </c:pt>
                <c:pt idx="7">
                  <c:v>2.75577350959628E-2</c:v>
                </c:pt>
                <c:pt idx="8">
                  <c:v>-2.4943297656332401E-2</c:v>
                </c:pt>
                <c:pt idx="9">
                  <c:v>-7.8588393884969299E-2</c:v>
                </c:pt>
                <c:pt idx="10">
                  <c:v>-2.35592495640424E-2</c:v>
                </c:pt>
                <c:pt idx="11">
                  <c:v>-2.7568538795548301E-2</c:v>
                </c:pt>
                <c:pt idx="12">
                  <c:v>-9.5969766621032404E-3</c:v>
                </c:pt>
                <c:pt idx="13">
                  <c:v>-3.5042231971861302E-3</c:v>
                </c:pt>
                <c:pt idx="14">
                  <c:v>3.1811216172983998E-2</c:v>
                </c:pt>
                <c:pt idx="15">
                  <c:v>3.63097518580731E-2</c:v>
                </c:pt>
                <c:pt idx="16">
                  <c:v>5.6966264470970703E-2</c:v>
                </c:pt>
              </c:numCache>
            </c:numRef>
          </c:val>
          <c:smooth val="0"/>
        </c:ser>
        <c:dLbls>
          <c:showLegendKey val="0"/>
          <c:showVal val="0"/>
          <c:showCatName val="0"/>
          <c:showSerName val="0"/>
          <c:showPercent val="0"/>
          <c:showBubbleSize val="0"/>
        </c:dLbls>
        <c:marker val="1"/>
        <c:smooth val="0"/>
        <c:axId val="231401520"/>
        <c:axId val="231400960"/>
      </c:lineChart>
      <c:catAx>
        <c:axId val="2313998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400400"/>
        <c:crossesAt val="0"/>
        <c:auto val="1"/>
        <c:lblAlgn val="ctr"/>
        <c:lblOffset val="100"/>
        <c:noMultiLvlLbl val="0"/>
      </c:catAx>
      <c:valAx>
        <c:axId val="231400400"/>
        <c:scaling>
          <c:orientation val="minMax"/>
          <c:min val="-8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399840"/>
        <c:crosses val="autoZero"/>
        <c:crossBetween val="between"/>
      </c:valAx>
      <c:valAx>
        <c:axId val="231400960"/>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401520"/>
        <c:crosses val="max"/>
        <c:crossBetween val="between"/>
      </c:valAx>
      <c:catAx>
        <c:axId val="231401520"/>
        <c:scaling>
          <c:orientation val="minMax"/>
        </c:scaling>
        <c:delete val="1"/>
        <c:axPos val="b"/>
        <c:numFmt formatCode="General" sourceLinked="1"/>
        <c:majorTickMark val="none"/>
        <c:minorTickMark val="none"/>
        <c:tickLblPos val="nextTo"/>
        <c:crossAx val="231400960"/>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err="1"/>
              <a:t>Precios</a:t>
            </a:r>
            <a:r>
              <a:rPr lang="en-US" sz="1600" b="1" baseline="0" dirty="0"/>
              <a:t> </a:t>
            </a:r>
            <a:r>
              <a:rPr lang="en-US" sz="1600" b="1" baseline="0" dirty="0" err="1"/>
              <a:t>por</a:t>
            </a:r>
            <a:r>
              <a:rPr lang="en-US" sz="1600" b="1" baseline="0" dirty="0"/>
              <a:t> m2 (US$)</a:t>
            </a:r>
            <a:endParaRPr lang="en-US"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'Precios region'!$B$2:$B$12</c:f>
              <c:strCache>
                <c:ptCount val="11"/>
                <c:pt idx="0">
                  <c:v>Brazil</c:v>
                </c:pt>
                <c:pt idx="1">
                  <c:v>Panama</c:v>
                </c:pt>
                <c:pt idx="2">
                  <c:v>Argentina</c:v>
                </c:pt>
                <c:pt idx="3">
                  <c:v>Chile</c:v>
                </c:pt>
                <c:pt idx="4">
                  <c:v>Uruguay</c:v>
                </c:pt>
                <c:pt idx="5">
                  <c:v>Colombia</c:v>
                </c:pt>
                <c:pt idx="6">
                  <c:v>Costa Rica</c:v>
                </c:pt>
                <c:pt idx="7">
                  <c:v>Peru</c:v>
                </c:pt>
                <c:pt idx="8">
                  <c:v>Mexico</c:v>
                </c:pt>
                <c:pt idx="9">
                  <c:v>El Salvador</c:v>
                </c:pt>
                <c:pt idx="10">
                  <c:v>Nicaragua</c:v>
                </c:pt>
              </c:strCache>
            </c:strRef>
          </c:cat>
          <c:val>
            <c:numRef>
              <c:f>'Precios region'!$C$2:$C$12</c:f>
              <c:numCache>
                <c:formatCode>General</c:formatCode>
                <c:ptCount val="11"/>
                <c:pt idx="0">
                  <c:v>4370</c:v>
                </c:pt>
                <c:pt idx="1">
                  <c:v>3606</c:v>
                </c:pt>
                <c:pt idx="2">
                  <c:v>3327</c:v>
                </c:pt>
                <c:pt idx="3">
                  <c:v>2771</c:v>
                </c:pt>
                <c:pt idx="4">
                  <c:v>2598</c:v>
                </c:pt>
                <c:pt idx="5">
                  <c:v>2379</c:v>
                </c:pt>
                <c:pt idx="6">
                  <c:v>1938</c:v>
                </c:pt>
                <c:pt idx="7">
                  <c:v>1915</c:v>
                </c:pt>
                <c:pt idx="8">
                  <c:v>1852</c:v>
                </c:pt>
                <c:pt idx="9">
                  <c:v>1193</c:v>
                </c:pt>
                <c:pt idx="10">
                  <c:v>893</c:v>
                </c:pt>
              </c:numCache>
            </c:numRef>
          </c:val>
        </c:ser>
        <c:dLbls>
          <c:showLegendKey val="0"/>
          <c:showVal val="0"/>
          <c:showCatName val="0"/>
          <c:showSerName val="0"/>
          <c:showPercent val="0"/>
          <c:showBubbleSize val="0"/>
        </c:dLbls>
        <c:gapWidth val="219"/>
        <c:overlap val="-27"/>
        <c:axId val="231453264"/>
        <c:axId val="231453824"/>
      </c:barChart>
      <c:catAx>
        <c:axId val="231453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453824"/>
        <c:crosses val="autoZero"/>
        <c:auto val="1"/>
        <c:lblAlgn val="ctr"/>
        <c:lblOffset val="100"/>
        <c:noMultiLvlLbl val="0"/>
      </c:catAx>
      <c:valAx>
        <c:axId val="2314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4532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smtClean="0"/>
              <a:t>Inflación</a:t>
            </a:r>
            <a:r>
              <a:rPr lang="en-US" sz="1600" b="1" dirty="0" smtClean="0"/>
              <a:t> (% </a:t>
            </a:r>
            <a:r>
              <a:rPr lang="en-US" sz="1600" b="1" dirty="0" err="1" smtClean="0"/>
              <a:t>var</a:t>
            </a:r>
            <a:r>
              <a:rPr lang="en-US" sz="1600" b="1" baseline="0" dirty="0" smtClean="0"/>
              <a:t> </a:t>
            </a:r>
            <a:r>
              <a:rPr lang="en-US" sz="1600" b="1" baseline="0" dirty="0" err="1" smtClean="0"/>
              <a:t>anual</a:t>
            </a:r>
            <a:r>
              <a:rPr lang="en-US" sz="1600" b="1" dirty="0" smtClean="0"/>
              <a:t>)</a:t>
            </a:r>
            <a:endParaRPr lang="en-US" sz="16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none"/>
          </c:marker>
          <c:cat>
            <c:strRef>
              <c:f>Sheet1!$A$2:$A$13</c:f>
              <c:strCache>
                <c:ptCount val="12"/>
                <c:pt idx="0">
                  <c:v>2006</c:v>
                </c:pt>
                <c:pt idx="1">
                  <c:v>2007</c:v>
                </c:pt>
                <c:pt idx="2">
                  <c:v>2008</c:v>
                </c:pt>
                <c:pt idx="3">
                  <c:v>2009</c:v>
                </c:pt>
                <c:pt idx="4">
                  <c:v>2010</c:v>
                </c:pt>
                <c:pt idx="5">
                  <c:v>2011</c:v>
                </c:pt>
                <c:pt idx="6">
                  <c:v>2012</c:v>
                </c:pt>
                <c:pt idx="7">
                  <c:v>2013</c:v>
                </c:pt>
                <c:pt idx="8">
                  <c:v>2014</c:v>
                </c:pt>
                <c:pt idx="9">
                  <c:v>2015</c:v>
                </c:pt>
                <c:pt idx="10">
                  <c:v>2016</c:v>
                </c:pt>
                <c:pt idx="11">
                  <c:v>2017E</c:v>
                </c:pt>
              </c:strCache>
            </c:strRef>
          </c:cat>
          <c:val>
            <c:numRef>
              <c:f>Sheet1!$B$2:$B$13</c:f>
              <c:numCache>
                <c:formatCode>0.0</c:formatCode>
                <c:ptCount val="12"/>
                <c:pt idx="0">
                  <c:v>2.0013766079400028</c:v>
                </c:pt>
                <c:pt idx="1">
                  <c:v>1.778688706386532</c:v>
                </c:pt>
                <c:pt idx="2">
                  <c:v>5.7878810203489053</c:v>
                </c:pt>
                <c:pt idx="3">
                  <c:v>2.935344422614278</c:v>
                </c:pt>
                <c:pt idx="4">
                  <c:v>1.5295275280691669</c:v>
                </c:pt>
                <c:pt idx="5">
                  <c:v>3.3696654715678989</c:v>
                </c:pt>
                <c:pt idx="6">
                  <c:v>3.655413909422236</c:v>
                </c:pt>
                <c:pt idx="7">
                  <c:v>2.8058274546628752</c:v>
                </c:pt>
                <c:pt idx="8">
                  <c:v>3.2459610352057102</c:v>
                </c:pt>
                <c:pt idx="9">
                  <c:v>3.5478487642527199</c:v>
                </c:pt>
                <c:pt idx="10">
                  <c:v>3.5930838949936259</c:v>
                </c:pt>
                <c:pt idx="11" formatCode="General">
                  <c:v>2.2999999999999998</c:v>
                </c:pt>
              </c:numCache>
            </c:numRef>
          </c:val>
          <c:smooth val="0"/>
        </c:ser>
        <c:dLbls>
          <c:showLegendKey val="0"/>
          <c:showVal val="0"/>
          <c:showCatName val="0"/>
          <c:showSerName val="0"/>
          <c:showPercent val="0"/>
          <c:showBubbleSize val="0"/>
        </c:dLbls>
        <c:smooth val="0"/>
        <c:axId val="189840640"/>
        <c:axId val="227726224"/>
      </c:lineChart>
      <c:catAx>
        <c:axId val="189840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227726224"/>
        <c:crosses val="autoZero"/>
        <c:auto val="1"/>
        <c:lblAlgn val="ctr"/>
        <c:lblOffset val="100"/>
        <c:tickLblSkip val="2"/>
        <c:noMultiLvlLbl val="0"/>
      </c:catAx>
      <c:valAx>
        <c:axId val="22772622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189840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a:t>Demanda</a:t>
            </a:r>
            <a:r>
              <a:rPr lang="en-US" sz="1600" b="1" dirty="0"/>
              <a:t> </a:t>
            </a:r>
            <a:r>
              <a:rPr lang="en-US" sz="1600" b="1" dirty="0" err="1"/>
              <a:t>interna</a:t>
            </a:r>
            <a:r>
              <a:rPr lang="en-US" sz="1600" b="1" dirty="0"/>
              <a:t> (% </a:t>
            </a:r>
            <a:r>
              <a:rPr lang="en-US" sz="1600" b="1" dirty="0" err="1" smtClean="0"/>
              <a:t>var</a:t>
            </a:r>
            <a:r>
              <a:rPr lang="en-US" sz="1600" b="1" dirty="0" smtClean="0"/>
              <a:t> </a:t>
            </a:r>
            <a:r>
              <a:rPr lang="en-US" sz="1600" b="1" dirty="0" err="1"/>
              <a:t>anual</a:t>
            </a:r>
            <a:r>
              <a:rPr lang="en-US" sz="1600" b="1" dirty="0"/>
              <a:t>)</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Sheet1!$B$1</c:f>
              <c:strCache>
                <c:ptCount val="1"/>
                <c:pt idx="0">
                  <c:v>Demanda interna (% crecimiento anual)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2007</c:v>
                </c:pt>
                <c:pt idx="1">
                  <c:v>2008</c:v>
                </c:pt>
                <c:pt idx="2">
                  <c:v>2009</c:v>
                </c:pt>
                <c:pt idx="3">
                  <c:v>2010</c:v>
                </c:pt>
                <c:pt idx="4">
                  <c:v>2011</c:v>
                </c:pt>
                <c:pt idx="5">
                  <c:v>2012</c:v>
                </c:pt>
                <c:pt idx="6">
                  <c:v>2013</c:v>
                </c:pt>
                <c:pt idx="7">
                  <c:v>2014</c:v>
                </c:pt>
                <c:pt idx="8">
                  <c:v>2015</c:v>
                </c:pt>
                <c:pt idx="9">
                  <c:v>2016</c:v>
                </c:pt>
                <c:pt idx="10">
                  <c:v>2017E</c:v>
                </c:pt>
                <c:pt idx="11">
                  <c:v>2018E</c:v>
                </c:pt>
              </c:strCache>
            </c:strRef>
          </c:cat>
          <c:val>
            <c:numRef>
              <c:f>Sheet1!$B$2:$B$13</c:f>
              <c:numCache>
                <c:formatCode>General</c:formatCode>
                <c:ptCount val="12"/>
                <c:pt idx="0">
                  <c:v>12.1</c:v>
                </c:pt>
                <c:pt idx="1">
                  <c:v>13.6</c:v>
                </c:pt>
                <c:pt idx="2">
                  <c:v>-3.3</c:v>
                </c:pt>
                <c:pt idx="3">
                  <c:v>14.9</c:v>
                </c:pt>
                <c:pt idx="4">
                  <c:v>7.7</c:v>
                </c:pt>
                <c:pt idx="5">
                  <c:v>7.3</c:v>
                </c:pt>
                <c:pt idx="6">
                  <c:v>7.3</c:v>
                </c:pt>
                <c:pt idx="7">
                  <c:v>2.2000000000000002</c:v>
                </c:pt>
                <c:pt idx="8">
                  <c:v>2.9</c:v>
                </c:pt>
                <c:pt idx="9">
                  <c:v>0.9</c:v>
                </c:pt>
                <c:pt idx="10">
                  <c:v>2.2999999999999998</c:v>
                </c:pt>
                <c:pt idx="11">
                  <c:v>4.2</c:v>
                </c:pt>
              </c:numCache>
            </c:numRef>
          </c:val>
        </c:ser>
        <c:dLbls>
          <c:dLblPos val="outEnd"/>
          <c:showLegendKey val="0"/>
          <c:showVal val="1"/>
          <c:showCatName val="0"/>
          <c:showSerName val="0"/>
          <c:showPercent val="0"/>
          <c:showBubbleSize val="0"/>
        </c:dLbls>
        <c:gapWidth val="219"/>
        <c:overlap val="-27"/>
        <c:axId val="227729584"/>
        <c:axId val="227727904"/>
      </c:barChart>
      <c:catAx>
        <c:axId val="22772958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227727904"/>
        <c:crosses val="autoZero"/>
        <c:auto val="1"/>
        <c:lblAlgn val="ctr"/>
        <c:lblOffset val="100"/>
        <c:noMultiLvlLbl val="0"/>
      </c:catAx>
      <c:valAx>
        <c:axId val="227727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227729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dirty="0" err="1"/>
              <a:t>Consumo</a:t>
            </a:r>
            <a:r>
              <a:rPr lang="en-US" sz="1300" b="1" baseline="0" dirty="0"/>
              <a:t> </a:t>
            </a:r>
            <a:r>
              <a:rPr lang="en-US" sz="1300" b="1" baseline="0" dirty="0" err="1"/>
              <a:t>i</a:t>
            </a:r>
            <a:r>
              <a:rPr lang="en-US" sz="1300" b="1" baseline="0" dirty="0" err="1" smtClean="0"/>
              <a:t>nterno</a:t>
            </a:r>
            <a:r>
              <a:rPr lang="en-US" sz="1300" b="1" baseline="0" dirty="0" smtClean="0"/>
              <a:t> </a:t>
            </a:r>
            <a:r>
              <a:rPr lang="en-US" sz="1300" b="1" baseline="0" dirty="0"/>
              <a:t>de </a:t>
            </a:r>
            <a:r>
              <a:rPr lang="en-US" sz="1300" b="1" baseline="0" dirty="0" err="1"/>
              <a:t>c</a:t>
            </a:r>
            <a:r>
              <a:rPr lang="en-US" sz="1300" b="1" baseline="0" dirty="0" err="1" smtClean="0"/>
              <a:t>emento</a:t>
            </a:r>
            <a:r>
              <a:rPr lang="en-US" sz="1300" b="1" baseline="0" dirty="0" smtClean="0"/>
              <a:t> </a:t>
            </a:r>
            <a:r>
              <a:rPr lang="en-US" sz="1300" b="1" baseline="0" dirty="0"/>
              <a:t>(% </a:t>
            </a:r>
            <a:r>
              <a:rPr lang="en-US" sz="1300" b="1" baseline="0" dirty="0" err="1" smtClean="0"/>
              <a:t>var</a:t>
            </a:r>
            <a:r>
              <a:rPr lang="en-US" sz="1300" b="1" baseline="0" dirty="0" smtClean="0"/>
              <a:t> </a:t>
            </a:r>
            <a:r>
              <a:rPr lang="en-US" sz="1300" b="1" baseline="0" dirty="0" err="1"/>
              <a:t>anual</a:t>
            </a:r>
            <a:r>
              <a:rPr lang="en-US" sz="1300" b="1" baseline="0" dirty="0"/>
              <a:t>)</a:t>
            </a:r>
            <a:endParaRPr lang="en-US" sz="13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'consumo de cemento'!$K$8:$K$15</c:f>
              <c:strCache>
                <c:ptCount val="8"/>
                <c:pt idx="0">
                  <c:v>1T16</c:v>
                </c:pt>
                <c:pt idx="1">
                  <c:v>2T16</c:v>
                </c:pt>
                <c:pt idx="2">
                  <c:v>3T16</c:v>
                </c:pt>
                <c:pt idx="3">
                  <c:v>4T16</c:v>
                </c:pt>
                <c:pt idx="4">
                  <c:v>1T17</c:v>
                </c:pt>
                <c:pt idx="5">
                  <c:v>2T17</c:v>
                </c:pt>
                <c:pt idx="6">
                  <c:v> Jul17</c:v>
                </c:pt>
                <c:pt idx="7">
                  <c:v>Ago17</c:v>
                </c:pt>
              </c:strCache>
            </c:strRef>
          </c:cat>
          <c:val>
            <c:numRef>
              <c:f>'consumo de cemento'!$L$8:$L$15</c:f>
              <c:numCache>
                <c:formatCode>0.0%</c:formatCode>
                <c:ptCount val="8"/>
                <c:pt idx="0">
                  <c:v>-3.9291217257319003E-2</c:v>
                </c:pt>
                <c:pt idx="1">
                  <c:v>-1.2588512981904E-2</c:v>
                </c:pt>
                <c:pt idx="2">
                  <c:v>-6.9716775599128603E-2</c:v>
                </c:pt>
                <c:pt idx="3">
                  <c:v>-0.12811867835468599</c:v>
                </c:pt>
                <c:pt idx="4">
                  <c:v>-5.6000000000000001E-2</c:v>
                </c:pt>
                <c:pt idx="5">
                  <c:v>-2.5000000000000001E-2</c:v>
                </c:pt>
                <c:pt idx="6">
                  <c:v>1.4E-2</c:v>
                </c:pt>
                <c:pt idx="7">
                  <c:v>3.5000000000000003E-2</c:v>
                </c:pt>
              </c:numCache>
            </c:numRef>
          </c:val>
        </c:ser>
        <c:dLbls>
          <c:showLegendKey val="0"/>
          <c:showVal val="0"/>
          <c:showCatName val="0"/>
          <c:showSerName val="0"/>
          <c:showPercent val="0"/>
          <c:showBubbleSize val="0"/>
        </c:dLbls>
        <c:gapWidth val="219"/>
        <c:overlap val="-27"/>
        <c:axId val="188020400"/>
        <c:axId val="188021520"/>
      </c:barChart>
      <c:catAx>
        <c:axId val="18802040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88021520"/>
        <c:crosses val="autoZero"/>
        <c:auto val="1"/>
        <c:lblAlgn val="ctr"/>
        <c:lblOffset val="100"/>
        <c:noMultiLvlLbl val="0"/>
      </c:catAx>
      <c:valAx>
        <c:axId val="188021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188020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300" b="1" dirty="0" err="1"/>
              <a:t>Importacion</a:t>
            </a:r>
            <a:r>
              <a:rPr lang="en-US" sz="1300" b="1" baseline="0" dirty="0"/>
              <a:t> de </a:t>
            </a:r>
            <a:r>
              <a:rPr lang="en-US" sz="1300" b="1" baseline="0" dirty="0" err="1"/>
              <a:t>bienes</a:t>
            </a:r>
            <a:r>
              <a:rPr lang="en-US" sz="1300" b="1" baseline="0" dirty="0"/>
              <a:t> de capital (% </a:t>
            </a:r>
            <a:r>
              <a:rPr lang="en-US" sz="1300" b="1" baseline="0" dirty="0" err="1"/>
              <a:t>var</a:t>
            </a:r>
            <a:r>
              <a:rPr lang="en-US" sz="1300" b="1" baseline="0" dirty="0"/>
              <a:t> </a:t>
            </a:r>
            <a:r>
              <a:rPr lang="en-US" sz="1300" b="1" baseline="0" dirty="0" err="1"/>
              <a:t>anual</a:t>
            </a:r>
            <a:r>
              <a:rPr lang="en-US" sz="1300" b="1" baseline="0" dirty="0"/>
              <a:t>)</a:t>
            </a:r>
            <a:endParaRPr lang="mr-IN" sz="13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P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'Bienes de capital'!$D$17:$D$24</c:f>
              <c:strCache>
                <c:ptCount val="8"/>
                <c:pt idx="0">
                  <c:v>1T16</c:v>
                </c:pt>
                <c:pt idx="1">
                  <c:v>2T16</c:v>
                </c:pt>
                <c:pt idx="2">
                  <c:v>3T16</c:v>
                </c:pt>
                <c:pt idx="3">
                  <c:v>4T16</c:v>
                </c:pt>
                <c:pt idx="4">
                  <c:v>1T17</c:v>
                </c:pt>
                <c:pt idx="5">
                  <c:v>2T17</c:v>
                </c:pt>
                <c:pt idx="6">
                  <c:v> Jul17</c:v>
                </c:pt>
                <c:pt idx="7">
                  <c:v>Ago17</c:v>
                </c:pt>
              </c:strCache>
            </c:strRef>
          </c:cat>
          <c:val>
            <c:numRef>
              <c:f>'Bienes de capital'!$E$17:$E$24</c:f>
              <c:numCache>
                <c:formatCode>0.0%</c:formatCode>
                <c:ptCount val="8"/>
                <c:pt idx="0">
                  <c:v>-6.8306872774642896E-2</c:v>
                </c:pt>
                <c:pt idx="1">
                  <c:v>-8.5632070801482399E-2</c:v>
                </c:pt>
                <c:pt idx="2">
                  <c:v>-9.4690173673883202E-2</c:v>
                </c:pt>
                <c:pt idx="3">
                  <c:v>-4.7806535396160102E-2</c:v>
                </c:pt>
                <c:pt idx="4">
                  <c:v>-8.0584184404217593E-2</c:v>
                </c:pt>
                <c:pt idx="5">
                  <c:v>-3.4177175116269498E-2</c:v>
                </c:pt>
                <c:pt idx="6">
                  <c:v>0.22100445465013699</c:v>
                </c:pt>
                <c:pt idx="7">
                  <c:v>7.1999999999999995E-2</c:v>
                </c:pt>
              </c:numCache>
            </c:numRef>
          </c:val>
        </c:ser>
        <c:dLbls>
          <c:showLegendKey val="0"/>
          <c:showVal val="0"/>
          <c:showCatName val="0"/>
          <c:showSerName val="0"/>
          <c:showPercent val="0"/>
          <c:showBubbleSize val="0"/>
        </c:dLbls>
        <c:gapWidth val="219"/>
        <c:overlap val="-27"/>
        <c:axId val="230329008"/>
        <c:axId val="230329568"/>
      </c:barChart>
      <c:catAx>
        <c:axId val="2303290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0329568"/>
        <c:crosses val="autoZero"/>
        <c:auto val="1"/>
        <c:lblAlgn val="ctr"/>
        <c:lblOffset val="100"/>
        <c:noMultiLvlLbl val="0"/>
      </c:catAx>
      <c:valAx>
        <c:axId val="230329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03290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err="1"/>
              <a:t>Inversión</a:t>
            </a:r>
            <a:r>
              <a:rPr lang="en-US" sz="1600" b="1" dirty="0"/>
              <a:t> (% </a:t>
            </a:r>
            <a:r>
              <a:rPr lang="en-US" sz="1600" b="1" dirty="0" err="1" smtClean="0"/>
              <a:t>var</a:t>
            </a:r>
            <a:r>
              <a:rPr lang="en-US" sz="1600" b="1" dirty="0" smtClean="0"/>
              <a:t> </a:t>
            </a:r>
            <a:r>
              <a:rPr lang="en-US" sz="1600" b="1" dirty="0" err="1"/>
              <a:t>anual</a:t>
            </a:r>
            <a:r>
              <a:rPr lang="en-US" sz="1600" b="1" dirty="0"/>
              <a: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inversion!$C$3</c:f>
              <c:strCache>
                <c:ptCount val="1"/>
                <c:pt idx="0">
                  <c:v>privada</c:v>
                </c:pt>
              </c:strCache>
            </c:strRef>
          </c:tx>
          <c:spPr>
            <a:solidFill>
              <a:schemeClr val="accent1"/>
            </a:solidFill>
            <a:ln>
              <a:noFill/>
            </a:ln>
            <a:effectLst/>
          </c:spPr>
          <c:invertIfNegative val="0"/>
          <c:cat>
            <c:strRef>
              <c:f>inversion!$B$4:$B$16</c:f>
              <c:strCache>
                <c:ptCount val="13"/>
                <c:pt idx="0">
                  <c:v>2007</c:v>
                </c:pt>
                <c:pt idx="1">
                  <c:v>2008</c:v>
                </c:pt>
                <c:pt idx="2">
                  <c:v>2009</c:v>
                </c:pt>
                <c:pt idx="3">
                  <c:v>2010</c:v>
                </c:pt>
                <c:pt idx="4">
                  <c:v>2011</c:v>
                </c:pt>
                <c:pt idx="5">
                  <c:v>2012</c:v>
                </c:pt>
                <c:pt idx="6">
                  <c:v>2013</c:v>
                </c:pt>
                <c:pt idx="7">
                  <c:v>2014</c:v>
                </c:pt>
                <c:pt idx="8">
                  <c:v>2015</c:v>
                </c:pt>
                <c:pt idx="9">
                  <c:v>2016</c:v>
                </c:pt>
                <c:pt idx="10">
                  <c:v>2017E</c:v>
                </c:pt>
                <c:pt idx="11">
                  <c:v>2018E</c:v>
                </c:pt>
                <c:pt idx="12">
                  <c:v>2019E</c:v>
                </c:pt>
              </c:strCache>
            </c:strRef>
          </c:cat>
          <c:val>
            <c:numRef>
              <c:f>inversion!$C$4:$C$16</c:f>
              <c:numCache>
                <c:formatCode>0.0%</c:formatCode>
                <c:ptCount val="13"/>
                <c:pt idx="0">
                  <c:v>0.23300000000000001</c:v>
                </c:pt>
                <c:pt idx="1">
                  <c:v>0.23899999999999999</c:v>
                </c:pt>
                <c:pt idx="2">
                  <c:v>-9.0999999999999998E-2</c:v>
                </c:pt>
                <c:pt idx="3">
                  <c:v>0.255</c:v>
                </c:pt>
                <c:pt idx="4">
                  <c:v>0.108</c:v>
                </c:pt>
                <c:pt idx="5">
                  <c:v>0.155</c:v>
                </c:pt>
                <c:pt idx="6">
                  <c:v>6.9000000000000006E-2</c:v>
                </c:pt>
                <c:pt idx="7">
                  <c:v>-2.3E-2</c:v>
                </c:pt>
                <c:pt idx="8">
                  <c:v>-4.3999999999999997E-2</c:v>
                </c:pt>
                <c:pt idx="9">
                  <c:v>-5.7000000000000002E-2</c:v>
                </c:pt>
                <c:pt idx="10">
                  <c:v>-0.01</c:v>
                </c:pt>
                <c:pt idx="11">
                  <c:v>5.2999999999999999E-2</c:v>
                </c:pt>
                <c:pt idx="12">
                  <c:v>7.4999999999999997E-2</c:v>
                </c:pt>
              </c:numCache>
            </c:numRef>
          </c:val>
        </c:ser>
        <c:ser>
          <c:idx val="1"/>
          <c:order val="1"/>
          <c:tx>
            <c:strRef>
              <c:f>inversion!$D$3</c:f>
              <c:strCache>
                <c:ptCount val="1"/>
                <c:pt idx="0">
                  <c:v>publica</c:v>
                </c:pt>
              </c:strCache>
            </c:strRef>
          </c:tx>
          <c:spPr>
            <a:solidFill>
              <a:schemeClr val="accent2"/>
            </a:solidFill>
            <a:ln>
              <a:noFill/>
            </a:ln>
            <a:effectLst/>
          </c:spPr>
          <c:invertIfNegative val="0"/>
          <c:cat>
            <c:strRef>
              <c:f>inversion!$B$4:$B$16</c:f>
              <c:strCache>
                <c:ptCount val="13"/>
                <c:pt idx="0">
                  <c:v>2007</c:v>
                </c:pt>
                <c:pt idx="1">
                  <c:v>2008</c:v>
                </c:pt>
                <c:pt idx="2">
                  <c:v>2009</c:v>
                </c:pt>
                <c:pt idx="3">
                  <c:v>2010</c:v>
                </c:pt>
                <c:pt idx="4">
                  <c:v>2011</c:v>
                </c:pt>
                <c:pt idx="5">
                  <c:v>2012</c:v>
                </c:pt>
                <c:pt idx="6">
                  <c:v>2013</c:v>
                </c:pt>
                <c:pt idx="7">
                  <c:v>2014</c:v>
                </c:pt>
                <c:pt idx="8">
                  <c:v>2015</c:v>
                </c:pt>
                <c:pt idx="9">
                  <c:v>2016</c:v>
                </c:pt>
                <c:pt idx="10">
                  <c:v>2017E</c:v>
                </c:pt>
                <c:pt idx="11">
                  <c:v>2018E</c:v>
                </c:pt>
                <c:pt idx="12">
                  <c:v>2019E</c:v>
                </c:pt>
              </c:strCache>
            </c:strRef>
          </c:cat>
          <c:val>
            <c:numRef>
              <c:f>inversion!$D$4:$D$16</c:f>
              <c:numCache>
                <c:formatCode>0.0%</c:formatCode>
                <c:ptCount val="13"/>
                <c:pt idx="0">
                  <c:v>0.17100000000000001</c:v>
                </c:pt>
                <c:pt idx="1">
                  <c:v>0.26800000000000002</c:v>
                </c:pt>
                <c:pt idx="2">
                  <c:v>0.33</c:v>
                </c:pt>
                <c:pt idx="3">
                  <c:v>0.15</c:v>
                </c:pt>
                <c:pt idx="4">
                  <c:v>-0.112</c:v>
                </c:pt>
                <c:pt idx="5">
                  <c:v>0.19500000000000001</c:v>
                </c:pt>
                <c:pt idx="6">
                  <c:v>0.111</c:v>
                </c:pt>
                <c:pt idx="7">
                  <c:v>-1.2E-2</c:v>
                </c:pt>
                <c:pt idx="8">
                  <c:v>-9.5000000000000001E-2</c:v>
                </c:pt>
                <c:pt idx="9">
                  <c:v>6.0000000000000001E-3</c:v>
                </c:pt>
                <c:pt idx="10">
                  <c:v>7.0000000000000007E-2</c:v>
                </c:pt>
                <c:pt idx="11">
                  <c:v>0.15</c:v>
                </c:pt>
                <c:pt idx="12">
                  <c:v>0.04</c:v>
                </c:pt>
              </c:numCache>
            </c:numRef>
          </c:val>
        </c:ser>
        <c:dLbls>
          <c:showLegendKey val="0"/>
          <c:showVal val="0"/>
          <c:showCatName val="0"/>
          <c:showSerName val="0"/>
          <c:showPercent val="0"/>
          <c:showBubbleSize val="0"/>
        </c:dLbls>
        <c:gapWidth val="150"/>
        <c:axId val="230332368"/>
        <c:axId val="230332928"/>
      </c:barChart>
      <c:catAx>
        <c:axId val="230332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0332928"/>
        <c:crosses val="autoZero"/>
        <c:auto val="1"/>
        <c:lblAlgn val="ctr"/>
        <c:lblOffset val="100"/>
        <c:noMultiLvlLbl val="0"/>
      </c:catAx>
      <c:valAx>
        <c:axId val="230332928"/>
        <c:scaling>
          <c:orientation val="minMax"/>
          <c:max val="0.3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0332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err="1"/>
              <a:t>Población</a:t>
            </a:r>
            <a:r>
              <a:rPr lang="en-US" sz="1600" b="1" dirty="0"/>
              <a:t> peruana</a:t>
            </a:r>
            <a:r>
              <a:rPr lang="en-US" sz="1600" b="1" baseline="0" dirty="0"/>
              <a:t> </a:t>
            </a:r>
            <a:r>
              <a:rPr lang="en-US" sz="1600" b="1" baseline="0" dirty="0" err="1"/>
              <a:t>por</a:t>
            </a:r>
            <a:r>
              <a:rPr lang="en-US" sz="1600" b="1" baseline="0" dirty="0"/>
              <a:t> </a:t>
            </a:r>
            <a:r>
              <a:rPr lang="en-US" sz="1600" b="1" baseline="0" dirty="0" err="1"/>
              <a:t>edad</a:t>
            </a:r>
            <a:endParaRPr lang="en-US" sz="16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bar"/>
        <c:grouping val="clustered"/>
        <c:varyColors val="0"/>
        <c:ser>
          <c:idx val="0"/>
          <c:order val="0"/>
          <c:spPr>
            <a:solidFill>
              <a:schemeClr val="accent1"/>
            </a:solidFill>
            <a:ln>
              <a:noFill/>
            </a:ln>
            <a:effectLst/>
          </c:spPr>
          <c:invertIfNegative val="0"/>
          <c:cat>
            <c:strRef>
              <c:f>Hoja1!$D$8:$D$15</c:f>
              <c:strCache>
                <c:ptCount val="8"/>
                <c:pt idx="0">
                  <c:v>0 - 9</c:v>
                </c:pt>
                <c:pt idx="1">
                  <c:v> 10 - 19</c:v>
                </c:pt>
                <c:pt idx="2">
                  <c:v> 20 - 29</c:v>
                </c:pt>
                <c:pt idx="3">
                  <c:v> 30 - 39</c:v>
                </c:pt>
                <c:pt idx="4">
                  <c:v> 40 - 49</c:v>
                </c:pt>
                <c:pt idx="5">
                  <c:v> 50 - 59</c:v>
                </c:pt>
                <c:pt idx="6">
                  <c:v> 60 - 69</c:v>
                </c:pt>
                <c:pt idx="7">
                  <c:v> 70 a mas</c:v>
                </c:pt>
              </c:strCache>
            </c:strRef>
          </c:cat>
          <c:val>
            <c:numRef>
              <c:f>Hoja1!$E$8:$E$15</c:f>
              <c:numCache>
                <c:formatCode>#,##0</c:formatCode>
                <c:ptCount val="8"/>
                <c:pt idx="0">
                  <c:v>5784618</c:v>
                </c:pt>
                <c:pt idx="1">
                  <c:v>5801691</c:v>
                </c:pt>
                <c:pt idx="2">
                  <c:v>5489733</c:v>
                </c:pt>
                <c:pt idx="3">
                  <c:v>4670153</c:v>
                </c:pt>
                <c:pt idx="4">
                  <c:v>3702983</c:v>
                </c:pt>
                <c:pt idx="5">
                  <c:v>2691415</c:v>
                </c:pt>
                <c:pt idx="6">
                  <c:v>1703761</c:v>
                </c:pt>
                <c:pt idx="7">
                  <c:v>1307289</c:v>
                </c:pt>
              </c:numCache>
            </c:numRef>
          </c:val>
        </c:ser>
        <c:dLbls>
          <c:showLegendKey val="0"/>
          <c:showVal val="0"/>
          <c:showCatName val="0"/>
          <c:showSerName val="0"/>
          <c:showPercent val="0"/>
          <c:showBubbleSize val="0"/>
        </c:dLbls>
        <c:gapWidth val="182"/>
        <c:axId val="229391824"/>
        <c:axId val="229392384"/>
      </c:barChart>
      <c:catAx>
        <c:axId val="2293918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29392384"/>
        <c:crosses val="autoZero"/>
        <c:auto val="1"/>
        <c:lblAlgn val="ctr"/>
        <c:lblOffset val="100"/>
        <c:noMultiLvlLbl val="0"/>
      </c:catAx>
      <c:valAx>
        <c:axId val="2293923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2939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smtClean="0"/>
              <a:t>Distribución</a:t>
            </a:r>
            <a:r>
              <a:rPr lang="en-US" sz="1600" b="1" dirty="0" smtClean="0"/>
              <a:t> </a:t>
            </a:r>
            <a:r>
              <a:rPr lang="en-US" sz="1600" b="1" dirty="0" err="1" smtClean="0"/>
              <a:t>socioeconómica</a:t>
            </a:r>
            <a:r>
              <a:rPr lang="en-US" sz="1600" b="1" dirty="0" smtClean="0"/>
              <a:t> Lima </a:t>
            </a:r>
            <a:r>
              <a:rPr lang="en-US" sz="1600" b="1" dirty="0" err="1" smtClean="0"/>
              <a:t>Metropolitana</a:t>
            </a:r>
            <a:endParaRPr lang="en-US" sz="1600" b="1"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stacked"/>
        <c:varyColors val="0"/>
        <c:ser>
          <c:idx val="0"/>
          <c:order val="0"/>
          <c:tx>
            <c:strRef>
              <c:f>Sheet1!$B$1</c:f>
              <c:strCache>
                <c:ptCount val="1"/>
                <c:pt idx="0">
                  <c:v>A (alta)</c:v>
                </c:pt>
              </c:strCache>
            </c:strRef>
          </c:tx>
          <c:spPr>
            <a:solidFill>
              <a:schemeClr val="accent1"/>
            </a:solidFill>
            <a:ln>
              <a:noFill/>
            </a:ln>
            <a:effectLst/>
          </c:spPr>
          <c:invertIfNegative val="0"/>
          <c:cat>
            <c:numRef>
              <c:f>Sheet1!$A$2:$A$5</c:f>
              <c:numCache>
                <c:formatCode>General</c:formatCode>
                <c:ptCount val="4"/>
                <c:pt idx="0">
                  <c:v>2004</c:v>
                </c:pt>
                <c:pt idx="1">
                  <c:v>2007</c:v>
                </c:pt>
                <c:pt idx="2">
                  <c:v>2012</c:v>
                </c:pt>
                <c:pt idx="3">
                  <c:v>2017</c:v>
                </c:pt>
              </c:numCache>
            </c:numRef>
          </c:cat>
          <c:val>
            <c:numRef>
              <c:f>Sheet1!$B$2:$B$5</c:f>
              <c:numCache>
                <c:formatCode>0%</c:formatCode>
                <c:ptCount val="4"/>
                <c:pt idx="0">
                  <c:v>3.4000000000000002E-2</c:v>
                </c:pt>
                <c:pt idx="1">
                  <c:v>5.2999999999999999E-2</c:v>
                </c:pt>
                <c:pt idx="2">
                  <c:v>5.0999999999999997E-2</c:v>
                </c:pt>
                <c:pt idx="3">
                  <c:v>0.05</c:v>
                </c:pt>
              </c:numCache>
            </c:numRef>
          </c:val>
        </c:ser>
        <c:ser>
          <c:idx val="1"/>
          <c:order val="1"/>
          <c:tx>
            <c:strRef>
              <c:f>Sheet1!$C$1</c:f>
              <c:strCache>
                <c:ptCount val="1"/>
                <c:pt idx="0">
                  <c:v>B (media consolidada)</c:v>
                </c:pt>
              </c:strCache>
            </c:strRef>
          </c:tx>
          <c:spPr>
            <a:solidFill>
              <a:schemeClr val="accent2"/>
            </a:solidFill>
            <a:ln>
              <a:noFill/>
            </a:ln>
            <a:effectLst/>
          </c:spPr>
          <c:invertIfNegative val="0"/>
          <c:cat>
            <c:numRef>
              <c:f>Sheet1!$A$2:$A$5</c:f>
              <c:numCache>
                <c:formatCode>General</c:formatCode>
                <c:ptCount val="4"/>
                <c:pt idx="0">
                  <c:v>2004</c:v>
                </c:pt>
                <c:pt idx="1">
                  <c:v>2007</c:v>
                </c:pt>
                <c:pt idx="2">
                  <c:v>2012</c:v>
                </c:pt>
                <c:pt idx="3">
                  <c:v>2017</c:v>
                </c:pt>
              </c:numCache>
            </c:numRef>
          </c:cat>
          <c:val>
            <c:numRef>
              <c:f>Sheet1!$C$2:$C$5</c:f>
              <c:numCache>
                <c:formatCode>0%</c:formatCode>
                <c:ptCount val="4"/>
                <c:pt idx="0">
                  <c:v>0.14599999999999999</c:v>
                </c:pt>
                <c:pt idx="1">
                  <c:v>0.157</c:v>
                </c:pt>
                <c:pt idx="2">
                  <c:v>0.161</c:v>
                </c:pt>
                <c:pt idx="3">
                  <c:v>0.24399999999999999</c:v>
                </c:pt>
              </c:numCache>
            </c:numRef>
          </c:val>
        </c:ser>
        <c:ser>
          <c:idx val="2"/>
          <c:order val="2"/>
          <c:tx>
            <c:strRef>
              <c:f>Sheet1!$D$1</c:f>
              <c:strCache>
                <c:ptCount val="1"/>
                <c:pt idx="0">
                  <c:v>C (media emergente)</c:v>
                </c:pt>
              </c:strCache>
            </c:strRef>
          </c:tx>
          <c:spPr>
            <a:solidFill>
              <a:schemeClr val="accent3"/>
            </a:solidFill>
            <a:ln>
              <a:noFill/>
            </a:ln>
            <a:effectLst/>
          </c:spPr>
          <c:invertIfNegative val="0"/>
          <c:cat>
            <c:numRef>
              <c:f>Sheet1!$A$2:$A$5</c:f>
              <c:numCache>
                <c:formatCode>General</c:formatCode>
                <c:ptCount val="4"/>
                <c:pt idx="0">
                  <c:v>2004</c:v>
                </c:pt>
                <c:pt idx="1">
                  <c:v>2007</c:v>
                </c:pt>
                <c:pt idx="2">
                  <c:v>2012</c:v>
                </c:pt>
                <c:pt idx="3">
                  <c:v>2017</c:v>
                </c:pt>
              </c:numCache>
            </c:numRef>
          </c:cat>
          <c:val>
            <c:numRef>
              <c:f>Sheet1!$D$2:$D$5</c:f>
              <c:numCache>
                <c:formatCode>0%</c:formatCode>
                <c:ptCount val="4"/>
                <c:pt idx="0">
                  <c:v>0.317</c:v>
                </c:pt>
                <c:pt idx="1">
                  <c:v>0.28699999999999998</c:v>
                </c:pt>
                <c:pt idx="2">
                  <c:v>0.34899999999999998</c:v>
                </c:pt>
                <c:pt idx="3">
                  <c:v>0.41</c:v>
                </c:pt>
              </c:numCache>
            </c:numRef>
          </c:val>
        </c:ser>
        <c:ser>
          <c:idx val="3"/>
          <c:order val="3"/>
          <c:tx>
            <c:strRef>
              <c:f>Sheet1!$E$1</c:f>
              <c:strCache>
                <c:ptCount val="1"/>
                <c:pt idx="0">
                  <c:v>D (baja)</c:v>
                </c:pt>
              </c:strCache>
            </c:strRef>
          </c:tx>
          <c:spPr>
            <a:solidFill>
              <a:schemeClr val="accent4"/>
            </a:solidFill>
            <a:ln>
              <a:noFill/>
            </a:ln>
            <a:effectLst/>
          </c:spPr>
          <c:invertIfNegative val="0"/>
          <c:cat>
            <c:numRef>
              <c:f>Sheet1!$A$2:$A$5</c:f>
              <c:numCache>
                <c:formatCode>General</c:formatCode>
                <c:ptCount val="4"/>
                <c:pt idx="0">
                  <c:v>2004</c:v>
                </c:pt>
                <c:pt idx="1">
                  <c:v>2007</c:v>
                </c:pt>
                <c:pt idx="2">
                  <c:v>2012</c:v>
                </c:pt>
                <c:pt idx="3">
                  <c:v>2017</c:v>
                </c:pt>
              </c:numCache>
            </c:numRef>
          </c:cat>
          <c:val>
            <c:numRef>
              <c:f>Sheet1!$E$2:$E$5</c:f>
              <c:numCache>
                <c:formatCode>0%</c:formatCode>
                <c:ptCount val="4"/>
                <c:pt idx="0">
                  <c:v>0.32300000000000001</c:v>
                </c:pt>
                <c:pt idx="1">
                  <c:v>0.33900000000000002</c:v>
                </c:pt>
                <c:pt idx="2">
                  <c:v>0.313</c:v>
                </c:pt>
                <c:pt idx="3">
                  <c:v>0.23300000000000001</c:v>
                </c:pt>
              </c:numCache>
            </c:numRef>
          </c:val>
        </c:ser>
        <c:ser>
          <c:idx val="4"/>
          <c:order val="4"/>
          <c:tx>
            <c:strRef>
              <c:f>Sheet1!$F$1</c:f>
              <c:strCache>
                <c:ptCount val="1"/>
                <c:pt idx="0">
                  <c:v>E (escasos recursos)</c:v>
                </c:pt>
              </c:strCache>
            </c:strRef>
          </c:tx>
          <c:spPr>
            <a:solidFill>
              <a:schemeClr val="accent5"/>
            </a:solidFill>
            <a:ln>
              <a:noFill/>
            </a:ln>
            <a:effectLst/>
          </c:spPr>
          <c:invertIfNegative val="0"/>
          <c:cat>
            <c:numRef>
              <c:f>Sheet1!$A$2:$A$5</c:f>
              <c:numCache>
                <c:formatCode>General</c:formatCode>
                <c:ptCount val="4"/>
                <c:pt idx="0">
                  <c:v>2004</c:v>
                </c:pt>
                <c:pt idx="1">
                  <c:v>2007</c:v>
                </c:pt>
                <c:pt idx="2">
                  <c:v>2012</c:v>
                </c:pt>
                <c:pt idx="3">
                  <c:v>2017</c:v>
                </c:pt>
              </c:numCache>
            </c:numRef>
          </c:cat>
          <c:val>
            <c:numRef>
              <c:f>Sheet1!$F$2:$F$5</c:f>
              <c:numCache>
                <c:formatCode>0%</c:formatCode>
                <c:ptCount val="4"/>
                <c:pt idx="0">
                  <c:v>0.18</c:v>
                </c:pt>
                <c:pt idx="1">
                  <c:v>0.16400000000000001</c:v>
                </c:pt>
                <c:pt idx="2">
                  <c:v>0.126</c:v>
                </c:pt>
                <c:pt idx="3">
                  <c:v>6.3E-2</c:v>
                </c:pt>
              </c:numCache>
            </c:numRef>
          </c:val>
        </c:ser>
        <c:dLbls>
          <c:showLegendKey val="0"/>
          <c:showVal val="0"/>
          <c:showCatName val="0"/>
          <c:showSerName val="0"/>
          <c:showPercent val="0"/>
          <c:showBubbleSize val="0"/>
        </c:dLbls>
        <c:gapWidth val="150"/>
        <c:overlap val="100"/>
        <c:axId val="229397424"/>
        <c:axId val="229397984"/>
      </c:barChart>
      <c:catAx>
        <c:axId val="22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229397984"/>
        <c:crosses val="autoZero"/>
        <c:auto val="1"/>
        <c:lblAlgn val="ctr"/>
        <c:lblOffset val="100"/>
        <c:noMultiLvlLbl val="0"/>
      </c:catAx>
      <c:valAx>
        <c:axId val="22939798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crossAx val="229397424"/>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Créditos hipotecarios (miles</a:t>
            </a:r>
            <a:r>
              <a:rPr lang="en-US" b="1" baseline="0"/>
              <a:t> de milones)</a:t>
            </a:r>
            <a:endParaRPr lang="en-US" b="1"/>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PE"/>
        </a:p>
      </c:txPr>
    </c:title>
    <c:autoTitleDeleted val="0"/>
    <c:plotArea>
      <c:layout/>
      <c:barChart>
        <c:barDir val="col"/>
        <c:grouping val="clustered"/>
        <c:varyColors val="0"/>
        <c:ser>
          <c:idx val="0"/>
          <c:order val="0"/>
          <c:tx>
            <c:strRef>
              <c:f>hipotecas!$H$2</c:f>
              <c:strCache>
                <c:ptCount val="1"/>
                <c:pt idx="0">
                  <c:v>cartera</c:v>
                </c:pt>
              </c:strCache>
            </c:strRef>
          </c:tx>
          <c:spPr>
            <a:solidFill>
              <a:schemeClr val="accent1"/>
            </a:solidFill>
            <a:ln>
              <a:noFill/>
            </a:ln>
            <a:effectLst/>
          </c:spPr>
          <c:invertIfNegative val="0"/>
          <c:cat>
            <c:strRef>
              <c:f>hipotecas!$G$3:$G$34</c:f>
              <c:strCache>
                <c:ptCount val="32"/>
                <c:pt idx="0">
                  <c:v> Ene15</c:v>
                </c:pt>
                <c:pt idx="1">
                  <c:v> Feb15</c:v>
                </c:pt>
                <c:pt idx="2">
                  <c:v> Mar15</c:v>
                </c:pt>
                <c:pt idx="3">
                  <c:v> Abr15</c:v>
                </c:pt>
                <c:pt idx="4">
                  <c:v> May15</c:v>
                </c:pt>
                <c:pt idx="5">
                  <c:v> Jun15</c:v>
                </c:pt>
                <c:pt idx="6">
                  <c:v> Jul15</c:v>
                </c:pt>
                <c:pt idx="7">
                  <c:v> Ago15</c:v>
                </c:pt>
                <c:pt idx="8">
                  <c:v> Set15</c:v>
                </c:pt>
                <c:pt idx="9">
                  <c:v> Oct15</c:v>
                </c:pt>
                <c:pt idx="10">
                  <c:v> Nov15</c:v>
                </c:pt>
                <c:pt idx="11">
                  <c:v> Dic15</c:v>
                </c:pt>
                <c:pt idx="12">
                  <c:v> Ene16</c:v>
                </c:pt>
                <c:pt idx="13">
                  <c:v> Feb16</c:v>
                </c:pt>
                <c:pt idx="14">
                  <c:v> Mar16</c:v>
                </c:pt>
                <c:pt idx="15">
                  <c:v> Abr16</c:v>
                </c:pt>
                <c:pt idx="16">
                  <c:v> May16</c:v>
                </c:pt>
                <c:pt idx="17">
                  <c:v> Jun16</c:v>
                </c:pt>
                <c:pt idx="18">
                  <c:v> Jul16</c:v>
                </c:pt>
                <c:pt idx="19">
                  <c:v> Ago16</c:v>
                </c:pt>
                <c:pt idx="20">
                  <c:v> Set16</c:v>
                </c:pt>
                <c:pt idx="21">
                  <c:v> Oct16</c:v>
                </c:pt>
                <c:pt idx="22">
                  <c:v> Nov16</c:v>
                </c:pt>
                <c:pt idx="23">
                  <c:v> Dic16</c:v>
                </c:pt>
                <c:pt idx="24">
                  <c:v> Ene17</c:v>
                </c:pt>
                <c:pt idx="25">
                  <c:v> Feb17</c:v>
                </c:pt>
                <c:pt idx="26">
                  <c:v> Mar17</c:v>
                </c:pt>
                <c:pt idx="27">
                  <c:v> Abr17</c:v>
                </c:pt>
                <c:pt idx="28">
                  <c:v> May17</c:v>
                </c:pt>
                <c:pt idx="29">
                  <c:v> Jun17</c:v>
                </c:pt>
                <c:pt idx="30">
                  <c:v> Jul17</c:v>
                </c:pt>
                <c:pt idx="31">
                  <c:v> Ago17</c:v>
                </c:pt>
              </c:strCache>
            </c:strRef>
          </c:cat>
          <c:val>
            <c:numRef>
              <c:f>hipotecas!$H$3:$H$34</c:f>
              <c:numCache>
                <c:formatCode>#,##0</c:formatCode>
                <c:ptCount val="32"/>
                <c:pt idx="0">
                  <c:v>33269.845095520002</c:v>
                </c:pt>
                <c:pt idx="1">
                  <c:v>33650.272994970001</c:v>
                </c:pt>
                <c:pt idx="2">
                  <c:v>34013.397450359989</c:v>
                </c:pt>
                <c:pt idx="3">
                  <c:v>34325.678300580003</c:v>
                </c:pt>
                <c:pt idx="4">
                  <c:v>34672.350361869998</c:v>
                </c:pt>
                <c:pt idx="5">
                  <c:v>34908.288375530014</c:v>
                </c:pt>
                <c:pt idx="6">
                  <c:v>35036.914514149998</c:v>
                </c:pt>
                <c:pt idx="7">
                  <c:v>35494.168249230002</c:v>
                </c:pt>
                <c:pt idx="8">
                  <c:v>35796.789854930001</c:v>
                </c:pt>
                <c:pt idx="9">
                  <c:v>36154.860919459999</c:v>
                </c:pt>
                <c:pt idx="10">
                  <c:v>36680.91800006001</c:v>
                </c:pt>
                <c:pt idx="11">
                  <c:v>37032.042824999997</c:v>
                </c:pt>
                <c:pt idx="12">
                  <c:v>37298.900150970003</c:v>
                </c:pt>
                <c:pt idx="13">
                  <c:v>37621.886519200001</c:v>
                </c:pt>
                <c:pt idx="14">
                  <c:v>37321.015660800003</c:v>
                </c:pt>
                <c:pt idx="15">
                  <c:v>37334.101311899998</c:v>
                </c:pt>
                <c:pt idx="16">
                  <c:v>37872.824503470001</c:v>
                </c:pt>
                <c:pt idx="17">
                  <c:v>37971.561724270003</c:v>
                </c:pt>
                <c:pt idx="18">
                  <c:v>38260.633523419987</c:v>
                </c:pt>
                <c:pt idx="19">
                  <c:v>38543.6813052</c:v>
                </c:pt>
                <c:pt idx="20">
                  <c:v>38621.528804699999</c:v>
                </c:pt>
                <c:pt idx="21">
                  <c:v>38332.071600770003</c:v>
                </c:pt>
                <c:pt idx="22">
                  <c:v>38476.931520660008</c:v>
                </c:pt>
                <c:pt idx="23">
                  <c:v>38500.709986859991</c:v>
                </c:pt>
                <c:pt idx="24">
                  <c:v>38398.88503972</c:v>
                </c:pt>
                <c:pt idx="25">
                  <c:v>38527.349094819998</c:v>
                </c:pt>
                <c:pt idx="26">
                  <c:v>38820.393363869996</c:v>
                </c:pt>
                <c:pt idx="27">
                  <c:v>38918.126971129997</c:v>
                </c:pt>
                <c:pt idx="28">
                  <c:v>39242.19552916001</c:v>
                </c:pt>
                <c:pt idx="29">
                  <c:v>39515.479221269998</c:v>
                </c:pt>
                <c:pt idx="30">
                  <c:v>39547.269475900008</c:v>
                </c:pt>
                <c:pt idx="31">
                  <c:v>39805.393967219992</c:v>
                </c:pt>
              </c:numCache>
            </c:numRef>
          </c:val>
        </c:ser>
        <c:dLbls>
          <c:showLegendKey val="0"/>
          <c:showVal val="0"/>
          <c:showCatName val="0"/>
          <c:showSerName val="0"/>
          <c:showPercent val="0"/>
          <c:showBubbleSize val="0"/>
        </c:dLbls>
        <c:gapWidth val="219"/>
        <c:overlap val="-27"/>
        <c:axId val="231077456"/>
        <c:axId val="231078016"/>
      </c:barChart>
      <c:lineChart>
        <c:grouping val="standard"/>
        <c:varyColors val="0"/>
        <c:ser>
          <c:idx val="1"/>
          <c:order val="1"/>
          <c:tx>
            <c:strRef>
              <c:f>hipotecas!$I$2</c:f>
              <c:strCache>
                <c:ptCount val="1"/>
                <c:pt idx="0">
                  <c:v># hipotecas</c:v>
                </c:pt>
              </c:strCache>
            </c:strRef>
          </c:tx>
          <c:spPr>
            <a:ln w="28575" cap="rnd">
              <a:solidFill>
                <a:schemeClr val="accent2"/>
              </a:solidFill>
              <a:round/>
            </a:ln>
            <a:effectLst/>
          </c:spPr>
          <c:marker>
            <c:symbol val="none"/>
          </c:marker>
          <c:cat>
            <c:strRef>
              <c:f>hipotecas!$G$3:$G$34</c:f>
              <c:strCache>
                <c:ptCount val="32"/>
                <c:pt idx="0">
                  <c:v> Ene15</c:v>
                </c:pt>
                <c:pt idx="1">
                  <c:v> Feb15</c:v>
                </c:pt>
                <c:pt idx="2">
                  <c:v> Mar15</c:v>
                </c:pt>
                <c:pt idx="3">
                  <c:v> Abr15</c:v>
                </c:pt>
                <c:pt idx="4">
                  <c:v> May15</c:v>
                </c:pt>
                <c:pt idx="5">
                  <c:v> Jun15</c:v>
                </c:pt>
                <c:pt idx="6">
                  <c:v> Jul15</c:v>
                </c:pt>
                <c:pt idx="7">
                  <c:v> Ago15</c:v>
                </c:pt>
                <c:pt idx="8">
                  <c:v> Set15</c:v>
                </c:pt>
                <c:pt idx="9">
                  <c:v> Oct15</c:v>
                </c:pt>
                <c:pt idx="10">
                  <c:v> Nov15</c:v>
                </c:pt>
                <c:pt idx="11">
                  <c:v> Dic15</c:v>
                </c:pt>
                <c:pt idx="12">
                  <c:v> Ene16</c:v>
                </c:pt>
                <c:pt idx="13">
                  <c:v> Feb16</c:v>
                </c:pt>
                <c:pt idx="14">
                  <c:v> Mar16</c:v>
                </c:pt>
                <c:pt idx="15">
                  <c:v> Abr16</c:v>
                </c:pt>
                <c:pt idx="16">
                  <c:v> May16</c:v>
                </c:pt>
                <c:pt idx="17">
                  <c:v> Jun16</c:v>
                </c:pt>
                <c:pt idx="18">
                  <c:v> Jul16</c:v>
                </c:pt>
                <c:pt idx="19">
                  <c:v> Ago16</c:v>
                </c:pt>
                <c:pt idx="20">
                  <c:v> Set16</c:v>
                </c:pt>
                <c:pt idx="21">
                  <c:v> Oct16</c:v>
                </c:pt>
                <c:pt idx="22">
                  <c:v> Nov16</c:v>
                </c:pt>
                <c:pt idx="23">
                  <c:v> Dic16</c:v>
                </c:pt>
                <c:pt idx="24">
                  <c:v> Ene17</c:v>
                </c:pt>
                <c:pt idx="25">
                  <c:v> Feb17</c:v>
                </c:pt>
                <c:pt idx="26">
                  <c:v> Mar17</c:v>
                </c:pt>
                <c:pt idx="27">
                  <c:v> Abr17</c:v>
                </c:pt>
                <c:pt idx="28">
                  <c:v> May17</c:v>
                </c:pt>
                <c:pt idx="29">
                  <c:v> Jun17</c:v>
                </c:pt>
                <c:pt idx="30">
                  <c:v> Jul17</c:v>
                </c:pt>
                <c:pt idx="31">
                  <c:v> Ago17</c:v>
                </c:pt>
              </c:strCache>
            </c:strRef>
          </c:cat>
          <c:val>
            <c:numRef>
              <c:f>hipotecas!$I$3:$I$34</c:f>
              <c:numCache>
                <c:formatCode>#,##0</c:formatCode>
                <c:ptCount val="32"/>
                <c:pt idx="0">
                  <c:v>203208</c:v>
                </c:pt>
                <c:pt idx="1">
                  <c:v>203781</c:v>
                </c:pt>
                <c:pt idx="2">
                  <c:v>204806</c:v>
                </c:pt>
                <c:pt idx="3">
                  <c:v>205218</c:v>
                </c:pt>
                <c:pt idx="4">
                  <c:v>205961</c:v>
                </c:pt>
                <c:pt idx="5">
                  <c:v>206001</c:v>
                </c:pt>
                <c:pt idx="6">
                  <c:v>206390</c:v>
                </c:pt>
                <c:pt idx="7">
                  <c:v>207072</c:v>
                </c:pt>
                <c:pt idx="8">
                  <c:v>207752</c:v>
                </c:pt>
                <c:pt idx="9">
                  <c:v>208346</c:v>
                </c:pt>
                <c:pt idx="10">
                  <c:v>208905</c:v>
                </c:pt>
                <c:pt idx="11">
                  <c:v>209646</c:v>
                </c:pt>
                <c:pt idx="12">
                  <c:v>209858</c:v>
                </c:pt>
                <c:pt idx="13">
                  <c:v>210285</c:v>
                </c:pt>
                <c:pt idx="14">
                  <c:v>210729</c:v>
                </c:pt>
                <c:pt idx="15">
                  <c:v>211091</c:v>
                </c:pt>
                <c:pt idx="16">
                  <c:v>211795</c:v>
                </c:pt>
                <c:pt idx="17">
                  <c:v>212416</c:v>
                </c:pt>
                <c:pt idx="18">
                  <c:v>212928</c:v>
                </c:pt>
                <c:pt idx="19">
                  <c:v>213477</c:v>
                </c:pt>
                <c:pt idx="20">
                  <c:v>213397</c:v>
                </c:pt>
                <c:pt idx="21">
                  <c:v>212360</c:v>
                </c:pt>
                <c:pt idx="22">
                  <c:v>211823</c:v>
                </c:pt>
                <c:pt idx="23">
                  <c:v>212084</c:v>
                </c:pt>
                <c:pt idx="24">
                  <c:v>211935</c:v>
                </c:pt>
                <c:pt idx="25">
                  <c:v>212502</c:v>
                </c:pt>
                <c:pt idx="26">
                  <c:v>213383</c:v>
                </c:pt>
                <c:pt idx="27">
                  <c:v>213490</c:v>
                </c:pt>
                <c:pt idx="28">
                  <c:v>214143</c:v>
                </c:pt>
                <c:pt idx="29">
                  <c:v>214565</c:v>
                </c:pt>
                <c:pt idx="30">
                  <c:v>214929</c:v>
                </c:pt>
                <c:pt idx="31">
                  <c:v>215489</c:v>
                </c:pt>
              </c:numCache>
            </c:numRef>
          </c:val>
          <c:smooth val="0"/>
        </c:ser>
        <c:dLbls>
          <c:showLegendKey val="0"/>
          <c:showVal val="0"/>
          <c:showCatName val="0"/>
          <c:showSerName val="0"/>
          <c:showPercent val="0"/>
          <c:showBubbleSize val="0"/>
        </c:dLbls>
        <c:marker val="1"/>
        <c:smooth val="0"/>
        <c:axId val="231079136"/>
        <c:axId val="231078576"/>
      </c:lineChart>
      <c:catAx>
        <c:axId val="23107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078016"/>
        <c:crosses val="autoZero"/>
        <c:auto val="1"/>
        <c:lblAlgn val="ctr"/>
        <c:lblOffset val="100"/>
        <c:noMultiLvlLbl val="0"/>
      </c:catAx>
      <c:valAx>
        <c:axId val="231078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077456"/>
        <c:crosses val="autoZero"/>
        <c:crossBetween val="between"/>
      </c:valAx>
      <c:valAx>
        <c:axId val="231078576"/>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crossAx val="231079136"/>
        <c:crosses val="max"/>
        <c:crossBetween val="between"/>
      </c:valAx>
      <c:catAx>
        <c:axId val="231079136"/>
        <c:scaling>
          <c:orientation val="minMax"/>
        </c:scaling>
        <c:delete val="1"/>
        <c:axPos val="b"/>
        <c:numFmt formatCode="General" sourceLinked="1"/>
        <c:majorTickMark val="out"/>
        <c:minorTickMark val="none"/>
        <c:tickLblPos val="nextTo"/>
        <c:crossAx val="23107857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PE"/>
        </a:p>
      </c:txPr>
    </c:legend>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624A06-EDDF-7242-9E27-89E74CA4991A}"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09AAE-C885-0E4E-BDBB-1BF178BFBBB5}" type="slidenum">
              <a:rPr lang="en-US" smtClean="0"/>
              <a:t>‹Nº›</a:t>
            </a:fld>
            <a:endParaRPr lang="en-US"/>
          </a:p>
        </p:txBody>
      </p:sp>
    </p:spTree>
    <p:extLst>
      <p:ext uri="{BB962C8B-B14F-4D97-AF65-F5344CB8AC3E}">
        <p14:creationId xmlns:p14="http://schemas.microsoft.com/office/powerpoint/2010/main" val="1504983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24A06-EDDF-7242-9E27-89E74CA4991A}"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09AAE-C885-0E4E-BDBB-1BF178BFBBB5}" type="slidenum">
              <a:rPr lang="en-US" smtClean="0"/>
              <a:t>‹Nº›</a:t>
            </a:fld>
            <a:endParaRPr lang="en-US"/>
          </a:p>
        </p:txBody>
      </p:sp>
      <p:sp>
        <p:nvSpPr>
          <p:cNvPr id="8" name="Title 1"/>
          <p:cNvSpPr txBox="1">
            <a:spLocks/>
          </p:cNvSpPr>
          <p:nvPr userDrawn="1"/>
        </p:nvSpPr>
        <p:spPr>
          <a:xfrm>
            <a:off x="838200" y="365125"/>
            <a:ext cx="10515600" cy="1006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Click to edit Master title style</a:t>
            </a:r>
            <a:endParaRPr lang="en-US" dirty="0"/>
          </a:p>
        </p:txBody>
      </p:sp>
      <p:cxnSp>
        <p:nvCxnSpPr>
          <p:cNvPr id="9" name="Straight Connector 8"/>
          <p:cNvCxnSpPr/>
          <p:nvPr userDrawn="1"/>
        </p:nvCxnSpPr>
        <p:spPr>
          <a:xfrm>
            <a:off x="838200" y="1378457"/>
            <a:ext cx="1051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1578116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24A06-EDDF-7242-9E27-89E74CA4991A}"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09AAE-C885-0E4E-BDBB-1BF178BFBBB5}" type="slidenum">
              <a:rPr lang="en-US" smtClean="0"/>
              <a:t>‹Nº›</a:t>
            </a:fld>
            <a:endParaRPr lang="en-US"/>
          </a:p>
        </p:txBody>
      </p:sp>
      <p:pic>
        <p:nvPicPr>
          <p:cNvPr id="8"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197344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624A06-EDDF-7242-9E27-89E74CA4991A}"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09AAE-C885-0E4E-BDBB-1BF178BFBBB5}" type="slidenum">
              <a:rPr lang="en-US" smtClean="0"/>
              <a:t>‹Nº›</a:t>
            </a:fld>
            <a:endParaRPr lang="en-US"/>
          </a:p>
        </p:txBody>
      </p:sp>
      <p:pic>
        <p:nvPicPr>
          <p:cNvPr id="7"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cxnSp>
        <p:nvCxnSpPr>
          <p:cNvPr id="11" name="Straight Connector 10"/>
          <p:cNvCxnSpPr/>
          <p:nvPr userDrawn="1"/>
        </p:nvCxnSpPr>
        <p:spPr>
          <a:xfrm>
            <a:off x="838200" y="1378457"/>
            <a:ext cx="1051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06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624A06-EDDF-7242-9E27-89E74CA4991A}"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309AAE-C885-0E4E-BDBB-1BF178BFBBB5}" type="slidenum">
              <a:rPr lang="en-US" smtClean="0"/>
              <a:t>‹Nº›</a:t>
            </a:fld>
            <a:endParaRPr lang="en-US"/>
          </a:p>
        </p:txBody>
      </p:sp>
      <p:pic>
        <p:nvPicPr>
          <p:cNvPr id="8"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46782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624A06-EDDF-7242-9E27-89E74CA4991A}"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09AAE-C885-0E4E-BDBB-1BF178BFBBB5}" type="slidenum">
              <a:rPr lang="en-US" smtClean="0"/>
              <a:t>‹Nº›</a:t>
            </a:fld>
            <a:endParaRPr lang="en-US"/>
          </a:p>
        </p:txBody>
      </p:sp>
      <p:sp>
        <p:nvSpPr>
          <p:cNvPr id="9" name="Title 1"/>
          <p:cNvSpPr txBox="1">
            <a:spLocks/>
          </p:cNvSpPr>
          <p:nvPr userDrawn="1"/>
        </p:nvSpPr>
        <p:spPr>
          <a:xfrm>
            <a:off x="838200" y="365125"/>
            <a:ext cx="10515600" cy="1006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Click to edit Master title style</a:t>
            </a:r>
            <a:endParaRPr lang="en-US" dirty="0"/>
          </a:p>
        </p:txBody>
      </p:sp>
      <p:cxnSp>
        <p:nvCxnSpPr>
          <p:cNvPr id="10" name="Straight Connector 9"/>
          <p:cNvCxnSpPr/>
          <p:nvPr userDrawn="1"/>
        </p:nvCxnSpPr>
        <p:spPr>
          <a:xfrm>
            <a:off x="838200" y="1378457"/>
            <a:ext cx="1051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879010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624A06-EDDF-7242-9E27-89E74CA4991A}"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309AAE-C885-0E4E-BDBB-1BF178BFBBB5}" type="slidenum">
              <a:rPr lang="en-US" smtClean="0"/>
              <a:t>‹Nº›</a:t>
            </a:fld>
            <a:endParaRPr lang="en-US"/>
          </a:p>
        </p:txBody>
      </p:sp>
      <p:sp>
        <p:nvSpPr>
          <p:cNvPr id="11" name="Title 1"/>
          <p:cNvSpPr txBox="1">
            <a:spLocks/>
          </p:cNvSpPr>
          <p:nvPr userDrawn="1"/>
        </p:nvSpPr>
        <p:spPr>
          <a:xfrm>
            <a:off x="838200" y="365125"/>
            <a:ext cx="10515600" cy="1006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Click to edit Master title style</a:t>
            </a:r>
            <a:endParaRPr lang="en-US" dirty="0"/>
          </a:p>
        </p:txBody>
      </p:sp>
      <p:cxnSp>
        <p:nvCxnSpPr>
          <p:cNvPr id="12" name="Straight Connector 11"/>
          <p:cNvCxnSpPr/>
          <p:nvPr userDrawn="1"/>
        </p:nvCxnSpPr>
        <p:spPr>
          <a:xfrm>
            <a:off x="838200" y="1378457"/>
            <a:ext cx="1051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98492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624A06-EDDF-7242-9E27-89E74CA4991A}"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309AAE-C885-0E4E-BDBB-1BF178BFBBB5}" type="slidenum">
              <a:rPr lang="en-US" smtClean="0"/>
              <a:t>‹Nº›</a:t>
            </a:fld>
            <a:endParaRPr lang="en-US"/>
          </a:p>
        </p:txBody>
      </p:sp>
      <p:sp>
        <p:nvSpPr>
          <p:cNvPr id="7" name="Title 1"/>
          <p:cNvSpPr txBox="1">
            <a:spLocks/>
          </p:cNvSpPr>
          <p:nvPr userDrawn="1"/>
        </p:nvSpPr>
        <p:spPr>
          <a:xfrm>
            <a:off x="838200" y="365125"/>
            <a:ext cx="10515600" cy="1006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Click to edit Master title style</a:t>
            </a:r>
            <a:endParaRPr lang="en-US" dirty="0"/>
          </a:p>
        </p:txBody>
      </p:sp>
      <p:cxnSp>
        <p:nvCxnSpPr>
          <p:cNvPr id="8" name="Straight Connector 7"/>
          <p:cNvCxnSpPr/>
          <p:nvPr userDrawn="1"/>
        </p:nvCxnSpPr>
        <p:spPr>
          <a:xfrm>
            <a:off x="838200" y="1378457"/>
            <a:ext cx="1051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879213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624A06-EDDF-7242-9E27-89E74CA4991A}"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309AAE-C885-0E4E-BDBB-1BF178BFBBB5}" type="slidenum">
              <a:rPr lang="en-US" smtClean="0"/>
              <a:t>‹Nº›</a:t>
            </a:fld>
            <a:endParaRPr lang="en-US"/>
          </a:p>
        </p:txBody>
      </p:sp>
      <p:sp>
        <p:nvSpPr>
          <p:cNvPr id="6" name="Title 1"/>
          <p:cNvSpPr>
            <a:spLocks noGrp="1"/>
          </p:cNvSpPr>
          <p:nvPr>
            <p:ph type="title"/>
          </p:nvPr>
        </p:nvSpPr>
        <p:spPr>
          <a:xfrm>
            <a:off x="838200" y="365125"/>
            <a:ext cx="10515600" cy="1006475"/>
          </a:xfrm>
        </p:spPr>
        <p:txBody>
          <a:bodyPr/>
          <a:lstStyle/>
          <a:p>
            <a:r>
              <a:rPr lang="en-US" dirty="0" smtClean="0"/>
              <a:t>Click to edit Master title style</a:t>
            </a:r>
            <a:endParaRPr lang="en-US" dirty="0"/>
          </a:p>
        </p:txBody>
      </p:sp>
      <p:cxnSp>
        <p:nvCxnSpPr>
          <p:cNvPr id="7" name="Straight Connector 6"/>
          <p:cNvCxnSpPr/>
          <p:nvPr userDrawn="1"/>
        </p:nvCxnSpPr>
        <p:spPr>
          <a:xfrm>
            <a:off x="838200" y="1378457"/>
            <a:ext cx="10515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11141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24A06-EDDF-7242-9E27-89E74CA4991A}"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09AAE-C885-0E4E-BDBB-1BF178BFBBB5}" type="slidenum">
              <a:rPr lang="en-US" smtClean="0"/>
              <a:t>‹Nº›</a:t>
            </a:fld>
            <a:endParaRPr lang="en-US"/>
          </a:p>
        </p:txBody>
      </p:sp>
      <p:pic>
        <p:nvPicPr>
          <p:cNvPr id="9"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2043462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624A06-EDDF-7242-9E27-89E74CA4991A}"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309AAE-C885-0E4E-BDBB-1BF178BFBBB5}" type="slidenum">
              <a:rPr lang="en-US" smtClean="0"/>
              <a:t>‹Nº›</a:t>
            </a:fld>
            <a:endParaRPr lang="en-US"/>
          </a:p>
        </p:txBody>
      </p:sp>
      <p:pic>
        <p:nvPicPr>
          <p:cNvPr id="9" name="Picture 2" descr="Resultado de imagen para grupo caral"/>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3689" t="12778" r="13702" b="13744"/>
          <a:stretch/>
        </p:blipFill>
        <p:spPr bwMode="auto">
          <a:xfrm>
            <a:off x="10416939" y="6176963"/>
            <a:ext cx="1561231" cy="561394"/>
          </a:xfrm>
          <a:prstGeom prst="rect">
            <a:avLst/>
          </a:prstGeom>
          <a:noFill/>
          <a:ln>
            <a:noFill/>
          </a:ln>
        </p:spPr>
      </p:pic>
    </p:spTree>
    <p:extLst>
      <p:ext uri="{BB962C8B-B14F-4D97-AF65-F5344CB8AC3E}">
        <p14:creationId xmlns:p14="http://schemas.microsoft.com/office/powerpoint/2010/main" val="192014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24A06-EDDF-7242-9E27-89E74CA4991A}"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09AAE-C885-0E4E-BDBB-1BF178BFBBB5}" type="slidenum">
              <a:rPr lang="en-US" smtClean="0"/>
              <a:t>‹Nº›</a:t>
            </a:fld>
            <a:endParaRPr lang="en-US"/>
          </a:p>
        </p:txBody>
      </p:sp>
    </p:spTree>
    <p:extLst>
      <p:ext uri="{BB962C8B-B14F-4D97-AF65-F5344CB8AC3E}">
        <p14:creationId xmlns:p14="http://schemas.microsoft.com/office/powerpoint/2010/main" val="1445587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s-ES_tradnl" b="1" dirty="0" smtClean="0"/>
              <a:t>Presentación para Inversionistas</a:t>
            </a:r>
          </a:p>
          <a:p>
            <a:r>
              <a:rPr lang="es-ES_tradnl" dirty="0" smtClean="0"/>
              <a:t>Octubre 2017</a:t>
            </a:r>
            <a:endParaRPr lang="es-ES_tradnl" dirty="0"/>
          </a:p>
        </p:txBody>
      </p:sp>
      <p:pic>
        <p:nvPicPr>
          <p:cNvPr id="5" name="Picture 2" descr="Resultado de imagen para grupo caral"/>
          <p:cNvPicPr>
            <a:picLocks noChangeAspect="1" noChangeArrowheads="1"/>
          </p:cNvPicPr>
          <p:nvPr/>
        </p:nvPicPr>
        <p:blipFill rotWithShape="1">
          <a:blip r:embed="rId2">
            <a:extLst>
              <a:ext uri="{28A0092B-C50C-407E-A947-70E740481C1C}">
                <a14:useLocalDpi xmlns:a14="http://schemas.microsoft.com/office/drawing/2010/main" val="0"/>
              </a:ext>
            </a:extLst>
          </a:blip>
          <a:srcRect l="13689" t="12778" r="13702" b="13744"/>
          <a:stretch/>
        </p:blipFill>
        <p:spPr bwMode="auto">
          <a:xfrm>
            <a:off x="3361931" y="1349619"/>
            <a:ext cx="5375899" cy="1933088"/>
          </a:xfrm>
          <a:prstGeom prst="rect">
            <a:avLst/>
          </a:prstGeom>
          <a:noFill/>
          <a:ln>
            <a:noFill/>
          </a:ln>
        </p:spPr>
      </p:pic>
    </p:spTree>
    <p:extLst>
      <p:ext uri="{BB962C8B-B14F-4D97-AF65-F5344CB8AC3E}">
        <p14:creationId xmlns:p14="http://schemas.microsoft.com/office/powerpoint/2010/main" val="1198819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r-IN" sz="2300" b="1" dirty="0" smtClean="0"/>
              <a:t>…</a:t>
            </a:r>
            <a:r>
              <a:rPr lang="en-US" sz="2300" b="1" dirty="0" smtClean="0"/>
              <a:t> </a:t>
            </a:r>
            <a:r>
              <a:rPr lang="es-ES_tradnl" sz="2300" b="1" dirty="0" smtClean="0"/>
              <a:t>mientras que </a:t>
            </a:r>
            <a:r>
              <a:rPr lang="es-ES_tradnl" sz="2300" b="1" dirty="0"/>
              <a:t>l</a:t>
            </a:r>
            <a:r>
              <a:rPr lang="es-ES_tradnl" sz="2300" b="1" dirty="0" smtClean="0"/>
              <a:t>a demanda se estima en 269,000 viviendas, 82% de ésta en segmentos medio bajos con precios menores a S/ 240,000 </a:t>
            </a:r>
            <a:endParaRPr lang="es-ES_tradnl" sz="2300" dirty="0"/>
          </a:p>
        </p:txBody>
      </p:sp>
      <p:graphicFrame>
        <p:nvGraphicFramePr>
          <p:cNvPr id="4" name="Chart 3"/>
          <p:cNvGraphicFramePr>
            <a:graphicFrameLocks/>
          </p:cNvGraphicFramePr>
          <p:nvPr>
            <p:extLst>
              <p:ext uri="{D42A27DB-BD31-4B8C-83A1-F6EECF244321}">
                <p14:modId xmlns:p14="http://schemas.microsoft.com/office/powerpoint/2010/main" val="707111739"/>
              </p:ext>
            </p:extLst>
          </p:nvPr>
        </p:nvGraphicFramePr>
        <p:xfrm>
          <a:off x="838200" y="1733303"/>
          <a:ext cx="4663632" cy="28502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64367" y="2312648"/>
            <a:ext cx="2025569" cy="292388"/>
          </a:xfrm>
          <a:prstGeom prst="rect">
            <a:avLst/>
          </a:prstGeom>
          <a:noFill/>
        </p:spPr>
        <p:txBody>
          <a:bodyPr wrap="square" rtlCol="0">
            <a:spAutoFit/>
          </a:bodyPr>
          <a:lstStyle/>
          <a:p>
            <a:r>
              <a:rPr lang="es-ES_tradnl" sz="1300" dirty="0" smtClean="0"/>
              <a:t>CAGR 2013-16: 20.7%</a:t>
            </a:r>
            <a:endParaRPr lang="es-ES_tradnl" sz="1300" dirty="0"/>
          </a:p>
        </p:txBody>
      </p:sp>
      <p:graphicFrame>
        <p:nvGraphicFramePr>
          <p:cNvPr id="6" name="Chart 5"/>
          <p:cNvGraphicFramePr>
            <a:graphicFrameLocks/>
          </p:cNvGraphicFramePr>
          <p:nvPr>
            <p:extLst>
              <p:ext uri="{D42A27DB-BD31-4B8C-83A1-F6EECF244321}">
                <p14:modId xmlns:p14="http://schemas.microsoft.com/office/powerpoint/2010/main" val="252494875"/>
              </p:ext>
            </p:extLst>
          </p:nvPr>
        </p:nvGraphicFramePr>
        <p:xfrm>
          <a:off x="6382954" y="1752329"/>
          <a:ext cx="4821340" cy="28312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51519" y="6453916"/>
            <a:ext cx="4459377" cy="215444"/>
          </a:xfrm>
          <a:prstGeom prst="rect">
            <a:avLst/>
          </a:prstGeom>
          <a:noFill/>
        </p:spPr>
        <p:txBody>
          <a:bodyPr wrap="square" rtlCol="0">
            <a:spAutoFit/>
          </a:bodyPr>
          <a:lstStyle/>
          <a:p>
            <a:r>
              <a:rPr lang="en-US" sz="800" dirty="0" smtClean="0"/>
              <a:t>Fuente</a:t>
            </a:r>
            <a:r>
              <a:rPr lang="en-US" sz="800" smtClean="0"/>
              <a:t>: BBVA </a:t>
            </a:r>
            <a:r>
              <a:rPr lang="en-US" sz="800" dirty="0" err="1" smtClean="0"/>
              <a:t>Situación</a:t>
            </a:r>
            <a:r>
              <a:rPr lang="en-US" sz="800" dirty="0" smtClean="0"/>
              <a:t> </a:t>
            </a:r>
            <a:r>
              <a:rPr lang="en-US" sz="800" dirty="0" err="1" smtClean="0"/>
              <a:t>inmobiliaria</a:t>
            </a:r>
            <a:r>
              <a:rPr lang="en-US" sz="800" dirty="0" smtClean="0"/>
              <a:t> </a:t>
            </a:r>
            <a:r>
              <a:rPr lang="en-US" sz="800" dirty="0" err="1" smtClean="0"/>
              <a:t>Perú</a:t>
            </a:r>
            <a:r>
              <a:rPr lang="en-US" sz="800" dirty="0" smtClean="0"/>
              <a:t> Dic16</a:t>
            </a:r>
            <a:endParaRPr lang="en-US" sz="800" dirty="0"/>
          </a:p>
        </p:txBody>
      </p:sp>
      <p:sp>
        <p:nvSpPr>
          <p:cNvPr id="8" name="TextBox 7"/>
          <p:cNvSpPr txBox="1"/>
          <p:nvPr/>
        </p:nvSpPr>
        <p:spPr>
          <a:xfrm>
            <a:off x="10405641" y="2187609"/>
            <a:ext cx="659756" cy="276999"/>
          </a:xfrm>
          <a:prstGeom prst="rect">
            <a:avLst/>
          </a:prstGeom>
          <a:noFill/>
        </p:spPr>
        <p:txBody>
          <a:bodyPr wrap="square" rtlCol="0">
            <a:spAutoFit/>
          </a:bodyPr>
          <a:lstStyle/>
          <a:p>
            <a:r>
              <a:rPr lang="es-ES_tradnl" sz="1200" dirty="0" smtClean="0"/>
              <a:t>53%</a:t>
            </a:r>
            <a:endParaRPr lang="es-ES_tradnl" sz="1200" dirty="0"/>
          </a:p>
        </p:txBody>
      </p:sp>
      <p:sp>
        <p:nvSpPr>
          <p:cNvPr id="9" name="TextBox 8"/>
          <p:cNvSpPr txBox="1"/>
          <p:nvPr/>
        </p:nvSpPr>
        <p:spPr>
          <a:xfrm>
            <a:off x="9597343" y="3019936"/>
            <a:ext cx="659756" cy="276999"/>
          </a:xfrm>
          <a:prstGeom prst="rect">
            <a:avLst/>
          </a:prstGeom>
          <a:noFill/>
        </p:spPr>
        <p:txBody>
          <a:bodyPr wrap="square" rtlCol="0">
            <a:spAutoFit/>
          </a:bodyPr>
          <a:lstStyle/>
          <a:p>
            <a:r>
              <a:rPr lang="es-ES_tradnl" sz="1200" dirty="0" smtClean="0"/>
              <a:t>29%</a:t>
            </a:r>
            <a:endParaRPr lang="es-ES_tradnl" sz="1200" dirty="0"/>
          </a:p>
        </p:txBody>
      </p:sp>
      <p:sp>
        <p:nvSpPr>
          <p:cNvPr id="10" name="TextBox 9"/>
          <p:cNvSpPr txBox="1"/>
          <p:nvPr/>
        </p:nvSpPr>
        <p:spPr>
          <a:xfrm>
            <a:off x="8793624" y="3531151"/>
            <a:ext cx="659756" cy="276999"/>
          </a:xfrm>
          <a:prstGeom prst="rect">
            <a:avLst/>
          </a:prstGeom>
          <a:noFill/>
        </p:spPr>
        <p:txBody>
          <a:bodyPr wrap="square" rtlCol="0">
            <a:spAutoFit/>
          </a:bodyPr>
          <a:lstStyle/>
          <a:p>
            <a:r>
              <a:rPr lang="es-ES_tradnl" sz="1200" dirty="0" smtClean="0"/>
              <a:t>12%</a:t>
            </a:r>
            <a:endParaRPr lang="es-ES_tradnl" sz="1200" dirty="0"/>
          </a:p>
        </p:txBody>
      </p:sp>
      <p:sp>
        <p:nvSpPr>
          <p:cNvPr id="11" name="TextBox 10"/>
          <p:cNvSpPr txBox="1"/>
          <p:nvPr/>
        </p:nvSpPr>
        <p:spPr>
          <a:xfrm>
            <a:off x="7978814" y="3808150"/>
            <a:ext cx="659756" cy="276999"/>
          </a:xfrm>
          <a:prstGeom prst="rect">
            <a:avLst/>
          </a:prstGeom>
          <a:noFill/>
        </p:spPr>
        <p:txBody>
          <a:bodyPr wrap="square" rtlCol="0">
            <a:spAutoFit/>
          </a:bodyPr>
          <a:lstStyle/>
          <a:p>
            <a:r>
              <a:rPr lang="es-ES_tradnl" sz="1200" dirty="0" smtClean="0"/>
              <a:t>6%</a:t>
            </a:r>
            <a:endParaRPr lang="es-ES_tradnl" sz="1200" dirty="0"/>
          </a:p>
        </p:txBody>
      </p:sp>
      <p:sp>
        <p:nvSpPr>
          <p:cNvPr id="12" name="TextBox 11"/>
          <p:cNvSpPr txBox="1"/>
          <p:nvPr/>
        </p:nvSpPr>
        <p:spPr>
          <a:xfrm>
            <a:off x="7170997" y="3992549"/>
            <a:ext cx="659756" cy="276999"/>
          </a:xfrm>
          <a:prstGeom prst="rect">
            <a:avLst/>
          </a:prstGeom>
          <a:noFill/>
        </p:spPr>
        <p:txBody>
          <a:bodyPr wrap="square" rtlCol="0">
            <a:spAutoFit/>
          </a:bodyPr>
          <a:lstStyle/>
          <a:p>
            <a:r>
              <a:rPr lang="es-ES_tradnl" sz="1200" smtClean="0"/>
              <a:t>0%</a:t>
            </a:r>
            <a:endParaRPr lang="es-ES_tradnl" sz="1200" dirty="0"/>
          </a:p>
        </p:txBody>
      </p:sp>
      <p:sp>
        <p:nvSpPr>
          <p:cNvPr id="13" name="TextBox 12"/>
          <p:cNvSpPr txBox="1"/>
          <p:nvPr/>
        </p:nvSpPr>
        <p:spPr>
          <a:xfrm>
            <a:off x="6520770" y="4727974"/>
            <a:ext cx="4625650" cy="1384995"/>
          </a:xfrm>
          <a:prstGeom prst="rect">
            <a:avLst/>
          </a:prstGeom>
          <a:solidFill>
            <a:schemeClr val="bg2"/>
          </a:solidFill>
        </p:spPr>
        <p:txBody>
          <a:bodyPr wrap="square" rtlCol="0">
            <a:spAutoFit/>
          </a:bodyPr>
          <a:lstStyle/>
          <a:p>
            <a:r>
              <a:rPr lang="es-ES_tradnl" sz="1400" dirty="0" smtClean="0"/>
              <a:t>Precios de viviendas</a:t>
            </a:r>
          </a:p>
          <a:p>
            <a:pPr marL="285750" indent="-285750">
              <a:buFont typeface="Arial" charset="0"/>
              <a:buChar char="•"/>
            </a:pPr>
            <a:r>
              <a:rPr lang="es-ES_tradnl" sz="1400" dirty="0"/>
              <a:t>S</a:t>
            </a:r>
            <a:r>
              <a:rPr lang="es-ES_tradnl" sz="1400" dirty="0" smtClean="0"/>
              <a:t>egmento alto &gt; S/ 600,000</a:t>
            </a:r>
          </a:p>
          <a:p>
            <a:pPr marL="285750" indent="-285750">
              <a:buFont typeface="Arial" charset="0"/>
              <a:buChar char="•"/>
            </a:pPr>
            <a:r>
              <a:rPr lang="es-ES_tradnl" sz="1400" dirty="0" smtClean="0"/>
              <a:t>Segmento medio alto S/ 350,000 a S/ 600,000</a:t>
            </a:r>
          </a:p>
          <a:p>
            <a:pPr marL="285750" indent="-285750">
              <a:buFont typeface="Arial" charset="0"/>
              <a:buChar char="•"/>
            </a:pPr>
            <a:r>
              <a:rPr lang="es-ES_tradnl" sz="1400" dirty="0" smtClean="0"/>
              <a:t>Segmento medio S/ 240,000 a S/ 350,000</a:t>
            </a:r>
          </a:p>
          <a:p>
            <a:pPr marL="285750" indent="-285750">
              <a:buFont typeface="Arial" charset="0"/>
              <a:buChar char="•"/>
            </a:pPr>
            <a:r>
              <a:rPr lang="es-ES_tradnl" sz="1400" dirty="0" smtClean="0"/>
              <a:t>Segmento medio bajo S/ 160,000 a S/ 240,000</a:t>
            </a:r>
          </a:p>
          <a:p>
            <a:pPr marL="285750" indent="-285750">
              <a:buFont typeface="Arial" charset="0"/>
              <a:buChar char="•"/>
            </a:pPr>
            <a:r>
              <a:rPr lang="es-ES_tradnl" sz="1400" dirty="0" smtClean="0"/>
              <a:t>Segmento bajo &lt; S/ 160,000</a:t>
            </a:r>
            <a:endParaRPr lang="es-ES_tradnl" sz="1400" dirty="0"/>
          </a:p>
        </p:txBody>
      </p:sp>
    </p:spTree>
    <p:extLst>
      <p:ext uri="{BB962C8B-B14F-4D97-AF65-F5344CB8AC3E}">
        <p14:creationId xmlns:p14="http://schemas.microsoft.com/office/powerpoint/2010/main" val="520932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Dado el entorno económico, el sector ha visto una desaceleración de la velocidad de venta y un consecuente incremento en la oferta acumulada de viviendas </a:t>
            </a:r>
            <a:r>
              <a:rPr lang="mr-IN" sz="2300" b="1" dirty="0" smtClean="0"/>
              <a:t>…</a:t>
            </a:r>
            <a:endParaRPr lang="es-ES_tradnl" sz="2300" b="1" dirty="0"/>
          </a:p>
        </p:txBody>
      </p:sp>
      <p:graphicFrame>
        <p:nvGraphicFramePr>
          <p:cNvPr id="4" name="Chart 3"/>
          <p:cNvGraphicFramePr>
            <a:graphicFrameLocks/>
          </p:cNvGraphicFramePr>
          <p:nvPr>
            <p:extLst>
              <p:ext uri="{D42A27DB-BD31-4B8C-83A1-F6EECF244321}">
                <p14:modId xmlns:p14="http://schemas.microsoft.com/office/powerpoint/2010/main" val="1692060209"/>
              </p:ext>
            </p:extLst>
          </p:nvPr>
        </p:nvGraphicFramePr>
        <p:xfrm>
          <a:off x="719559" y="1756457"/>
          <a:ext cx="5391874" cy="319750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49242" y="5000259"/>
            <a:ext cx="5132507" cy="1169551"/>
          </a:xfrm>
          <a:prstGeom prst="rect">
            <a:avLst/>
          </a:prstGeom>
          <a:solidFill>
            <a:schemeClr val="bg2"/>
          </a:solidFill>
        </p:spPr>
        <p:txBody>
          <a:bodyPr wrap="square" rtlCol="0">
            <a:spAutoFit/>
          </a:bodyPr>
          <a:lstStyle/>
          <a:p>
            <a:r>
              <a:rPr lang="es-ES_tradnl" sz="1400" dirty="0" smtClean="0"/>
              <a:t>El ritmo de ventas promedio del 2013 a la fecha ha sido de 1,083 unidades por mes, pero viene por debajo los últimos seis trimestres. En consecuencia los meses de inventario han ido en aumento, del punto más bajo (1T15) de 5 meses de inventario, a 15 meses actualmente</a:t>
            </a:r>
            <a:endParaRPr lang="es-ES_tradnl" sz="1400" dirty="0"/>
          </a:p>
        </p:txBody>
      </p:sp>
      <p:graphicFrame>
        <p:nvGraphicFramePr>
          <p:cNvPr id="6" name="Chart 5"/>
          <p:cNvGraphicFramePr>
            <a:graphicFrameLocks/>
          </p:cNvGraphicFramePr>
          <p:nvPr>
            <p:extLst>
              <p:ext uri="{D42A27DB-BD31-4B8C-83A1-F6EECF244321}">
                <p14:modId xmlns:p14="http://schemas.microsoft.com/office/powerpoint/2010/main" val="502989253"/>
              </p:ext>
            </p:extLst>
          </p:nvPr>
        </p:nvGraphicFramePr>
        <p:xfrm>
          <a:off x="6252257" y="1756457"/>
          <a:ext cx="5391874" cy="31975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418595" y="5013759"/>
            <a:ext cx="5132507" cy="738664"/>
          </a:xfrm>
          <a:prstGeom prst="rect">
            <a:avLst/>
          </a:prstGeom>
          <a:solidFill>
            <a:schemeClr val="bg2"/>
          </a:solidFill>
        </p:spPr>
        <p:txBody>
          <a:bodyPr wrap="square" rtlCol="0">
            <a:spAutoFit/>
          </a:bodyPr>
          <a:lstStyle/>
          <a:p>
            <a:r>
              <a:rPr lang="es-ES_tradnl" sz="1400" dirty="0" smtClean="0"/>
              <a:t>Sin embargo, dada la disminución de los nuevos proyectos que entran al mercado, el stock de unidades se ha mantenido relativamente estable los últimos cuatro trimestres</a:t>
            </a:r>
            <a:endParaRPr lang="es-ES_tradnl" sz="1400" dirty="0"/>
          </a:p>
        </p:txBody>
      </p:sp>
      <p:sp>
        <p:nvSpPr>
          <p:cNvPr id="8" name="TextBox 7"/>
          <p:cNvSpPr txBox="1"/>
          <p:nvPr/>
        </p:nvSpPr>
        <p:spPr>
          <a:xfrm>
            <a:off x="251519" y="6453916"/>
            <a:ext cx="3869067" cy="215444"/>
          </a:xfrm>
          <a:prstGeom prst="rect">
            <a:avLst/>
          </a:prstGeom>
          <a:noFill/>
        </p:spPr>
        <p:txBody>
          <a:bodyPr wrap="square" rtlCol="0">
            <a:spAutoFit/>
          </a:bodyPr>
          <a:lstStyle/>
          <a:p>
            <a:r>
              <a:rPr lang="en-US" sz="800" dirty="0" smtClean="0"/>
              <a:t>Fuente: TINSA </a:t>
            </a:r>
            <a:r>
              <a:rPr lang="en-US" sz="800" dirty="0" err="1" smtClean="0"/>
              <a:t>Informe</a:t>
            </a:r>
            <a:r>
              <a:rPr lang="en-US" sz="800" dirty="0" smtClean="0"/>
              <a:t> de </a:t>
            </a:r>
            <a:r>
              <a:rPr lang="en-US" sz="800" dirty="0" err="1" smtClean="0"/>
              <a:t>Coyuntura</a:t>
            </a:r>
            <a:r>
              <a:rPr lang="en-US" sz="800" dirty="0" smtClean="0"/>
              <a:t> </a:t>
            </a:r>
            <a:r>
              <a:rPr lang="en-US" sz="800" dirty="0" err="1" smtClean="0"/>
              <a:t>Inmobiliaria</a:t>
            </a:r>
            <a:r>
              <a:rPr lang="en-US" sz="800" dirty="0" smtClean="0"/>
              <a:t> 1T17</a:t>
            </a:r>
            <a:endParaRPr lang="en-US" sz="800" dirty="0"/>
          </a:p>
        </p:txBody>
      </p:sp>
    </p:spTree>
    <p:extLst>
      <p:ext uri="{BB962C8B-B14F-4D97-AF65-F5344CB8AC3E}">
        <p14:creationId xmlns:p14="http://schemas.microsoft.com/office/powerpoint/2010/main" val="21327238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r-IN" sz="2300" b="1" dirty="0" smtClean="0"/>
              <a:t>…</a:t>
            </a:r>
            <a:r>
              <a:rPr lang="en-US" sz="2300" b="1" dirty="0" smtClean="0"/>
              <a:t> </a:t>
            </a:r>
            <a:r>
              <a:rPr lang="es-ES_tradnl" sz="2300" b="1" dirty="0" smtClean="0"/>
              <a:t>acompañado de un estancamiento en el incremento de precios, que venían creciendo a 7.2% promedio por año en soles</a:t>
            </a:r>
            <a:endParaRPr lang="es-ES_tradnl" sz="2300" b="1" dirty="0"/>
          </a:p>
        </p:txBody>
      </p:sp>
      <p:graphicFrame>
        <p:nvGraphicFramePr>
          <p:cNvPr id="4" name="Chart 3"/>
          <p:cNvGraphicFramePr>
            <a:graphicFrameLocks/>
          </p:cNvGraphicFramePr>
          <p:nvPr>
            <p:extLst>
              <p:ext uri="{D42A27DB-BD31-4B8C-83A1-F6EECF244321}">
                <p14:modId xmlns:p14="http://schemas.microsoft.com/office/powerpoint/2010/main" val="1477479089"/>
              </p:ext>
            </p:extLst>
          </p:nvPr>
        </p:nvGraphicFramePr>
        <p:xfrm>
          <a:off x="734029" y="1814332"/>
          <a:ext cx="5296382" cy="32901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637638562"/>
              </p:ext>
            </p:extLst>
          </p:nvPr>
        </p:nvGraphicFramePr>
        <p:xfrm>
          <a:off x="6486647" y="1814332"/>
          <a:ext cx="5296382" cy="329010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319514" y="2361235"/>
            <a:ext cx="1620456" cy="292388"/>
          </a:xfrm>
          <a:prstGeom prst="rect">
            <a:avLst/>
          </a:prstGeom>
          <a:noFill/>
        </p:spPr>
        <p:txBody>
          <a:bodyPr wrap="square" rtlCol="0">
            <a:spAutoFit/>
          </a:bodyPr>
          <a:lstStyle/>
          <a:p>
            <a:r>
              <a:rPr lang="es-ES_tradnl" sz="1300" dirty="0" smtClean="0"/>
              <a:t>CAGR 2013-16: 7.2%</a:t>
            </a:r>
            <a:endParaRPr lang="es-ES_tradnl" sz="1300" dirty="0"/>
          </a:p>
        </p:txBody>
      </p:sp>
      <p:sp>
        <p:nvSpPr>
          <p:cNvPr id="8" name="TextBox 7"/>
          <p:cNvSpPr txBox="1"/>
          <p:nvPr/>
        </p:nvSpPr>
        <p:spPr>
          <a:xfrm>
            <a:off x="6935168" y="2351585"/>
            <a:ext cx="1620456" cy="292388"/>
          </a:xfrm>
          <a:prstGeom prst="rect">
            <a:avLst/>
          </a:prstGeom>
          <a:noFill/>
        </p:spPr>
        <p:txBody>
          <a:bodyPr wrap="square" rtlCol="0">
            <a:spAutoFit/>
          </a:bodyPr>
          <a:lstStyle/>
          <a:p>
            <a:r>
              <a:rPr lang="es-ES_tradnl" sz="1300" dirty="0" smtClean="0"/>
              <a:t>CAGR 2013-16: 3.4%</a:t>
            </a:r>
            <a:endParaRPr lang="es-ES_tradnl" sz="1300" dirty="0"/>
          </a:p>
        </p:txBody>
      </p:sp>
      <p:sp>
        <p:nvSpPr>
          <p:cNvPr id="9" name="TextBox 8"/>
          <p:cNvSpPr txBox="1"/>
          <p:nvPr/>
        </p:nvSpPr>
        <p:spPr>
          <a:xfrm>
            <a:off x="251519" y="6453916"/>
            <a:ext cx="3869067" cy="215444"/>
          </a:xfrm>
          <a:prstGeom prst="rect">
            <a:avLst/>
          </a:prstGeom>
          <a:noFill/>
        </p:spPr>
        <p:txBody>
          <a:bodyPr wrap="square" rtlCol="0">
            <a:spAutoFit/>
          </a:bodyPr>
          <a:lstStyle/>
          <a:p>
            <a:r>
              <a:rPr lang="en-US" sz="800" dirty="0" smtClean="0"/>
              <a:t>Fuente: TINSA </a:t>
            </a:r>
            <a:r>
              <a:rPr lang="en-US" sz="800" dirty="0" err="1" smtClean="0"/>
              <a:t>Informe</a:t>
            </a:r>
            <a:r>
              <a:rPr lang="en-US" sz="800" dirty="0" smtClean="0"/>
              <a:t> de </a:t>
            </a:r>
            <a:r>
              <a:rPr lang="en-US" sz="800" dirty="0" err="1" smtClean="0"/>
              <a:t>Coyuntura</a:t>
            </a:r>
            <a:r>
              <a:rPr lang="en-US" sz="800" dirty="0" smtClean="0"/>
              <a:t> </a:t>
            </a:r>
            <a:r>
              <a:rPr lang="en-US" sz="800" dirty="0" err="1" smtClean="0"/>
              <a:t>Inmobiliaria</a:t>
            </a:r>
            <a:r>
              <a:rPr lang="en-US" sz="800" dirty="0" smtClean="0"/>
              <a:t> 1T17</a:t>
            </a:r>
            <a:endParaRPr lang="en-US" sz="800" dirty="0"/>
          </a:p>
        </p:txBody>
      </p:sp>
    </p:spTree>
    <p:extLst>
      <p:ext uri="{BB962C8B-B14F-4D97-AF65-F5344CB8AC3E}">
        <p14:creationId xmlns:p14="http://schemas.microsoft.com/office/powerpoint/2010/main" val="1643550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A pesar del incremento sostenido en precios, el Perú está muy por debajo de los precios de la región</a:t>
            </a:r>
            <a:endParaRPr lang="es-ES_tradnl" sz="2300" b="1" dirty="0"/>
          </a:p>
        </p:txBody>
      </p:sp>
      <p:sp>
        <p:nvSpPr>
          <p:cNvPr id="4" name="TextBox 3"/>
          <p:cNvSpPr txBox="1"/>
          <p:nvPr/>
        </p:nvSpPr>
        <p:spPr>
          <a:xfrm>
            <a:off x="251519" y="6453916"/>
            <a:ext cx="3869067" cy="215444"/>
          </a:xfrm>
          <a:prstGeom prst="rect">
            <a:avLst/>
          </a:prstGeom>
          <a:noFill/>
        </p:spPr>
        <p:txBody>
          <a:bodyPr wrap="square" rtlCol="0">
            <a:spAutoFit/>
          </a:bodyPr>
          <a:lstStyle/>
          <a:p>
            <a:r>
              <a:rPr lang="en-US" sz="800" dirty="0" smtClean="0"/>
              <a:t>Fuente: Global Property Guide</a:t>
            </a:r>
            <a:endParaRPr lang="en-US" sz="800" dirty="0"/>
          </a:p>
        </p:txBody>
      </p:sp>
      <p:graphicFrame>
        <p:nvGraphicFramePr>
          <p:cNvPr id="5" name="Chart 4"/>
          <p:cNvGraphicFramePr>
            <a:graphicFrameLocks/>
          </p:cNvGraphicFramePr>
          <p:nvPr>
            <p:extLst>
              <p:ext uri="{D42A27DB-BD31-4B8C-83A1-F6EECF244321}">
                <p14:modId xmlns:p14="http://schemas.microsoft.com/office/powerpoint/2010/main" val="822784415"/>
              </p:ext>
            </p:extLst>
          </p:nvPr>
        </p:nvGraphicFramePr>
        <p:xfrm>
          <a:off x="838200" y="1849054"/>
          <a:ext cx="7301696" cy="391513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8317376" y="2129742"/>
            <a:ext cx="3213471" cy="1384995"/>
          </a:xfrm>
          <a:prstGeom prst="rect">
            <a:avLst/>
          </a:prstGeom>
          <a:solidFill>
            <a:schemeClr val="bg2"/>
          </a:solidFill>
        </p:spPr>
        <p:txBody>
          <a:bodyPr wrap="square" rtlCol="0">
            <a:spAutoFit/>
          </a:bodyPr>
          <a:lstStyle/>
          <a:p>
            <a:r>
              <a:rPr lang="es-ES_tradnl" sz="1400" dirty="0" smtClean="0"/>
              <a:t>Precios en Lima están 22% por debajo del promedio de la región</a:t>
            </a:r>
            <a:r>
              <a:rPr lang="es-ES_tradnl" sz="1400" dirty="0"/>
              <a:t> </a:t>
            </a:r>
            <a:r>
              <a:rPr lang="es-ES_tradnl" sz="1400" dirty="0" smtClean="0"/>
              <a:t>y entre 24% y 56% de los principales países de la región (56% por debajo de </a:t>
            </a:r>
            <a:r>
              <a:rPr lang="es-ES_tradnl" sz="1400" dirty="0" err="1" smtClean="0"/>
              <a:t>Brazil</a:t>
            </a:r>
            <a:r>
              <a:rPr lang="es-ES_tradnl" sz="1400" dirty="0" smtClean="0"/>
              <a:t>, 42% por debajo de Argentina, 45% por debajo de Chile y 24% por debajo de Colombia)</a:t>
            </a:r>
          </a:p>
        </p:txBody>
      </p:sp>
      <p:cxnSp>
        <p:nvCxnSpPr>
          <p:cNvPr id="8" name="Straight Connector 7"/>
          <p:cNvCxnSpPr/>
          <p:nvPr/>
        </p:nvCxnSpPr>
        <p:spPr>
          <a:xfrm>
            <a:off x="1284790" y="4062714"/>
            <a:ext cx="666701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261906" y="3622876"/>
            <a:ext cx="1620455" cy="338554"/>
          </a:xfrm>
          <a:prstGeom prst="rect">
            <a:avLst/>
          </a:prstGeom>
          <a:noFill/>
        </p:spPr>
        <p:txBody>
          <a:bodyPr wrap="square" rtlCol="0">
            <a:spAutoFit/>
          </a:bodyPr>
          <a:lstStyle/>
          <a:p>
            <a:r>
              <a:rPr lang="es-ES_tradnl" sz="1600" dirty="0" smtClean="0"/>
              <a:t>Promedio $2,440</a:t>
            </a:r>
            <a:endParaRPr lang="es-ES_tradnl" sz="1600" dirty="0"/>
          </a:p>
        </p:txBody>
      </p:sp>
    </p:spTree>
    <p:extLst>
      <p:ext uri="{BB962C8B-B14F-4D97-AF65-F5344CB8AC3E}">
        <p14:creationId xmlns:p14="http://schemas.microsoft.com/office/powerpoint/2010/main" val="890459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En resumen, el mercado inmobiliario peruano muestra un alto potencial y debería retomar su ritmo de crecimiento con la recuperación de la economía</a:t>
            </a:r>
            <a:endParaRPr lang="es-ES_tradnl" sz="2300" b="1" dirty="0"/>
          </a:p>
        </p:txBody>
      </p:sp>
      <p:sp>
        <p:nvSpPr>
          <p:cNvPr id="3" name="Content Placeholder 2"/>
          <p:cNvSpPr>
            <a:spLocks noGrp="1"/>
          </p:cNvSpPr>
          <p:nvPr>
            <p:ph idx="1"/>
          </p:nvPr>
        </p:nvSpPr>
        <p:spPr/>
        <p:txBody>
          <a:bodyPr>
            <a:normAutofit/>
          </a:bodyPr>
          <a:lstStyle/>
          <a:p>
            <a:r>
              <a:rPr lang="es-ES_tradnl" sz="2200" dirty="0" smtClean="0"/>
              <a:t>En el mediano plazo, el mercado inmobiliario debería tener un crecimiento sostenido por la recuperación de la economía y el crecimiento de la clase media</a:t>
            </a:r>
          </a:p>
          <a:p>
            <a:pPr lvl="1"/>
            <a:r>
              <a:rPr lang="es-ES_tradnl" sz="2200" dirty="0" smtClean="0"/>
              <a:t>La recuperación de la inversión pública y privada traerá una mayor demanda interna </a:t>
            </a:r>
          </a:p>
          <a:p>
            <a:pPr lvl="1"/>
            <a:r>
              <a:rPr lang="es-ES_tradnl" sz="2200" dirty="0" smtClean="0"/>
              <a:t>La formalización del mercado laboral deberá incrementar la penetración de créditos hipotecarios</a:t>
            </a:r>
          </a:p>
          <a:p>
            <a:r>
              <a:rPr lang="es-ES_tradnl" sz="2200" dirty="0" smtClean="0"/>
              <a:t>La demanda insatisfecha de 269,000 viviendas empezará a cubrirse, atendiendo a los segmentos medio y medio bajos de la población</a:t>
            </a:r>
          </a:p>
          <a:p>
            <a:pPr lvl="1"/>
            <a:r>
              <a:rPr lang="es-ES_tradnl" sz="2200" dirty="0" smtClean="0"/>
              <a:t>Se espera que el ritmo de ventas regrese a niveles previos a la desaceleración de la economía</a:t>
            </a:r>
          </a:p>
          <a:p>
            <a:r>
              <a:rPr lang="es-ES_tradnl" sz="2200" dirty="0" smtClean="0"/>
              <a:t>Los precios deberían recuperar su tendencia alcista, nivelándose contra otros mercados de la región</a:t>
            </a:r>
          </a:p>
        </p:txBody>
      </p:sp>
    </p:spTree>
    <p:extLst>
      <p:ext uri="{BB962C8B-B14F-4D97-AF65-F5344CB8AC3E}">
        <p14:creationId xmlns:p14="http://schemas.microsoft.com/office/powerpoint/2010/main" val="184033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En este contexto, </a:t>
            </a:r>
            <a:r>
              <a:rPr lang="es-ES_tradnl" sz="2300" b="1" dirty="0" err="1" smtClean="0"/>
              <a:t>Caral</a:t>
            </a:r>
            <a:r>
              <a:rPr lang="es-ES_tradnl" sz="2300" b="1" dirty="0" smtClean="0"/>
              <a:t> es la plataforma idónea para beneficiarse del repunte del mercado inmobiliario</a:t>
            </a:r>
            <a:endParaRPr lang="es-ES_tradnl" sz="2300" b="1" dirty="0"/>
          </a:p>
        </p:txBody>
      </p:sp>
      <p:sp>
        <p:nvSpPr>
          <p:cNvPr id="4" name="39 Marcador de número de diapositiva"/>
          <p:cNvSpPr>
            <a:spLocks noGrp="1"/>
          </p:cNvSpPr>
          <p:nvPr>
            <p:ph type="sldNum" sz="quarter" idx="12"/>
          </p:nvPr>
        </p:nvSpPr>
        <p:spPr>
          <a:xfrm>
            <a:off x="11020909" y="6134060"/>
            <a:ext cx="2844800" cy="365125"/>
          </a:xfrm>
        </p:spPr>
        <p:txBody>
          <a:bodyPr/>
          <a:lstStyle/>
          <a:p>
            <a:r>
              <a:rPr lang="es-PE" dirty="0" smtClean="0"/>
              <a:t>14</a:t>
            </a:r>
            <a:endParaRPr lang="es-PE" dirty="0"/>
          </a:p>
        </p:txBody>
      </p:sp>
      <p:sp>
        <p:nvSpPr>
          <p:cNvPr id="5" name="CuadroTexto 7"/>
          <p:cNvSpPr txBox="1"/>
          <p:nvPr/>
        </p:nvSpPr>
        <p:spPr>
          <a:xfrm>
            <a:off x="3620462" y="3674695"/>
            <a:ext cx="7733337" cy="646331"/>
          </a:xfrm>
          <a:prstGeom prst="rect">
            <a:avLst/>
          </a:prstGeom>
          <a:noFill/>
        </p:spPr>
        <p:txBody>
          <a:bodyPr wrap="square" rtlCol="0">
            <a:spAutoFit/>
          </a:bodyPr>
          <a:lstStyle/>
          <a:p>
            <a:r>
              <a:rPr lang="es-PE" dirty="0" smtClean="0"/>
              <a:t>Pipeline continuo </a:t>
            </a:r>
            <a:r>
              <a:rPr lang="es-PE" dirty="0"/>
              <a:t>de nuevos proyectos </a:t>
            </a:r>
            <a:r>
              <a:rPr lang="es-PE" dirty="0" smtClean="0"/>
              <a:t>a </a:t>
            </a:r>
            <a:r>
              <a:rPr lang="es-PE" dirty="0"/>
              <a:t>ser compartido con potenciales inversionistas</a:t>
            </a:r>
          </a:p>
        </p:txBody>
      </p:sp>
      <p:sp>
        <p:nvSpPr>
          <p:cNvPr id="6" name="CuadroTexto 20"/>
          <p:cNvSpPr txBox="1"/>
          <p:nvPr/>
        </p:nvSpPr>
        <p:spPr>
          <a:xfrm>
            <a:off x="3620462" y="2915979"/>
            <a:ext cx="7733337" cy="646331"/>
          </a:xfrm>
          <a:prstGeom prst="rect">
            <a:avLst/>
          </a:prstGeom>
          <a:noFill/>
        </p:spPr>
        <p:txBody>
          <a:bodyPr wrap="square" rtlCol="0">
            <a:spAutoFit/>
          </a:bodyPr>
          <a:lstStyle>
            <a:defPPr>
              <a:defRPr lang="es-PE"/>
            </a:defPPr>
          </a:lstStyle>
          <a:p>
            <a:r>
              <a:rPr lang="es-PE" dirty="0"/>
              <a:t>Oportunidades de inversión </a:t>
            </a:r>
            <a:r>
              <a:rPr lang="es-PE" dirty="0" smtClean="0"/>
              <a:t>enfocadas en zonas geográficas estratégicas que atienden la demanda de la clase media baja con tamaños </a:t>
            </a:r>
            <a:r>
              <a:rPr lang="es-PE" dirty="0"/>
              <a:t>de </a:t>
            </a:r>
            <a:r>
              <a:rPr lang="es-PE" dirty="0" smtClean="0"/>
              <a:t>ticket variados</a:t>
            </a:r>
            <a:endParaRPr lang="es-PE" dirty="0"/>
          </a:p>
        </p:txBody>
      </p:sp>
      <p:sp>
        <p:nvSpPr>
          <p:cNvPr id="7" name="CuadroTexto 26"/>
          <p:cNvSpPr txBox="1"/>
          <p:nvPr/>
        </p:nvSpPr>
        <p:spPr>
          <a:xfrm>
            <a:off x="3659486" y="5171694"/>
            <a:ext cx="7733337" cy="646331"/>
          </a:xfrm>
          <a:prstGeom prst="rect">
            <a:avLst/>
          </a:prstGeom>
          <a:noFill/>
        </p:spPr>
        <p:txBody>
          <a:bodyPr wrap="square" rtlCol="0">
            <a:spAutoFit/>
          </a:bodyPr>
          <a:lstStyle/>
          <a:p>
            <a:r>
              <a:rPr lang="es-PE" dirty="0" smtClean="0"/>
              <a:t>Seguimiento permanente de inversiones y entrega de información oportuna y vigente con reportes mensuales, KPIs y reuniones periódicas</a:t>
            </a:r>
            <a:endParaRPr lang="es-PE" dirty="0"/>
          </a:p>
        </p:txBody>
      </p:sp>
      <p:sp>
        <p:nvSpPr>
          <p:cNvPr id="8" name="CuadroTexto 29"/>
          <p:cNvSpPr txBox="1"/>
          <p:nvPr/>
        </p:nvSpPr>
        <p:spPr>
          <a:xfrm>
            <a:off x="3704870" y="5946906"/>
            <a:ext cx="7733337" cy="646331"/>
          </a:xfrm>
          <a:prstGeom prst="rect">
            <a:avLst/>
          </a:prstGeom>
          <a:noFill/>
        </p:spPr>
        <p:txBody>
          <a:bodyPr wrap="square" rtlCol="0">
            <a:spAutoFit/>
          </a:bodyPr>
          <a:lstStyle/>
          <a:p>
            <a:r>
              <a:rPr lang="es-PE" dirty="0" smtClean="0"/>
              <a:t>Retornos de proyectos entregados con ventas de $356 millones y retornos entre 15% - 20% en soles</a:t>
            </a:r>
            <a:endParaRPr lang="es-PE" dirty="0"/>
          </a:p>
        </p:txBody>
      </p:sp>
      <p:sp>
        <p:nvSpPr>
          <p:cNvPr id="14" name="CuadroTexto 21"/>
          <p:cNvSpPr txBox="1"/>
          <p:nvPr/>
        </p:nvSpPr>
        <p:spPr>
          <a:xfrm>
            <a:off x="3620462" y="1594527"/>
            <a:ext cx="7733337" cy="1200329"/>
          </a:xfrm>
          <a:prstGeom prst="rect">
            <a:avLst/>
          </a:prstGeom>
          <a:noFill/>
        </p:spPr>
        <p:txBody>
          <a:bodyPr wrap="square" rtlCol="0">
            <a:spAutoFit/>
          </a:bodyPr>
          <a:lstStyle/>
          <a:p>
            <a:pPr lvl="0"/>
            <a:r>
              <a:rPr lang="es-PE" dirty="0" smtClean="0"/>
              <a:t>10 años en el mercado inmobiliario, con 1,307 viviendas entregadas (161 mil m2), sólida reputación en el sistema financiero y un equipo de primera línea</a:t>
            </a:r>
          </a:p>
          <a:p>
            <a:pPr lvl="0"/>
            <a:r>
              <a:rPr lang="es-PE" dirty="0" smtClean="0"/>
              <a:t>Probada experiencia en manejo de inversionistas con US$ 90 millones en AuM de fondos inmobiliarios extranjeros como Palladium y Terranum</a:t>
            </a:r>
            <a:endParaRPr lang="es-PE" dirty="0"/>
          </a:p>
        </p:txBody>
      </p:sp>
      <p:sp>
        <p:nvSpPr>
          <p:cNvPr id="20" name="CuadroTexto 22"/>
          <p:cNvSpPr txBox="1"/>
          <p:nvPr/>
        </p:nvSpPr>
        <p:spPr>
          <a:xfrm>
            <a:off x="3636718" y="4407243"/>
            <a:ext cx="7733337" cy="646331"/>
          </a:xfrm>
          <a:prstGeom prst="rect">
            <a:avLst/>
          </a:prstGeom>
          <a:noFill/>
        </p:spPr>
        <p:txBody>
          <a:bodyPr wrap="square" rtlCol="0">
            <a:spAutoFit/>
          </a:bodyPr>
          <a:lstStyle/>
          <a:p>
            <a:r>
              <a:rPr lang="es-PE" dirty="0" smtClean="0"/>
              <a:t>Sistema de compensación de Caral refleja compensación por desempeño (</a:t>
            </a:r>
            <a:r>
              <a:rPr lang="es-PE" i="1" dirty="0" smtClean="0"/>
              <a:t>success fee</a:t>
            </a:r>
            <a:r>
              <a:rPr lang="es-PE" dirty="0" smtClean="0"/>
              <a:t>) que alinea intereses CARAL-Inversionista</a:t>
            </a:r>
            <a:endParaRPr lang="es-PE" dirty="0"/>
          </a:p>
        </p:txBody>
      </p:sp>
      <p:sp>
        <p:nvSpPr>
          <p:cNvPr id="23" name="TextBox 22"/>
          <p:cNvSpPr txBox="1"/>
          <p:nvPr/>
        </p:nvSpPr>
        <p:spPr>
          <a:xfrm>
            <a:off x="828550" y="1606903"/>
            <a:ext cx="2240666" cy="1200329"/>
          </a:xfrm>
          <a:prstGeom prst="rect">
            <a:avLst/>
          </a:prstGeom>
          <a:solidFill>
            <a:schemeClr val="accent6">
              <a:lumMod val="60000"/>
              <a:lumOff val="40000"/>
            </a:schemeClr>
          </a:solidFill>
        </p:spPr>
        <p:txBody>
          <a:bodyPr wrap="square" rtlCol="0" anchor="ctr">
            <a:spAutoFit/>
          </a:bodyPr>
          <a:lstStyle/>
          <a:p>
            <a:pPr algn="ctr"/>
            <a:r>
              <a:rPr lang="es-ES_tradnl" b="1" dirty="0" smtClean="0">
                <a:solidFill>
                  <a:schemeClr val="bg1"/>
                </a:solidFill>
              </a:rPr>
              <a:t>EXPERIENCIA</a:t>
            </a:r>
          </a:p>
          <a:p>
            <a:pPr algn="ctr"/>
            <a:endParaRPr lang="es-ES_tradnl" b="1" dirty="0" smtClean="0">
              <a:solidFill>
                <a:schemeClr val="bg1"/>
              </a:solidFill>
            </a:endParaRPr>
          </a:p>
          <a:p>
            <a:pPr algn="ctr"/>
            <a:endParaRPr lang="es-ES_tradnl" b="1" dirty="0" smtClean="0">
              <a:solidFill>
                <a:schemeClr val="bg1"/>
              </a:solidFill>
            </a:endParaRPr>
          </a:p>
          <a:p>
            <a:pPr algn="ctr"/>
            <a:endParaRPr lang="es-ES_tradnl" b="1" dirty="0">
              <a:solidFill>
                <a:schemeClr val="bg1"/>
              </a:solidFill>
            </a:endParaRPr>
          </a:p>
        </p:txBody>
      </p:sp>
      <p:sp>
        <p:nvSpPr>
          <p:cNvPr id="24" name="TextBox 23"/>
          <p:cNvSpPr txBox="1"/>
          <p:nvPr/>
        </p:nvSpPr>
        <p:spPr>
          <a:xfrm>
            <a:off x="828550" y="2915979"/>
            <a:ext cx="2240666" cy="646331"/>
          </a:xfrm>
          <a:prstGeom prst="rect">
            <a:avLst/>
          </a:prstGeom>
          <a:solidFill>
            <a:schemeClr val="accent6">
              <a:lumMod val="60000"/>
              <a:lumOff val="40000"/>
            </a:schemeClr>
          </a:solidFill>
        </p:spPr>
        <p:txBody>
          <a:bodyPr wrap="square" rtlCol="0" anchor="ctr">
            <a:spAutoFit/>
          </a:bodyPr>
          <a:lstStyle/>
          <a:p>
            <a:pPr algn="ctr"/>
            <a:r>
              <a:rPr lang="es-ES_tradnl" b="1" dirty="0" smtClean="0">
                <a:solidFill>
                  <a:schemeClr val="bg1"/>
                </a:solidFill>
              </a:rPr>
              <a:t>DIVERSIFICACION</a:t>
            </a:r>
          </a:p>
          <a:p>
            <a:pPr algn="ctr"/>
            <a:endParaRPr lang="es-ES_tradnl" b="1" dirty="0">
              <a:solidFill>
                <a:schemeClr val="bg1"/>
              </a:solidFill>
            </a:endParaRPr>
          </a:p>
        </p:txBody>
      </p:sp>
      <p:sp>
        <p:nvSpPr>
          <p:cNvPr id="25" name="TextBox 24"/>
          <p:cNvSpPr txBox="1"/>
          <p:nvPr/>
        </p:nvSpPr>
        <p:spPr>
          <a:xfrm>
            <a:off x="828550" y="3665512"/>
            <a:ext cx="2240666" cy="646331"/>
          </a:xfrm>
          <a:prstGeom prst="rect">
            <a:avLst/>
          </a:prstGeom>
          <a:solidFill>
            <a:schemeClr val="accent6">
              <a:lumMod val="60000"/>
              <a:lumOff val="40000"/>
            </a:schemeClr>
          </a:solidFill>
        </p:spPr>
        <p:txBody>
          <a:bodyPr wrap="square" rtlCol="0" anchor="ctr">
            <a:spAutoFit/>
          </a:bodyPr>
          <a:lstStyle/>
          <a:p>
            <a:pPr algn="ctr"/>
            <a:r>
              <a:rPr lang="es-ES_tradnl" b="1" dirty="0" smtClean="0">
                <a:solidFill>
                  <a:schemeClr val="bg1"/>
                </a:solidFill>
              </a:rPr>
              <a:t>DINAMISMO</a:t>
            </a:r>
          </a:p>
          <a:p>
            <a:pPr algn="ctr"/>
            <a:endParaRPr lang="es-ES_tradnl" b="1" dirty="0">
              <a:solidFill>
                <a:schemeClr val="bg1"/>
              </a:solidFill>
            </a:endParaRPr>
          </a:p>
        </p:txBody>
      </p:sp>
      <p:sp>
        <p:nvSpPr>
          <p:cNvPr id="26" name="TextBox 25"/>
          <p:cNvSpPr txBox="1"/>
          <p:nvPr/>
        </p:nvSpPr>
        <p:spPr>
          <a:xfrm>
            <a:off x="828550" y="4415045"/>
            <a:ext cx="2240666" cy="646331"/>
          </a:xfrm>
          <a:prstGeom prst="rect">
            <a:avLst/>
          </a:prstGeom>
          <a:solidFill>
            <a:schemeClr val="accent6">
              <a:lumMod val="60000"/>
              <a:lumOff val="40000"/>
            </a:schemeClr>
          </a:solidFill>
        </p:spPr>
        <p:txBody>
          <a:bodyPr wrap="square" rtlCol="0" anchor="ctr">
            <a:spAutoFit/>
          </a:bodyPr>
          <a:lstStyle/>
          <a:p>
            <a:pPr algn="ctr"/>
            <a:r>
              <a:rPr lang="es-ES_tradnl" b="1" dirty="0" smtClean="0">
                <a:solidFill>
                  <a:schemeClr val="bg1"/>
                </a:solidFill>
              </a:rPr>
              <a:t>INTERESES ALINEADOS</a:t>
            </a:r>
          </a:p>
        </p:txBody>
      </p:sp>
      <p:sp>
        <p:nvSpPr>
          <p:cNvPr id="27" name="TextBox 26"/>
          <p:cNvSpPr txBox="1"/>
          <p:nvPr/>
        </p:nvSpPr>
        <p:spPr>
          <a:xfrm>
            <a:off x="828550" y="5181371"/>
            <a:ext cx="2240666" cy="646331"/>
          </a:xfrm>
          <a:prstGeom prst="rect">
            <a:avLst/>
          </a:prstGeom>
          <a:solidFill>
            <a:schemeClr val="accent6">
              <a:lumMod val="60000"/>
              <a:lumOff val="40000"/>
            </a:schemeClr>
          </a:solidFill>
        </p:spPr>
        <p:txBody>
          <a:bodyPr wrap="square" rtlCol="0" anchor="ctr">
            <a:spAutoFit/>
          </a:bodyPr>
          <a:lstStyle/>
          <a:p>
            <a:pPr algn="ctr"/>
            <a:r>
              <a:rPr lang="es-ES_tradnl" b="1" dirty="0" smtClean="0">
                <a:solidFill>
                  <a:schemeClr val="bg1"/>
                </a:solidFill>
              </a:rPr>
              <a:t>TRANSPARENCIA</a:t>
            </a:r>
          </a:p>
          <a:p>
            <a:pPr algn="ctr"/>
            <a:endParaRPr lang="es-ES_tradnl" b="1" dirty="0">
              <a:solidFill>
                <a:schemeClr val="bg1"/>
              </a:solidFill>
            </a:endParaRPr>
          </a:p>
        </p:txBody>
      </p:sp>
      <p:sp>
        <p:nvSpPr>
          <p:cNvPr id="28" name="TextBox 27"/>
          <p:cNvSpPr txBox="1"/>
          <p:nvPr/>
        </p:nvSpPr>
        <p:spPr>
          <a:xfrm>
            <a:off x="828550" y="5947697"/>
            <a:ext cx="2240666" cy="646331"/>
          </a:xfrm>
          <a:prstGeom prst="rect">
            <a:avLst/>
          </a:prstGeom>
          <a:solidFill>
            <a:schemeClr val="accent6">
              <a:lumMod val="60000"/>
              <a:lumOff val="40000"/>
            </a:schemeClr>
          </a:solidFill>
        </p:spPr>
        <p:txBody>
          <a:bodyPr wrap="square" rtlCol="0" anchor="ctr">
            <a:spAutoFit/>
          </a:bodyPr>
          <a:lstStyle/>
          <a:p>
            <a:pPr algn="ctr"/>
            <a:r>
              <a:rPr lang="es-ES_tradnl" b="1" dirty="0" smtClean="0">
                <a:solidFill>
                  <a:schemeClr val="bg1"/>
                </a:solidFill>
              </a:rPr>
              <a:t>RESULTADOS PROBADOS</a:t>
            </a:r>
          </a:p>
        </p:txBody>
      </p:sp>
      <p:sp>
        <p:nvSpPr>
          <p:cNvPr id="29" name="Triangle 28"/>
          <p:cNvSpPr/>
          <p:nvPr/>
        </p:nvSpPr>
        <p:spPr>
          <a:xfrm rot="5400000">
            <a:off x="3139078" y="2118170"/>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0" name="Triangle 29"/>
          <p:cNvSpPr/>
          <p:nvPr/>
        </p:nvSpPr>
        <p:spPr>
          <a:xfrm rot="5400000">
            <a:off x="3139078" y="3139884"/>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1" name="Triangle 30"/>
          <p:cNvSpPr/>
          <p:nvPr/>
        </p:nvSpPr>
        <p:spPr>
          <a:xfrm rot="5400000">
            <a:off x="3139078" y="3872930"/>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2" name="Triangle 31"/>
          <p:cNvSpPr/>
          <p:nvPr/>
        </p:nvSpPr>
        <p:spPr>
          <a:xfrm rot="5400000">
            <a:off x="3139078" y="4610404"/>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3" name="Triangle 32"/>
          <p:cNvSpPr/>
          <p:nvPr/>
        </p:nvSpPr>
        <p:spPr>
          <a:xfrm rot="5400000">
            <a:off x="3139078" y="5367303"/>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34" name="Triangle 33"/>
          <p:cNvSpPr/>
          <p:nvPr/>
        </p:nvSpPr>
        <p:spPr>
          <a:xfrm rot="5400000">
            <a:off x="3139078" y="6119613"/>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35012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Sus socios cuentan con una amplia trayectoria en el mundo corporativo </a:t>
            </a:r>
            <a:r>
              <a:rPr lang="mr-IN" sz="2300" b="1" dirty="0" smtClean="0"/>
              <a:t>…</a:t>
            </a:r>
            <a:r>
              <a:rPr lang="en-US" sz="2300" b="1" dirty="0" smtClean="0"/>
              <a:t> </a:t>
            </a:r>
            <a:r>
              <a:rPr lang="es-ES_tradnl" sz="2300" b="1" dirty="0" smtClean="0"/>
              <a:t>XXX agregar directorios? Puestos previos?</a:t>
            </a:r>
            <a:endParaRPr lang="es-ES_tradnl" sz="2300" b="1" dirty="0"/>
          </a:p>
        </p:txBody>
      </p:sp>
      <p:sp>
        <p:nvSpPr>
          <p:cNvPr id="4" name="TextBox 3"/>
          <p:cNvSpPr txBox="1"/>
          <p:nvPr/>
        </p:nvSpPr>
        <p:spPr>
          <a:xfrm>
            <a:off x="3511961" y="1956122"/>
            <a:ext cx="2542570" cy="3785652"/>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s-PE" sz="1600" dirty="0" smtClean="0"/>
              <a:t>Socio fundador de Caral </a:t>
            </a:r>
            <a:r>
              <a:rPr lang="mr-IN" sz="1600" dirty="0" smtClean="0"/>
              <a:t>–</a:t>
            </a:r>
            <a:r>
              <a:rPr lang="es-PE" sz="1600" dirty="0" smtClean="0"/>
              <a:t> lidera comité de operaciones</a:t>
            </a:r>
          </a:p>
          <a:p>
            <a:pPr marL="285750" indent="-285750">
              <a:buFont typeface="Arial" panose="020B0604020202020204" pitchFamily="34" charset="0"/>
              <a:buChar char="•"/>
            </a:pPr>
            <a:r>
              <a:rPr lang="es-PE" sz="1600" dirty="0" smtClean="0"/>
              <a:t>Ejecutivo </a:t>
            </a:r>
            <a:r>
              <a:rPr lang="es-PE" sz="1600" dirty="0"/>
              <a:t>s</a:t>
            </a:r>
            <a:r>
              <a:rPr lang="es-PE" sz="1600" dirty="0" smtClean="0"/>
              <a:t>enior con experiencia en Operaciones e Inmobiliaria</a:t>
            </a:r>
          </a:p>
          <a:p>
            <a:pPr marL="285750" indent="-285750">
              <a:buFont typeface="Arial" panose="020B0604020202020204" pitchFamily="34" charset="0"/>
              <a:buChar char="•"/>
            </a:pPr>
            <a:r>
              <a:rPr lang="en-US" sz="1600" dirty="0" smtClean="0"/>
              <a:t>Real Estate Management - Harvard University</a:t>
            </a:r>
          </a:p>
          <a:p>
            <a:pPr marL="285750" indent="-285750">
              <a:buFont typeface="Arial" panose="020B0604020202020204" pitchFamily="34" charset="0"/>
              <a:buChar char="•"/>
            </a:pPr>
            <a:r>
              <a:rPr lang="en-US" sz="1600" dirty="0" smtClean="0"/>
              <a:t>Master in Engineering of Design - Stanford University</a:t>
            </a:r>
          </a:p>
          <a:p>
            <a:pPr marL="285750" indent="-285750">
              <a:buFont typeface="Arial" panose="020B0604020202020204" pitchFamily="34" charset="0"/>
              <a:buChar char="•"/>
            </a:pPr>
            <a:endParaRPr lang="es-PE" sz="1600" dirty="0" smtClean="0"/>
          </a:p>
          <a:p>
            <a:endParaRPr lang="es-PE" sz="1600" b="1" dirty="0" smtClean="0"/>
          </a:p>
          <a:p>
            <a:endParaRPr lang="es-ES_tradnl" sz="1600" dirty="0"/>
          </a:p>
        </p:txBody>
      </p:sp>
      <p:sp>
        <p:nvSpPr>
          <p:cNvPr id="5" name="TextBox 4"/>
          <p:cNvSpPr txBox="1"/>
          <p:nvPr/>
        </p:nvSpPr>
        <p:spPr>
          <a:xfrm>
            <a:off x="3437682" y="1597308"/>
            <a:ext cx="3449256" cy="369332"/>
          </a:xfrm>
          <a:prstGeom prst="rect">
            <a:avLst/>
          </a:prstGeom>
          <a:noFill/>
        </p:spPr>
        <p:txBody>
          <a:bodyPr wrap="square" rtlCol="0">
            <a:spAutoFit/>
          </a:bodyPr>
          <a:lstStyle/>
          <a:p>
            <a:r>
              <a:rPr lang="es-ES_tradnl" b="1" dirty="0" smtClean="0"/>
              <a:t>Fernando de la Flor</a:t>
            </a:r>
            <a:endParaRPr lang="es-ES_tradnl" b="1" dirty="0"/>
          </a:p>
        </p:txBody>
      </p:sp>
      <p:sp>
        <p:nvSpPr>
          <p:cNvPr id="6" name="TextBox 5"/>
          <p:cNvSpPr txBox="1"/>
          <p:nvPr/>
        </p:nvSpPr>
        <p:spPr>
          <a:xfrm>
            <a:off x="807017" y="1920340"/>
            <a:ext cx="2542570" cy="3785652"/>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s-PE" sz="1600" dirty="0" smtClean="0"/>
              <a:t>Socio fundador de Caral presidente del Directorio. Lidera comité de nuevos proyectos</a:t>
            </a:r>
          </a:p>
          <a:p>
            <a:pPr marL="285750" indent="-285750">
              <a:buFont typeface="Arial" panose="020B0604020202020204" pitchFamily="34" charset="0"/>
              <a:buChar char="•"/>
            </a:pPr>
            <a:r>
              <a:rPr lang="es-PE" sz="1600" dirty="0" smtClean="0"/>
              <a:t>Exitoso empresario y fundador de reconocidas empresas COMO XXX</a:t>
            </a:r>
          </a:p>
          <a:p>
            <a:pPr marL="285750" indent="-285750">
              <a:buFont typeface="Arial" panose="020B0604020202020204" pitchFamily="34" charset="0"/>
              <a:buChar char="•"/>
            </a:pPr>
            <a:r>
              <a:rPr lang="es-PE" sz="1600" dirty="0" smtClean="0"/>
              <a:t>MBA - Harvard Business School</a:t>
            </a:r>
          </a:p>
          <a:p>
            <a:pPr marL="285750" indent="-285750">
              <a:buFont typeface="Arial" panose="020B0604020202020204" pitchFamily="34" charset="0"/>
              <a:buChar char="•"/>
            </a:pPr>
            <a:r>
              <a:rPr lang="es-PE" sz="1600" dirty="0" smtClean="0"/>
              <a:t>Master in Economics - Tufts University</a:t>
            </a:r>
          </a:p>
          <a:p>
            <a:pPr marL="285750" indent="-285750">
              <a:buFont typeface="Arial" panose="020B0604020202020204" pitchFamily="34" charset="0"/>
              <a:buChar char="•"/>
            </a:pPr>
            <a:endParaRPr lang="es-PE" sz="1600" dirty="0" smtClean="0"/>
          </a:p>
          <a:p>
            <a:endParaRPr lang="es-PE" sz="1600" b="1" dirty="0" smtClean="0"/>
          </a:p>
          <a:p>
            <a:endParaRPr lang="es-PE" sz="1600" b="1" dirty="0" smtClean="0"/>
          </a:p>
          <a:p>
            <a:endParaRPr lang="es-ES_tradnl" sz="1600" dirty="0"/>
          </a:p>
        </p:txBody>
      </p:sp>
      <p:sp>
        <p:nvSpPr>
          <p:cNvPr id="7" name="TextBox 6"/>
          <p:cNvSpPr txBox="1"/>
          <p:nvPr/>
        </p:nvSpPr>
        <p:spPr>
          <a:xfrm>
            <a:off x="6215929" y="1956122"/>
            <a:ext cx="2542570" cy="3785652"/>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s-PE" sz="1600" dirty="0" smtClean="0"/>
              <a:t>Socio fundador de Caral </a:t>
            </a:r>
            <a:r>
              <a:rPr lang="mr-IN" sz="1600" dirty="0" smtClean="0"/>
              <a:t>–</a:t>
            </a:r>
            <a:r>
              <a:rPr lang="es-PE" sz="1600" dirty="0" smtClean="0"/>
              <a:t> lidera comité de inversiones</a:t>
            </a:r>
          </a:p>
          <a:p>
            <a:pPr marL="285750" indent="-285750">
              <a:buFont typeface="Arial" panose="020B0604020202020204" pitchFamily="34" charset="0"/>
              <a:buChar char="•"/>
            </a:pPr>
            <a:r>
              <a:rPr lang="es-PE" sz="1600" dirty="0" smtClean="0"/>
              <a:t>Ejecutivo senior con experiencia en desarrollo de Estrategias de Planeamiento y Comerciales</a:t>
            </a:r>
          </a:p>
          <a:p>
            <a:pPr marL="285750" indent="-285750">
              <a:buFont typeface="Arial" panose="020B0604020202020204" pitchFamily="34" charset="0"/>
              <a:buChar char="•"/>
            </a:pPr>
            <a:r>
              <a:rPr lang="es-PE" sz="1600" dirty="0" smtClean="0"/>
              <a:t> MBA - Northern Illinois University MBC Economics - Universidad del Pacífico.</a:t>
            </a:r>
          </a:p>
          <a:p>
            <a:pPr marL="285750" indent="-285750">
              <a:buFont typeface="Arial" panose="020B0604020202020204" pitchFamily="34" charset="0"/>
              <a:buChar char="•"/>
            </a:pPr>
            <a:endParaRPr lang="es-PE" sz="1600" dirty="0" smtClean="0"/>
          </a:p>
          <a:p>
            <a:endParaRPr lang="es-PE" sz="1600" b="1" dirty="0" smtClean="0"/>
          </a:p>
          <a:p>
            <a:endParaRPr lang="es-ES_tradnl" sz="1600" dirty="0"/>
          </a:p>
        </p:txBody>
      </p:sp>
      <p:sp>
        <p:nvSpPr>
          <p:cNvPr id="8" name="TextBox 7"/>
          <p:cNvSpPr txBox="1"/>
          <p:nvPr/>
        </p:nvSpPr>
        <p:spPr>
          <a:xfrm>
            <a:off x="8904793" y="1956122"/>
            <a:ext cx="2542570" cy="3785652"/>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s-PE" sz="1600" dirty="0" smtClean="0"/>
              <a:t>Socio de Caral </a:t>
            </a:r>
            <a:r>
              <a:rPr lang="mr-IN" sz="1600" dirty="0" smtClean="0"/>
              <a:t>–</a:t>
            </a:r>
            <a:r>
              <a:rPr lang="es-PE" sz="1600" dirty="0" smtClean="0"/>
              <a:t> lidera comité de finanzas</a:t>
            </a:r>
          </a:p>
          <a:p>
            <a:pPr marL="285750" indent="-285750">
              <a:buFont typeface="Arial" panose="020B0604020202020204" pitchFamily="34" charset="0"/>
              <a:buChar char="•"/>
            </a:pPr>
            <a:r>
              <a:rPr lang="es-PE" sz="1600" dirty="0" smtClean="0"/>
              <a:t>Ejecutivo senior con expertise en Finanzas y Negocios</a:t>
            </a:r>
          </a:p>
          <a:p>
            <a:pPr marL="285750" indent="-285750">
              <a:buFont typeface="Arial" panose="020B0604020202020204" pitchFamily="34" charset="0"/>
              <a:buChar char="•"/>
            </a:pPr>
            <a:r>
              <a:rPr lang="en-US" sz="1600" dirty="0" smtClean="0"/>
              <a:t>Master </a:t>
            </a:r>
            <a:r>
              <a:rPr lang="en-US" sz="1600" dirty="0" err="1" smtClean="0"/>
              <a:t>en</a:t>
            </a:r>
            <a:r>
              <a:rPr lang="en-US" sz="1600" dirty="0" smtClean="0"/>
              <a:t> </a:t>
            </a:r>
            <a:r>
              <a:rPr lang="en-US" sz="1600" dirty="0" err="1" smtClean="0"/>
              <a:t>Economía</a:t>
            </a:r>
            <a:r>
              <a:rPr lang="en-US" sz="1600" dirty="0" smtClean="0"/>
              <a:t> y </a:t>
            </a:r>
            <a:r>
              <a:rPr lang="en-US" sz="1600" dirty="0" err="1" smtClean="0"/>
              <a:t>Dirección</a:t>
            </a:r>
            <a:r>
              <a:rPr lang="en-US" sz="1600" dirty="0" smtClean="0"/>
              <a:t> de </a:t>
            </a:r>
            <a:r>
              <a:rPr lang="en-US" sz="1600" dirty="0" err="1" smtClean="0"/>
              <a:t>Empresas</a:t>
            </a:r>
            <a:r>
              <a:rPr lang="en-US" sz="1600" dirty="0" smtClean="0"/>
              <a:t> del IESE - Universidad de Navarra</a:t>
            </a:r>
          </a:p>
          <a:p>
            <a:pPr marL="285750" indent="-285750">
              <a:buFont typeface="Arial" panose="020B0604020202020204" pitchFamily="34" charset="0"/>
              <a:buChar char="•"/>
            </a:pPr>
            <a:r>
              <a:rPr lang="en-US" sz="1600" dirty="0" err="1" smtClean="0"/>
              <a:t>Estudios</a:t>
            </a:r>
            <a:r>
              <a:rPr lang="en-US" sz="1600" dirty="0" smtClean="0"/>
              <a:t> de </a:t>
            </a:r>
            <a:r>
              <a:rPr lang="en-US" sz="1600" dirty="0" err="1" smtClean="0"/>
              <a:t>Finanzas</a:t>
            </a:r>
            <a:r>
              <a:rPr lang="en-US" sz="1600" dirty="0" smtClean="0"/>
              <a:t>- Universidad de Chicago</a:t>
            </a:r>
          </a:p>
          <a:p>
            <a:pPr marL="285750" indent="-285750">
              <a:buFont typeface="Arial" panose="020B0604020202020204" pitchFamily="34" charset="0"/>
              <a:buChar char="•"/>
            </a:pPr>
            <a:endParaRPr lang="es-PE" sz="1600" dirty="0" smtClean="0"/>
          </a:p>
          <a:p>
            <a:endParaRPr lang="es-PE" sz="1600" b="1" dirty="0"/>
          </a:p>
          <a:p>
            <a:endParaRPr lang="es-PE" sz="1600" b="1" dirty="0" smtClean="0"/>
          </a:p>
          <a:p>
            <a:endParaRPr lang="es-ES_tradnl" sz="1600" dirty="0"/>
          </a:p>
        </p:txBody>
      </p:sp>
      <p:sp>
        <p:nvSpPr>
          <p:cNvPr id="9" name="TextBox 8"/>
          <p:cNvSpPr txBox="1"/>
          <p:nvPr/>
        </p:nvSpPr>
        <p:spPr>
          <a:xfrm>
            <a:off x="733059" y="1597308"/>
            <a:ext cx="3449256" cy="369332"/>
          </a:xfrm>
          <a:prstGeom prst="rect">
            <a:avLst/>
          </a:prstGeom>
          <a:noFill/>
        </p:spPr>
        <p:txBody>
          <a:bodyPr wrap="square" rtlCol="0">
            <a:spAutoFit/>
          </a:bodyPr>
          <a:lstStyle/>
          <a:p>
            <a:r>
              <a:rPr lang="es-ES_tradnl" b="1" dirty="0" smtClean="0"/>
              <a:t>Manuel Vega</a:t>
            </a:r>
            <a:endParaRPr lang="es-ES_tradnl" b="1" dirty="0"/>
          </a:p>
        </p:txBody>
      </p:sp>
      <p:sp>
        <p:nvSpPr>
          <p:cNvPr id="10" name="TextBox 9"/>
          <p:cNvSpPr txBox="1"/>
          <p:nvPr/>
        </p:nvSpPr>
        <p:spPr>
          <a:xfrm>
            <a:off x="6096000" y="1597308"/>
            <a:ext cx="3449256" cy="369332"/>
          </a:xfrm>
          <a:prstGeom prst="rect">
            <a:avLst/>
          </a:prstGeom>
          <a:noFill/>
        </p:spPr>
        <p:txBody>
          <a:bodyPr wrap="square" rtlCol="0">
            <a:spAutoFit/>
          </a:bodyPr>
          <a:lstStyle/>
          <a:p>
            <a:r>
              <a:rPr lang="es-ES_tradnl" b="1" dirty="0" smtClean="0"/>
              <a:t>Jaime </a:t>
            </a:r>
            <a:r>
              <a:rPr lang="es-ES_tradnl" b="1" dirty="0" err="1" smtClean="0"/>
              <a:t>Raygada</a:t>
            </a:r>
            <a:endParaRPr lang="es-ES_tradnl" b="1" dirty="0"/>
          </a:p>
        </p:txBody>
      </p:sp>
      <p:sp>
        <p:nvSpPr>
          <p:cNvPr id="11" name="TextBox 10"/>
          <p:cNvSpPr txBox="1"/>
          <p:nvPr/>
        </p:nvSpPr>
        <p:spPr>
          <a:xfrm>
            <a:off x="8904793" y="1597308"/>
            <a:ext cx="3449256" cy="369332"/>
          </a:xfrm>
          <a:prstGeom prst="rect">
            <a:avLst/>
          </a:prstGeom>
          <a:noFill/>
        </p:spPr>
        <p:txBody>
          <a:bodyPr wrap="square" rtlCol="0">
            <a:spAutoFit/>
          </a:bodyPr>
          <a:lstStyle/>
          <a:p>
            <a:r>
              <a:rPr lang="es-ES_tradnl" b="1" dirty="0" smtClean="0"/>
              <a:t>Juan Alberto Forsyth</a:t>
            </a:r>
            <a:endParaRPr lang="es-ES_tradnl" b="1" dirty="0"/>
          </a:p>
        </p:txBody>
      </p:sp>
    </p:spTree>
    <p:extLst>
      <p:ext uri="{BB962C8B-B14F-4D97-AF65-F5344CB8AC3E}">
        <p14:creationId xmlns:p14="http://schemas.microsoft.com/office/powerpoint/2010/main" val="147284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 y han desarrollado exitosamente otras plataformas inmobiliarias</a:t>
            </a:r>
            <a:endParaRPr lang="es-ES_tradnl" sz="2300" b="1" dirty="0"/>
          </a:p>
        </p:txBody>
      </p:sp>
      <p:sp>
        <p:nvSpPr>
          <p:cNvPr id="4" name="CuadroTexto 7"/>
          <p:cNvSpPr txBox="1"/>
          <p:nvPr/>
        </p:nvSpPr>
        <p:spPr>
          <a:xfrm>
            <a:off x="3620462" y="4091374"/>
            <a:ext cx="7733337" cy="1200329"/>
          </a:xfrm>
          <a:prstGeom prst="rect">
            <a:avLst/>
          </a:prstGeom>
          <a:noFill/>
        </p:spPr>
        <p:txBody>
          <a:bodyPr wrap="square" rtlCol="0">
            <a:spAutoFit/>
          </a:bodyPr>
          <a:lstStyle/>
          <a:p>
            <a:pPr marL="285750" lvl="0" indent="-285750">
              <a:buFont typeface="Arial" panose="020B0604020202020204" pitchFamily="34" charset="0"/>
              <a:buChar char="•"/>
            </a:pPr>
            <a:r>
              <a:rPr lang="es-PE" dirty="0" smtClean="0"/>
              <a:t>Empresa construye y arrienda espacios temporales de trabajo, cuenta con presencia regional y 1 millón de m2 ejecutados</a:t>
            </a:r>
          </a:p>
          <a:p>
            <a:pPr marL="285750" lvl="0" indent="-285750">
              <a:buFont typeface="Arial" panose="020B0604020202020204" pitchFamily="34" charset="0"/>
              <a:buChar char="•"/>
            </a:pPr>
            <a:r>
              <a:rPr lang="es-PE" dirty="0" smtClean="0"/>
              <a:t>Marca ampliamente reconocida, con clientes de escala mundial como Google, Kellogg’s, HP, CITIBANK, Coca-Cola</a:t>
            </a:r>
          </a:p>
        </p:txBody>
      </p:sp>
      <p:sp>
        <p:nvSpPr>
          <p:cNvPr id="5" name="CuadroTexto 20"/>
          <p:cNvSpPr txBox="1"/>
          <p:nvPr/>
        </p:nvSpPr>
        <p:spPr>
          <a:xfrm>
            <a:off x="3620462" y="2869667"/>
            <a:ext cx="7733337" cy="1200329"/>
          </a:xfrm>
          <a:prstGeom prst="rect">
            <a:avLst/>
          </a:prstGeom>
          <a:noFill/>
        </p:spPr>
        <p:txBody>
          <a:bodyPr wrap="square" rtlCol="0">
            <a:spAutoFit/>
          </a:bodyPr>
          <a:lstStyle>
            <a:defPPr>
              <a:defRPr lang="es-PE"/>
            </a:defPPr>
          </a:lstStyle>
          <a:p>
            <a:pPr marL="285750" lvl="0" indent="-285750">
              <a:buFont typeface="Arial" panose="020B0604020202020204" pitchFamily="34" charset="0"/>
              <a:buChar char="•"/>
            </a:pPr>
            <a:r>
              <a:rPr lang="es-PE" dirty="0" smtClean="0"/>
              <a:t>Empresa de desarrollos de oficinas, cuenta con 138,000  m2 construidos y 72,200 m2 de área comercializable en  66 pisos con certificación GREEN (LEED)</a:t>
            </a:r>
          </a:p>
          <a:p>
            <a:pPr marL="285750" lvl="0" indent="-285750">
              <a:buFont typeface="Arial" panose="020B0604020202020204" pitchFamily="34" charset="0"/>
              <a:buChar char="•"/>
            </a:pPr>
            <a:r>
              <a:rPr lang="es-PE" dirty="0" smtClean="0"/>
              <a:t>Inversión total de $ 34.5 millones en asociación con family offices de la región </a:t>
            </a:r>
          </a:p>
        </p:txBody>
      </p:sp>
      <p:sp>
        <p:nvSpPr>
          <p:cNvPr id="6" name="CuadroTexto 21"/>
          <p:cNvSpPr txBox="1"/>
          <p:nvPr/>
        </p:nvSpPr>
        <p:spPr>
          <a:xfrm>
            <a:off x="3620462" y="1768151"/>
            <a:ext cx="7733337" cy="1200329"/>
          </a:xfrm>
          <a:prstGeom prst="rect">
            <a:avLst/>
          </a:prstGeom>
          <a:noFill/>
        </p:spPr>
        <p:txBody>
          <a:bodyPr wrap="square" rtlCol="0">
            <a:spAutoFit/>
          </a:bodyPr>
          <a:lstStyle/>
          <a:p>
            <a:pPr marL="285750" lvl="0" indent="-285750">
              <a:buFont typeface="Arial" charset="0"/>
              <a:buChar char="•"/>
            </a:pPr>
            <a:r>
              <a:rPr lang="es-PE" dirty="0" smtClean="0"/>
              <a:t>Empresa de desarrollos comerciales, cuenta con 15,690 </a:t>
            </a:r>
            <a:r>
              <a:rPr lang="es-PE" dirty="0"/>
              <a:t>m2 </a:t>
            </a:r>
            <a:r>
              <a:rPr lang="es-PE" dirty="0" smtClean="0"/>
              <a:t>construidos y 11,977 m2 arrendables</a:t>
            </a:r>
          </a:p>
          <a:p>
            <a:pPr marL="285750" lvl="0" indent="-285750">
              <a:buFont typeface="Arial" charset="0"/>
              <a:buChar char="•"/>
            </a:pPr>
            <a:r>
              <a:rPr lang="es-PE" dirty="0" smtClean="0"/>
              <a:t>Inversión total de $ 19.5 millones en asociación con Kimko Realty, real estate investment trust de EEUU</a:t>
            </a:r>
          </a:p>
        </p:txBody>
      </p:sp>
      <p:sp>
        <p:nvSpPr>
          <p:cNvPr id="8" name="TextBox 7"/>
          <p:cNvSpPr txBox="1"/>
          <p:nvPr/>
        </p:nvSpPr>
        <p:spPr>
          <a:xfrm>
            <a:off x="828550" y="1941774"/>
            <a:ext cx="2240666" cy="646331"/>
          </a:xfrm>
          <a:prstGeom prst="rect">
            <a:avLst/>
          </a:prstGeom>
          <a:solidFill>
            <a:schemeClr val="accent6">
              <a:lumMod val="60000"/>
              <a:lumOff val="40000"/>
            </a:schemeClr>
          </a:solidFill>
        </p:spPr>
        <p:txBody>
          <a:bodyPr wrap="square" rtlCol="0" anchor="ctr">
            <a:spAutoFit/>
          </a:bodyPr>
          <a:lstStyle/>
          <a:p>
            <a:pPr algn="ctr"/>
            <a:r>
              <a:rPr lang="es-ES_tradnl" b="1" smtClean="0">
                <a:solidFill>
                  <a:schemeClr val="bg1"/>
                </a:solidFill>
              </a:rPr>
              <a:t>PENTA MALL</a:t>
            </a:r>
            <a:endParaRPr lang="es-ES_tradnl" b="1" dirty="0" smtClean="0">
              <a:solidFill>
                <a:schemeClr val="bg1"/>
              </a:solidFill>
            </a:endParaRPr>
          </a:p>
          <a:p>
            <a:pPr algn="ctr"/>
            <a:endParaRPr lang="es-ES_tradnl" b="1" dirty="0">
              <a:solidFill>
                <a:schemeClr val="bg1"/>
              </a:solidFill>
            </a:endParaRPr>
          </a:p>
        </p:txBody>
      </p:sp>
      <p:sp>
        <p:nvSpPr>
          <p:cNvPr id="9" name="TextBox 8"/>
          <p:cNvSpPr txBox="1"/>
          <p:nvPr/>
        </p:nvSpPr>
        <p:spPr>
          <a:xfrm>
            <a:off x="828550" y="2974247"/>
            <a:ext cx="2240666" cy="923330"/>
          </a:xfrm>
          <a:prstGeom prst="rect">
            <a:avLst/>
          </a:prstGeom>
          <a:solidFill>
            <a:schemeClr val="accent6">
              <a:lumMod val="60000"/>
              <a:lumOff val="40000"/>
            </a:schemeClr>
          </a:solidFill>
        </p:spPr>
        <p:txBody>
          <a:bodyPr wrap="square" rtlCol="0" anchor="ctr">
            <a:spAutoFit/>
          </a:bodyPr>
          <a:lstStyle/>
          <a:p>
            <a:pPr algn="ctr"/>
            <a:r>
              <a:rPr lang="es-ES_tradnl" b="1" dirty="0" smtClean="0">
                <a:solidFill>
                  <a:schemeClr val="bg1"/>
                </a:solidFill>
              </a:rPr>
              <a:t>PARK OFFICE</a:t>
            </a:r>
          </a:p>
          <a:p>
            <a:pPr algn="ctr"/>
            <a:endParaRPr lang="es-ES_tradnl" b="1" dirty="0" smtClean="0">
              <a:solidFill>
                <a:schemeClr val="bg1"/>
              </a:solidFill>
            </a:endParaRPr>
          </a:p>
          <a:p>
            <a:pPr algn="ctr"/>
            <a:endParaRPr lang="es-ES_tradnl" b="1" dirty="0">
              <a:solidFill>
                <a:schemeClr val="bg1"/>
              </a:solidFill>
            </a:endParaRPr>
          </a:p>
        </p:txBody>
      </p:sp>
      <p:sp>
        <p:nvSpPr>
          <p:cNvPr id="10" name="TextBox 9"/>
          <p:cNvSpPr txBox="1"/>
          <p:nvPr/>
        </p:nvSpPr>
        <p:spPr>
          <a:xfrm>
            <a:off x="828550" y="4152042"/>
            <a:ext cx="2240666" cy="923330"/>
          </a:xfrm>
          <a:prstGeom prst="rect">
            <a:avLst/>
          </a:prstGeom>
          <a:solidFill>
            <a:schemeClr val="accent6">
              <a:lumMod val="60000"/>
              <a:lumOff val="40000"/>
            </a:schemeClr>
          </a:solidFill>
        </p:spPr>
        <p:txBody>
          <a:bodyPr wrap="square" rtlCol="0" anchor="ctr">
            <a:spAutoFit/>
          </a:bodyPr>
          <a:lstStyle/>
          <a:p>
            <a:pPr algn="ctr"/>
            <a:r>
              <a:rPr lang="es-ES_tradnl" b="1" dirty="0" smtClean="0">
                <a:solidFill>
                  <a:schemeClr val="bg1"/>
                </a:solidFill>
              </a:rPr>
              <a:t>CONTRACT</a:t>
            </a:r>
          </a:p>
          <a:p>
            <a:pPr algn="ctr"/>
            <a:endParaRPr lang="es-ES_tradnl" b="1" dirty="0" smtClean="0">
              <a:solidFill>
                <a:schemeClr val="bg1"/>
              </a:solidFill>
            </a:endParaRPr>
          </a:p>
          <a:p>
            <a:pPr algn="ctr"/>
            <a:endParaRPr lang="es-ES_tradnl" b="1" dirty="0">
              <a:solidFill>
                <a:schemeClr val="bg1"/>
              </a:solidFill>
            </a:endParaRPr>
          </a:p>
        </p:txBody>
      </p:sp>
      <p:sp>
        <p:nvSpPr>
          <p:cNvPr id="12" name="Triangle 11"/>
          <p:cNvSpPr/>
          <p:nvPr/>
        </p:nvSpPr>
        <p:spPr>
          <a:xfrm rot="5400000">
            <a:off x="3139078" y="2187617"/>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3" name="Triangle 12"/>
          <p:cNvSpPr/>
          <p:nvPr/>
        </p:nvSpPr>
        <p:spPr>
          <a:xfrm rot="5400000">
            <a:off x="3139078" y="3278777"/>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4" name="Triangle 13"/>
          <p:cNvSpPr/>
          <p:nvPr/>
        </p:nvSpPr>
        <p:spPr>
          <a:xfrm rot="5400000">
            <a:off x="3139078" y="4463234"/>
            <a:ext cx="344827" cy="2314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6" name="Imagen 2"/>
          <p:cNvPicPr>
            <a:picLocks noChangeAspect="1"/>
          </p:cNvPicPr>
          <p:nvPr/>
        </p:nvPicPr>
        <p:blipFill>
          <a:blip r:embed="rId2"/>
          <a:stretch>
            <a:fillRect/>
          </a:stretch>
        </p:blipFill>
        <p:spPr>
          <a:xfrm>
            <a:off x="1632207" y="5371375"/>
            <a:ext cx="2693179" cy="728483"/>
          </a:xfrm>
          <a:prstGeom prst="rect">
            <a:avLst/>
          </a:prstGeom>
        </p:spPr>
      </p:pic>
      <p:pic>
        <p:nvPicPr>
          <p:cNvPr id="18" name="Imagen 5"/>
          <p:cNvPicPr>
            <a:picLocks noChangeAspect="1"/>
          </p:cNvPicPr>
          <p:nvPr/>
        </p:nvPicPr>
        <p:blipFill>
          <a:blip r:embed="rId3"/>
          <a:stretch>
            <a:fillRect/>
          </a:stretch>
        </p:blipFill>
        <p:spPr>
          <a:xfrm>
            <a:off x="4578232" y="5390426"/>
            <a:ext cx="2472428" cy="706408"/>
          </a:xfrm>
          <a:prstGeom prst="rect">
            <a:avLst/>
          </a:prstGeom>
        </p:spPr>
      </p:pic>
      <p:pic>
        <p:nvPicPr>
          <p:cNvPr id="19" name="Imagen 6"/>
          <p:cNvPicPr>
            <a:picLocks noChangeAspect="1"/>
          </p:cNvPicPr>
          <p:nvPr/>
        </p:nvPicPr>
        <p:blipFill>
          <a:blip r:embed="rId4"/>
          <a:stretch>
            <a:fillRect/>
          </a:stretch>
        </p:blipFill>
        <p:spPr>
          <a:xfrm>
            <a:off x="7449174" y="5224862"/>
            <a:ext cx="2262712" cy="871972"/>
          </a:xfrm>
          <a:prstGeom prst="rect">
            <a:avLst/>
          </a:prstGeom>
        </p:spPr>
      </p:pic>
    </p:spTree>
    <p:extLst>
      <p:ext uri="{BB962C8B-B14F-4D97-AF65-F5344CB8AC3E}">
        <p14:creationId xmlns:p14="http://schemas.microsoft.com/office/powerpoint/2010/main" val="190670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err="1" smtClean="0"/>
              <a:t>Caral</a:t>
            </a:r>
            <a:r>
              <a:rPr lang="es-ES_tradnl" sz="2300" b="1" dirty="0" smtClean="0"/>
              <a:t> cuenta además con una gerencia de primer nivel </a:t>
            </a:r>
            <a:r>
              <a:rPr lang="mr-IN" sz="2300" b="1" dirty="0" smtClean="0"/>
              <a:t>…</a:t>
            </a:r>
            <a:r>
              <a:rPr lang="en-US" sz="2300" b="1" dirty="0" smtClean="0"/>
              <a:t> XXX </a:t>
            </a:r>
            <a:r>
              <a:rPr lang="en-US" sz="2300" b="1" dirty="0" err="1" smtClean="0"/>
              <a:t>falta</a:t>
            </a:r>
            <a:r>
              <a:rPr lang="en-US" sz="2300" b="1" dirty="0" smtClean="0"/>
              <a:t> CFO</a:t>
            </a:r>
            <a:endParaRPr lang="es-ES_tradnl" sz="2300" b="1" dirty="0"/>
          </a:p>
        </p:txBody>
      </p:sp>
      <p:sp>
        <p:nvSpPr>
          <p:cNvPr id="4" name="TextBox 3"/>
          <p:cNvSpPr txBox="1"/>
          <p:nvPr/>
        </p:nvSpPr>
        <p:spPr>
          <a:xfrm>
            <a:off x="3511961" y="1956122"/>
            <a:ext cx="2542570" cy="4278094"/>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US" sz="1600" dirty="0" err="1" smtClean="0"/>
              <a:t>Gerente</a:t>
            </a:r>
            <a:r>
              <a:rPr lang="en-US" sz="1600" dirty="0" smtClean="0"/>
              <a:t> de </a:t>
            </a:r>
            <a:r>
              <a:rPr lang="en-US" sz="1600" dirty="0" err="1" smtClean="0"/>
              <a:t>Proyectos</a:t>
            </a:r>
            <a:r>
              <a:rPr lang="en-US" sz="1600" dirty="0" smtClean="0"/>
              <a:t> </a:t>
            </a:r>
            <a:r>
              <a:rPr lang="en-US" sz="1600" dirty="0" err="1" smtClean="0"/>
              <a:t>desde</a:t>
            </a:r>
            <a:r>
              <a:rPr lang="en-US" sz="1600" dirty="0" smtClean="0"/>
              <a:t> XXX</a:t>
            </a:r>
            <a:endParaRPr lang="es-PE" sz="1600" dirty="0" smtClean="0"/>
          </a:p>
          <a:p>
            <a:pPr marL="285750" indent="-285750">
              <a:buFont typeface="Arial" panose="020B0604020202020204" pitchFamily="34" charset="0"/>
              <a:buChar char="•"/>
            </a:pPr>
            <a:r>
              <a:rPr lang="es-PE" sz="1600" dirty="0" smtClean="0"/>
              <a:t>Cuenta con amplia experiencia en desarrollo de proyectos, habiendo trabajado en Inretail y Falabella en roles similares</a:t>
            </a:r>
          </a:p>
          <a:p>
            <a:pPr marL="285750" indent="-285750">
              <a:buFont typeface="Arial" panose="020B0604020202020204" pitchFamily="34" charset="0"/>
              <a:buChar char="•"/>
            </a:pPr>
            <a:r>
              <a:rPr lang="es-PE" sz="1600" dirty="0" smtClean="0"/>
              <a:t>Graduado de Florida International University como ingeniero civil. Cuenta con</a:t>
            </a:r>
            <a:r>
              <a:rPr lang="es-PE" sz="1600" dirty="0"/>
              <a:t> </a:t>
            </a:r>
            <a:r>
              <a:rPr lang="es-PE" sz="1600" dirty="0" smtClean="0"/>
              <a:t>Maestria en Gerencia y Construcción de University of Florida (Gainesville)</a:t>
            </a:r>
          </a:p>
          <a:p>
            <a:pPr marL="285750" indent="-285750">
              <a:buFont typeface="Arial" panose="020B0604020202020204" pitchFamily="34" charset="0"/>
              <a:buChar char="•"/>
            </a:pPr>
            <a:endParaRPr lang="es-PE" sz="1600" b="1" dirty="0" smtClean="0"/>
          </a:p>
          <a:p>
            <a:endParaRPr lang="es-ES_tradnl" sz="1600" dirty="0"/>
          </a:p>
        </p:txBody>
      </p:sp>
      <p:sp>
        <p:nvSpPr>
          <p:cNvPr id="5" name="TextBox 4"/>
          <p:cNvSpPr txBox="1"/>
          <p:nvPr/>
        </p:nvSpPr>
        <p:spPr>
          <a:xfrm>
            <a:off x="3437682" y="1597308"/>
            <a:ext cx="3449256" cy="369332"/>
          </a:xfrm>
          <a:prstGeom prst="rect">
            <a:avLst/>
          </a:prstGeom>
          <a:noFill/>
        </p:spPr>
        <p:txBody>
          <a:bodyPr wrap="square" rtlCol="0">
            <a:spAutoFit/>
          </a:bodyPr>
          <a:lstStyle/>
          <a:p>
            <a:r>
              <a:rPr lang="es-ES_tradnl" b="1" dirty="0" smtClean="0"/>
              <a:t>Cesar Sam</a:t>
            </a:r>
            <a:endParaRPr lang="es-ES_tradnl" b="1" dirty="0"/>
          </a:p>
        </p:txBody>
      </p:sp>
      <p:sp>
        <p:nvSpPr>
          <p:cNvPr id="6" name="TextBox 5"/>
          <p:cNvSpPr txBox="1"/>
          <p:nvPr/>
        </p:nvSpPr>
        <p:spPr>
          <a:xfrm>
            <a:off x="807017" y="1920340"/>
            <a:ext cx="2542570" cy="4278094"/>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s-PE" sz="1600" dirty="0" smtClean="0"/>
              <a:t>Gerente General desde enero 2017</a:t>
            </a:r>
            <a:endParaRPr lang="es-PE" sz="1600" dirty="0"/>
          </a:p>
          <a:p>
            <a:pPr marL="285750" indent="-285750">
              <a:buFont typeface="Arial" panose="020B0604020202020204" pitchFamily="34" charset="0"/>
              <a:buChar char="•"/>
            </a:pPr>
            <a:r>
              <a:rPr lang="es-PE" sz="1600" dirty="0" smtClean="0"/>
              <a:t>Cuenta con amplia experiencia en el segmento retail y de real estate, habiendo trabajado en Tottus por 10 años como  Gerente Central de Planificación y Logística y como Gerente Central de Proyectos Inmobiliarios </a:t>
            </a:r>
          </a:p>
          <a:p>
            <a:pPr marL="285750" indent="-285750">
              <a:buFont typeface="Arial" panose="020B0604020202020204" pitchFamily="34" charset="0"/>
              <a:buChar char="•"/>
            </a:pPr>
            <a:r>
              <a:rPr lang="es-PE" sz="1600" dirty="0" smtClean="0"/>
              <a:t>Graduado de la Universidad Católica del Perú como ingeniero civil. Cuenta con MBA de UCLA</a:t>
            </a:r>
          </a:p>
        </p:txBody>
      </p:sp>
      <p:sp>
        <p:nvSpPr>
          <p:cNvPr id="7" name="TextBox 6"/>
          <p:cNvSpPr txBox="1"/>
          <p:nvPr/>
        </p:nvSpPr>
        <p:spPr>
          <a:xfrm>
            <a:off x="6215929" y="1956122"/>
            <a:ext cx="2542570" cy="338554"/>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US" sz="1600" dirty="0" smtClean="0"/>
              <a:t>XXXX</a:t>
            </a:r>
            <a:endParaRPr lang="es-ES_tradnl" sz="1600" dirty="0"/>
          </a:p>
        </p:txBody>
      </p:sp>
      <p:sp>
        <p:nvSpPr>
          <p:cNvPr id="8" name="TextBox 7"/>
          <p:cNvSpPr txBox="1"/>
          <p:nvPr/>
        </p:nvSpPr>
        <p:spPr>
          <a:xfrm>
            <a:off x="8904793" y="1956122"/>
            <a:ext cx="2542570" cy="4278094"/>
          </a:xfrm>
          <a:prstGeom prst="rect">
            <a:avLst/>
          </a:prstGeom>
          <a:solidFill>
            <a:schemeClr val="accent6">
              <a:lumMod val="40000"/>
              <a:lumOff val="60000"/>
            </a:schemeClr>
          </a:solidFill>
        </p:spPr>
        <p:txBody>
          <a:bodyPr wrap="square" rtlCol="0">
            <a:spAutoFit/>
          </a:bodyPr>
          <a:lstStyle/>
          <a:p>
            <a:pPr marL="285750" indent="-285750">
              <a:buFont typeface="Arial" panose="020B0604020202020204" pitchFamily="34" charset="0"/>
              <a:buChar char="•"/>
            </a:pPr>
            <a:r>
              <a:rPr lang="en-US" sz="1600" dirty="0" err="1" smtClean="0"/>
              <a:t>Gerente</a:t>
            </a:r>
            <a:r>
              <a:rPr lang="en-US" sz="1600" dirty="0" smtClean="0"/>
              <a:t> de </a:t>
            </a:r>
            <a:r>
              <a:rPr lang="en-US" sz="1600" dirty="0" err="1" smtClean="0"/>
              <a:t>Construcción</a:t>
            </a:r>
            <a:r>
              <a:rPr lang="en-US" sz="1600" dirty="0" smtClean="0"/>
              <a:t> </a:t>
            </a:r>
            <a:r>
              <a:rPr lang="en-US" sz="1600" dirty="0" err="1" smtClean="0"/>
              <a:t>desde</a:t>
            </a:r>
            <a:r>
              <a:rPr lang="en-US" sz="1600" dirty="0" smtClean="0"/>
              <a:t> XXX</a:t>
            </a:r>
          </a:p>
          <a:p>
            <a:pPr marL="285750" indent="-285750">
              <a:buFont typeface="Arial" panose="020B0604020202020204" pitchFamily="34" charset="0"/>
              <a:buChar char="•"/>
            </a:pPr>
            <a:r>
              <a:rPr lang="es-PE" sz="1600" dirty="0" smtClean="0"/>
              <a:t>Amplia trayectoria como </a:t>
            </a:r>
            <a:r>
              <a:rPr lang="es-PE" sz="1600" dirty="0"/>
              <a:t>g</a:t>
            </a:r>
            <a:r>
              <a:rPr lang="es-PE" sz="1600" dirty="0" smtClean="0"/>
              <a:t>erente de construcción y gerente de obra en Grupo Inmobiliario Imagina u COINSA</a:t>
            </a:r>
          </a:p>
          <a:p>
            <a:pPr marL="285750" indent="-285750">
              <a:buFont typeface="Arial" panose="020B0604020202020204" pitchFamily="34" charset="0"/>
              <a:buChar char="•"/>
            </a:pPr>
            <a:r>
              <a:rPr lang="es-PE" sz="1600" dirty="0" smtClean="0"/>
              <a:t>Graduado de la Universidad Católica del Perú como ingeniero civil. Cuenta con MBA del PAD Universidad de Piura (MEDEX Executive MBA)</a:t>
            </a:r>
          </a:p>
          <a:p>
            <a:pPr marL="285750" indent="-285750">
              <a:buFont typeface="Arial" panose="020B0604020202020204" pitchFamily="34" charset="0"/>
              <a:buChar char="•"/>
            </a:pPr>
            <a:endParaRPr lang="es-PE" sz="1600" b="1" dirty="0"/>
          </a:p>
          <a:p>
            <a:endParaRPr lang="es-PE" sz="1600" b="1" dirty="0" smtClean="0"/>
          </a:p>
          <a:p>
            <a:endParaRPr lang="es-ES_tradnl" sz="1600" dirty="0"/>
          </a:p>
        </p:txBody>
      </p:sp>
      <p:sp>
        <p:nvSpPr>
          <p:cNvPr id="9" name="TextBox 8"/>
          <p:cNvSpPr txBox="1"/>
          <p:nvPr/>
        </p:nvSpPr>
        <p:spPr>
          <a:xfrm>
            <a:off x="733059" y="1597308"/>
            <a:ext cx="3449256" cy="369332"/>
          </a:xfrm>
          <a:prstGeom prst="rect">
            <a:avLst/>
          </a:prstGeom>
          <a:noFill/>
        </p:spPr>
        <p:txBody>
          <a:bodyPr wrap="square" rtlCol="0">
            <a:spAutoFit/>
          </a:bodyPr>
          <a:lstStyle/>
          <a:p>
            <a:r>
              <a:rPr lang="es-ES_tradnl" b="1" dirty="0" smtClean="0"/>
              <a:t>Pablo Seminario</a:t>
            </a:r>
            <a:endParaRPr lang="es-ES_tradnl" b="1" dirty="0"/>
          </a:p>
        </p:txBody>
      </p:sp>
      <p:sp>
        <p:nvSpPr>
          <p:cNvPr id="10" name="TextBox 9"/>
          <p:cNvSpPr txBox="1"/>
          <p:nvPr/>
        </p:nvSpPr>
        <p:spPr>
          <a:xfrm>
            <a:off x="6096000" y="1597308"/>
            <a:ext cx="3449256" cy="369332"/>
          </a:xfrm>
          <a:prstGeom prst="rect">
            <a:avLst/>
          </a:prstGeom>
          <a:noFill/>
        </p:spPr>
        <p:txBody>
          <a:bodyPr wrap="square" rtlCol="0">
            <a:spAutoFit/>
          </a:bodyPr>
          <a:lstStyle/>
          <a:p>
            <a:r>
              <a:rPr lang="es-ES_tradnl" b="1" dirty="0" smtClean="0"/>
              <a:t>XXX CFO</a:t>
            </a:r>
            <a:endParaRPr lang="es-ES_tradnl" b="1" dirty="0"/>
          </a:p>
        </p:txBody>
      </p:sp>
      <p:sp>
        <p:nvSpPr>
          <p:cNvPr id="11" name="TextBox 10"/>
          <p:cNvSpPr txBox="1"/>
          <p:nvPr/>
        </p:nvSpPr>
        <p:spPr>
          <a:xfrm>
            <a:off x="8904793" y="1597308"/>
            <a:ext cx="3449256" cy="369332"/>
          </a:xfrm>
          <a:prstGeom prst="rect">
            <a:avLst/>
          </a:prstGeom>
          <a:noFill/>
        </p:spPr>
        <p:txBody>
          <a:bodyPr wrap="square" rtlCol="0">
            <a:spAutoFit/>
          </a:bodyPr>
          <a:lstStyle/>
          <a:p>
            <a:r>
              <a:rPr lang="es-ES_tradnl" b="1" dirty="0" err="1" smtClean="0"/>
              <a:t>Raul</a:t>
            </a:r>
            <a:r>
              <a:rPr lang="es-ES_tradnl" b="1" dirty="0" smtClean="0"/>
              <a:t> </a:t>
            </a:r>
            <a:r>
              <a:rPr lang="es-ES_tradnl" b="1" dirty="0" err="1" smtClean="0"/>
              <a:t>Leon</a:t>
            </a:r>
            <a:endParaRPr lang="es-ES_tradnl" b="1" dirty="0"/>
          </a:p>
        </p:txBody>
      </p:sp>
    </p:spTree>
    <p:extLst>
      <p:ext uri="{BB962C8B-B14F-4D97-AF65-F5344CB8AC3E}">
        <p14:creationId xmlns:p14="http://schemas.microsoft.com/office/powerpoint/2010/main" val="176427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 y un </a:t>
            </a:r>
            <a:r>
              <a:rPr lang="es-ES_tradnl" sz="2300" b="1" dirty="0" err="1" smtClean="0"/>
              <a:t>track</a:t>
            </a:r>
            <a:r>
              <a:rPr lang="es-ES_tradnl" sz="2300" b="1" dirty="0" smtClean="0"/>
              <a:t> record que demuestra ampliamente sus capacidades y enfoque en atender el segmento medio bajo de la población</a:t>
            </a:r>
            <a:endParaRPr lang="es-ES_tradnl" sz="2300" b="1" dirty="0"/>
          </a:p>
        </p:txBody>
      </p:sp>
      <p:pic>
        <p:nvPicPr>
          <p:cNvPr id="4" name="2 Image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6104" y="1863333"/>
            <a:ext cx="2123720" cy="14158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846104" y="3391383"/>
            <a:ext cx="2123720" cy="2400657"/>
          </a:xfrm>
          <a:prstGeom prst="rect">
            <a:avLst/>
          </a:prstGeom>
          <a:solidFill>
            <a:schemeClr val="accent6">
              <a:lumMod val="40000"/>
              <a:lumOff val="60000"/>
            </a:schemeClr>
          </a:solidFill>
        </p:spPr>
        <p:txBody>
          <a:bodyPr wrap="square" rtlCol="0">
            <a:spAutoFit/>
          </a:bodyPr>
          <a:lstStyle/>
          <a:p>
            <a:r>
              <a:rPr lang="es-PE" sz="1500" dirty="0" smtClean="0"/>
              <a:t>Area vendible 24,321 m2</a:t>
            </a:r>
          </a:p>
          <a:p>
            <a:r>
              <a:rPr lang="es-PE" sz="1500" dirty="0" smtClean="0"/>
              <a:t>N° dptos: 368</a:t>
            </a:r>
          </a:p>
          <a:p>
            <a:r>
              <a:rPr lang="es-PE" sz="1500" dirty="0" smtClean="0"/>
              <a:t>Fecha de arranque 2010</a:t>
            </a:r>
          </a:p>
          <a:p>
            <a:r>
              <a:rPr lang="es-PE" sz="1500" dirty="0" smtClean="0"/>
              <a:t>Fecha de cierre 2013</a:t>
            </a:r>
          </a:p>
          <a:p>
            <a:r>
              <a:rPr lang="es-PE" sz="1500" dirty="0" smtClean="0"/>
              <a:t>Precio promedio $ 38,667 por unidad</a:t>
            </a:r>
          </a:p>
          <a:p>
            <a:r>
              <a:rPr lang="es-PE" sz="1500" dirty="0" smtClean="0"/>
              <a:t>US$/m2  595</a:t>
            </a:r>
          </a:p>
          <a:p>
            <a:r>
              <a:rPr lang="es-PE" sz="1500" dirty="0" smtClean="0"/>
              <a:t>Inversión $ 2.7 millones</a:t>
            </a:r>
          </a:p>
          <a:p>
            <a:r>
              <a:rPr lang="es-PE" sz="1500" dirty="0" smtClean="0"/>
              <a:t>TIR 23%</a:t>
            </a:r>
          </a:p>
          <a:p>
            <a:r>
              <a:rPr lang="es-PE" sz="1500" dirty="0" smtClean="0"/>
              <a:t>Multiplicador 1.93x</a:t>
            </a:r>
          </a:p>
        </p:txBody>
      </p:sp>
      <p:sp>
        <p:nvSpPr>
          <p:cNvPr id="6" name="TextBox 5"/>
          <p:cNvSpPr txBox="1"/>
          <p:nvPr/>
        </p:nvSpPr>
        <p:spPr>
          <a:xfrm>
            <a:off x="802512" y="1516283"/>
            <a:ext cx="3449256" cy="369332"/>
          </a:xfrm>
          <a:prstGeom prst="rect">
            <a:avLst/>
          </a:prstGeom>
          <a:noFill/>
        </p:spPr>
        <p:txBody>
          <a:bodyPr wrap="square" rtlCol="0">
            <a:spAutoFit/>
          </a:bodyPr>
          <a:lstStyle/>
          <a:p>
            <a:r>
              <a:rPr lang="es-ES_tradnl" b="1" dirty="0" smtClean="0"/>
              <a:t>El Agustino</a:t>
            </a:r>
            <a:endParaRPr lang="es-ES_tradnl" b="1" dirty="0"/>
          </a:p>
        </p:txBody>
      </p:sp>
      <p:pic>
        <p:nvPicPr>
          <p:cNvPr id="7" name="Picture 6" descr="D:\MARKETING\GRÁFICA CARAL\IMÁGENES PROYECTOS\LAS CUMBRES\Fotos feb 2015\Cumbres-6.jpg"/>
          <p:cNvPicPr>
            <a:picLocks noChangeAspect="1" noChangeArrowheads="1"/>
          </p:cNvPicPr>
          <p:nvPr/>
        </p:nvPicPr>
        <p:blipFill rotWithShape="1">
          <a:blip r:embed="rId3" cstate="email">
            <a:extLst>
              <a:ext uri="{28A0092B-C50C-407E-A947-70E740481C1C}">
                <a14:useLocalDpi xmlns:a14="http://schemas.microsoft.com/office/drawing/2010/main"/>
              </a:ext>
            </a:extLst>
          </a:blip>
          <a:stretch/>
        </p:blipFill>
        <p:spPr bwMode="auto">
          <a:xfrm>
            <a:off x="3252586" y="1863333"/>
            <a:ext cx="2227009" cy="14158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313438" y="3393308"/>
            <a:ext cx="2123720" cy="2462213"/>
          </a:xfrm>
          <a:prstGeom prst="rect">
            <a:avLst/>
          </a:prstGeom>
          <a:solidFill>
            <a:schemeClr val="accent6">
              <a:lumMod val="40000"/>
              <a:lumOff val="60000"/>
            </a:schemeClr>
          </a:solidFill>
        </p:spPr>
        <p:txBody>
          <a:bodyPr wrap="square" rtlCol="0">
            <a:spAutoFit/>
          </a:bodyPr>
          <a:lstStyle/>
          <a:p>
            <a:r>
              <a:rPr lang="es-PE" sz="1400" dirty="0" smtClean="0"/>
              <a:t>Area vendible 41,296 m2</a:t>
            </a:r>
          </a:p>
          <a:p>
            <a:r>
              <a:rPr lang="es-PE" sz="1400" dirty="0" smtClean="0"/>
              <a:t>N° dptos: 363</a:t>
            </a:r>
          </a:p>
          <a:p>
            <a:r>
              <a:rPr lang="es-PE" sz="1400" dirty="0" smtClean="0"/>
              <a:t>Fecha de arranque 2010</a:t>
            </a:r>
          </a:p>
          <a:p>
            <a:r>
              <a:rPr lang="es-PE" sz="1400" dirty="0" smtClean="0"/>
              <a:t>Fecha de cierre 2013</a:t>
            </a:r>
          </a:p>
          <a:p>
            <a:r>
              <a:rPr lang="es-PE" sz="1400" dirty="0" smtClean="0"/>
              <a:t>Precio promedio $ 169,000 por unidad</a:t>
            </a:r>
          </a:p>
          <a:p>
            <a:r>
              <a:rPr lang="es-PE" sz="1400" dirty="0" smtClean="0"/>
              <a:t>US$/m2  1,432</a:t>
            </a:r>
          </a:p>
          <a:p>
            <a:r>
              <a:rPr lang="es-PE" sz="1400" dirty="0" smtClean="0"/>
              <a:t>Inversión $ 9.3 millones </a:t>
            </a:r>
          </a:p>
          <a:p>
            <a:r>
              <a:rPr lang="es-PE" sz="1400" dirty="0" smtClean="0"/>
              <a:t>TIR% 21%</a:t>
            </a:r>
          </a:p>
          <a:p>
            <a:r>
              <a:rPr lang="es-PE" sz="1400" dirty="0" smtClean="0"/>
              <a:t>Multiplicador 2.1x</a:t>
            </a:r>
          </a:p>
          <a:p>
            <a:endParaRPr lang="es-PE" sz="1400" dirty="0"/>
          </a:p>
        </p:txBody>
      </p:sp>
      <p:sp>
        <p:nvSpPr>
          <p:cNvPr id="9" name="TextBox 8"/>
          <p:cNvSpPr txBox="1"/>
          <p:nvPr/>
        </p:nvSpPr>
        <p:spPr>
          <a:xfrm>
            <a:off x="3177252" y="1506633"/>
            <a:ext cx="3449256" cy="369332"/>
          </a:xfrm>
          <a:prstGeom prst="rect">
            <a:avLst/>
          </a:prstGeom>
          <a:noFill/>
        </p:spPr>
        <p:txBody>
          <a:bodyPr wrap="square" rtlCol="0">
            <a:spAutoFit/>
          </a:bodyPr>
          <a:lstStyle/>
          <a:p>
            <a:r>
              <a:rPr lang="es-ES_tradnl" b="1" dirty="0" smtClean="0"/>
              <a:t>Cumbres de la Molina</a:t>
            </a:r>
            <a:endParaRPr lang="es-ES_tradnl" b="1" dirty="0"/>
          </a:p>
        </p:txBody>
      </p:sp>
      <p:pic>
        <p:nvPicPr>
          <p:cNvPr id="10" name="Picture 5" descr="Z:\MKT\imagenes reales - Fotografías Los Prados\IMG_8708.jp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5730610" y="1851758"/>
            <a:ext cx="2174902" cy="14517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746050" y="3395233"/>
            <a:ext cx="2123720" cy="2462213"/>
          </a:xfrm>
          <a:prstGeom prst="rect">
            <a:avLst/>
          </a:prstGeom>
          <a:solidFill>
            <a:schemeClr val="accent6">
              <a:lumMod val="40000"/>
              <a:lumOff val="60000"/>
            </a:schemeClr>
          </a:solidFill>
        </p:spPr>
        <p:txBody>
          <a:bodyPr wrap="square" rtlCol="0">
            <a:spAutoFit/>
          </a:bodyPr>
          <a:lstStyle/>
          <a:p>
            <a:r>
              <a:rPr lang="es-PE" sz="1400" dirty="0"/>
              <a:t>A</a:t>
            </a:r>
            <a:r>
              <a:rPr lang="es-PE" sz="1400" dirty="0" smtClean="0"/>
              <a:t>rea vendible 61,993 m2</a:t>
            </a:r>
          </a:p>
          <a:p>
            <a:r>
              <a:rPr lang="es-PE" sz="1400" dirty="0" smtClean="0"/>
              <a:t>N° dptos: 768</a:t>
            </a:r>
          </a:p>
          <a:p>
            <a:r>
              <a:rPr lang="es-PE" sz="1400" dirty="0" smtClean="0"/>
              <a:t>Fecha de arranque 2011</a:t>
            </a:r>
          </a:p>
          <a:p>
            <a:r>
              <a:rPr lang="es-PE" sz="1400" dirty="0" smtClean="0"/>
              <a:t>Fecha de cierre 2015</a:t>
            </a:r>
          </a:p>
          <a:p>
            <a:r>
              <a:rPr lang="es-PE" sz="1400" dirty="0" smtClean="0"/>
              <a:t>Precio promedio $ 102,940 por unidad</a:t>
            </a:r>
          </a:p>
          <a:p>
            <a:r>
              <a:rPr lang="es-PE" sz="1400" dirty="0" smtClean="0"/>
              <a:t>US$/m2  1,034</a:t>
            </a:r>
          </a:p>
          <a:p>
            <a:r>
              <a:rPr lang="es-PE" sz="1400" dirty="0" smtClean="0"/>
              <a:t>Inversión $ 10.3 millones </a:t>
            </a:r>
          </a:p>
          <a:p>
            <a:r>
              <a:rPr lang="es-PE" sz="1400" dirty="0" smtClean="0"/>
              <a:t>TIR 17%</a:t>
            </a:r>
          </a:p>
          <a:p>
            <a:r>
              <a:rPr lang="es-PE" sz="1400" dirty="0" smtClean="0"/>
              <a:t>Multiplicador 2.2x</a:t>
            </a:r>
          </a:p>
          <a:p>
            <a:endParaRPr lang="es-PE" sz="1400" dirty="0"/>
          </a:p>
        </p:txBody>
      </p:sp>
      <p:sp>
        <p:nvSpPr>
          <p:cNvPr id="12" name="TextBox 11"/>
          <p:cNvSpPr txBox="1"/>
          <p:nvPr/>
        </p:nvSpPr>
        <p:spPr>
          <a:xfrm>
            <a:off x="5656159" y="1508560"/>
            <a:ext cx="3449256" cy="369332"/>
          </a:xfrm>
          <a:prstGeom prst="rect">
            <a:avLst/>
          </a:prstGeom>
          <a:noFill/>
        </p:spPr>
        <p:txBody>
          <a:bodyPr wrap="square" rtlCol="0">
            <a:spAutoFit/>
          </a:bodyPr>
          <a:lstStyle/>
          <a:p>
            <a:r>
              <a:rPr lang="es-ES_tradnl" b="1" dirty="0" smtClean="0"/>
              <a:t>Prados de San Miguel</a:t>
            </a:r>
            <a:endParaRPr lang="es-ES_tradnl" b="1" dirty="0"/>
          </a:p>
        </p:txBody>
      </p:sp>
      <p:sp>
        <p:nvSpPr>
          <p:cNvPr id="14" name="TextBox 13"/>
          <p:cNvSpPr txBox="1"/>
          <p:nvPr/>
        </p:nvSpPr>
        <p:spPr>
          <a:xfrm>
            <a:off x="7996169" y="1510485"/>
            <a:ext cx="3449256" cy="369332"/>
          </a:xfrm>
          <a:prstGeom prst="rect">
            <a:avLst/>
          </a:prstGeom>
          <a:noFill/>
        </p:spPr>
        <p:txBody>
          <a:bodyPr wrap="square" rtlCol="0">
            <a:spAutoFit/>
          </a:bodyPr>
          <a:lstStyle/>
          <a:p>
            <a:r>
              <a:rPr lang="es-ES_tradnl" b="1" dirty="0" smtClean="0"/>
              <a:t>La Ribera de </a:t>
            </a:r>
            <a:r>
              <a:rPr lang="es-ES_tradnl" b="1" dirty="0" err="1" smtClean="0"/>
              <a:t>Sta</a:t>
            </a:r>
            <a:r>
              <a:rPr lang="es-ES_tradnl" b="1" dirty="0" smtClean="0"/>
              <a:t> Clara</a:t>
            </a:r>
            <a:endParaRPr lang="es-ES_tradnl" b="1" dirty="0"/>
          </a:p>
        </p:txBody>
      </p:sp>
      <p:pic>
        <p:nvPicPr>
          <p:cNvPr id="15" name="Imagen 21"/>
          <p:cNvPicPr>
            <a:picLocks noChangeAspect="1"/>
          </p:cNvPicPr>
          <p:nvPr/>
        </p:nvPicPr>
        <p:blipFill rotWithShape="1">
          <a:blip r:embed="rId5" cstate="email">
            <a:extLst>
              <a:ext uri="{28A0092B-C50C-407E-A947-70E740481C1C}">
                <a14:useLocalDpi xmlns:a14="http://schemas.microsoft.com/office/drawing/2010/main"/>
              </a:ext>
            </a:extLst>
          </a:blip>
          <a:srcRect l="14471" b="11605"/>
          <a:stretch/>
        </p:blipFill>
        <p:spPr>
          <a:xfrm>
            <a:off x="8073714" y="1863333"/>
            <a:ext cx="2201706" cy="1440185"/>
          </a:xfrm>
          <a:prstGeom prst="rect">
            <a:avLst/>
          </a:prstGeom>
          <a:ln>
            <a:noFill/>
          </a:ln>
          <a:effectLst>
            <a:outerShdw blurRad="292100" dist="139700" dir="5400000" algn="ctr" rotWithShape="0">
              <a:schemeClr val="tx1">
                <a:alpha val="65000"/>
              </a:schemeClr>
            </a:outerShdw>
          </a:effectLst>
        </p:spPr>
      </p:pic>
      <p:sp>
        <p:nvSpPr>
          <p:cNvPr id="16" name="TextBox 15"/>
          <p:cNvSpPr txBox="1"/>
          <p:nvPr/>
        </p:nvSpPr>
        <p:spPr>
          <a:xfrm>
            <a:off x="8097637" y="3397158"/>
            <a:ext cx="2123720" cy="2462213"/>
          </a:xfrm>
          <a:prstGeom prst="rect">
            <a:avLst/>
          </a:prstGeom>
          <a:solidFill>
            <a:schemeClr val="accent6">
              <a:lumMod val="40000"/>
              <a:lumOff val="60000"/>
            </a:schemeClr>
          </a:solidFill>
        </p:spPr>
        <p:txBody>
          <a:bodyPr wrap="square" rtlCol="0">
            <a:spAutoFit/>
          </a:bodyPr>
          <a:lstStyle/>
          <a:p>
            <a:r>
              <a:rPr lang="es-PE" sz="1400" dirty="0"/>
              <a:t>A</a:t>
            </a:r>
            <a:r>
              <a:rPr lang="es-PE" sz="1400" dirty="0" smtClean="0"/>
              <a:t>rea vendible 53,072 m2</a:t>
            </a:r>
          </a:p>
          <a:p>
            <a:r>
              <a:rPr lang="es-PE" sz="1400" dirty="0" smtClean="0"/>
              <a:t>N° dptos: 866</a:t>
            </a:r>
          </a:p>
          <a:p>
            <a:r>
              <a:rPr lang="es-PE" sz="1400" dirty="0" smtClean="0"/>
              <a:t>Precio por m2 $ 883</a:t>
            </a:r>
          </a:p>
          <a:p>
            <a:r>
              <a:rPr lang="es-PE" sz="1400" dirty="0" smtClean="0"/>
              <a:t>Fecha de arranque XXX</a:t>
            </a:r>
          </a:p>
          <a:p>
            <a:r>
              <a:rPr lang="es-PE" sz="1400" dirty="0" smtClean="0"/>
              <a:t>Avance de ventas: 19%</a:t>
            </a:r>
          </a:p>
          <a:p>
            <a:r>
              <a:rPr lang="es-PE" sz="1400" dirty="0" smtClean="0"/>
              <a:t>Inversión $</a:t>
            </a:r>
            <a:r>
              <a:rPr lang="es-PE" sz="1400" dirty="0" smtClean="0">
                <a:latin typeface="Arial" panose="020B0604020202020204" pitchFamily="34" charset="0"/>
              </a:rPr>
              <a:t> </a:t>
            </a:r>
            <a:r>
              <a:rPr lang="es-PE" sz="1400" dirty="0" smtClean="0"/>
              <a:t>8.1millones </a:t>
            </a:r>
            <a:endParaRPr lang="es-PE" sz="1400" dirty="0" smtClean="0">
              <a:solidFill>
                <a:srgbClr val="FF0000"/>
              </a:solidFill>
              <a:latin typeface="Arial" panose="020B0604020202020204" pitchFamily="34" charset="0"/>
            </a:endParaRPr>
          </a:p>
          <a:p>
            <a:endParaRPr lang="es-PE" sz="1400" dirty="0" smtClean="0"/>
          </a:p>
          <a:p>
            <a:endParaRPr lang="es-PE" sz="1400" dirty="0"/>
          </a:p>
          <a:p>
            <a:endParaRPr lang="es-PE" sz="1400" dirty="0" smtClean="0"/>
          </a:p>
          <a:p>
            <a:endParaRPr lang="es-PE" sz="1400" dirty="0"/>
          </a:p>
          <a:p>
            <a:endParaRPr lang="es-PE" sz="1400" dirty="0" smtClean="0"/>
          </a:p>
        </p:txBody>
      </p:sp>
    </p:spTree>
    <p:extLst>
      <p:ext uri="{BB962C8B-B14F-4D97-AF65-F5344CB8AC3E}">
        <p14:creationId xmlns:p14="http://schemas.microsoft.com/office/powerpoint/2010/main" val="1919696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_tradnl" sz="2500" b="1" dirty="0" smtClean="0"/>
              <a:t>La economía peruana ha crecido a un ritmo de 6% por año en la última década con niveles de inflación de 3%. La tendencia ha estado muy por encima de la región, que registra un crecimiento de 3% por año</a:t>
            </a:r>
            <a:endParaRPr lang="es-ES_tradnl" sz="2500" b="1" dirty="0"/>
          </a:p>
        </p:txBody>
      </p:sp>
      <p:graphicFrame>
        <p:nvGraphicFramePr>
          <p:cNvPr id="4" name="Chart 3"/>
          <p:cNvGraphicFramePr/>
          <p:nvPr>
            <p:extLst>
              <p:ext uri="{D42A27DB-BD31-4B8C-83A1-F6EECF244321}">
                <p14:modId xmlns:p14="http://schemas.microsoft.com/office/powerpoint/2010/main" val="481303317"/>
              </p:ext>
            </p:extLst>
          </p:nvPr>
        </p:nvGraphicFramePr>
        <p:xfrm>
          <a:off x="838199" y="1580169"/>
          <a:ext cx="5064890" cy="39525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1251041981"/>
              </p:ext>
            </p:extLst>
          </p:nvPr>
        </p:nvGraphicFramePr>
        <p:xfrm>
          <a:off x="6232102" y="1580169"/>
          <a:ext cx="4868020" cy="395253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1519" y="6453916"/>
            <a:ext cx="3869067" cy="215444"/>
          </a:xfrm>
          <a:prstGeom prst="rect">
            <a:avLst/>
          </a:prstGeom>
          <a:noFill/>
        </p:spPr>
        <p:txBody>
          <a:bodyPr wrap="square" rtlCol="0">
            <a:spAutoFit/>
          </a:bodyPr>
          <a:lstStyle/>
          <a:p>
            <a:r>
              <a:rPr lang="en-US" sz="800" dirty="0" smtClean="0"/>
              <a:t>Fuente: BCRP, CEPAL, MEF </a:t>
            </a:r>
            <a:r>
              <a:rPr lang="en-US" sz="800" dirty="0" err="1" smtClean="0"/>
              <a:t>Presentación</a:t>
            </a:r>
            <a:r>
              <a:rPr lang="en-US" sz="800" dirty="0" smtClean="0"/>
              <a:t> </a:t>
            </a:r>
            <a:r>
              <a:rPr lang="en-US" sz="800" dirty="0" err="1" smtClean="0"/>
              <a:t>Perspectivas</a:t>
            </a:r>
            <a:r>
              <a:rPr lang="en-US" sz="800" dirty="0" smtClean="0"/>
              <a:t> </a:t>
            </a:r>
            <a:r>
              <a:rPr lang="en-US" sz="800" dirty="0" err="1" smtClean="0"/>
              <a:t>Económicas</a:t>
            </a:r>
            <a:r>
              <a:rPr lang="en-US" sz="800" dirty="0" smtClean="0"/>
              <a:t>, 15 set 2017</a:t>
            </a:r>
            <a:endParaRPr lang="en-US" sz="800" dirty="0"/>
          </a:p>
        </p:txBody>
      </p:sp>
      <p:sp>
        <p:nvSpPr>
          <p:cNvPr id="7" name="TextBox 6"/>
          <p:cNvSpPr txBox="1"/>
          <p:nvPr/>
        </p:nvSpPr>
        <p:spPr>
          <a:xfrm>
            <a:off x="833378" y="5521124"/>
            <a:ext cx="5132507" cy="738664"/>
          </a:xfrm>
          <a:prstGeom prst="rect">
            <a:avLst/>
          </a:prstGeom>
          <a:solidFill>
            <a:schemeClr val="bg2"/>
          </a:solidFill>
        </p:spPr>
        <p:txBody>
          <a:bodyPr wrap="square" rtlCol="0">
            <a:spAutoFit/>
          </a:bodyPr>
          <a:lstStyle/>
          <a:p>
            <a:r>
              <a:rPr lang="es-ES_tradnl" sz="1400" dirty="0" smtClean="0"/>
              <a:t>El Ministerio de Economía y Finanzas estima un crecimiento de 2.8% para el 2017 y 4% para el 2018 mientras que CEPAL pronostica un crecimiento de 1.3% para la región en el 2017</a:t>
            </a:r>
            <a:endParaRPr lang="es-ES_tradnl" sz="1400" dirty="0"/>
          </a:p>
        </p:txBody>
      </p:sp>
      <p:sp>
        <p:nvSpPr>
          <p:cNvPr id="10" name="TextBox 9"/>
          <p:cNvSpPr txBox="1"/>
          <p:nvPr/>
        </p:nvSpPr>
        <p:spPr>
          <a:xfrm>
            <a:off x="6275414" y="5546199"/>
            <a:ext cx="5132507" cy="523220"/>
          </a:xfrm>
          <a:prstGeom prst="rect">
            <a:avLst/>
          </a:prstGeom>
          <a:solidFill>
            <a:schemeClr val="bg2"/>
          </a:solidFill>
        </p:spPr>
        <p:txBody>
          <a:bodyPr wrap="square" rtlCol="0">
            <a:spAutoFit/>
          </a:bodyPr>
          <a:lstStyle/>
          <a:p>
            <a:r>
              <a:rPr lang="es-ES_tradnl" sz="1400" dirty="0" smtClean="0"/>
              <a:t>Inflación promedio de 3% es la más bajo de la región, en el rango de Chile, Colombia y México</a:t>
            </a:r>
            <a:endParaRPr lang="es-ES_tradnl" sz="1400" dirty="0"/>
          </a:p>
        </p:txBody>
      </p:sp>
      <p:sp>
        <p:nvSpPr>
          <p:cNvPr id="14" name="TextBox 13"/>
          <p:cNvSpPr txBox="1"/>
          <p:nvPr/>
        </p:nvSpPr>
        <p:spPr>
          <a:xfrm>
            <a:off x="5402318" y="3384327"/>
            <a:ext cx="511282" cy="276999"/>
          </a:xfrm>
          <a:prstGeom prst="rect">
            <a:avLst/>
          </a:prstGeom>
          <a:noFill/>
        </p:spPr>
        <p:txBody>
          <a:bodyPr wrap="square" rtlCol="0">
            <a:spAutoFit/>
          </a:bodyPr>
          <a:lstStyle/>
          <a:p>
            <a:r>
              <a:rPr lang="en-US" sz="1200" dirty="0" smtClean="0"/>
              <a:t>2.8%</a:t>
            </a:r>
            <a:endParaRPr lang="en-US" sz="1200" dirty="0"/>
          </a:p>
        </p:txBody>
      </p:sp>
      <p:sp>
        <p:nvSpPr>
          <p:cNvPr id="15" name="TextBox 14"/>
          <p:cNvSpPr txBox="1"/>
          <p:nvPr/>
        </p:nvSpPr>
        <p:spPr>
          <a:xfrm>
            <a:off x="5428594" y="3736425"/>
            <a:ext cx="511282" cy="276999"/>
          </a:xfrm>
          <a:prstGeom prst="rect">
            <a:avLst/>
          </a:prstGeom>
          <a:noFill/>
        </p:spPr>
        <p:txBody>
          <a:bodyPr wrap="square" rtlCol="0">
            <a:spAutoFit/>
          </a:bodyPr>
          <a:lstStyle/>
          <a:p>
            <a:r>
              <a:rPr lang="en-US" sz="1200" dirty="0" smtClean="0"/>
              <a:t>1.3%</a:t>
            </a:r>
            <a:endParaRPr lang="en-US" sz="1200" dirty="0"/>
          </a:p>
        </p:txBody>
      </p:sp>
      <p:sp>
        <p:nvSpPr>
          <p:cNvPr id="16" name="TextBox 15"/>
          <p:cNvSpPr txBox="1"/>
          <p:nvPr/>
        </p:nvSpPr>
        <p:spPr>
          <a:xfrm>
            <a:off x="10588840" y="4214646"/>
            <a:ext cx="511282" cy="276999"/>
          </a:xfrm>
          <a:prstGeom prst="rect">
            <a:avLst/>
          </a:prstGeom>
          <a:noFill/>
        </p:spPr>
        <p:txBody>
          <a:bodyPr wrap="square" rtlCol="0">
            <a:spAutoFit/>
          </a:bodyPr>
          <a:lstStyle/>
          <a:p>
            <a:r>
              <a:rPr lang="en-US" sz="1200" dirty="0" smtClean="0"/>
              <a:t>2.3%</a:t>
            </a:r>
            <a:endParaRPr lang="en-US" sz="1200" dirty="0"/>
          </a:p>
        </p:txBody>
      </p:sp>
    </p:spTree>
    <p:extLst>
      <p:ext uri="{BB962C8B-B14F-4D97-AF65-F5344CB8AC3E}">
        <p14:creationId xmlns:p14="http://schemas.microsoft.com/office/powerpoint/2010/main" val="1131760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Los plazos de inversión son de hasta 5 años, en línea con las etapas del desarrollo inmobiliario desde la compra del terreno hasta concluir las ventas</a:t>
            </a:r>
            <a:endParaRPr lang="es-ES_tradnl" sz="2300" b="1" dirty="0"/>
          </a:p>
        </p:txBody>
      </p:sp>
      <p:sp>
        <p:nvSpPr>
          <p:cNvPr id="4" name="Pentagon 3"/>
          <p:cNvSpPr/>
          <p:nvPr/>
        </p:nvSpPr>
        <p:spPr>
          <a:xfrm>
            <a:off x="838200" y="1863524"/>
            <a:ext cx="1534610" cy="798653"/>
          </a:xfrm>
          <a:prstGeom prst="homePlat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5" name="Chevron 4"/>
          <p:cNvSpPr/>
          <p:nvPr/>
        </p:nvSpPr>
        <p:spPr>
          <a:xfrm>
            <a:off x="2111126" y="1863524"/>
            <a:ext cx="1677196" cy="810228"/>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6" name="Chevron 5"/>
          <p:cNvSpPr/>
          <p:nvPr/>
        </p:nvSpPr>
        <p:spPr>
          <a:xfrm>
            <a:off x="3526638" y="1863524"/>
            <a:ext cx="1618194" cy="810228"/>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7" name="Chevron 6"/>
          <p:cNvSpPr/>
          <p:nvPr/>
        </p:nvSpPr>
        <p:spPr>
          <a:xfrm>
            <a:off x="4883148" y="1863524"/>
            <a:ext cx="1618194" cy="810228"/>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8" name="Chevron 7"/>
          <p:cNvSpPr/>
          <p:nvPr/>
        </p:nvSpPr>
        <p:spPr>
          <a:xfrm>
            <a:off x="6239658" y="1863524"/>
            <a:ext cx="1587655" cy="810228"/>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9" name="Chevron 8"/>
          <p:cNvSpPr/>
          <p:nvPr/>
        </p:nvSpPr>
        <p:spPr>
          <a:xfrm>
            <a:off x="8891600" y="1863524"/>
            <a:ext cx="1544230" cy="810228"/>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0" name="Chevron 9"/>
          <p:cNvSpPr/>
          <p:nvPr/>
        </p:nvSpPr>
        <p:spPr>
          <a:xfrm>
            <a:off x="10174147" y="1863524"/>
            <a:ext cx="1187370" cy="810228"/>
          </a:xfrm>
          <a:custGeom>
            <a:avLst/>
            <a:gdLst>
              <a:gd name="connsiteX0" fmla="*/ 0 w 1469984"/>
              <a:gd name="connsiteY0" fmla="*/ 0 h 810228"/>
              <a:gd name="connsiteX1" fmla="*/ 1064870 w 1469984"/>
              <a:gd name="connsiteY1" fmla="*/ 0 h 810228"/>
              <a:gd name="connsiteX2" fmla="*/ 1469984 w 1469984"/>
              <a:gd name="connsiteY2" fmla="*/ 405114 h 810228"/>
              <a:gd name="connsiteX3" fmla="*/ 1064870 w 1469984"/>
              <a:gd name="connsiteY3" fmla="*/ 810228 h 810228"/>
              <a:gd name="connsiteX4" fmla="*/ 0 w 1469984"/>
              <a:gd name="connsiteY4" fmla="*/ 810228 h 810228"/>
              <a:gd name="connsiteX5" fmla="*/ 405114 w 1469984"/>
              <a:gd name="connsiteY5" fmla="*/ 405114 h 810228"/>
              <a:gd name="connsiteX6" fmla="*/ 0 w 1469984"/>
              <a:gd name="connsiteY6" fmla="*/ 0 h 810228"/>
              <a:gd name="connsiteX0" fmla="*/ 0 w 1122744"/>
              <a:gd name="connsiteY0" fmla="*/ 0 h 810228"/>
              <a:gd name="connsiteX1" fmla="*/ 1064870 w 1122744"/>
              <a:gd name="connsiteY1" fmla="*/ 0 h 810228"/>
              <a:gd name="connsiteX2" fmla="*/ 1122744 w 1122744"/>
              <a:gd name="connsiteY2" fmla="*/ 428263 h 810228"/>
              <a:gd name="connsiteX3" fmla="*/ 1064870 w 1122744"/>
              <a:gd name="connsiteY3" fmla="*/ 810228 h 810228"/>
              <a:gd name="connsiteX4" fmla="*/ 0 w 1122744"/>
              <a:gd name="connsiteY4" fmla="*/ 810228 h 810228"/>
              <a:gd name="connsiteX5" fmla="*/ 405114 w 1122744"/>
              <a:gd name="connsiteY5" fmla="*/ 405114 h 810228"/>
              <a:gd name="connsiteX6" fmla="*/ 0 w 1122744"/>
              <a:gd name="connsiteY6" fmla="*/ 0 h 810228"/>
              <a:gd name="connsiteX0" fmla="*/ 0 w 1088020"/>
              <a:gd name="connsiteY0" fmla="*/ 0 h 810228"/>
              <a:gd name="connsiteX1" fmla="*/ 1064870 w 1088020"/>
              <a:gd name="connsiteY1" fmla="*/ 0 h 810228"/>
              <a:gd name="connsiteX2" fmla="*/ 1088020 w 1088020"/>
              <a:gd name="connsiteY2" fmla="*/ 439838 h 810228"/>
              <a:gd name="connsiteX3" fmla="*/ 1064870 w 1088020"/>
              <a:gd name="connsiteY3" fmla="*/ 810228 h 810228"/>
              <a:gd name="connsiteX4" fmla="*/ 0 w 1088020"/>
              <a:gd name="connsiteY4" fmla="*/ 810228 h 810228"/>
              <a:gd name="connsiteX5" fmla="*/ 405114 w 1088020"/>
              <a:gd name="connsiteY5" fmla="*/ 405114 h 810228"/>
              <a:gd name="connsiteX6" fmla="*/ 0 w 1088020"/>
              <a:gd name="connsiteY6" fmla="*/ 0 h 810228"/>
              <a:gd name="connsiteX0" fmla="*/ 0 w 1064870"/>
              <a:gd name="connsiteY0" fmla="*/ 0 h 810228"/>
              <a:gd name="connsiteX1" fmla="*/ 1064870 w 1064870"/>
              <a:gd name="connsiteY1" fmla="*/ 0 h 810228"/>
              <a:gd name="connsiteX2" fmla="*/ 1053296 w 1064870"/>
              <a:gd name="connsiteY2" fmla="*/ 451413 h 810228"/>
              <a:gd name="connsiteX3" fmla="*/ 1064870 w 1064870"/>
              <a:gd name="connsiteY3" fmla="*/ 810228 h 810228"/>
              <a:gd name="connsiteX4" fmla="*/ 0 w 1064870"/>
              <a:gd name="connsiteY4" fmla="*/ 810228 h 810228"/>
              <a:gd name="connsiteX5" fmla="*/ 405114 w 1064870"/>
              <a:gd name="connsiteY5" fmla="*/ 405114 h 810228"/>
              <a:gd name="connsiteX6" fmla="*/ 0 w 1064870"/>
              <a:gd name="connsiteY6" fmla="*/ 0 h 8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4870" h="810228">
                <a:moveTo>
                  <a:pt x="0" y="0"/>
                </a:moveTo>
                <a:lnTo>
                  <a:pt x="1064870" y="0"/>
                </a:lnTo>
                <a:lnTo>
                  <a:pt x="1053296" y="451413"/>
                </a:lnTo>
                <a:lnTo>
                  <a:pt x="1064870" y="810228"/>
                </a:lnTo>
                <a:lnTo>
                  <a:pt x="0" y="810228"/>
                </a:lnTo>
                <a:lnTo>
                  <a:pt x="405114" y="405114"/>
                </a:ln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1" name="TextBox 10"/>
          <p:cNvSpPr txBox="1"/>
          <p:nvPr/>
        </p:nvSpPr>
        <p:spPr>
          <a:xfrm>
            <a:off x="937548" y="1967696"/>
            <a:ext cx="1238493" cy="523220"/>
          </a:xfrm>
          <a:prstGeom prst="rect">
            <a:avLst/>
          </a:prstGeom>
          <a:noFill/>
          <a:ln>
            <a:noFill/>
          </a:ln>
        </p:spPr>
        <p:txBody>
          <a:bodyPr wrap="square" rtlCol="0">
            <a:spAutoFit/>
          </a:bodyPr>
          <a:lstStyle/>
          <a:p>
            <a:r>
              <a:rPr lang="es-ES_tradnl" sz="1400" b="1" smtClean="0">
                <a:solidFill>
                  <a:schemeClr val="bg1"/>
                </a:solidFill>
              </a:rPr>
              <a:t>Identificación </a:t>
            </a:r>
            <a:r>
              <a:rPr lang="es-ES_tradnl" sz="1400" b="1" dirty="0" smtClean="0">
                <a:solidFill>
                  <a:schemeClr val="bg1"/>
                </a:solidFill>
              </a:rPr>
              <a:t>de terreno</a:t>
            </a:r>
            <a:endParaRPr lang="es-ES_tradnl" sz="1400" b="1" dirty="0">
              <a:solidFill>
                <a:schemeClr val="bg1"/>
              </a:solidFill>
            </a:endParaRPr>
          </a:p>
        </p:txBody>
      </p:sp>
      <p:sp>
        <p:nvSpPr>
          <p:cNvPr id="12" name="TextBox 11"/>
          <p:cNvSpPr txBox="1"/>
          <p:nvPr/>
        </p:nvSpPr>
        <p:spPr>
          <a:xfrm>
            <a:off x="2502055" y="1958052"/>
            <a:ext cx="1238493" cy="523220"/>
          </a:xfrm>
          <a:prstGeom prst="rect">
            <a:avLst/>
          </a:prstGeom>
          <a:noFill/>
          <a:ln>
            <a:noFill/>
          </a:ln>
        </p:spPr>
        <p:txBody>
          <a:bodyPr wrap="square" rtlCol="0">
            <a:spAutoFit/>
          </a:bodyPr>
          <a:lstStyle/>
          <a:p>
            <a:r>
              <a:rPr lang="es-ES_tradnl" sz="1400" b="1" dirty="0" smtClean="0">
                <a:solidFill>
                  <a:schemeClr val="bg1"/>
                </a:solidFill>
              </a:rPr>
              <a:t>Análisis </a:t>
            </a:r>
            <a:r>
              <a:rPr lang="es-ES_tradnl" sz="1400" b="1" smtClean="0">
                <a:solidFill>
                  <a:schemeClr val="bg1"/>
                </a:solidFill>
              </a:rPr>
              <a:t>de factibilidad</a:t>
            </a:r>
            <a:endParaRPr lang="es-ES_tradnl" sz="1400" b="1" dirty="0">
              <a:solidFill>
                <a:schemeClr val="bg1"/>
              </a:solidFill>
            </a:endParaRPr>
          </a:p>
        </p:txBody>
      </p:sp>
      <p:sp>
        <p:nvSpPr>
          <p:cNvPr id="13" name="TextBox 12"/>
          <p:cNvSpPr txBox="1"/>
          <p:nvPr/>
        </p:nvSpPr>
        <p:spPr>
          <a:xfrm>
            <a:off x="3939239" y="1959983"/>
            <a:ext cx="1238493" cy="523220"/>
          </a:xfrm>
          <a:prstGeom prst="rect">
            <a:avLst/>
          </a:prstGeom>
          <a:noFill/>
          <a:ln>
            <a:noFill/>
          </a:ln>
        </p:spPr>
        <p:txBody>
          <a:bodyPr wrap="square" rtlCol="0">
            <a:spAutoFit/>
          </a:bodyPr>
          <a:lstStyle/>
          <a:p>
            <a:r>
              <a:rPr lang="es-ES_tradnl" sz="1400" b="1" dirty="0" smtClean="0">
                <a:solidFill>
                  <a:schemeClr val="bg1"/>
                </a:solidFill>
              </a:rPr>
              <a:t>Negociación de compra</a:t>
            </a:r>
            <a:endParaRPr lang="es-ES_tradnl" sz="1400" b="1" dirty="0">
              <a:solidFill>
                <a:schemeClr val="bg1"/>
              </a:solidFill>
            </a:endParaRPr>
          </a:p>
        </p:txBody>
      </p:sp>
      <p:sp>
        <p:nvSpPr>
          <p:cNvPr id="14" name="TextBox 13"/>
          <p:cNvSpPr txBox="1"/>
          <p:nvPr/>
        </p:nvSpPr>
        <p:spPr>
          <a:xfrm>
            <a:off x="5202805" y="1950338"/>
            <a:ext cx="1238493" cy="523220"/>
          </a:xfrm>
          <a:prstGeom prst="rect">
            <a:avLst/>
          </a:prstGeom>
          <a:noFill/>
          <a:ln>
            <a:noFill/>
          </a:ln>
        </p:spPr>
        <p:txBody>
          <a:bodyPr wrap="square" rtlCol="0">
            <a:spAutoFit/>
          </a:bodyPr>
          <a:lstStyle/>
          <a:p>
            <a:r>
              <a:rPr lang="es-ES_tradnl" sz="1400" b="1" dirty="0" smtClean="0">
                <a:solidFill>
                  <a:schemeClr val="bg1"/>
                </a:solidFill>
              </a:rPr>
              <a:t>Aprobaciones regulatorias</a:t>
            </a:r>
            <a:endParaRPr lang="es-ES_tradnl" sz="1400" b="1" dirty="0">
              <a:solidFill>
                <a:schemeClr val="bg1"/>
              </a:solidFill>
            </a:endParaRPr>
          </a:p>
        </p:txBody>
      </p:sp>
      <p:sp>
        <p:nvSpPr>
          <p:cNvPr id="15" name="TextBox 14"/>
          <p:cNvSpPr txBox="1"/>
          <p:nvPr/>
        </p:nvSpPr>
        <p:spPr>
          <a:xfrm>
            <a:off x="6674716" y="1940690"/>
            <a:ext cx="1238493" cy="523220"/>
          </a:xfrm>
          <a:prstGeom prst="rect">
            <a:avLst/>
          </a:prstGeom>
          <a:noFill/>
          <a:ln>
            <a:noFill/>
          </a:ln>
        </p:spPr>
        <p:txBody>
          <a:bodyPr wrap="square" rtlCol="0">
            <a:spAutoFit/>
          </a:bodyPr>
          <a:lstStyle/>
          <a:p>
            <a:r>
              <a:rPr lang="es-ES_tradnl" sz="1400" b="1" dirty="0" smtClean="0">
                <a:solidFill>
                  <a:schemeClr val="bg1"/>
                </a:solidFill>
              </a:rPr>
              <a:t>Diseño y Arquitectura</a:t>
            </a:r>
            <a:endParaRPr lang="es-ES_tradnl" sz="1400" b="1" dirty="0">
              <a:solidFill>
                <a:schemeClr val="bg1"/>
              </a:solidFill>
            </a:endParaRPr>
          </a:p>
        </p:txBody>
      </p:sp>
      <p:sp>
        <p:nvSpPr>
          <p:cNvPr id="16" name="TextBox 15"/>
          <p:cNvSpPr txBox="1"/>
          <p:nvPr/>
        </p:nvSpPr>
        <p:spPr>
          <a:xfrm>
            <a:off x="9349266" y="1940690"/>
            <a:ext cx="1238493" cy="523220"/>
          </a:xfrm>
          <a:prstGeom prst="rect">
            <a:avLst/>
          </a:prstGeom>
          <a:noFill/>
          <a:ln>
            <a:noFill/>
          </a:ln>
        </p:spPr>
        <p:txBody>
          <a:bodyPr wrap="square" rtlCol="0">
            <a:spAutoFit/>
          </a:bodyPr>
          <a:lstStyle/>
          <a:p>
            <a:r>
              <a:rPr lang="es-ES_tradnl" sz="1400" b="1" dirty="0" smtClean="0">
                <a:solidFill>
                  <a:schemeClr val="bg1"/>
                </a:solidFill>
              </a:rPr>
              <a:t>Ventas y marketing</a:t>
            </a:r>
            <a:endParaRPr lang="es-ES_tradnl" sz="1400" b="1" dirty="0">
              <a:solidFill>
                <a:schemeClr val="bg1"/>
              </a:solidFill>
            </a:endParaRPr>
          </a:p>
        </p:txBody>
      </p:sp>
      <p:sp>
        <p:nvSpPr>
          <p:cNvPr id="17" name="TextBox 16"/>
          <p:cNvSpPr txBox="1"/>
          <p:nvPr/>
        </p:nvSpPr>
        <p:spPr>
          <a:xfrm>
            <a:off x="10751728" y="1942615"/>
            <a:ext cx="602072" cy="523220"/>
          </a:xfrm>
          <a:prstGeom prst="rect">
            <a:avLst/>
          </a:prstGeom>
          <a:noFill/>
          <a:ln>
            <a:noFill/>
          </a:ln>
        </p:spPr>
        <p:txBody>
          <a:bodyPr wrap="square" rtlCol="0">
            <a:spAutoFit/>
          </a:bodyPr>
          <a:lstStyle/>
          <a:p>
            <a:r>
              <a:rPr lang="es-ES_tradnl" sz="1400" b="1" smtClean="0">
                <a:solidFill>
                  <a:schemeClr val="bg1"/>
                </a:solidFill>
              </a:rPr>
              <a:t>Post venta</a:t>
            </a:r>
            <a:endParaRPr lang="es-ES_tradnl" sz="1400" b="1" dirty="0">
              <a:solidFill>
                <a:schemeClr val="bg1"/>
              </a:solidFill>
            </a:endParaRPr>
          </a:p>
        </p:txBody>
      </p:sp>
      <p:sp>
        <p:nvSpPr>
          <p:cNvPr id="18" name="Rectangle 17"/>
          <p:cNvSpPr/>
          <p:nvPr/>
        </p:nvSpPr>
        <p:spPr>
          <a:xfrm>
            <a:off x="779844" y="3188821"/>
            <a:ext cx="6096000" cy="584775"/>
          </a:xfrm>
          <a:prstGeom prst="rect">
            <a:avLst/>
          </a:prstGeom>
        </p:spPr>
        <p:txBody>
          <a:bodyPr>
            <a:spAutoFit/>
          </a:bodyPr>
          <a:lstStyle/>
          <a:p>
            <a:r>
              <a:rPr lang="es-PE" sz="1600" dirty="0" smtClean="0"/>
              <a:t>Gastos incurridos para correcta evaluación del proyecto, principalmente estudio de títulos y estudio de suelos</a:t>
            </a:r>
            <a:endParaRPr lang="es-PE" sz="1600" dirty="0"/>
          </a:p>
        </p:txBody>
      </p:sp>
      <p:cxnSp>
        <p:nvCxnSpPr>
          <p:cNvPr id="20" name="Straight Connector 19"/>
          <p:cNvCxnSpPr/>
          <p:nvPr/>
        </p:nvCxnSpPr>
        <p:spPr>
          <a:xfrm>
            <a:off x="838200" y="2963120"/>
            <a:ext cx="5649398" cy="33221"/>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61238" y="2760566"/>
            <a:ext cx="2237760" cy="369332"/>
          </a:xfrm>
          <a:prstGeom prst="rect">
            <a:avLst/>
          </a:prstGeom>
          <a:solidFill>
            <a:schemeClr val="bg1"/>
          </a:solidFill>
        </p:spPr>
        <p:txBody>
          <a:bodyPr wrap="square" rtlCol="0">
            <a:spAutoFit/>
          </a:bodyPr>
          <a:lstStyle/>
          <a:p>
            <a:r>
              <a:rPr lang="es-ES_tradnl" dirty="0" smtClean="0"/>
              <a:t>Pre </a:t>
            </a:r>
            <a:r>
              <a:rPr lang="es-ES_tradnl" dirty="0" err="1"/>
              <a:t>d</a:t>
            </a:r>
            <a:r>
              <a:rPr lang="es-ES_tradnl" dirty="0" err="1" smtClean="0"/>
              <a:t>evelopment</a:t>
            </a:r>
            <a:r>
              <a:rPr lang="es-ES_tradnl" dirty="0" smtClean="0"/>
              <a:t> </a:t>
            </a:r>
            <a:r>
              <a:rPr lang="es-ES_tradnl" dirty="0" err="1" smtClean="0"/>
              <a:t>fee</a:t>
            </a:r>
            <a:endParaRPr lang="es-ES_tradnl" dirty="0"/>
          </a:p>
        </p:txBody>
      </p:sp>
      <p:sp>
        <p:nvSpPr>
          <p:cNvPr id="22" name="Rectangle 21"/>
          <p:cNvSpPr/>
          <p:nvPr/>
        </p:nvSpPr>
        <p:spPr>
          <a:xfrm>
            <a:off x="6152505" y="4113997"/>
            <a:ext cx="3558654" cy="830997"/>
          </a:xfrm>
          <a:prstGeom prst="rect">
            <a:avLst/>
          </a:prstGeom>
        </p:spPr>
        <p:txBody>
          <a:bodyPr wrap="square">
            <a:spAutoFit/>
          </a:bodyPr>
          <a:lstStyle/>
          <a:p>
            <a:pPr lvl="0"/>
            <a:r>
              <a:rPr lang="es-PE" sz="1600" dirty="0" smtClean="0"/>
              <a:t>Desarrollo y gerenciamiento de proyecto</a:t>
            </a:r>
          </a:p>
          <a:p>
            <a:pPr lvl="0"/>
            <a:r>
              <a:rPr lang="es-PE" sz="1600" dirty="0" smtClean="0"/>
              <a:t>Ejecución de Plan de Negocios</a:t>
            </a:r>
          </a:p>
          <a:p>
            <a:pPr lvl="0"/>
            <a:r>
              <a:rPr lang="es-PE" sz="1600" dirty="0" smtClean="0"/>
              <a:t>Servicios de supervisión de construcción</a:t>
            </a:r>
          </a:p>
        </p:txBody>
      </p:sp>
      <p:cxnSp>
        <p:nvCxnSpPr>
          <p:cNvPr id="23" name="Straight Connector 22"/>
          <p:cNvCxnSpPr/>
          <p:nvPr/>
        </p:nvCxnSpPr>
        <p:spPr>
          <a:xfrm flipV="1">
            <a:off x="6239658" y="3773596"/>
            <a:ext cx="2651942" cy="3840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51252" y="3467920"/>
            <a:ext cx="1482522" cy="646331"/>
          </a:xfrm>
          <a:prstGeom prst="rect">
            <a:avLst/>
          </a:prstGeom>
          <a:solidFill>
            <a:schemeClr val="bg1"/>
          </a:solidFill>
        </p:spPr>
        <p:txBody>
          <a:bodyPr wrap="square" rtlCol="0">
            <a:spAutoFit/>
          </a:bodyPr>
          <a:lstStyle/>
          <a:p>
            <a:pPr algn="ctr"/>
            <a:r>
              <a:rPr lang="es-ES_tradnl" dirty="0" err="1"/>
              <a:t>D</a:t>
            </a:r>
            <a:r>
              <a:rPr lang="es-ES_tradnl" dirty="0" err="1" smtClean="0"/>
              <a:t>evelopment</a:t>
            </a:r>
            <a:r>
              <a:rPr lang="es-ES_tradnl" dirty="0" smtClean="0"/>
              <a:t> </a:t>
            </a:r>
            <a:r>
              <a:rPr lang="es-ES_tradnl" dirty="0" err="1" smtClean="0"/>
              <a:t>fee</a:t>
            </a:r>
            <a:endParaRPr lang="es-ES_tradnl" dirty="0"/>
          </a:p>
        </p:txBody>
      </p:sp>
      <p:sp>
        <p:nvSpPr>
          <p:cNvPr id="28" name="Chevron 27"/>
          <p:cNvSpPr/>
          <p:nvPr/>
        </p:nvSpPr>
        <p:spPr>
          <a:xfrm>
            <a:off x="7565629" y="1853879"/>
            <a:ext cx="1587655" cy="810228"/>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29" name="TextBox 28"/>
          <p:cNvSpPr txBox="1"/>
          <p:nvPr/>
        </p:nvSpPr>
        <p:spPr>
          <a:xfrm>
            <a:off x="7938277" y="2069940"/>
            <a:ext cx="1238493" cy="307777"/>
          </a:xfrm>
          <a:prstGeom prst="rect">
            <a:avLst/>
          </a:prstGeom>
          <a:noFill/>
          <a:ln>
            <a:noFill/>
          </a:ln>
        </p:spPr>
        <p:txBody>
          <a:bodyPr wrap="square" rtlCol="0">
            <a:spAutoFit/>
          </a:bodyPr>
          <a:lstStyle/>
          <a:p>
            <a:r>
              <a:rPr lang="es-ES_tradnl" sz="1400" b="1" smtClean="0">
                <a:solidFill>
                  <a:schemeClr val="bg1"/>
                </a:solidFill>
              </a:rPr>
              <a:t>Construcción</a:t>
            </a:r>
            <a:endParaRPr lang="es-ES_tradnl" sz="1400" b="1" dirty="0">
              <a:solidFill>
                <a:schemeClr val="bg1"/>
              </a:solidFill>
            </a:endParaRPr>
          </a:p>
        </p:txBody>
      </p:sp>
      <p:sp>
        <p:nvSpPr>
          <p:cNvPr id="34" name="Rectangle 33"/>
          <p:cNvSpPr/>
          <p:nvPr/>
        </p:nvSpPr>
        <p:spPr>
          <a:xfrm>
            <a:off x="8753292" y="5554242"/>
            <a:ext cx="4339830" cy="584775"/>
          </a:xfrm>
          <a:prstGeom prst="rect">
            <a:avLst/>
          </a:prstGeom>
        </p:spPr>
        <p:txBody>
          <a:bodyPr wrap="square">
            <a:spAutoFit/>
          </a:bodyPr>
          <a:lstStyle/>
          <a:p>
            <a:pPr lvl="0"/>
            <a:r>
              <a:rPr lang="es-PE" sz="1600" dirty="0" smtClean="0"/>
              <a:t>Ejecución </a:t>
            </a:r>
            <a:r>
              <a:rPr lang="es-PE" sz="1600" dirty="0"/>
              <a:t>de </a:t>
            </a:r>
            <a:r>
              <a:rPr lang="es-PE" sz="1600" dirty="0" smtClean="0"/>
              <a:t>plan </a:t>
            </a:r>
            <a:r>
              <a:rPr lang="es-PE" sz="1600" dirty="0"/>
              <a:t>de </a:t>
            </a:r>
            <a:r>
              <a:rPr lang="es-PE" sz="1600" dirty="0" smtClean="0"/>
              <a:t>marketing </a:t>
            </a:r>
            <a:r>
              <a:rPr lang="es-PE" sz="1600" dirty="0"/>
              <a:t>y </a:t>
            </a:r>
            <a:r>
              <a:rPr lang="es-PE" sz="1600" dirty="0" smtClean="0"/>
              <a:t>ventas</a:t>
            </a:r>
            <a:endParaRPr lang="es-PE" sz="1600" dirty="0"/>
          </a:p>
          <a:p>
            <a:pPr lvl="0"/>
            <a:r>
              <a:rPr lang="es-PE" sz="1600" dirty="0"/>
              <a:t>Salarios </a:t>
            </a:r>
            <a:r>
              <a:rPr lang="es-PE" sz="1600" dirty="0" smtClean="0"/>
              <a:t>de fuerza </a:t>
            </a:r>
            <a:r>
              <a:rPr lang="es-PE" sz="1600" dirty="0"/>
              <a:t>de </a:t>
            </a:r>
            <a:r>
              <a:rPr lang="es-PE" sz="1600" dirty="0" smtClean="0"/>
              <a:t>ventas</a:t>
            </a:r>
            <a:endParaRPr lang="es-PE" sz="1600" dirty="0"/>
          </a:p>
        </p:txBody>
      </p:sp>
      <p:cxnSp>
        <p:nvCxnSpPr>
          <p:cNvPr id="35" name="Straight Connector 34"/>
          <p:cNvCxnSpPr/>
          <p:nvPr/>
        </p:nvCxnSpPr>
        <p:spPr>
          <a:xfrm flipV="1">
            <a:off x="8753292" y="5141332"/>
            <a:ext cx="2651942" cy="38405"/>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9364886" y="4835656"/>
            <a:ext cx="1482522" cy="646331"/>
          </a:xfrm>
          <a:prstGeom prst="rect">
            <a:avLst/>
          </a:prstGeom>
          <a:solidFill>
            <a:schemeClr val="bg1"/>
          </a:solidFill>
        </p:spPr>
        <p:txBody>
          <a:bodyPr wrap="square" rtlCol="0">
            <a:spAutoFit/>
          </a:bodyPr>
          <a:lstStyle/>
          <a:p>
            <a:pPr algn="ctr"/>
            <a:r>
              <a:rPr lang="es-ES_tradnl" dirty="0" smtClean="0"/>
              <a:t>Sales </a:t>
            </a:r>
            <a:r>
              <a:rPr lang="es-ES_tradnl" smtClean="0"/>
              <a:t>&amp; marketing </a:t>
            </a:r>
            <a:r>
              <a:rPr lang="es-ES_tradnl" dirty="0" err="1" smtClean="0"/>
              <a:t>fee</a:t>
            </a:r>
            <a:endParaRPr lang="es-ES_tradnl" dirty="0"/>
          </a:p>
        </p:txBody>
      </p:sp>
    </p:spTree>
    <p:extLst>
      <p:ext uri="{BB962C8B-B14F-4D97-AF65-F5344CB8AC3E}">
        <p14:creationId xmlns:p14="http://schemas.microsoft.com/office/powerpoint/2010/main" val="4709201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La inversión puede estar en el rango de XX-XX millones y el </a:t>
            </a:r>
            <a:r>
              <a:rPr lang="es-ES_tradnl" sz="2300" b="1" dirty="0" err="1" smtClean="0"/>
              <a:t>success</a:t>
            </a:r>
            <a:r>
              <a:rPr lang="es-ES_tradnl" sz="2300" b="1" dirty="0" smtClean="0"/>
              <a:t> </a:t>
            </a:r>
            <a:r>
              <a:rPr lang="es-ES_tradnl" sz="2300" b="1" dirty="0" err="1" smtClean="0"/>
              <a:t>fee</a:t>
            </a:r>
            <a:r>
              <a:rPr lang="es-ES_tradnl" sz="2300" b="1" dirty="0" smtClean="0"/>
              <a:t> de </a:t>
            </a:r>
            <a:r>
              <a:rPr lang="es-ES_tradnl" sz="2300" b="1" dirty="0" err="1" smtClean="0"/>
              <a:t>Caral</a:t>
            </a:r>
            <a:r>
              <a:rPr lang="es-ES_tradnl" sz="2300" b="1" dirty="0" smtClean="0"/>
              <a:t> dependerá del retorno del proyecto</a:t>
            </a:r>
            <a:endParaRPr lang="es-ES_tradnl" sz="2300" b="1" dirty="0"/>
          </a:p>
        </p:txBody>
      </p:sp>
      <p:sp>
        <p:nvSpPr>
          <p:cNvPr id="3" name="Content Placeholder 2"/>
          <p:cNvSpPr>
            <a:spLocks noGrp="1"/>
          </p:cNvSpPr>
          <p:nvPr>
            <p:ph idx="1"/>
          </p:nvPr>
        </p:nvSpPr>
        <p:spPr/>
        <p:txBody>
          <a:bodyPr>
            <a:normAutofit/>
          </a:bodyPr>
          <a:lstStyle/>
          <a:p>
            <a:r>
              <a:rPr lang="es-ES_tradnl" sz="2200" dirty="0" smtClean="0"/>
              <a:t>Los fondos administrados son asignados a proyectos específicos, permitiendo al inversionista seleccionar el tamaño del proyecto y monitorear el avance</a:t>
            </a:r>
          </a:p>
          <a:p>
            <a:r>
              <a:rPr lang="es-ES_tradnl" sz="2200" dirty="0" smtClean="0"/>
              <a:t>El mix del fondeo es en promedio 70%/XX%/XX% entre el inversionista, el sistema financiero y </a:t>
            </a:r>
            <a:r>
              <a:rPr lang="es-ES_tradnl" sz="2200" dirty="0" err="1" smtClean="0"/>
              <a:t>Caral</a:t>
            </a:r>
            <a:endParaRPr lang="es-ES_tradnl" dirty="0" smtClean="0"/>
          </a:p>
          <a:p>
            <a:r>
              <a:rPr lang="es-ES_tradnl" sz="2200" dirty="0" smtClean="0"/>
              <a:t>Durante la vida del proyecto se consideran los siguientes </a:t>
            </a:r>
            <a:r>
              <a:rPr lang="es-ES_tradnl" sz="2200" dirty="0" err="1" smtClean="0"/>
              <a:t>fees</a:t>
            </a:r>
            <a:endParaRPr lang="es-ES_tradnl" sz="2200" dirty="0" smtClean="0"/>
          </a:p>
          <a:p>
            <a:r>
              <a:rPr lang="es-ES_tradnl" sz="2200" dirty="0" smtClean="0"/>
              <a:t>Los retornos para </a:t>
            </a:r>
            <a:r>
              <a:rPr lang="es-ES_tradnl" sz="2200" dirty="0" err="1" smtClean="0"/>
              <a:t>Caral</a:t>
            </a:r>
            <a:r>
              <a:rPr lang="es-ES_tradnl" sz="2200" dirty="0" smtClean="0"/>
              <a:t> se calculan en función al retorno del proyecto con un </a:t>
            </a:r>
            <a:r>
              <a:rPr lang="es-ES_tradnl" sz="2200" dirty="0" err="1" smtClean="0"/>
              <a:t>hurdle</a:t>
            </a:r>
            <a:r>
              <a:rPr lang="es-ES_tradnl" sz="2200" dirty="0" smtClean="0"/>
              <a:t> de 12%</a:t>
            </a:r>
            <a:endParaRPr lang="es-PE" sz="2400" dirty="0" smtClean="0"/>
          </a:p>
          <a:p>
            <a:pPr lvl="1"/>
            <a:r>
              <a:rPr lang="es-PE" sz="2000" dirty="0" smtClean="0"/>
              <a:t>Con retornos entre 12% y 20%, el success fee de Caral es de 20%</a:t>
            </a:r>
          </a:p>
          <a:p>
            <a:pPr lvl="1"/>
            <a:r>
              <a:rPr lang="es-PE" sz="2000" dirty="0" smtClean="0"/>
              <a:t>Con retornos entre 20% y 25%, el success fee de Caral es de 30%</a:t>
            </a:r>
          </a:p>
          <a:p>
            <a:pPr lvl="1"/>
            <a:r>
              <a:rPr lang="es-PE" sz="2000" dirty="0" smtClean="0"/>
              <a:t>Con retornos por encima de 25%, el success fee de Caral es de 40%</a:t>
            </a:r>
            <a:endParaRPr lang="es-PE" sz="2400" dirty="0" smtClean="0"/>
          </a:p>
          <a:p>
            <a:endParaRPr lang="es-ES_tradnl" sz="2200" dirty="0" smtClean="0"/>
          </a:p>
        </p:txBody>
      </p:sp>
    </p:spTree>
    <p:extLst>
      <p:ext uri="{BB962C8B-B14F-4D97-AF65-F5344CB8AC3E}">
        <p14:creationId xmlns:p14="http://schemas.microsoft.com/office/powerpoint/2010/main" val="254461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El crecimiento ha venido impulsado por tendencias favorables en los precios de los </a:t>
            </a:r>
            <a:r>
              <a:rPr lang="es-ES_tradnl" sz="2300" b="1" dirty="0" err="1" smtClean="0"/>
              <a:t>commodities</a:t>
            </a:r>
            <a:r>
              <a:rPr lang="es-ES_tradnl" sz="2300" b="1" dirty="0" smtClean="0"/>
              <a:t> mineros y por la demanda interna</a:t>
            </a:r>
            <a:endParaRPr lang="es-ES_tradnl" sz="2300" b="1" dirty="0"/>
          </a:p>
        </p:txBody>
      </p:sp>
      <p:sp>
        <p:nvSpPr>
          <p:cNvPr id="4" name="TextBox 3"/>
          <p:cNvSpPr txBox="1"/>
          <p:nvPr/>
        </p:nvSpPr>
        <p:spPr>
          <a:xfrm>
            <a:off x="833378" y="5474824"/>
            <a:ext cx="5132507" cy="738664"/>
          </a:xfrm>
          <a:prstGeom prst="rect">
            <a:avLst/>
          </a:prstGeom>
          <a:solidFill>
            <a:schemeClr val="bg2"/>
          </a:solidFill>
        </p:spPr>
        <p:txBody>
          <a:bodyPr wrap="square" rtlCol="0">
            <a:spAutoFit/>
          </a:bodyPr>
          <a:lstStyle/>
          <a:p>
            <a:r>
              <a:rPr lang="es-ES_tradnl" sz="1400" dirty="0" smtClean="0"/>
              <a:t>Las exportaciones mineras representan cerca del 70% de las exportaciones peruanas siendo los principales productos cobre, oro y zinc</a:t>
            </a:r>
            <a:endParaRPr lang="es-ES_tradnl" sz="1400" dirty="0"/>
          </a:p>
        </p:txBody>
      </p:sp>
      <p:pic>
        <p:nvPicPr>
          <p:cNvPr id="5" name="Picture 4"/>
          <p:cNvPicPr/>
          <p:nvPr/>
        </p:nvPicPr>
        <p:blipFill rotWithShape="1">
          <a:blip r:embed="rId2"/>
          <a:srcRect l="31544" t="21782" r="31028" b="47965"/>
          <a:stretch/>
        </p:blipFill>
        <p:spPr bwMode="auto">
          <a:xfrm>
            <a:off x="833376" y="1555469"/>
            <a:ext cx="4112311" cy="200892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30565" t="24130" r="31628" b="47340"/>
          <a:stretch/>
        </p:blipFill>
        <p:spPr bwMode="auto">
          <a:xfrm>
            <a:off x="811787" y="3558223"/>
            <a:ext cx="4153752" cy="1893456"/>
          </a:xfrm>
          <a:prstGeom prst="rect">
            <a:avLst/>
          </a:prstGeom>
          <a:ln>
            <a:noFill/>
          </a:ln>
          <a:extLst>
            <a:ext uri="{53640926-AAD7-44D8-BBD7-CCE9431645EC}">
              <a14:shadowObscured xmlns:a14="http://schemas.microsoft.com/office/drawing/2010/main"/>
            </a:ext>
          </a:extLst>
        </p:spPr>
      </p:pic>
      <p:graphicFrame>
        <p:nvGraphicFramePr>
          <p:cNvPr id="7" name="Chart 6"/>
          <p:cNvGraphicFramePr/>
          <p:nvPr>
            <p:extLst>
              <p:ext uri="{D42A27DB-BD31-4B8C-83A1-F6EECF244321}">
                <p14:modId xmlns:p14="http://schemas.microsoft.com/office/powerpoint/2010/main" val="1595074448"/>
              </p:ext>
            </p:extLst>
          </p:nvPr>
        </p:nvGraphicFramePr>
        <p:xfrm>
          <a:off x="6096000" y="1555469"/>
          <a:ext cx="5548453" cy="419714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251519" y="6453916"/>
            <a:ext cx="3869067" cy="215444"/>
          </a:xfrm>
          <a:prstGeom prst="rect">
            <a:avLst/>
          </a:prstGeom>
          <a:noFill/>
        </p:spPr>
        <p:txBody>
          <a:bodyPr wrap="square" rtlCol="0">
            <a:spAutoFit/>
          </a:bodyPr>
          <a:lstStyle/>
          <a:p>
            <a:r>
              <a:rPr lang="en-US" sz="800" dirty="0" smtClean="0"/>
              <a:t>Fuente: BCRP</a:t>
            </a:r>
            <a:endParaRPr lang="en-US" sz="800" dirty="0"/>
          </a:p>
        </p:txBody>
      </p:sp>
    </p:spTree>
    <p:extLst>
      <p:ext uri="{BB962C8B-B14F-4D97-AF65-F5344CB8AC3E}">
        <p14:creationId xmlns:p14="http://schemas.microsoft.com/office/powerpoint/2010/main" val="1698352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_tradnl" sz="2300" b="1" dirty="0" smtClean="0"/>
              <a:t>Si bien en los últimos dos años ha habido una desaceleración en el ritmo de crecimiento de largo plazo, los indicadores muestran signos de recuperación y los niveles de confianza empresarial indican un cambio de tendencia </a:t>
            </a:r>
            <a:r>
              <a:rPr lang="mr-IN" sz="2300" b="1" dirty="0" smtClean="0"/>
              <a:t>…</a:t>
            </a:r>
            <a:endParaRPr lang="es-ES_tradnl" sz="2300" b="1" dirty="0"/>
          </a:p>
        </p:txBody>
      </p:sp>
      <p:cxnSp>
        <p:nvCxnSpPr>
          <p:cNvPr id="8" name="Straight Arrow Connector 7"/>
          <p:cNvCxnSpPr/>
          <p:nvPr/>
        </p:nvCxnSpPr>
        <p:spPr>
          <a:xfrm flipV="1">
            <a:off x="3784922" y="3102015"/>
            <a:ext cx="833377" cy="5324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rotWithShape="1">
          <a:blip r:embed="rId2"/>
          <a:srcRect l="48679" t="29150" r="7934" b="23197"/>
          <a:stretch/>
        </p:blipFill>
        <p:spPr bwMode="auto">
          <a:xfrm>
            <a:off x="765859" y="4334712"/>
            <a:ext cx="3340619" cy="2144813"/>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3"/>
          <a:srcRect l="49070" t="21160" r="9012" b="29459"/>
          <a:stretch/>
        </p:blipFill>
        <p:spPr bwMode="auto">
          <a:xfrm>
            <a:off x="6085392" y="4334712"/>
            <a:ext cx="3227870" cy="2222298"/>
          </a:xfrm>
          <a:prstGeom prst="rect">
            <a:avLst/>
          </a:prstGeom>
          <a:ln>
            <a:noFill/>
          </a:ln>
          <a:extLst>
            <a:ext uri="{53640926-AAD7-44D8-BBD7-CCE9431645EC}">
              <a14:shadowObscured xmlns:a14="http://schemas.microsoft.com/office/drawing/2010/main"/>
            </a:ext>
          </a:extLst>
        </p:spPr>
      </p:pic>
      <p:graphicFrame>
        <p:nvGraphicFramePr>
          <p:cNvPr id="17" name="Chart 16"/>
          <p:cNvGraphicFramePr>
            <a:graphicFrameLocks/>
          </p:cNvGraphicFramePr>
          <p:nvPr>
            <p:extLst>
              <p:ext uri="{D42A27DB-BD31-4B8C-83A1-F6EECF244321}">
                <p14:modId xmlns:p14="http://schemas.microsoft.com/office/powerpoint/2010/main" val="1742777187"/>
              </p:ext>
            </p:extLst>
          </p:nvPr>
        </p:nvGraphicFramePr>
        <p:xfrm>
          <a:off x="765859" y="148155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p:cNvGraphicFramePr>
            <a:graphicFrameLocks/>
          </p:cNvGraphicFramePr>
          <p:nvPr>
            <p:extLst>
              <p:ext uri="{D42A27DB-BD31-4B8C-83A1-F6EECF244321}">
                <p14:modId xmlns:p14="http://schemas.microsoft.com/office/powerpoint/2010/main" val="1659235272"/>
              </p:ext>
            </p:extLst>
          </p:nvPr>
        </p:nvGraphicFramePr>
        <p:xfrm>
          <a:off x="5526912" y="1493127"/>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10388280" y="1944547"/>
            <a:ext cx="1394749" cy="2031325"/>
          </a:xfrm>
          <a:prstGeom prst="rect">
            <a:avLst/>
          </a:prstGeom>
          <a:solidFill>
            <a:schemeClr val="bg2"/>
          </a:solidFill>
        </p:spPr>
        <p:txBody>
          <a:bodyPr wrap="square" rtlCol="0">
            <a:spAutoFit/>
          </a:bodyPr>
          <a:lstStyle/>
          <a:p>
            <a:r>
              <a:rPr lang="es-ES_tradnl" sz="1400" dirty="0" smtClean="0"/>
              <a:t>La importación de bienes de capital y el consumo de cemento son anticipos de la reactivación de la actividad productiva</a:t>
            </a:r>
            <a:endParaRPr lang="es-ES_tradnl" sz="1400" dirty="0"/>
          </a:p>
        </p:txBody>
      </p:sp>
      <p:sp>
        <p:nvSpPr>
          <p:cNvPr id="20" name="TextBox 19"/>
          <p:cNvSpPr txBox="1"/>
          <p:nvPr/>
        </p:nvSpPr>
        <p:spPr>
          <a:xfrm>
            <a:off x="4175748" y="4645642"/>
            <a:ext cx="1747597" cy="1600438"/>
          </a:xfrm>
          <a:prstGeom prst="rect">
            <a:avLst/>
          </a:prstGeom>
          <a:solidFill>
            <a:schemeClr val="bg2"/>
          </a:solidFill>
        </p:spPr>
        <p:txBody>
          <a:bodyPr wrap="square" rtlCol="0">
            <a:spAutoFit/>
          </a:bodyPr>
          <a:lstStyle/>
          <a:p>
            <a:r>
              <a:rPr lang="es-ES_tradnl" sz="1400" dirty="0" smtClean="0"/>
              <a:t>La tendencia al alza del precio de metales se explica por la caída de inventarios mundiales y respalda la reactivación de las inversiones mineras</a:t>
            </a:r>
            <a:endParaRPr lang="es-ES_tradnl" sz="1400" dirty="0"/>
          </a:p>
        </p:txBody>
      </p:sp>
      <p:sp>
        <p:nvSpPr>
          <p:cNvPr id="21" name="TextBox 20"/>
          <p:cNvSpPr txBox="1"/>
          <p:nvPr/>
        </p:nvSpPr>
        <p:spPr>
          <a:xfrm>
            <a:off x="9714055" y="4622953"/>
            <a:ext cx="1698582" cy="1384995"/>
          </a:xfrm>
          <a:prstGeom prst="rect">
            <a:avLst/>
          </a:prstGeom>
          <a:solidFill>
            <a:schemeClr val="bg2"/>
          </a:solidFill>
        </p:spPr>
        <p:txBody>
          <a:bodyPr wrap="square" rtlCol="0">
            <a:spAutoFit/>
          </a:bodyPr>
          <a:lstStyle/>
          <a:p>
            <a:r>
              <a:rPr lang="es-ES_tradnl" sz="1400" smtClean="0"/>
              <a:t>La mejora en la confianza </a:t>
            </a:r>
            <a:r>
              <a:rPr lang="es-ES_tradnl" sz="1400" dirty="0" smtClean="0"/>
              <a:t>empresarial </a:t>
            </a:r>
            <a:r>
              <a:rPr lang="es-ES_tradnl" sz="1400" smtClean="0"/>
              <a:t>debería traducirse en mayor inversión privada en el 2018-19</a:t>
            </a:r>
            <a:endParaRPr lang="es-ES_tradnl" sz="1400" dirty="0"/>
          </a:p>
        </p:txBody>
      </p:sp>
      <p:sp>
        <p:nvSpPr>
          <p:cNvPr id="22" name="TextBox 21"/>
          <p:cNvSpPr txBox="1"/>
          <p:nvPr/>
        </p:nvSpPr>
        <p:spPr>
          <a:xfrm>
            <a:off x="251519" y="6453916"/>
            <a:ext cx="3869067" cy="215444"/>
          </a:xfrm>
          <a:prstGeom prst="rect">
            <a:avLst/>
          </a:prstGeom>
          <a:noFill/>
        </p:spPr>
        <p:txBody>
          <a:bodyPr wrap="square" rtlCol="0">
            <a:spAutoFit/>
          </a:bodyPr>
          <a:lstStyle/>
          <a:p>
            <a:r>
              <a:rPr lang="en-US" sz="800" dirty="0" smtClean="0"/>
              <a:t>Fuente: BCRP, INEI, MEF </a:t>
            </a:r>
            <a:r>
              <a:rPr lang="en-US" sz="800" dirty="0" err="1" smtClean="0"/>
              <a:t>Presentación</a:t>
            </a:r>
            <a:r>
              <a:rPr lang="en-US" sz="800" dirty="0" smtClean="0"/>
              <a:t> </a:t>
            </a:r>
            <a:r>
              <a:rPr lang="en-US" sz="800" dirty="0" err="1" smtClean="0"/>
              <a:t>Perspectivas</a:t>
            </a:r>
            <a:r>
              <a:rPr lang="en-US" sz="800" dirty="0" smtClean="0"/>
              <a:t> </a:t>
            </a:r>
            <a:r>
              <a:rPr lang="en-US" sz="800" dirty="0" err="1" smtClean="0"/>
              <a:t>Económicas</a:t>
            </a:r>
            <a:r>
              <a:rPr lang="en-US" sz="800" dirty="0" smtClean="0"/>
              <a:t>, 15 set 2017</a:t>
            </a:r>
          </a:p>
        </p:txBody>
      </p:sp>
    </p:spTree>
    <p:extLst>
      <p:ext uri="{BB962C8B-B14F-4D97-AF65-F5344CB8AC3E}">
        <p14:creationId xmlns:p14="http://schemas.microsoft.com/office/powerpoint/2010/main" val="8713145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mr-IN" sz="2300" b="1" dirty="0" smtClean="0"/>
              <a:t>…</a:t>
            </a:r>
            <a:r>
              <a:rPr lang="en-US" sz="2300" b="1" dirty="0" smtClean="0"/>
              <a:t> </a:t>
            </a:r>
            <a:r>
              <a:rPr lang="es-ES_tradnl" sz="2300" b="1" dirty="0"/>
              <a:t>i</a:t>
            </a:r>
            <a:r>
              <a:rPr lang="es-ES_tradnl" sz="2300" b="1" dirty="0" smtClean="0"/>
              <a:t>mpulsados en gran medida por inversión pública la cual se espera reactive la inversión privada en los siguientes meses</a:t>
            </a:r>
            <a:endParaRPr lang="es-ES_tradnl" sz="2300" b="1" dirty="0"/>
          </a:p>
        </p:txBody>
      </p:sp>
      <p:pic>
        <p:nvPicPr>
          <p:cNvPr id="4" name="Picture 3"/>
          <p:cNvPicPr/>
          <p:nvPr/>
        </p:nvPicPr>
        <p:blipFill rotWithShape="1">
          <a:blip r:embed="rId2"/>
          <a:srcRect l="6479" t="19254" r="50714" b="27241"/>
          <a:stretch/>
        </p:blipFill>
        <p:spPr bwMode="auto">
          <a:xfrm>
            <a:off x="4581395" y="1673627"/>
            <a:ext cx="3659775" cy="2528526"/>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4860" t="20914" r="52444" b="33532"/>
          <a:stretch/>
        </p:blipFill>
        <p:spPr bwMode="auto">
          <a:xfrm>
            <a:off x="614106" y="1673627"/>
            <a:ext cx="4062714" cy="2424355"/>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47441" t="20544" r="9035" b="32993"/>
          <a:stretch/>
        </p:blipFill>
        <p:spPr bwMode="auto">
          <a:xfrm>
            <a:off x="8232886" y="1777800"/>
            <a:ext cx="3720471" cy="2195582"/>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838200" y="4342671"/>
            <a:ext cx="9416970" cy="1600438"/>
          </a:xfrm>
          <a:prstGeom prst="rect">
            <a:avLst/>
          </a:prstGeom>
          <a:solidFill>
            <a:schemeClr val="bg2"/>
          </a:solidFill>
        </p:spPr>
        <p:txBody>
          <a:bodyPr wrap="square" rtlCol="0">
            <a:spAutoFit/>
          </a:bodyPr>
          <a:lstStyle/>
          <a:p>
            <a:r>
              <a:rPr lang="es-ES_tradnl" sz="1400" dirty="0" smtClean="0"/>
              <a:t>El Programa de Estímulo Económico representa más de S/ 5,000 millones (0.7% del PBI) y consiste en</a:t>
            </a:r>
          </a:p>
          <a:p>
            <a:pPr marL="285750" indent="-285750">
              <a:buFontTx/>
              <a:buChar char="-"/>
            </a:pPr>
            <a:r>
              <a:rPr lang="es-ES_tradnl" sz="1400" dirty="0" smtClean="0"/>
              <a:t>Reconstrucción y prevención de desastres por S/ 1,800 millones (</a:t>
            </a:r>
            <a:r>
              <a:rPr lang="es-ES_tradnl" sz="1400" dirty="0" err="1" smtClean="0"/>
              <a:t>descolmatar</a:t>
            </a:r>
            <a:r>
              <a:rPr lang="es-ES_tradnl" sz="1400" dirty="0" smtClean="0"/>
              <a:t> ríos, construir drenes, escuelas, puentes, </a:t>
            </a:r>
            <a:r>
              <a:rPr lang="es-ES_tradnl" sz="1400" dirty="0" err="1" smtClean="0"/>
              <a:t>etc</a:t>
            </a:r>
            <a:r>
              <a:rPr lang="es-ES_tradnl" sz="1400" dirty="0" smtClean="0"/>
              <a:t>)</a:t>
            </a:r>
          </a:p>
          <a:p>
            <a:pPr marL="285750" indent="-285750">
              <a:buFontTx/>
              <a:buChar char="-"/>
            </a:pPr>
            <a:r>
              <a:rPr lang="es-ES_tradnl" sz="1400" dirty="0" smtClean="0"/>
              <a:t>Impulsar gasto público por S/ 3,000 millones (construcción y mantenimiento de vías, compra de bienes y servicios)</a:t>
            </a:r>
          </a:p>
          <a:p>
            <a:pPr marL="285750" indent="-285750">
              <a:buFontTx/>
              <a:buChar char="-"/>
            </a:pPr>
            <a:r>
              <a:rPr lang="es-ES_tradnl" sz="1400" dirty="0" smtClean="0"/>
              <a:t>Estimular consumo en poblaciones vulnerables por S/ 700 millones (Bono Juntos y Pensión 65 para afectados por desastres, trabajos temporales y programas sociales)</a:t>
            </a:r>
          </a:p>
          <a:p>
            <a:r>
              <a:rPr lang="es-ES_tradnl" sz="1400" dirty="0" smtClean="0"/>
              <a:t>El programa busca dinamizar la inversión privada estimada en más de US$ 25,000 millones para el período 2017-2019</a:t>
            </a:r>
          </a:p>
          <a:p>
            <a:pPr marL="285750" indent="-285750">
              <a:buFontTx/>
              <a:buChar char="-"/>
            </a:pPr>
            <a:endParaRPr lang="es-ES_tradnl" sz="1400" dirty="0"/>
          </a:p>
        </p:txBody>
      </p:sp>
      <p:sp>
        <p:nvSpPr>
          <p:cNvPr id="8" name="TextBox 7"/>
          <p:cNvSpPr txBox="1"/>
          <p:nvPr/>
        </p:nvSpPr>
        <p:spPr>
          <a:xfrm>
            <a:off x="251519" y="6453916"/>
            <a:ext cx="3869067" cy="215444"/>
          </a:xfrm>
          <a:prstGeom prst="rect">
            <a:avLst/>
          </a:prstGeom>
          <a:noFill/>
        </p:spPr>
        <p:txBody>
          <a:bodyPr wrap="square" rtlCol="0">
            <a:spAutoFit/>
          </a:bodyPr>
          <a:lstStyle/>
          <a:p>
            <a:r>
              <a:rPr lang="en-US" sz="800" dirty="0" smtClean="0"/>
              <a:t>Fuente: MEF </a:t>
            </a:r>
            <a:r>
              <a:rPr lang="en-US" sz="800" dirty="0" err="1" smtClean="0"/>
              <a:t>Presentación</a:t>
            </a:r>
            <a:r>
              <a:rPr lang="en-US" sz="800" dirty="0" smtClean="0"/>
              <a:t> </a:t>
            </a:r>
            <a:r>
              <a:rPr lang="en-US" sz="800" dirty="0" err="1" smtClean="0"/>
              <a:t>Perspectivas</a:t>
            </a:r>
            <a:r>
              <a:rPr lang="en-US" sz="800" dirty="0" smtClean="0"/>
              <a:t> </a:t>
            </a:r>
            <a:r>
              <a:rPr lang="en-US" sz="800" dirty="0" err="1" smtClean="0"/>
              <a:t>Económicas</a:t>
            </a:r>
            <a:r>
              <a:rPr lang="en-US" sz="800" dirty="0" smtClean="0"/>
              <a:t>, 15 set 2017</a:t>
            </a:r>
          </a:p>
        </p:txBody>
      </p:sp>
    </p:spTree>
    <p:extLst>
      <p:ext uri="{BB962C8B-B14F-4D97-AF65-F5344CB8AC3E}">
        <p14:creationId xmlns:p14="http://schemas.microsoft.com/office/powerpoint/2010/main" val="67445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Ello resulta en proyecciones optimistas para los siguientes dos años, recuperando el ritmo de crecimiento de años anteriores</a:t>
            </a:r>
            <a:endParaRPr lang="es-ES_tradnl" sz="2300" b="1" dirty="0"/>
          </a:p>
        </p:txBody>
      </p:sp>
      <p:graphicFrame>
        <p:nvGraphicFramePr>
          <p:cNvPr id="4" name="Table 3"/>
          <p:cNvGraphicFramePr>
            <a:graphicFrameLocks noGrp="1"/>
          </p:cNvGraphicFramePr>
          <p:nvPr>
            <p:extLst>
              <p:ext uri="{D42A27DB-BD31-4B8C-83A1-F6EECF244321}">
                <p14:modId xmlns:p14="http://schemas.microsoft.com/office/powerpoint/2010/main" val="454706120"/>
              </p:ext>
            </p:extLst>
          </p:nvPr>
        </p:nvGraphicFramePr>
        <p:xfrm>
          <a:off x="757175" y="1668790"/>
          <a:ext cx="6291804" cy="2225040"/>
        </p:xfrm>
        <a:graphic>
          <a:graphicData uri="http://schemas.openxmlformats.org/drawingml/2006/table">
            <a:tbl>
              <a:tblPr firstRow="1" bandRow="1">
                <a:tableStyleId>{5C22544A-7EE6-4342-B048-85BDC9FD1C3A}</a:tableStyleId>
              </a:tblPr>
              <a:tblGrid>
                <a:gridCol w="1731380"/>
                <a:gridCol w="1140106"/>
                <a:gridCol w="1140106"/>
                <a:gridCol w="1140106"/>
                <a:gridCol w="1140106"/>
              </a:tblGrid>
              <a:tr h="370840">
                <a:tc>
                  <a:txBody>
                    <a:bodyPr/>
                    <a:lstStyle/>
                    <a:p>
                      <a:r>
                        <a:rPr lang="es-ES_tradnl" dirty="0" smtClean="0"/>
                        <a:t>% </a:t>
                      </a:r>
                      <a:r>
                        <a:rPr lang="es-ES_tradnl" dirty="0" err="1" smtClean="0"/>
                        <a:t>var</a:t>
                      </a:r>
                      <a:r>
                        <a:rPr lang="es-ES_tradnl" baseline="0" dirty="0" smtClean="0"/>
                        <a:t> anual</a:t>
                      </a:r>
                      <a:endParaRPr lang="es-ES_tradnl" dirty="0"/>
                    </a:p>
                  </a:txBody>
                  <a:tcPr/>
                </a:tc>
                <a:tc>
                  <a:txBody>
                    <a:bodyPr/>
                    <a:lstStyle/>
                    <a:p>
                      <a:pPr algn="r"/>
                      <a:r>
                        <a:rPr lang="es-ES_tradnl" dirty="0" smtClean="0"/>
                        <a:t>2016</a:t>
                      </a:r>
                    </a:p>
                  </a:txBody>
                  <a:tcPr/>
                </a:tc>
                <a:tc>
                  <a:txBody>
                    <a:bodyPr/>
                    <a:lstStyle/>
                    <a:p>
                      <a:pPr algn="r"/>
                      <a:r>
                        <a:rPr lang="es-ES_tradnl" dirty="0" smtClean="0"/>
                        <a:t>2017E</a:t>
                      </a:r>
                      <a:endParaRPr lang="es-ES_tradnl" dirty="0"/>
                    </a:p>
                  </a:txBody>
                  <a:tcPr/>
                </a:tc>
                <a:tc>
                  <a:txBody>
                    <a:bodyPr/>
                    <a:lstStyle/>
                    <a:p>
                      <a:pPr algn="r"/>
                      <a:r>
                        <a:rPr lang="es-ES_tradnl" dirty="0" smtClean="0"/>
                        <a:t>2018E</a:t>
                      </a:r>
                      <a:endParaRPr lang="es-ES_tradnl" dirty="0"/>
                    </a:p>
                  </a:txBody>
                  <a:tcPr/>
                </a:tc>
                <a:tc>
                  <a:txBody>
                    <a:bodyPr/>
                    <a:lstStyle/>
                    <a:p>
                      <a:pPr algn="r"/>
                      <a:r>
                        <a:rPr lang="es-ES_tradnl" dirty="0" smtClean="0"/>
                        <a:t>2019E</a:t>
                      </a:r>
                      <a:endParaRPr lang="es-ES_tradnl" dirty="0"/>
                    </a:p>
                  </a:txBody>
                  <a:tcPr/>
                </a:tc>
              </a:tr>
              <a:tr h="370840">
                <a:tc>
                  <a:txBody>
                    <a:bodyPr/>
                    <a:lstStyle/>
                    <a:p>
                      <a:r>
                        <a:rPr lang="es-ES_tradnl" sz="1600" dirty="0" smtClean="0"/>
                        <a:t>PBI</a:t>
                      </a:r>
                      <a:endParaRPr lang="es-ES_tradnl" sz="1600" baseline="0" dirty="0" smtClean="0"/>
                    </a:p>
                  </a:txBody>
                  <a:tcPr/>
                </a:tc>
                <a:tc>
                  <a:txBody>
                    <a:bodyPr/>
                    <a:lstStyle/>
                    <a:p>
                      <a:pPr algn="r"/>
                      <a:r>
                        <a:rPr lang="es-ES_tradnl" sz="1600" dirty="0" smtClean="0"/>
                        <a:t>3.9%</a:t>
                      </a:r>
                      <a:endParaRPr lang="es-ES_tradnl" sz="1600" dirty="0"/>
                    </a:p>
                  </a:txBody>
                  <a:tcPr/>
                </a:tc>
                <a:tc>
                  <a:txBody>
                    <a:bodyPr/>
                    <a:lstStyle/>
                    <a:p>
                      <a:pPr algn="r"/>
                      <a:r>
                        <a:rPr lang="es-ES_tradnl" sz="1600" dirty="0" smtClean="0"/>
                        <a:t>2.8%</a:t>
                      </a:r>
                      <a:endParaRPr lang="es-ES_tradnl" sz="1600" dirty="0"/>
                    </a:p>
                  </a:txBody>
                  <a:tcPr/>
                </a:tc>
                <a:tc>
                  <a:txBody>
                    <a:bodyPr/>
                    <a:lstStyle/>
                    <a:p>
                      <a:pPr algn="r"/>
                      <a:r>
                        <a:rPr lang="es-ES_tradnl" sz="1600" dirty="0" smtClean="0"/>
                        <a:t>4.2%</a:t>
                      </a:r>
                      <a:endParaRPr lang="es-ES_tradnl" sz="1600" dirty="0"/>
                    </a:p>
                  </a:txBody>
                  <a:tcPr/>
                </a:tc>
                <a:tc>
                  <a:txBody>
                    <a:bodyPr/>
                    <a:lstStyle/>
                    <a:p>
                      <a:pPr algn="r"/>
                      <a:r>
                        <a:rPr lang="es-ES_tradnl" sz="1600" dirty="0" smtClean="0"/>
                        <a:t>4.2%</a:t>
                      </a:r>
                      <a:endParaRPr lang="es-ES_tradnl" sz="1600" dirty="0"/>
                    </a:p>
                  </a:txBody>
                  <a:tcPr/>
                </a:tc>
              </a:tr>
              <a:tr h="370840">
                <a:tc>
                  <a:txBody>
                    <a:bodyPr/>
                    <a:lstStyle/>
                    <a:p>
                      <a:r>
                        <a:rPr lang="es-ES_tradnl" sz="1600" dirty="0" smtClean="0"/>
                        <a:t>Inflación</a:t>
                      </a:r>
                      <a:endParaRPr lang="es-ES_tradnl" sz="1600" dirty="0"/>
                    </a:p>
                  </a:txBody>
                  <a:tcPr/>
                </a:tc>
                <a:tc>
                  <a:txBody>
                    <a:bodyPr/>
                    <a:lstStyle/>
                    <a:p>
                      <a:pPr algn="r"/>
                      <a:r>
                        <a:rPr lang="es-ES_tradnl" sz="1600" dirty="0" smtClean="0"/>
                        <a:t>3.6%</a:t>
                      </a:r>
                      <a:endParaRPr lang="es-ES_tradnl" sz="1600" dirty="0"/>
                    </a:p>
                  </a:txBody>
                  <a:tcPr/>
                </a:tc>
                <a:tc>
                  <a:txBody>
                    <a:bodyPr/>
                    <a:lstStyle/>
                    <a:p>
                      <a:pPr algn="r"/>
                      <a:r>
                        <a:rPr lang="es-ES_tradnl" sz="1600" dirty="0" smtClean="0"/>
                        <a:t>2.3%</a:t>
                      </a:r>
                      <a:endParaRPr lang="es-ES_tradnl" sz="1600" dirty="0"/>
                    </a:p>
                  </a:txBody>
                  <a:tcPr/>
                </a:tc>
                <a:tc>
                  <a:txBody>
                    <a:bodyPr/>
                    <a:lstStyle/>
                    <a:p>
                      <a:pPr algn="r"/>
                      <a:r>
                        <a:rPr lang="es-ES_tradnl" sz="1600" dirty="0" smtClean="0"/>
                        <a:t>2.0%</a:t>
                      </a:r>
                      <a:endParaRPr lang="es-ES_tradnl" sz="1600" dirty="0"/>
                    </a:p>
                  </a:txBody>
                  <a:tcPr/>
                </a:tc>
                <a:tc>
                  <a:txBody>
                    <a:bodyPr/>
                    <a:lstStyle/>
                    <a:p>
                      <a:pPr algn="r"/>
                      <a:r>
                        <a:rPr lang="es-ES_tradnl" sz="1600" dirty="0" smtClean="0"/>
                        <a:t>2.0%</a:t>
                      </a:r>
                      <a:endParaRPr lang="es-ES_tradnl" sz="1600" dirty="0"/>
                    </a:p>
                  </a:txBody>
                  <a:tcPr/>
                </a:tc>
              </a:tr>
              <a:tr h="370840">
                <a:tc>
                  <a:txBody>
                    <a:bodyPr/>
                    <a:lstStyle/>
                    <a:p>
                      <a:r>
                        <a:rPr lang="es-ES_tradnl" sz="1600" dirty="0" smtClean="0"/>
                        <a:t>Demanda Interna</a:t>
                      </a:r>
                      <a:endParaRPr lang="es-ES_tradnl" sz="1600" dirty="0"/>
                    </a:p>
                  </a:txBody>
                  <a:tcPr/>
                </a:tc>
                <a:tc>
                  <a:txBody>
                    <a:bodyPr/>
                    <a:lstStyle/>
                    <a:p>
                      <a:pPr algn="r"/>
                      <a:r>
                        <a:rPr lang="es-ES_tradnl" sz="1600" dirty="0" smtClean="0"/>
                        <a:t>0.9%</a:t>
                      </a:r>
                      <a:endParaRPr lang="es-ES_tradnl" sz="1600" dirty="0"/>
                    </a:p>
                  </a:txBody>
                  <a:tcPr/>
                </a:tc>
                <a:tc>
                  <a:txBody>
                    <a:bodyPr/>
                    <a:lstStyle/>
                    <a:p>
                      <a:pPr algn="r"/>
                      <a:r>
                        <a:rPr lang="es-ES_tradnl" sz="1600" dirty="0" smtClean="0"/>
                        <a:t>2.3%</a:t>
                      </a:r>
                      <a:endParaRPr lang="es-ES_tradnl" sz="1600" dirty="0"/>
                    </a:p>
                  </a:txBody>
                  <a:tcPr/>
                </a:tc>
                <a:tc>
                  <a:txBody>
                    <a:bodyPr/>
                    <a:lstStyle/>
                    <a:p>
                      <a:pPr algn="r"/>
                      <a:r>
                        <a:rPr lang="es-ES_tradnl" sz="1600" dirty="0" smtClean="0"/>
                        <a:t>4.2%</a:t>
                      </a:r>
                      <a:endParaRPr lang="es-ES_tradnl" sz="1600" dirty="0"/>
                    </a:p>
                  </a:txBody>
                  <a:tcPr/>
                </a:tc>
                <a:tc>
                  <a:txBody>
                    <a:bodyPr/>
                    <a:lstStyle/>
                    <a:p>
                      <a:pPr algn="r"/>
                      <a:r>
                        <a:rPr lang="es-ES_tradnl" sz="1600" dirty="0" smtClean="0"/>
                        <a:t>4.2%</a:t>
                      </a:r>
                      <a:endParaRPr lang="es-ES_tradnl" sz="1600" dirty="0"/>
                    </a:p>
                  </a:txBody>
                  <a:tcPr/>
                </a:tc>
              </a:tr>
              <a:tr h="370840">
                <a:tc>
                  <a:txBody>
                    <a:bodyPr/>
                    <a:lstStyle/>
                    <a:p>
                      <a:r>
                        <a:rPr lang="es-ES_tradnl" sz="1600" dirty="0" smtClean="0"/>
                        <a:t>Inversión Privada</a:t>
                      </a:r>
                      <a:endParaRPr lang="es-ES_tradnl" sz="1600" dirty="0"/>
                    </a:p>
                  </a:txBody>
                  <a:tcPr/>
                </a:tc>
                <a:tc>
                  <a:txBody>
                    <a:bodyPr/>
                    <a:lstStyle/>
                    <a:p>
                      <a:pPr algn="r"/>
                      <a:r>
                        <a:rPr lang="es-ES_tradnl" sz="1600" dirty="0" smtClean="0"/>
                        <a:t>-5.7%</a:t>
                      </a:r>
                      <a:endParaRPr lang="es-ES_tradnl" sz="1600" dirty="0"/>
                    </a:p>
                  </a:txBody>
                  <a:tcPr/>
                </a:tc>
                <a:tc>
                  <a:txBody>
                    <a:bodyPr/>
                    <a:lstStyle/>
                    <a:p>
                      <a:pPr algn="r"/>
                      <a:r>
                        <a:rPr lang="es-ES_tradnl" sz="1600" dirty="0" smtClean="0"/>
                        <a:t>-1.0%</a:t>
                      </a:r>
                      <a:endParaRPr lang="es-ES_tradnl" sz="1600" dirty="0"/>
                    </a:p>
                  </a:txBody>
                  <a:tcPr/>
                </a:tc>
                <a:tc>
                  <a:txBody>
                    <a:bodyPr/>
                    <a:lstStyle/>
                    <a:p>
                      <a:pPr algn="r"/>
                      <a:r>
                        <a:rPr lang="es-ES_tradnl" sz="1600" dirty="0" smtClean="0"/>
                        <a:t>5.3%</a:t>
                      </a:r>
                      <a:endParaRPr lang="es-ES_tradnl" sz="1600" dirty="0"/>
                    </a:p>
                  </a:txBody>
                  <a:tcPr/>
                </a:tc>
                <a:tc>
                  <a:txBody>
                    <a:bodyPr/>
                    <a:lstStyle/>
                    <a:p>
                      <a:pPr algn="r"/>
                      <a:r>
                        <a:rPr lang="es-ES_tradnl" sz="1600" dirty="0" smtClean="0"/>
                        <a:t>7.5%</a:t>
                      </a:r>
                      <a:endParaRPr lang="es-ES_tradnl" sz="1600" dirty="0"/>
                    </a:p>
                  </a:txBody>
                  <a:tcPr/>
                </a:tc>
              </a:tr>
              <a:tr h="370840">
                <a:tc>
                  <a:txBody>
                    <a:bodyPr/>
                    <a:lstStyle/>
                    <a:p>
                      <a:r>
                        <a:rPr lang="es-ES_tradnl" sz="1600" dirty="0" smtClean="0"/>
                        <a:t>Inversión Pública</a:t>
                      </a:r>
                      <a:endParaRPr lang="es-ES_tradnl" sz="1600" dirty="0"/>
                    </a:p>
                  </a:txBody>
                  <a:tcPr/>
                </a:tc>
                <a:tc>
                  <a:txBody>
                    <a:bodyPr/>
                    <a:lstStyle/>
                    <a:p>
                      <a:pPr algn="r"/>
                      <a:r>
                        <a:rPr lang="es-ES_tradnl" sz="1600" dirty="0" smtClean="0"/>
                        <a:t>0.6%</a:t>
                      </a:r>
                      <a:endParaRPr lang="es-ES_tradnl" sz="1600" dirty="0"/>
                    </a:p>
                  </a:txBody>
                  <a:tcPr/>
                </a:tc>
                <a:tc>
                  <a:txBody>
                    <a:bodyPr/>
                    <a:lstStyle/>
                    <a:p>
                      <a:pPr algn="r"/>
                      <a:r>
                        <a:rPr lang="es-ES_tradnl" sz="1600" dirty="0" smtClean="0"/>
                        <a:t>7.0%</a:t>
                      </a:r>
                      <a:endParaRPr lang="es-ES_tradnl" sz="1600" dirty="0"/>
                    </a:p>
                  </a:txBody>
                  <a:tcPr/>
                </a:tc>
                <a:tc>
                  <a:txBody>
                    <a:bodyPr/>
                    <a:lstStyle/>
                    <a:p>
                      <a:pPr algn="r"/>
                      <a:r>
                        <a:rPr lang="es-ES_tradnl" sz="1600" dirty="0" smtClean="0"/>
                        <a:t>15.0%</a:t>
                      </a:r>
                      <a:endParaRPr lang="es-ES_tradnl" sz="1600" dirty="0"/>
                    </a:p>
                  </a:txBody>
                  <a:tcPr/>
                </a:tc>
                <a:tc>
                  <a:txBody>
                    <a:bodyPr/>
                    <a:lstStyle/>
                    <a:p>
                      <a:pPr algn="r"/>
                      <a:r>
                        <a:rPr lang="es-ES_tradnl" sz="1600" dirty="0" smtClean="0"/>
                        <a:t>4.0%</a:t>
                      </a:r>
                      <a:endParaRPr lang="es-ES_tradnl" sz="1600" dirty="0"/>
                    </a:p>
                  </a:txBody>
                  <a:tcPr/>
                </a:tc>
              </a:tr>
            </a:tbl>
          </a:graphicData>
        </a:graphic>
      </p:graphicFrame>
      <p:graphicFrame>
        <p:nvGraphicFramePr>
          <p:cNvPr id="5" name="Chart 4"/>
          <p:cNvGraphicFramePr>
            <a:graphicFrameLocks/>
          </p:cNvGraphicFramePr>
          <p:nvPr>
            <p:extLst>
              <p:ext uri="{D42A27DB-BD31-4B8C-83A1-F6EECF244321}">
                <p14:modId xmlns:p14="http://schemas.microsoft.com/office/powerpoint/2010/main" val="969818857"/>
              </p:ext>
            </p:extLst>
          </p:nvPr>
        </p:nvGraphicFramePr>
        <p:xfrm>
          <a:off x="7201382" y="1580929"/>
          <a:ext cx="4572000" cy="426428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757175" y="4271059"/>
            <a:ext cx="6291804" cy="1077218"/>
          </a:xfrm>
          <a:prstGeom prst="rect">
            <a:avLst/>
          </a:prstGeom>
          <a:solidFill>
            <a:schemeClr val="bg2"/>
          </a:solidFill>
        </p:spPr>
        <p:txBody>
          <a:bodyPr wrap="square" rtlCol="0">
            <a:spAutoFit/>
          </a:bodyPr>
          <a:lstStyle/>
          <a:p>
            <a:r>
              <a:rPr lang="es-ES_tradnl" sz="1600" dirty="0" smtClean="0"/>
              <a:t>En conclusión el entorno macroeconómico muestra buenas perspectivas para los siguientes 2-3 años y la economía ya muestra indicaciones de recuperación lo cual a su vez se reflejará en las tendencias del </a:t>
            </a:r>
            <a:r>
              <a:rPr lang="es-ES_tradnl" sz="1600" smtClean="0"/>
              <a:t>mercado inmobiliario</a:t>
            </a:r>
            <a:endParaRPr lang="es-ES_tradnl" sz="1600"/>
          </a:p>
        </p:txBody>
      </p:sp>
      <p:sp>
        <p:nvSpPr>
          <p:cNvPr id="7" name="TextBox 6"/>
          <p:cNvSpPr txBox="1"/>
          <p:nvPr/>
        </p:nvSpPr>
        <p:spPr>
          <a:xfrm>
            <a:off x="251519" y="6453916"/>
            <a:ext cx="3869067" cy="215444"/>
          </a:xfrm>
          <a:prstGeom prst="rect">
            <a:avLst/>
          </a:prstGeom>
          <a:noFill/>
        </p:spPr>
        <p:txBody>
          <a:bodyPr wrap="square" rtlCol="0">
            <a:spAutoFit/>
          </a:bodyPr>
          <a:lstStyle/>
          <a:p>
            <a:r>
              <a:rPr lang="en-US" sz="800" dirty="0" smtClean="0"/>
              <a:t>Fuente: BCRP</a:t>
            </a:r>
          </a:p>
        </p:txBody>
      </p:sp>
    </p:spTree>
    <p:extLst>
      <p:ext uri="{BB962C8B-B14F-4D97-AF65-F5344CB8AC3E}">
        <p14:creationId xmlns:p14="http://schemas.microsoft.com/office/powerpoint/2010/main" val="13573691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_tradnl" sz="2300" b="1" dirty="0" smtClean="0"/>
              <a:t>La población peruana presenta potencial para desarrollos inmobiliarios, con 55% por debajo de 30 años y con una clase media que ha venido ganando presencia, de 46% en el 2004 a 65% de la población de Lima Metropolitana actualmente</a:t>
            </a:r>
            <a:endParaRPr lang="es-ES_tradnl" sz="2300" b="1" dirty="0"/>
          </a:p>
        </p:txBody>
      </p:sp>
      <p:graphicFrame>
        <p:nvGraphicFramePr>
          <p:cNvPr id="5" name="Chart 4"/>
          <p:cNvGraphicFramePr>
            <a:graphicFrameLocks/>
          </p:cNvGraphicFramePr>
          <p:nvPr>
            <p:extLst>
              <p:ext uri="{D42A27DB-BD31-4B8C-83A1-F6EECF244321}">
                <p14:modId xmlns:p14="http://schemas.microsoft.com/office/powerpoint/2010/main" val="617367698"/>
              </p:ext>
            </p:extLst>
          </p:nvPr>
        </p:nvGraphicFramePr>
        <p:xfrm>
          <a:off x="719559" y="1953227"/>
          <a:ext cx="5600218" cy="3521598"/>
        </p:xfrm>
        <a:graphic>
          <a:graphicData uri="http://schemas.openxmlformats.org/drawingml/2006/chart">
            <c:chart xmlns:c="http://schemas.openxmlformats.org/drawingml/2006/chart" xmlns:r="http://schemas.openxmlformats.org/officeDocument/2006/relationships" r:id="rId2"/>
          </a:graphicData>
        </a:graphic>
      </p:graphicFrame>
      <p:sp>
        <p:nvSpPr>
          <p:cNvPr id="6" name="Right Brace 5"/>
          <p:cNvSpPr/>
          <p:nvPr/>
        </p:nvSpPr>
        <p:spPr>
          <a:xfrm>
            <a:off x="5324353" y="4190035"/>
            <a:ext cx="150471" cy="85652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486397" y="4444680"/>
            <a:ext cx="578734" cy="338554"/>
          </a:xfrm>
          <a:prstGeom prst="rect">
            <a:avLst/>
          </a:prstGeom>
          <a:noFill/>
        </p:spPr>
        <p:txBody>
          <a:bodyPr wrap="square" rtlCol="0">
            <a:spAutoFit/>
          </a:bodyPr>
          <a:lstStyle/>
          <a:p>
            <a:r>
              <a:rPr lang="en-US" sz="1600" dirty="0" smtClean="0"/>
              <a:t>55%</a:t>
            </a:r>
            <a:endParaRPr lang="en-US" sz="1600" dirty="0"/>
          </a:p>
        </p:txBody>
      </p:sp>
      <p:graphicFrame>
        <p:nvGraphicFramePr>
          <p:cNvPr id="8" name="Chart 7"/>
          <p:cNvGraphicFramePr/>
          <p:nvPr>
            <p:extLst>
              <p:ext uri="{D42A27DB-BD31-4B8C-83A1-F6EECF244321}">
                <p14:modId xmlns:p14="http://schemas.microsoft.com/office/powerpoint/2010/main" val="365934422"/>
              </p:ext>
            </p:extLst>
          </p:nvPr>
        </p:nvGraphicFramePr>
        <p:xfrm>
          <a:off x="6632292" y="1469984"/>
          <a:ext cx="4930817" cy="4710896"/>
        </p:xfrm>
        <a:graphic>
          <a:graphicData uri="http://schemas.openxmlformats.org/drawingml/2006/chart">
            <c:chart xmlns:c="http://schemas.openxmlformats.org/drawingml/2006/chart" xmlns:r="http://schemas.openxmlformats.org/officeDocument/2006/relationships" r:id="rId3"/>
          </a:graphicData>
        </a:graphic>
      </p:graphicFrame>
      <p:sp>
        <p:nvSpPr>
          <p:cNvPr id="9" name="Right Brace 8"/>
          <p:cNvSpPr/>
          <p:nvPr/>
        </p:nvSpPr>
        <p:spPr>
          <a:xfrm>
            <a:off x="11191756" y="3067291"/>
            <a:ext cx="162044" cy="160888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11353800" y="3630110"/>
            <a:ext cx="578734" cy="338554"/>
          </a:xfrm>
          <a:prstGeom prst="rect">
            <a:avLst/>
          </a:prstGeom>
          <a:noFill/>
        </p:spPr>
        <p:txBody>
          <a:bodyPr wrap="square" rtlCol="0">
            <a:spAutoFit/>
          </a:bodyPr>
          <a:lstStyle/>
          <a:p>
            <a:r>
              <a:rPr lang="en-US" sz="1600" dirty="0"/>
              <a:t>6</a:t>
            </a:r>
            <a:r>
              <a:rPr lang="en-US" sz="1600" dirty="0" smtClean="0"/>
              <a:t>5%</a:t>
            </a:r>
            <a:endParaRPr lang="en-US" sz="1600" dirty="0"/>
          </a:p>
        </p:txBody>
      </p:sp>
      <p:sp>
        <p:nvSpPr>
          <p:cNvPr id="11" name="Right Brace 10"/>
          <p:cNvSpPr/>
          <p:nvPr/>
        </p:nvSpPr>
        <p:spPr>
          <a:xfrm>
            <a:off x="8010646" y="3630110"/>
            <a:ext cx="162044" cy="11531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114815" y="4037153"/>
            <a:ext cx="578734" cy="338554"/>
          </a:xfrm>
          <a:prstGeom prst="rect">
            <a:avLst/>
          </a:prstGeom>
          <a:noFill/>
        </p:spPr>
        <p:txBody>
          <a:bodyPr wrap="square" rtlCol="0">
            <a:spAutoFit/>
          </a:bodyPr>
          <a:lstStyle/>
          <a:p>
            <a:r>
              <a:rPr lang="en-US" sz="1600" smtClean="0"/>
              <a:t>46%</a:t>
            </a:r>
            <a:endParaRPr lang="en-US" sz="1600" dirty="0"/>
          </a:p>
        </p:txBody>
      </p:sp>
      <p:sp>
        <p:nvSpPr>
          <p:cNvPr id="13" name="TextBox 12"/>
          <p:cNvSpPr txBox="1"/>
          <p:nvPr/>
        </p:nvSpPr>
        <p:spPr>
          <a:xfrm>
            <a:off x="251519" y="6453916"/>
            <a:ext cx="3869067" cy="215444"/>
          </a:xfrm>
          <a:prstGeom prst="rect">
            <a:avLst/>
          </a:prstGeom>
          <a:noFill/>
        </p:spPr>
        <p:txBody>
          <a:bodyPr wrap="square" rtlCol="0">
            <a:spAutoFit/>
          </a:bodyPr>
          <a:lstStyle/>
          <a:p>
            <a:r>
              <a:rPr lang="en-US" sz="800" dirty="0" smtClean="0"/>
              <a:t>Fuente: INEI, APEIM</a:t>
            </a:r>
            <a:endParaRPr lang="en-US" sz="800" dirty="0"/>
          </a:p>
        </p:txBody>
      </p:sp>
    </p:spTree>
    <p:extLst>
      <p:ext uri="{BB962C8B-B14F-4D97-AF65-F5344CB8AC3E}">
        <p14:creationId xmlns:p14="http://schemas.microsoft.com/office/powerpoint/2010/main" val="1285537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S_tradnl" sz="2300" b="1" dirty="0" smtClean="0"/>
              <a:t>Adicionalmente, el sector financiero muestra un bajo nivel de penetración de hipotecas; lo cual debería revertirse en el mediano plazo con las mejores perspectivas económicas y la reactivación de programas como </a:t>
            </a:r>
            <a:r>
              <a:rPr lang="es-ES_tradnl" sz="2300" b="1" dirty="0" err="1" smtClean="0"/>
              <a:t>MiVivienda</a:t>
            </a:r>
            <a:r>
              <a:rPr lang="es-ES_tradnl" sz="2300" b="1" dirty="0" smtClean="0"/>
              <a:t> y Techo Propio</a:t>
            </a:r>
            <a:endParaRPr lang="es-ES_tradnl" sz="2300" b="1" dirty="0"/>
          </a:p>
        </p:txBody>
      </p:sp>
      <p:graphicFrame>
        <p:nvGraphicFramePr>
          <p:cNvPr id="4" name="Chart 3"/>
          <p:cNvGraphicFramePr>
            <a:graphicFrameLocks/>
          </p:cNvGraphicFramePr>
          <p:nvPr>
            <p:extLst>
              <p:ext uri="{D42A27DB-BD31-4B8C-83A1-F6EECF244321}">
                <p14:modId xmlns:p14="http://schemas.microsoft.com/office/powerpoint/2010/main" val="644578663"/>
              </p:ext>
            </p:extLst>
          </p:nvPr>
        </p:nvGraphicFramePr>
        <p:xfrm>
          <a:off x="838199" y="1629136"/>
          <a:ext cx="5111187" cy="294286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p:nvPr/>
        </p:nvPicPr>
        <p:blipFill rotWithShape="1">
          <a:blip r:embed="rId3"/>
          <a:srcRect l="2549" t="49204" r="73453" b="9102"/>
          <a:stretch/>
        </p:blipFill>
        <p:spPr bwMode="auto">
          <a:xfrm>
            <a:off x="7273090" y="1503208"/>
            <a:ext cx="3543565" cy="2438794"/>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25857" t="48262" r="50145" b="9103"/>
          <a:stretch/>
        </p:blipFill>
        <p:spPr bwMode="auto">
          <a:xfrm>
            <a:off x="6802564" y="4073610"/>
            <a:ext cx="3545204" cy="2495945"/>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251519" y="6453916"/>
            <a:ext cx="3869067" cy="215444"/>
          </a:xfrm>
          <a:prstGeom prst="rect">
            <a:avLst/>
          </a:prstGeom>
          <a:noFill/>
        </p:spPr>
        <p:txBody>
          <a:bodyPr wrap="square" rtlCol="0">
            <a:spAutoFit/>
          </a:bodyPr>
          <a:lstStyle/>
          <a:p>
            <a:r>
              <a:rPr lang="en-US" sz="800" dirty="0" smtClean="0"/>
              <a:t>Fuente: ASBANC, </a:t>
            </a:r>
            <a:r>
              <a:rPr lang="en-US" sz="800" dirty="0" err="1" smtClean="0"/>
              <a:t>Apoyo</a:t>
            </a:r>
            <a:r>
              <a:rPr lang="en-US" sz="800" dirty="0" smtClean="0"/>
              <a:t> </a:t>
            </a:r>
            <a:r>
              <a:rPr lang="en-US" sz="800" dirty="0" err="1" smtClean="0"/>
              <a:t>Perspectivas</a:t>
            </a:r>
            <a:r>
              <a:rPr lang="en-US" sz="800" dirty="0" smtClean="0"/>
              <a:t> para el </a:t>
            </a:r>
            <a:r>
              <a:rPr lang="en-US" sz="800" dirty="0" err="1" smtClean="0"/>
              <a:t>mercado</a:t>
            </a:r>
            <a:r>
              <a:rPr lang="en-US" sz="800" dirty="0" smtClean="0"/>
              <a:t> de </a:t>
            </a:r>
            <a:r>
              <a:rPr lang="en-US" sz="800" dirty="0" err="1" smtClean="0"/>
              <a:t>vivienda</a:t>
            </a:r>
            <a:r>
              <a:rPr lang="en-US" sz="800" dirty="0" smtClean="0"/>
              <a:t> </a:t>
            </a:r>
            <a:r>
              <a:rPr lang="en-US" sz="800" dirty="0" err="1" smtClean="0"/>
              <a:t>Setiembre</a:t>
            </a:r>
            <a:r>
              <a:rPr lang="en-US" sz="800" dirty="0" smtClean="0"/>
              <a:t> 2017</a:t>
            </a:r>
            <a:endParaRPr lang="en-US" sz="800" dirty="0"/>
          </a:p>
        </p:txBody>
      </p:sp>
      <p:sp>
        <p:nvSpPr>
          <p:cNvPr id="8" name="TextBox 7"/>
          <p:cNvSpPr txBox="1"/>
          <p:nvPr/>
        </p:nvSpPr>
        <p:spPr>
          <a:xfrm>
            <a:off x="767074" y="4618300"/>
            <a:ext cx="5737897" cy="1815882"/>
          </a:xfrm>
          <a:prstGeom prst="rect">
            <a:avLst/>
          </a:prstGeom>
          <a:solidFill>
            <a:schemeClr val="bg2"/>
          </a:solidFill>
        </p:spPr>
        <p:txBody>
          <a:bodyPr wrap="square" rtlCol="0">
            <a:spAutoFit/>
          </a:bodyPr>
          <a:lstStyle/>
          <a:p>
            <a:pPr marL="285750" indent="-285750">
              <a:buFont typeface="Arial" charset="0"/>
              <a:buChar char="•"/>
            </a:pPr>
            <a:r>
              <a:rPr lang="es-ES_tradnl" sz="1400" dirty="0" smtClean="0"/>
              <a:t>La cartera de créditos hipotecarios ha crecido 7% promedio por año y representa 17% del total de préstamos en el sistema bancario</a:t>
            </a:r>
          </a:p>
          <a:p>
            <a:pPr marL="285750" indent="-285750">
              <a:buFont typeface="Arial" charset="0"/>
              <a:buChar char="•"/>
            </a:pPr>
            <a:r>
              <a:rPr lang="es-ES_tradnl" sz="1400" dirty="0" smtClean="0"/>
              <a:t>La reactivación de la economía debería formalizar más el mercado laboral (2 de cada 3 trabajadores son informales), incrementar la bancarización y por ende la penetración del crédito hipotecario</a:t>
            </a:r>
          </a:p>
          <a:p>
            <a:pPr marL="285750" indent="-285750">
              <a:buFont typeface="Arial" charset="0"/>
              <a:buChar char="•"/>
            </a:pPr>
            <a:r>
              <a:rPr lang="es-ES_tradnl" sz="1400" dirty="0" smtClean="0"/>
              <a:t>Se espera también que programas de estatales como </a:t>
            </a:r>
            <a:r>
              <a:rPr lang="es-ES_tradnl" sz="1400" dirty="0" err="1" smtClean="0"/>
              <a:t>MiVivienda</a:t>
            </a:r>
            <a:r>
              <a:rPr lang="es-ES_tradnl" sz="1400" dirty="0" smtClean="0"/>
              <a:t> se reactiven los próximos años con mejoras en los procesos de aprobación y extensión de los plazos</a:t>
            </a:r>
            <a:endParaRPr lang="es-ES_tradnl" sz="1400" dirty="0"/>
          </a:p>
        </p:txBody>
      </p:sp>
    </p:spTree>
    <p:extLst>
      <p:ext uri="{BB962C8B-B14F-4D97-AF65-F5344CB8AC3E}">
        <p14:creationId xmlns:p14="http://schemas.microsoft.com/office/powerpoint/2010/main" val="19388356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_tradnl" sz="2300" b="1" dirty="0" smtClean="0"/>
              <a:t>La oferta de vivienda en Lima asciende actualmente a casi 13,000, siendo el grueso entre 2 -3 dormitorios, enfocados en un 59% a clase media (B) </a:t>
            </a:r>
            <a:r>
              <a:rPr lang="mr-IN" sz="2300" b="1" dirty="0" smtClean="0"/>
              <a:t>…</a:t>
            </a:r>
            <a:endParaRPr lang="es-ES_tradnl" sz="2300" b="1" dirty="0"/>
          </a:p>
        </p:txBody>
      </p:sp>
      <p:graphicFrame>
        <p:nvGraphicFramePr>
          <p:cNvPr id="4" name="Chart 3"/>
          <p:cNvGraphicFramePr/>
          <p:nvPr>
            <p:extLst>
              <p:ext uri="{D42A27DB-BD31-4B8C-83A1-F6EECF244321}">
                <p14:modId xmlns:p14="http://schemas.microsoft.com/office/powerpoint/2010/main" val="28925691"/>
              </p:ext>
            </p:extLst>
          </p:nvPr>
        </p:nvGraphicFramePr>
        <p:xfrm>
          <a:off x="661432" y="1946212"/>
          <a:ext cx="5662023" cy="3135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520932930"/>
              </p:ext>
            </p:extLst>
          </p:nvPr>
        </p:nvGraphicFramePr>
        <p:xfrm>
          <a:off x="5579708" y="1959452"/>
          <a:ext cx="5774092" cy="313507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1519" y="6453916"/>
            <a:ext cx="4459377" cy="215444"/>
          </a:xfrm>
          <a:prstGeom prst="rect">
            <a:avLst/>
          </a:prstGeom>
          <a:noFill/>
        </p:spPr>
        <p:txBody>
          <a:bodyPr wrap="square" rtlCol="0">
            <a:spAutoFit/>
          </a:bodyPr>
          <a:lstStyle/>
          <a:p>
            <a:r>
              <a:rPr lang="en-US" sz="800" dirty="0" smtClean="0"/>
              <a:t>Fuente: TINSA </a:t>
            </a:r>
            <a:r>
              <a:rPr lang="en-US" sz="800" dirty="0" err="1" smtClean="0"/>
              <a:t>Informe</a:t>
            </a:r>
            <a:r>
              <a:rPr lang="en-US" sz="800" dirty="0" smtClean="0"/>
              <a:t> de </a:t>
            </a:r>
            <a:r>
              <a:rPr lang="en-US" sz="800" dirty="0" err="1" smtClean="0"/>
              <a:t>Coyuntura</a:t>
            </a:r>
            <a:r>
              <a:rPr lang="en-US" sz="800" dirty="0" smtClean="0"/>
              <a:t> </a:t>
            </a:r>
            <a:r>
              <a:rPr lang="en-US" sz="800" dirty="0" err="1" smtClean="0"/>
              <a:t>Inmobiliaria</a:t>
            </a:r>
            <a:r>
              <a:rPr lang="en-US" sz="800" dirty="0" smtClean="0"/>
              <a:t> 1T17</a:t>
            </a:r>
            <a:endParaRPr lang="en-US" sz="800" dirty="0"/>
          </a:p>
        </p:txBody>
      </p:sp>
    </p:spTree>
    <p:extLst>
      <p:ext uri="{BB962C8B-B14F-4D97-AF65-F5344CB8AC3E}">
        <p14:creationId xmlns:p14="http://schemas.microsoft.com/office/powerpoint/2010/main" val="28925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8246</TotalTime>
  <Words>2378</Words>
  <Application>Microsoft Office PowerPoint</Application>
  <PresentationFormat>Panorámica</PresentationFormat>
  <Paragraphs>267</Paragraphs>
  <Slides>21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Mangal</vt:lpstr>
      <vt:lpstr>Office Theme</vt:lpstr>
      <vt:lpstr>Presentación de PowerPoint</vt:lpstr>
      <vt:lpstr>La economía peruana ha crecido a un ritmo de 6% por año en la última década con niveles de inflación de 3%. La tendencia ha estado muy por encima de la región, que registra un crecimiento de 3% por año</vt:lpstr>
      <vt:lpstr>El crecimiento ha venido impulsado por tendencias favorables en los precios de los commodities mineros y por la demanda interna</vt:lpstr>
      <vt:lpstr>Si bien en los últimos dos años ha habido una desaceleración en el ritmo de crecimiento de largo plazo, los indicadores muestran signos de recuperación y los niveles de confianza empresarial indican un cambio de tendencia …</vt:lpstr>
      <vt:lpstr>… impulsados en gran medida por inversión pública la cual se espera reactive la inversión privada en los siguientes meses</vt:lpstr>
      <vt:lpstr>Ello resulta en proyecciones optimistas para los siguientes dos años, recuperando el ritmo de crecimiento de años anteriores</vt:lpstr>
      <vt:lpstr>La población peruana presenta potencial para desarrollos inmobiliarios, con 55% por debajo de 30 años y con una clase media que ha venido ganando presencia, de 46% en el 2004 a 65% de la población de Lima Metropolitana actualmente</vt:lpstr>
      <vt:lpstr>Adicionalmente, el sector financiero muestra un bajo nivel de penetración de hipotecas; lo cual debería revertirse en el mediano plazo con las mejores perspectivas económicas y la reactivación de programas como MiVivienda y Techo Propio</vt:lpstr>
      <vt:lpstr>La oferta de vivienda en Lima asciende actualmente a casi 13,000, siendo el grueso entre 2 -3 dormitorios, enfocados en un 59% a clase media (B) …</vt:lpstr>
      <vt:lpstr>… mientras que la demanda se estima en 269,000 viviendas, 82% de ésta en segmentos medio bajos con precios menores a S/ 240,000 </vt:lpstr>
      <vt:lpstr>Dado el entorno económico, el sector ha visto una desaceleración de la velocidad de venta y un consecuente incremento en la oferta acumulada de viviendas …</vt:lpstr>
      <vt:lpstr>… acompañado de un estancamiento en el incremento de precios, que venían creciendo a 7.2% promedio por año en soles</vt:lpstr>
      <vt:lpstr>A pesar del incremento sostenido en precios, el Perú está muy por debajo de los precios de la región</vt:lpstr>
      <vt:lpstr>En resumen, el mercado inmobiliario peruano muestra un alto potencial y debería retomar su ritmo de crecimiento con la recuperación de la economía</vt:lpstr>
      <vt:lpstr>En este contexto, Caral es la plataforma idónea para beneficiarse del repunte del mercado inmobiliario</vt:lpstr>
      <vt:lpstr>Sus socios cuentan con una amplia trayectoria en el mundo corporativo … XXX agregar directorios? Puestos previos?</vt:lpstr>
      <vt:lpstr>… y han desarrollado exitosamente otras plataformas inmobiliarias</vt:lpstr>
      <vt:lpstr>Caral cuenta además con una gerencia de primer nivel … XXX falta CFO</vt:lpstr>
      <vt:lpstr>… y un track record que demuestra ampliamente sus capacidades y enfoque en atender el segmento medio bajo de la población</vt:lpstr>
      <vt:lpstr>Los plazos de inversión son de hasta 5 años, en línea con las etapas del desarrollo inmobiliario desde la compra del terreno hasta concluir las ventas</vt:lpstr>
      <vt:lpstr>La inversión puede estar en el rango de XX-XX millones y el success fee de Caral dependerá del retorno del proyecto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Alicia Campos</dc:creator>
  <cp:lastModifiedBy>Pablo Seminario</cp:lastModifiedBy>
  <cp:revision>73</cp:revision>
  <dcterms:created xsi:type="dcterms:W3CDTF">2017-09-30T20:17:43Z</dcterms:created>
  <dcterms:modified xsi:type="dcterms:W3CDTF">2017-10-06T23:09:24Z</dcterms:modified>
</cp:coreProperties>
</file>