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74"/>
  </p:normalViewPr>
  <p:slideViewPr>
    <p:cSldViewPr snapToGrid="0" snapToObjects="1">
      <p:cViewPr>
        <p:scale>
          <a:sx n="101" d="100"/>
          <a:sy n="101" d="100"/>
        </p:scale>
        <p:origin x="368" y="-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FFB53-9659-C04E-998C-434C641B2A45}" type="datetimeFigureOut">
              <a:rPr lang="en-US" smtClean="0"/>
              <a:t>10/2/17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34047-3AC9-4648-AFEA-4D91E3E6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85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34047-3AC9-4648-AFEA-4D91E3E6DCB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833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D846-4913-2543-B709-EAECF0CEFB68}" type="datetimeFigureOut">
              <a:rPr lang="en-US" smtClean="0"/>
              <a:t>10/2/17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68E3-E302-BD44-8C3F-5195B77C3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26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D846-4913-2543-B709-EAECF0CEFB68}" type="datetimeFigureOut">
              <a:rPr lang="en-US" smtClean="0"/>
              <a:t>10/2/17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68E3-E302-BD44-8C3F-5195B77C3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516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D846-4913-2543-B709-EAECF0CEFB68}" type="datetimeFigureOut">
              <a:rPr lang="en-US" smtClean="0"/>
              <a:t>10/2/17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68E3-E302-BD44-8C3F-5195B77C3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838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D846-4913-2543-B709-EAECF0CEFB68}" type="datetimeFigureOut">
              <a:rPr lang="en-US" smtClean="0"/>
              <a:t>10/2/17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68E3-E302-BD44-8C3F-5195B77C3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355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D846-4913-2543-B709-EAECF0CEFB68}" type="datetimeFigureOut">
              <a:rPr lang="en-US" smtClean="0"/>
              <a:t>10/2/17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68E3-E302-BD44-8C3F-5195B77C3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02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D846-4913-2543-B709-EAECF0CEFB68}" type="datetimeFigureOut">
              <a:rPr lang="en-US" smtClean="0"/>
              <a:t>10/2/17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68E3-E302-BD44-8C3F-5195B77C3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551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D846-4913-2543-B709-EAECF0CEFB68}" type="datetimeFigureOut">
              <a:rPr lang="en-US" smtClean="0"/>
              <a:t>10/2/17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68E3-E302-BD44-8C3F-5195B77C3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721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D846-4913-2543-B709-EAECF0CEFB68}" type="datetimeFigureOut">
              <a:rPr lang="en-US" smtClean="0"/>
              <a:t>10/2/17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68E3-E302-BD44-8C3F-5195B77C3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874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D846-4913-2543-B709-EAECF0CEFB68}" type="datetimeFigureOut">
              <a:rPr lang="en-US" smtClean="0"/>
              <a:t>10/2/17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68E3-E302-BD44-8C3F-5195B77C3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07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D846-4913-2543-B709-EAECF0CEFB68}" type="datetimeFigureOut">
              <a:rPr lang="en-US" smtClean="0"/>
              <a:t>10/2/17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68E3-E302-BD44-8C3F-5195B77C3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5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D846-4913-2543-B709-EAECF0CEFB68}" type="datetimeFigureOut">
              <a:rPr lang="en-US" smtClean="0"/>
              <a:t>10/2/17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68E3-E302-BD44-8C3F-5195B77C3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254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3D846-4913-2543-B709-EAECF0CEFB68}" type="datetimeFigureOut">
              <a:rPr lang="en-US" smtClean="0"/>
              <a:t>10/2/17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E68E3-E302-BD44-8C3F-5195B77C35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20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3"/>
          <p:cNvSpPr/>
          <p:nvPr/>
        </p:nvSpPr>
        <p:spPr>
          <a:xfrm>
            <a:off x="1497496" y="160020"/>
            <a:ext cx="9200984" cy="6515099"/>
          </a:xfrm>
          <a:prstGeom prst="triangle">
            <a:avLst>
              <a:gd name="adj" fmla="val 5028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79807" y="557773"/>
            <a:ext cx="1485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ESSENCE</a:t>
            </a:r>
            <a:endParaRPr lang="en-US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484086" y="948390"/>
            <a:ext cx="1381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We’ll Handle It</a:t>
            </a:r>
            <a:endParaRPr lang="en-US" sz="1400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5223510" y="1398606"/>
            <a:ext cx="1781447" cy="36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355038" y="1402258"/>
            <a:ext cx="14859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PERSONALITY</a:t>
            </a:r>
            <a:endParaRPr lang="en-US" sz="1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987230" y="1654844"/>
            <a:ext cx="2551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smtClean="0"/>
              <a:t>Service-oriented, </a:t>
            </a:r>
            <a:r>
              <a:rPr lang="en-US" sz="1400" dirty="0" smtClean="0"/>
              <a:t>professional, patient, thorough, friendly</a:t>
            </a:r>
            <a:endParaRPr lang="en-US" sz="14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602480" y="2268045"/>
            <a:ext cx="3032760" cy="26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110732" y="2222945"/>
            <a:ext cx="17471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BRAND VALUES</a:t>
            </a:r>
            <a:endParaRPr lang="en-US" sz="1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437284" y="2466321"/>
            <a:ext cx="35284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Honesty, Integrity; reliability, transparency, reputation</a:t>
            </a:r>
          </a:p>
          <a:p>
            <a:r>
              <a:rPr lang="en-US" sz="1200" dirty="0" smtClean="0"/>
              <a:t>Employee retention, helpful</a:t>
            </a:r>
            <a:endParaRPr lang="en-US" sz="12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4069080" y="3039856"/>
            <a:ext cx="410735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110731" y="3073572"/>
            <a:ext cx="17471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BENEFITS</a:t>
            </a:r>
            <a:endParaRPr lang="en-US" sz="16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563707" y="3465107"/>
            <a:ext cx="17471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/>
              <a:t>FUNCTIONAL</a:t>
            </a:r>
            <a:endParaRPr lang="en-US" sz="1400" b="1" u="sng" dirty="0"/>
          </a:p>
        </p:txBody>
      </p:sp>
      <p:sp>
        <p:nvSpPr>
          <p:cNvPr id="27" name="TextBox 26"/>
          <p:cNvSpPr txBox="1"/>
          <p:nvPr/>
        </p:nvSpPr>
        <p:spPr>
          <a:xfrm>
            <a:off x="7092128" y="3465106"/>
            <a:ext cx="17471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/>
              <a:t>EMOTIONAL</a:t>
            </a:r>
            <a:endParaRPr lang="en-US" sz="1400" b="1" u="sng" dirty="0"/>
          </a:p>
        </p:txBody>
      </p:sp>
      <p:sp>
        <p:nvSpPr>
          <p:cNvPr id="28" name="TextBox 27"/>
          <p:cNvSpPr txBox="1"/>
          <p:nvPr/>
        </p:nvSpPr>
        <p:spPr>
          <a:xfrm>
            <a:off x="3539371" y="3716526"/>
            <a:ext cx="38160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" indent="-120650">
              <a:buFont typeface="Arial" charset="0"/>
              <a:buChar char="•"/>
            </a:pPr>
            <a:r>
              <a:rPr lang="en-US" sz="1200" dirty="0" smtClean="0"/>
              <a:t>Unsurpassed Customer Service</a:t>
            </a:r>
          </a:p>
          <a:p>
            <a:pPr marL="120650" indent="-120650">
              <a:buFont typeface="Arial" charset="0"/>
              <a:buChar char="•"/>
            </a:pPr>
            <a:r>
              <a:rPr lang="en-US" sz="1200" dirty="0" smtClean="0"/>
              <a:t>Quick service</a:t>
            </a:r>
          </a:p>
          <a:p>
            <a:pPr marL="120650" indent="-120650">
              <a:buFont typeface="Arial" charset="0"/>
              <a:buChar char="•"/>
            </a:pPr>
            <a:r>
              <a:rPr lang="en-US" sz="1200" dirty="0" smtClean="0"/>
              <a:t>UL approved </a:t>
            </a:r>
            <a:r>
              <a:rPr lang="en-US" sz="1200" dirty="0" err="1" smtClean="0"/>
              <a:t>Rheem</a:t>
            </a:r>
            <a:r>
              <a:rPr lang="en-US" sz="1200" dirty="0" smtClean="0"/>
              <a:t> trained Conversion Facility</a:t>
            </a:r>
            <a:endParaRPr lang="en-US" sz="1200" dirty="0" smtClean="0"/>
          </a:p>
          <a:p>
            <a:pPr marL="120650" indent="-120650">
              <a:buFont typeface="Arial" charset="0"/>
              <a:buChar char="•"/>
            </a:pPr>
            <a:r>
              <a:rPr lang="en-US" sz="1200" dirty="0" smtClean="0"/>
              <a:t>Can Service Any Brand</a:t>
            </a:r>
          </a:p>
          <a:p>
            <a:pPr marL="120650" indent="-120650">
              <a:buFont typeface="Arial" charset="0"/>
              <a:buChar char="•"/>
            </a:pPr>
            <a:r>
              <a:rPr lang="en-US" sz="1200" dirty="0" smtClean="0"/>
              <a:t>Large Parts Inventory</a:t>
            </a:r>
          </a:p>
          <a:p>
            <a:pPr marL="120650" indent="-120650">
              <a:buFont typeface="Arial" charset="0"/>
              <a:buChar char="•"/>
            </a:pPr>
            <a:r>
              <a:rPr lang="en-US" sz="1200" dirty="0" smtClean="0"/>
              <a:t>One Call Does it All</a:t>
            </a:r>
          </a:p>
          <a:p>
            <a:pPr marL="120650" indent="-120650">
              <a:buFont typeface="Arial" charset="0"/>
              <a:buChar char="•"/>
            </a:pPr>
            <a:r>
              <a:rPr lang="en-US" sz="1200" dirty="0" smtClean="0"/>
              <a:t>Right Sizing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7145327" y="3779568"/>
            <a:ext cx="18942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0650" indent="-120650">
              <a:buFont typeface="Arial" charset="0"/>
              <a:buChar char="•"/>
            </a:pPr>
            <a:r>
              <a:rPr lang="en-US" sz="1400" dirty="0" smtClean="0"/>
              <a:t>Relief</a:t>
            </a:r>
          </a:p>
          <a:p>
            <a:pPr marL="120650" indent="-120650">
              <a:buFont typeface="Arial" charset="0"/>
              <a:buChar char="•"/>
            </a:pPr>
            <a:r>
              <a:rPr lang="en-US" sz="1400" dirty="0" smtClean="0"/>
              <a:t>Ease of Use</a:t>
            </a:r>
          </a:p>
          <a:p>
            <a:pPr marL="120650" indent="-120650">
              <a:buFont typeface="Arial" charset="0"/>
              <a:buChar char="•"/>
            </a:pPr>
            <a:r>
              <a:rPr lang="en-US" sz="1400" dirty="0" smtClean="0"/>
              <a:t>Reassurance</a:t>
            </a:r>
          </a:p>
          <a:p>
            <a:pPr marL="120650" indent="-120650">
              <a:buFont typeface="Arial" charset="0"/>
              <a:buChar char="•"/>
            </a:pPr>
            <a:r>
              <a:rPr lang="en-US" sz="1400" dirty="0" smtClean="0"/>
              <a:t>Hassle-Free</a:t>
            </a:r>
          </a:p>
          <a:p>
            <a:pPr marL="120650" indent="-120650">
              <a:buFont typeface="Arial" charset="0"/>
              <a:buChar char="•"/>
            </a:pPr>
            <a:r>
              <a:rPr lang="en-US" sz="1400" dirty="0" smtClean="0"/>
              <a:t>Peace of Mind</a:t>
            </a:r>
          </a:p>
          <a:p>
            <a:endParaRPr lang="en-US" sz="14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2453640" y="5316964"/>
            <a:ext cx="72961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791796" y="5311992"/>
            <a:ext cx="2819399" cy="3429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BRAND ATTRIBUTES/ASSETS</a:t>
            </a:r>
            <a:endParaRPr lang="en-US" sz="1600" b="1" dirty="0"/>
          </a:p>
        </p:txBody>
      </p:sp>
      <p:sp>
        <p:nvSpPr>
          <p:cNvPr id="38" name="Rectangle 37"/>
          <p:cNvSpPr/>
          <p:nvPr/>
        </p:nvSpPr>
        <p:spPr>
          <a:xfrm>
            <a:off x="2704260" y="5457478"/>
            <a:ext cx="4387868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0650" indent="-120650">
              <a:buFont typeface="Arial" charset="0"/>
              <a:buChar char="•"/>
            </a:pPr>
            <a:r>
              <a:rPr lang="en-US" sz="1400" dirty="0" smtClean="0"/>
              <a:t>Local Warehouse</a:t>
            </a:r>
          </a:p>
          <a:p>
            <a:pPr marL="120650" indent="-120650">
              <a:buFont typeface="Arial" charset="0"/>
              <a:buChar char="•"/>
            </a:pPr>
            <a:r>
              <a:rPr lang="en-US" sz="1400" dirty="0" smtClean="0"/>
              <a:t>Large Water Heater Inventory</a:t>
            </a:r>
          </a:p>
          <a:p>
            <a:pPr marL="120650" indent="-120650">
              <a:buFont typeface="Arial" charset="0"/>
              <a:buChar char="•"/>
            </a:pPr>
            <a:r>
              <a:rPr lang="en-US" sz="1400" dirty="0" smtClean="0"/>
              <a:t>Large Parts Inventory</a:t>
            </a:r>
          </a:p>
          <a:p>
            <a:pPr marL="120650" indent="-120650">
              <a:buFont typeface="Arial" charset="0"/>
              <a:buChar char="•"/>
            </a:pPr>
            <a:r>
              <a:rPr lang="en-US" sz="1400" dirty="0" smtClean="0"/>
              <a:t>Experienced Installers</a:t>
            </a:r>
          </a:p>
          <a:p>
            <a:pPr marL="120650" indent="-120650">
              <a:buFont typeface="Arial" charset="0"/>
              <a:buChar char="•"/>
            </a:pPr>
            <a:r>
              <a:rPr lang="en-US" sz="1400" dirty="0" smtClean="0"/>
              <a:t>Everything you need to install and service water heaters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355439" y="5550361"/>
            <a:ext cx="2636234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0650" indent="-120650">
              <a:buFont typeface="Arial" charset="0"/>
              <a:buChar char="•"/>
            </a:pPr>
            <a:r>
              <a:rPr lang="en-US" sz="1400" dirty="0" smtClean="0"/>
              <a:t>Able to Install any Water Heater</a:t>
            </a:r>
          </a:p>
          <a:p>
            <a:pPr marL="120650" indent="-120650">
              <a:buFont typeface="Arial" charset="0"/>
              <a:buChar char="•"/>
            </a:pPr>
            <a:r>
              <a:rPr lang="en-US" sz="1400" dirty="0" smtClean="0"/>
              <a:t>24 Hour Delivery</a:t>
            </a:r>
          </a:p>
          <a:p>
            <a:pPr marL="120650" indent="-120650">
              <a:buFont typeface="Arial" charset="0"/>
              <a:buChar char="•"/>
            </a:pPr>
            <a:r>
              <a:rPr lang="en-US" sz="1400" dirty="0" smtClean="0"/>
              <a:t>Focused – commercial only.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03583" y="805131"/>
            <a:ext cx="3035788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Equities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Name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Family owned/3 generations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Since 1949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Unsurpassed Knowledge &amp; Expertise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8673556" y="1265992"/>
            <a:ext cx="303578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Promise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Always the right product and service for the need.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632" y="3481567"/>
            <a:ext cx="2282274" cy="1326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281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1748</TotalTime>
  <Words>125</Words>
  <Application>Microsoft Macintosh PowerPoint</Application>
  <PresentationFormat>Widescreen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27</cp:revision>
  <dcterms:created xsi:type="dcterms:W3CDTF">2016-02-15T17:53:32Z</dcterms:created>
  <dcterms:modified xsi:type="dcterms:W3CDTF">2017-10-02T15:46:47Z</dcterms:modified>
</cp:coreProperties>
</file>