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2" r:id="rId4"/>
    <p:sldId id="289" r:id="rId5"/>
    <p:sldId id="298" r:id="rId6"/>
    <p:sldId id="307" r:id="rId7"/>
    <p:sldId id="308" r:id="rId8"/>
    <p:sldId id="299" r:id="rId9"/>
    <p:sldId id="280" r:id="rId10"/>
    <p:sldId id="270" r:id="rId11"/>
    <p:sldId id="271" r:id="rId12"/>
    <p:sldId id="272" r:id="rId13"/>
    <p:sldId id="273" r:id="rId14"/>
    <p:sldId id="313" r:id="rId15"/>
    <p:sldId id="314" r:id="rId16"/>
    <p:sldId id="315" r:id="rId17"/>
    <p:sldId id="316" r:id="rId18"/>
    <p:sldId id="317" r:id="rId19"/>
    <p:sldId id="3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orient="horz" pos="288" userDrawn="1">
          <p15:clr>
            <a:srgbClr val="A4A3A4"/>
          </p15:clr>
        </p15:guide>
        <p15:guide id="6" orient="horz" pos="4008" userDrawn="1">
          <p15:clr>
            <a:srgbClr val="A4A3A4"/>
          </p15:clr>
        </p15:guide>
        <p15:guide id="7" orient="horz" pos="1008" userDrawn="1">
          <p15:clr>
            <a:srgbClr val="A4A3A4"/>
          </p15:clr>
        </p15:guide>
        <p15:guide id="8" orient="horz" pos="3720" userDrawn="1">
          <p15:clr>
            <a:srgbClr val="A4A3A4"/>
          </p15:clr>
        </p15:guide>
        <p15:guide id="9"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5" autoAdjust="0"/>
    <p:restoredTop sz="94660"/>
  </p:normalViewPr>
  <p:slideViewPr>
    <p:cSldViewPr snapToGrid="0" showGuides="1">
      <p:cViewPr varScale="1">
        <p:scale>
          <a:sx n="72" d="100"/>
          <a:sy n="72" d="100"/>
        </p:scale>
        <p:origin x="48" y="762"/>
      </p:cViewPr>
      <p:guideLst>
        <p:guide orient="horz" pos="2160"/>
        <p:guide pos="3840"/>
        <p:guide pos="384"/>
        <p:guide pos="7296"/>
        <p:guide orient="horz" pos="288"/>
        <p:guide orient="horz" pos="4008"/>
        <p:guide orient="horz" pos="1008"/>
        <p:guide orient="horz" pos="3720"/>
        <p:guide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96C1-3497-4139-84A0-EA09A04364DC}" type="datetimeFigureOut">
              <a:rPr lang="en-NZ" smtClean="0"/>
              <a:t>19/09/2017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121C6-7177-42F2-89A1-39BE887546F1}" type="slidenum">
              <a:rPr lang="en-NZ" smtClean="0"/>
              <a:t>‹#›</a:t>
            </a:fld>
            <a:endParaRPr lang="en-NZ"/>
          </a:p>
        </p:txBody>
      </p:sp>
    </p:spTree>
    <p:extLst>
      <p:ext uri="{BB962C8B-B14F-4D97-AF65-F5344CB8AC3E}">
        <p14:creationId xmlns:p14="http://schemas.microsoft.com/office/powerpoint/2010/main" val="3691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81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862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718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024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4189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4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2" name="Shape 12"/>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3" name="Shape 1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6748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0" y="17234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2433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81600" y="1597025"/>
            <a:ext cx="6389688" cy="3636963"/>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368725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8871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35113" y="1597025"/>
            <a:ext cx="3635375" cy="3657600"/>
          </a:xfrm>
          <a:prstGeom prst="rect">
            <a:avLst/>
          </a:prstGeom>
          <a:solidFill>
            <a:schemeClr val="bg1">
              <a:lumMod val="85000"/>
            </a:schemeClr>
          </a:solidFill>
        </p:spPr>
        <p:txBody>
          <a:bodyPr/>
          <a:lstStyle>
            <a:lvl1pPr>
              <a:defRPr sz="1000"/>
            </a:lvl1pPr>
          </a:lstStyle>
          <a:p>
            <a:endParaRPr lang="en-US"/>
          </a:p>
        </p:txBody>
      </p:sp>
      <p:sp>
        <p:nvSpPr>
          <p:cNvPr id="10" name="Picture Placeholder 8"/>
          <p:cNvSpPr>
            <a:spLocks noGrp="1"/>
          </p:cNvSpPr>
          <p:nvPr>
            <p:ph type="pic" sz="quarter" idx="11"/>
          </p:nvPr>
        </p:nvSpPr>
        <p:spPr>
          <a:xfrm>
            <a:off x="6453954" y="1597025"/>
            <a:ext cx="3635375" cy="3657600"/>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414838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Wor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98488" y="1600198"/>
            <a:ext cx="2697162" cy="2759075"/>
          </a:xfrm>
          <a:prstGeom prst="rect">
            <a:avLst/>
          </a:prstGeom>
          <a:solidFill>
            <a:schemeClr val="bg1">
              <a:lumMod val="85000"/>
            </a:schemeClr>
          </a:solidFill>
          <a:ln>
            <a:noFill/>
          </a:ln>
        </p:spPr>
        <p:txBody>
          <a:bodyPr/>
          <a:lstStyle>
            <a:lvl1pPr>
              <a:defRPr sz="1000"/>
            </a:lvl1pPr>
          </a:lstStyle>
          <a:p>
            <a:endParaRPr lang="en-US"/>
          </a:p>
        </p:txBody>
      </p:sp>
      <p:sp>
        <p:nvSpPr>
          <p:cNvPr id="8" name="Picture Placeholder 6"/>
          <p:cNvSpPr>
            <a:spLocks noGrp="1"/>
          </p:cNvSpPr>
          <p:nvPr>
            <p:ph type="pic" sz="quarter" idx="11"/>
          </p:nvPr>
        </p:nvSpPr>
        <p:spPr>
          <a:xfrm>
            <a:off x="3364548" y="1600198"/>
            <a:ext cx="2697162" cy="2759075"/>
          </a:xfrm>
          <a:prstGeom prst="rect">
            <a:avLst/>
          </a:prstGeom>
          <a:solidFill>
            <a:schemeClr val="bg1">
              <a:lumMod val="85000"/>
            </a:schemeClr>
          </a:solidFill>
          <a:ln>
            <a:noFill/>
          </a:ln>
        </p:spPr>
        <p:txBody>
          <a:bodyPr/>
          <a:lstStyle>
            <a:lvl1pPr>
              <a:defRPr sz="1000"/>
            </a:lvl1pPr>
          </a:lstStyle>
          <a:p>
            <a:endParaRPr lang="en-US"/>
          </a:p>
        </p:txBody>
      </p:sp>
      <p:sp>
        <p:nvSpPr>
          <p:cNvPr id="9" name="Picture Placeholder 6"/>
          <p:cNvSpPr>
            <a:spLocks noGrp="1"/>
          </p:cNvSpPr>
          <p:nvPr>
            <p:ph type="pic" sz="quarter" idx="12"/>
          </p:nvPr>
        </p:nvSpPr>
        <p:spPr>
          <a:xfrm>
            <a:off x="6130608" y="1600198"/>
            <a:ext cx="2697162" cy="2759075"/>
          </a:xfrm>
          <a:prstGeom prst="rect">
            <a:avLst/>
          </a:prstGeom>
          <a:solidFill>
            <a:schemeClr val="bg1">
              <a:lumMod val="85000"/>
            </a:schemeClr>
          </a:solidFill>
          <a:ln>
            <a:noFill/>
          </a:ln>
        </p:spPr>
        <p:txBody>
          <a:bodyPr/>
          <a:lstStyle>
            <a:lvl1pPr>
              <a:defRPr sz="1000"/>
            </a:lvl1pPr>
          </a:lstStyle>
          <a:p>
            <a:endParaRPr lang="en-US"/>
          </a:p>
        </p:txBody>
      </p:sp>
      <p:sp>
        <p:nvSpPr>
          <p:cNvPr id="10" name="Picture Placeholder 6"/>
          <p:cNvSpPr>
            <a:spLocks noGrp="1"/>
          </p:cNvSpPr>
          <p:nvPr>
            <p:ph type="pic" sz="quarter" idx="13"/>
          </p:nvPr>
        </p:nvSpPr>
        <p:spPr>
          <a:xfrm>
            <a:off x="8896668" y="1600198"/>
            <a:ext cx="2697162" cy="2759075"/>
          </a:xfrm>
          <a:prstGeom prst="rect">
            <a:avLst/>
          </a:prstGeom>
          <a:solidFill>
            <a:schemeClr val="bg1">
              <a:lumMod val="85000"/>
            </a:schemeClr>
          </a:solidFill>
          <a:ln>
            <a:noFill/>
          </a:ln>
        </p:spPr>
        <p:txBody>
          <a:bodyPr/>
          <a:lstStyle>
            <a:lvl1pPr>
              <a:defRPr sz="1000"/>
            </a:lvl1pPr>
          </a:lstStyle>
          <a:p>
            <a:endParaRPr lang="en-US"/>
          </a:p>
        </p:txBody>
      </p:sp>
    </p:spTree>
    <p:extLst>
      <p:ext uri="{BB962C8B-B14F-4D97-AF65-F5344CB8AC3E}">
        <p14:creationId xmlns:p14="http://schemas.microsoft.com/office/powerpoint/2010/main" val="12385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1600200"/>
            <a:ext cx="3349625" cy="4300538"/>
          </a:xfrm>
          <a:prstGeom prst="rect">
            <a:avLst/>
          </a:prstGeom>
          <a:solidFill>
            <a:schemeClr val="bg1">
              <a:lumMod val="85000"/>
            </a:schemeClr>
          </a:solidFill>
        </p:spPr>
        <p:txBody>
          <a:bodyPr/>
          <a:lstStyle>
            <a:lvl1pPr>
              <a:defRPr sz="1000"/>
            </a:lvl1pPr>
          </a:lstStyle>
          <a:p>
            <a:endParaRPr lang="en-US"/>
          </a:p>
        </p:txBody>
      </p:sp>
      <p:sp>
        <p:nvSpPr>
          <p:cNvPr id="16" name="Picture Placeholder 14"/>
          <p:cNvSpPr>
            <a:spLocks noGrp="1"/>
          </p:cNvSpPr>
          <p:nvPr>
            <p:ph type="pic" sz="quarter" idx="11"/>
          </p:nvPr>
        </p:nvSpPr>
        <p:spPr>
          <a:xfrm>
            <a:off x="6099734" y="1607915"/>
            <a:ext cx="6092266" cy="4300538"/>
          </a:xfrm>
          <a:prstGeom prst="rect">
            <a:avLst/>
          </a:prstGeom>
          <a:solidFill>
            <a:schemeClr val="bg1">
              <a:lumMod val="85000"/>
            </a:schemeClr>
          </a:solidFill>
        </p:spPr>
        <p:txBody>
          <a:bodyPr/>
          <a:lstStyle>
            <a:lvl1pPr>
              <a:defRPr sz="1000"/>
            </a:lvl1pPr>
          </a:lstStyle>
          <a:p>
            <a:endParaRPr lang="en-US"/>
          </a:p>
        </p:txBody>
      </p:sp>
      <p:sp>
        <p:nvSpPr>
          <p:cNvPr id="18" name="Picture Placeholder 17"/>
          <p:cNvSpPr>
            <a:spLocks noGrp="1"/>
          </p:cNvSpPr>
          <p:nvPr>
            <p:ph type="pic" sz="quarter" idx="12"/>
          </p:nvPr>
        </p:nvSpPr>
        <p:spPr>
          <a:xfrm>
            <a:off x="3349625" y="1600200"/>
            <a:ext cx="2741613" cy="2141538"/>
          </a:xfrm>
          <a:prstGeom prst="rect">
            <a:avLst/>
          </a:prstGeom>
          <a:solidFill>
            <a:schemeClr val="bg1">
              <a:lumMod val="85000"/>
            </a:schemeClr>
          </a:solidFill>
        </p:spPr>
        <p:txBody>
          <a:bodyPr/>
          <a:lstStyle>
            <a:lvl1pPr>
              <a:defRPr sz="1000"/>
            </a:lvl1pPr>
          </a:lstStyle>
          <a:p>
            <a:endParaRPr lang="en-US"/>
          </a:p>
        </p:txBody>
      </p:sp>
      <p:sp>
        <p:nvSpPr>
          <p:cNvPr id="19" name="Picture Placeholder 17"/>
          <p:cNvSpPr>
            <a:spLocks noGrp="1"/>
          </p:cNvSpPr>
          <p:nvPr>
            <p:ph type="pic" sz="quarter" idx="13"/>
          </p:nvPr>
        </p:nvSpPr>
        <p:spPr>
          <a:xfrm>
            <a:off x="3349256" y="3741610"/>
            <a:ext cx="2741613" cy="2175002"/>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156665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7016750" cy="3429000"/>
          </a:xfrm>
          <a:prstGeom prst="rect">
            <a:avLst/>
          </a:prstGeom>
          <a:solidFill>
            <a:schemeClr val="bg1">
              <a:lumMod val="85000"/>
            </a:schemeClr>
          </a:solidFill>
        </p:spPr>
        <p:txBody>
          <a:bodyPr/>
          <a:lstStyle>
            <a:lvl1pPr>
              <a:defRPr sz="1000"/>
            </a:lvl1pPr>
          </a:lstStyle>
          <a:p>
            <a:endParaRPr lang="en-US"/>
          </a:p>
        </p:txBody>
      </p:sp>
      <p:sp>
        <p:nvSpPr>
          <p:cNvPr id="13" name="Picture Placeholder 12"/>
          <p:cNvSpPr>
            <a:spLocks noGrp="1"/>
          </p:cNvSpPr>
          <p:nvPr>
            <p:ph type="pic" sz="quarter" idx="11"/>
          </p:nvPr>
        </p:nvSpPr>
        <p:spPr>
          <a:xfrm>
            <a:off x="4252913" y="3429000"/>
            <a:ext cx="7939087" cy="3429000"/>
          </a:xfrm>
          <a:prstGeom prst="rect">
            <a:avLst/>
          </a:prstGeom>
          <a:solidFill>
            <a:schemeClr val="bg1">
              <a:lumMod val="85000"/>
            </a:schemeClr>
          </a:solidFill>
        </p:spPr>
        <p:txBody>
          <a:bodyPr/>
          <a:lstStyle>
            <a:lvl1pPr>
              <a:defRPr sz="1000"/>
            </a:lvl1pPr>
          </a:lstStyle>
          <a:p>
            <a:endParaRPr lang="en-US"/>
          </a:p>
        </p:txBody>
      </p:sp>
      <p:sp>
        <p:nvSpPr>
          <p:cNvPr id="15" name="Picture Placeholder 14"/>
          <p:cNvSpPr>
            <a:spLocks noGrp="1"/>
          </p:cNvSpPr>
          <p:nvPr>
            <p:ph type="pic" sz="quarter" idx="12"/>
          </p:nvPr>
        </p:nvSpPr>
        <p:spPr>
          <a:xfrm>
            <a:off x="7016750" y="0"/>
            <a:ext cx="5175250" cy="1600200"/>
          </a:xfrm>
          <a:prstGeom prst="rect">
            <a:avLst/>
          </a:prstGeom>
          <a:solidFill>
            <a:schemeClr val="bg1">
              <a:lumMod val="85000"/>
            </a:schemeClr>
          </a:solidFill>
        </p:spPr>
        <p:txBody>
          <a:bodyPr/>
          <a:lstStyle>
            <a:lvl1pPr>
              <a:defRPr sz="1000"/>
            </a:lvl1pPr>
          </a:lstStyle>
          <a:p>
            <a:endParaRPr lang="en-US"/>
          </a:p>
        </p:txBody>
      </p:sp>
      <p:sp>
        <p:nvSpPr>
          <p:cNvPr id="17" name="Picture Placeholder 16"/>
          <p:cNvSpPr>
            <a:spLocks noGrp="1"/>
          </p:cNvSpPr>
          <p:nvPr>
            <p:ph type="pic" sz="quarter" idx="13"/>
          </p:nvPr>
        </p:nvSpPr>
        <p:spPr>
          <a:xfrm>
            <a:off x="0" y="5262563"/>
            <a:ext cx="4252913" cy="1595437"/>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28777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Image Colum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640262" y="1600200"/>
            <a:ext cx="1801368" cy="1819656"/>
          </a:xfrm>
          <a:prstGeom prst="rect">
            <a:avLst/>
          </a:prstGeom>
          <a:solidFill>
            <a:schemeClr val="bg1">
              <a:lumMod val="85000"/>
            </a:schemeClr>
          </a:solidFill>
        </p:spPr>
        <p:txBody>
          <a:bodyPr/>
          <a:lstStyle>
            <a:lvl1pPr>
              <a:defRPr sz="1000"/>
            </a:lvl1pPr>
          </a:lstStyle>
          <a:p>
            <a:endParaRPr lang="en-US"/>
          </a:p>
        </p:txBody>
      </p:sp>
      <p:sp>
        <p:nvSpPr>
          <p:cNvPr id="11" name="Picture Placeholder 9"/>
          <p:cNvSpPr>
            <a:spLocks noGrp="1"/>
          </p:cNvSpPr>
          <p:nvPr>
            <p:ph type="pic" sz="quarter" idx="11"/>
          </p:nvPr>
        </p:nvSpPr>
        <p:spPr>
          <a:xfrm>
            <a:off x="9788118" y="1600200"/>
            <a:ext cx="1801368" cy="1819656"/>
          </a:xfrm>
          <a:prstGeom prst="rect">
            <a:avLst/>
          </a:prstGeom>
          <a:solidFill>
            <a:schemeClr val="bg1">
              <a:lumMod val="85000"/>
            </a:schemeClr>
          </a:solidFill>
        </p:spPr>
        <p:txBody>
          <a:bodyPr/>
          <a:lstStyle>
            <a:lvl1pPr>
              <a:defRPr sz="1000"/>
            </a:lvl1pPr>
          </a:lstStyle>
          <a:p>
            <a:endParaRPr lang="en-US"/>
          </a:p>
        </p:txBody>
      </p:sp>
      <p:sp>
        <p:nvSpPr>
          <p:cNvPr id="12" name="Picture Placeholder 9"/>
          <p:cNvSpPr>
            <a:spLocks noGrp="1"/>
          </p:cNvSpPr>
          <p:nvPr>
            <p:ph type="pic" sz="quarter" idx="12"/>
          </p:nvPr>
        </p:nvSpPr>
        <p:spPr>
          <a:xfrm>
            <a:off x="7640262" y="3774715"/>
            <a:ext cx="1801368" cy="1819656"/>
          </a:xfrm>
          <a:prstGeom prst="rect">
            <a:avLst/>
          </a:prstGeom>
          <a:solidFill>
            <a:schemeClr val="bg1">
              <a:lumMod val="85000"/>
            </a:schemeClr>
          </a:solidFill>
        </p:spPr>
        <p:txBody>
          <a:bodyPr/>
          <a:lstStyle>
            <a:lvl1pPr>
              <a:defRPr sz="1000"/>
            </a:lvl1pPr>
          </a:lstStyle>
          <a:p>
            <a:endParaRPr lang="en-US"/>
          </a:p>
        </p:txBody>
      </p:sp>
      <p:sp>
        <p:nvSpPr>
          <p:cNvPr id="13" name="Picture Placeholder 9"/>
          <p:cNvSpPr>
            <a:spLocks noGrp="1"/>
          </p:cNvSpPr>
          <p:nvPr>
            <p:ph type="pic" sz="quarter" idx="13"/>
          </p:nvPr>
        </p:nvSpPr>
        <p:spPr>
          <a:xfrm>
            <a:off x="9788118" y="3770499"/>
            <a:ext cx="1801368" cy="1819656"/>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113246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09600" y="1600200"/>
            <a:ext cx="2743200" cy="2759075"/>
          </a:xfrm>
          <a:prstGeom prst="rect">
            <a:avLst/>
          </a:prstGeom>
          <a:solidFill>
            <a:schemeClr val="bg1">
              <a:lumMod val="85000"/>
            </a:schemeClr>
          </a:solidFill>
        </p:spPr>
        <p:txBody>
          <a:bodyPr/>
          <a:lstStyle>
            <a:lvl1pPr>
              <a:defRPr sz="1000"/>
            </a:lvl1pPr>
          </a:lstStyle>
          <a:p>
            <a:endParaRPr lang="en-US"/>
          </a:p>
        </p:txBody>
      </p:sp>
      <p:sp>
        <p:nvSpPr>
          <p:cNvPr id="12" name="Picture Placeholder 10"/>
          <p:cNvSpPr>
            <a:spLocks noGrp="1"/>
          </p:cNvSpPr>
          <p:nvPr>
            <p:ph type="pic" sz="quarter" idx="11"/>
          </p:nvPr>
        </p:nvSpPr>
        <p:spPr>
          <a:xfrm>
            <a:off x="6096000" y="1600200"/>
            <a:ext cx="2743200" cy="2759075"/>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76037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05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11" name="Rectangle 10"/>
          <p:cNvSpPr/>
          <p:nvPr/>
        </p:nvSpPr>
        <p:spPr>
          <a:xfrm>
            <a:off x="0" y="0"/>
            <a:ext cx="12192000" cy="6858000"/>
          </a:xfrm>
          <a:prstGeom prst="rect">
            <a:avLst/>
          </a:prstGeom>
          <a:gradFill flip="none" rotWithShape="1">
            <a:gsLst>
              <a:gs pos="0">
                <a:schemeClr val="bg1">
                  <a:lumMod val="95000"/>
                  <a:alpha val="70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3464750" y="2285164"/>
            <a:ext cx="2118045" cy="2041451"/>
            <a:chOff x="2874514" y="2408273"/>
            <a:chExt cx="2118045" cy="2041451"/>
          </a:xfrm>
        </p:grpSpPr>
        <p:sp>
          <p:nvSpPr>
            <p:cNvPr id="2" name="TextBox 1"/>
            <p:cNvSpPr txBox="1"/>
            <p:nvPr/>
          </p:nvSpPr>
          <p:spPr>
            <a:xfrm>
              <a:off x="3006082" y="3044277"/>
              <a:ext cx="1986477" cy="769441"/>
            </a:xfrm>
            <a:prstGeom prst="rect">
              <a:avLst/>
            </a:prstGeom>
            <a:noFill/>
          </p:spPr>
          <p:txBody>
            <a:bodyPr wrap="square" rtlCol="0">
              <a:spAutoFit/>
            </a:bodyPr>
            <a:lstStyle/>
            <a:p>
              <a:r>
                <a:rPr lang="en-US" sz="4400" dirty="0">
                  <a:solidFill>
                    <a:schemeClr val="tx1">
                      <a:lumMod val="75000"/>
                      <a:lumOff val="25000"/>
                    </a:schemeClr>
                  </a:solidFill>
                  <a:latin typeface="GeosansLight" panose="02000603020000020003" pitchFamily="2" charset="0"/>
                </a:rPr>
                <a:t>THRIVE</a:t>
              </a:r>
            </a:p>
          </p:txBody>
        </p:sp>
        <p:sp>
          <p:nvSpPr>
            <p:cNvPr id="3" name="Oval 2"/>
            <p:cNvSpPr/>
            <p:nvPr/>
          </p:nvSpPr>
          <p:spPr>
            <a:xfrm>
              <a:off x="2874514" y="2408273"/>
              <a:ext cx="2041451" cy="2041451"/>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6FFFB27E-D0CF-4E96-AABA-3EF6B5E197AF}"/>
              </a:ext>
            </a:extLst>
          </p:cNvPr>
          <p:cNvSpPr txBox="1"/>
          <p:nvPr/>
        </p:nvSpPr>
        <p:spPr>
          <a:xfrm>
            <a:off x="5714363" y="2921168"/>
            <a:ext cx="2768950" cy="400110"/>
          </a:xfrm>
          <a:prstGeom prst="rect">
            <a:avLst/>
          </a:prstGeom>
          <a:noFill/>
        </p:spPr>
        <p:txBody>
          <a:bodyPr wrap="square" rtlCol="0">
            <a:spAutoFit/>
          </a:bodyPr>
          <a:lstStyle/>
          <a:p>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MCI &amp; ASSOCIATES</a:t>
            </a:r>
          </a:p>
        </p:txBody>
      </p:sp>
      <p:sp>
        <p:nvSpPr>
          <p:cNvPr id="12" name="TextBox 11">
            <a:extLst>
              <a:ext uri="{FF2B5EF4-FFF2-40B4-BE49-F238E27FC236}">
                <a16:creationId xmlns:a16="http://schemas.microsoft.com/office/drawing/2014/main" id="{CAB7BA53-3D08-4960-AFEC-FFCF34C7E471}"/>
              </a:ext>
            </a:extLst>
          </p:cNvPr>
          <p:cNvSpPr txBox="1"/>
          <p:nvPr/>
        </p:nvSpPr>
        <p:spPr>
          <a:xfrm>
            <a:off x="5776657" y="3490556"/>
            <a:ext cx="1101584" cy="246221"/>
          </a:xfrm>
          <a:prstGeom prst="rect">
            <a:avLst/>
          </a:prstGeom>
          <a:noFill/>
        </p:spPr>
        <p:txBody>
          <a:bodyPr wrap="none" rtlCol="0">
            <a:spAutoFit/>
          </a:bodyPr>
          <a:lstStyle/>
          <a:p>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PRESENTATION</a:t>
            </a:r>
          </a:p>
        </p:txBody>
      </p:sp>
    </p:spTree>
    <p:extLst>
      <p:ext uri="{BB962C8B-B14F-4D97-AF65-F5344CB8AC3E}">
        <p14:creationId xmlns:p14="http://schemas.microsoft.com/office/powerpoint/2010/main" val="3980653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2922566"/>
            <a:ext cx="4682692" cy="830997"/>
          </a:xfrm>
          <a:prstGeom prst="rect">
            <a:avLst/>
          </a:prstGeom>
          <a:noFill/>
        </p:spPr>
        <p:txBody>
          <a:bodyPr wrap="none" rtlCol="0">
            <a:spAutoFit/>
          </a:bodyPr>
          <a:lstStyle/>
          <a:p>
            <a:r>
              <a:rPr lang="en-US" sz="4800" dirty="0">
                <a:solidFill>
                  <a:srgbClr val="A5C249"/>
                </a:solidFill>
                <a:latin typeface="GeosansLight" panose="02000603020000020003" pitchFamily="2" charset="0"/>
              </a:rPr>
              <a:t>THRIVE</a:t>
            </a:r>
            <a:r>
              <a:rPr lang="en-US" sz="4800" dirty="0">
                <a:solidFill>
                  <a:schemeClr val="tx1">
                    <a:lumMod val="65000"/>
                    <a:lumOff val="35000"/>
                  </a:schemeClr>
                </a:solidFill>
                <a:latin typeface="GeosansLight" panose="02000603020000020003" pitchFamily="2" charset="0"/>
              </a:rPr>
              <a:t> TIME LINE</a:t>
            </a:r>
          </a:p>
        </p:txBody>
      </p:sp>
      <p:sp>
        <p:nvSpPr>
          <p:cNvPr id="13" name="Rectangle 12"/>
          <p:cNvSpPr/>
          <p:nvPr/>
        </p:nvSpPr>
        <p:spPr>
          <a:xfrm>
            <a:off x="609600" y="3689213"/>
            <a:ext cx="2002471" cy="246221"/>
          </a:xfrm>
          <a:prstGeom prst="rect">
            <a:avLst/>
          </a:prstGeom>
        </p:spPr>
        <p:txBody>
          <a:bodyPr wrap="none">
            <a:spAutoFit/>
          </a:bodyPr>
          <a:lstStyle/>
          <a:p>
            <a:r>
              <a:rPr lang="en-US" sz="1000" dirty="0">
                <a:solidFill>
                  <a:schemeClr val="tx1">
                    <a:lumMod val="50000"/>
                    <a:lumOff val="50000"/>
                  </a:schemeClr>
                </a:solidFill>
                <a:latin typeface="Open Sans" panose="020B0606030504020204" pitchFamily="34" charset="0"/>
                <a:ea typeface="Calibri" panose="020F0502020204030204" pitchFamily="34" charset="0"/>
              </a:rPr>
              <a:t>A short history of who we are. </a:t>
            </a:r>
            <a:endParaRPr lang="en-US" sz="1000" dirty="0">
              <a:solidFill>
                <a:schemeClr val="tx1">
                  <a:lumMod val="50000"/>
                  <a:lumOff val="50000"/>
                </a:schemeClr>
              </a:solidFill>
            </a:endParaRPr>
          </a:p>
        </p:txBody>
      </p:sp>
      <p:sp>
        <p:nvSpPr>
          <p:cNvPr id="6" name="Oval 5"/>
          <p:cNvSpPr/>
          <p:nvPr/>
        </p:nvSpPr>
        <p:spPr>
          <a:xfrm>
            <a:off x="6857999" y="288072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7" name="Arc 6"/>
          <p:cNvSpPr/>
          <p:nvPr/>
        </p:nvSpPr>
        <p:spPr>
          <a:xfrm>
            <a:off x="6697610" y="2720340"/>
            <a:ext cx="1417320" cy="1417320"/>
          </a:xfrm>
          <a:prstGeom prst="arc">
            <a:avLst>
              <a:gd name="adj1" fmla="val 16200000"/>
              <a:gd name="adj2" fmla="val 12632468"/>
            </a:avLst>
          </a:prstGeom>
          <a:ln>
            <a:solidFill>
              <a:schemeClr val="accent6"/>
            </a:solidFill>
            <a:prstDash val="sysDot"/>
            <a:headEnd type="triangle"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8242526" y="3429000"/>
            <a:ext cx="3931920" cy="0"/>
          </a:xfrm>
          <a:prstGeom prst="line">
            <a:avLst/>
          </a:prstGeom>
          <a:ln w="25400">
            <a:solidFill>
              <a:schemeClr val="accent6"/>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210323" y="4419911"/>
            <a:ext cx="2391894" cy="923330"/>
          </a:xfrm>
          <a:prstGeom prst="rect">
            <a:avLst/>
          </a:prstGeom>
        </p:spPr>
        <p:txBody>
          <a:bodyPr wrap="square">
            <a:spAutoFit/>
          </a:bodyPr>
          <a:lstStyle/>
          <a:p>
            <a:pPr algn="ctr"/>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December 2013</a:t>
            </a:r>
          </a:p>
          <a:p>
            <a:pPr algn="ctr"/>
            <a:endPar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endParaRPr>
          </a:p>
          <a:p>
            <a:pPr algn="ctr"/>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Complete independence as a financial practice. Rebrand to Thrive from traditional ties.</a:t>
            </a:r>
            <a:endParaRPr lang="en-US" sz="1000" dirty="0">
              <a:solidFill>
                <a:schemeClr val="tx1">
                  <a:lumMod val="65000"/>
                  <a:lumOff val="35000"/>
                </a:schemeClr>
              </a:solidFill>
            </a:endParaRPr>
          </a:p>
        </p:txBody>
      </p:sp>
      <p:pic>
        <p:nvPicPr>
          <p:cNvPr id="3" name="Graphic 2"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7669" y="3200399"/>
            <a:ext cx="457200" cy="457200"/>
          </a:xfrm>
          <a:prstGeom prst="rect">
            <a:avLst/>
          </a:prstGeom>
        </p:spPr>
      </p:pic>
    </p:spTree>
    <p:extLst>
      <p:ext uri="{BB962C8B-B14F-4D97-AF65-F5344CB8AC3E}">
        <p14:creationId xmlns:p14="http://schemas.microsoft.com/office/powerpoint/2010/main" val="24993334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3429000"/>
            <a:ext cx="412691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287300" y="288072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14" name="Arc 13"/>
          <p:cNvSpPr/>
          <p:nvPr/>
        </p:nvSpPr>
        <p:spPr>
          <a:xfrm>
            <a:off x="4126910" y="2720339"/>
            <a:ext cx="1417320" cy="1417320"/>
          </a:xfrm>
          <a:prstGeom prst="arc">
            <a:avLst>
              <a:gd name="adj1" fmla="val 28248"/>
              <a:gd name="adj2" fmla="val 10746551"/>
            </a:avLst>
          </a:prstGeom>
          <a:ln w="25400">
            <a:solidFill>
              <a:schemeClr val="accent6"/>
            </a:solidFill>
            <a:prstDash val="sysDot"/>
            <a:headEnd type="none"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5544230" y="3429000"/>
            <a:ext cx="412691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831530" y="288072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18" name="Arc 17"/>
          <p:cNvSpPr/>
          <p:nvPr/>
        </p:nvSpPr>
        <p:spPr>
          <a:xfrm>
            <a:off x="9671140" y="2720339"/>
            <a:ext cx="1417320" cy="1417320"/>
          </a:xfrm>
          <a:prstGeom prst="arc">
            <a:avLst>
              <a:gd name="adj1" fmla="val 5500367"/>
              <a:gd name="adj2" fmla="val 10746551"/>
            </a:avLst>
          </a:prstGeom>
          <a:ln w="25400">
            <a:solidFill>
              <a:schemeClr val="accent6"/>
            </a:solidFill>
            <a:prstDash val="sysDot"/>
            <a:headEnd type="none"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rot="5400000">
            <a:off x="8989017" y="5509259"/>
            <a:ext cx="274320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452873" y="4725408"/>
            <a:ext cx="82296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949137" y="2308859"/>
            <a:ext cx="82296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530506" y="5313157"/>
            <a:ext cx="667694" cy="6676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95000"/>
                </a:schemeClr>
              </a:solidFill>
            </a:endParaRPr>
          </a:p>
        </p:txBody>
      </p:sp>
      <p:sp>
        <p:nvSpPr>
          <p:cNvPr id="23" name="Oval 22"/>
          <p:cNvSpPr/>
          <p:nvPr/>
        </p:nvSpPr>
        <p:spPr>
          <a:xfrm>
            <a:off x="10026770" y="1069295"/>
            <a:ext cx="667694" cy="6676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95000"/>
                </a:schemeClr>
              </a:solidFill>
            </a:endParaRPr>
          </a:p>
        </p:txBody>
      </p:sp>
      <p:sp>
        <p:nvSpPr>
          <p:cNvPr id="24" name="TextBox 23"/>
          <p:cNvSpPr txBox="1"/>
          <p:nvPr/>
        </p:nvSpPr>
        <p:spPr>
          <a:xfrm>
            <a:off x="5383841" y="5462338"/>
            <a:ext cx="710451" cy="369332"/>
          </a:xfrm>
          <a:prstGeom prst="rect">
            <a:avLst/>
          </a:prstGeom>
          <a:noFill/>
        </p:spPr>
        <p:txBody>
          <a:bodyPr wrap="none" rtlCol="0">
            <a:spAutoFit/>
          </a:bodyPr>
          <a:lstStyle/>
          <a:p>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2014</a:t>
            </a:r>
          </a:p>
        </p:txBody>
      </p:sp>
      <p:sp>
        <p:nvSpPr>
          <p:cNvPr id="25" name="TextBox 24"/>
          <p:cNvSpPr txBox="1"/>
          <p:nvPr/>
        </p:nvSpPr>
        <p:spPr>
          <a:xfrm>
            <a:off x="9121079" y="1218476"/>
            <a:ext cx="710451" cy="369332"/>
          </a:xfrm>
          <a:prstGeom prst="rect">
            <a:avLst/>
          </a:prstGeom>
          <a:noFill/>
        </p:spPr>
        <p:txBody>
          <a:bodyPr wrap="none" rtlCol="0">
            <a:spAutoFit/>
          </a:bodyPr>
          <a:lstStyle/>
          <a:p>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2015</a:t>
            </a:r>
          </a:p>
        </p:txBody>
      </p:sp>
      <p:sp>
        <p:nvSpPr>
          <p:cNvPr id="26" name="Rectangle 25"/>
          <p:cNvSpPr/>
          <p:nvPr/>
        </p:nvSpPr>
        <p:spPr>
          <a:xfrm>
            <a:off x="5383841" y="4183368"/>
            <a:ext cx="3244051" cy="1084079"/>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RELOCATION</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Thrive relocated to Feilding to better service the wider regions. Also, Feilding was a pretty cool place. We hired our very first staff member, now we were aiming for the big leagues.</a:t>
            </a:r>
          </a:p>
        </p:txBody>
      </p:sp>
      <p:sp>
        <p:nvSpPr>
          <p:cNvPr id="27" name="Rectangle 26"/>
          <p:cNvSpPr/>
          <p:nvPr/>
        </p:nvSpPr>
        <p:spPr>
          <a:xfrm>
            <a:off x="6587479" y="1766820"/>
            <a:ext cx="3244051" cy="919419"/>
          </a:xfrm>
          <a:prstGeom prst="rect">
            <a:avLst/>
          </a:prstGeom>
        </p:spPr>
        <p:txBody>
          <a:bodyPr wrap="square">
            <a:spAutoFit/>
          </a:bodyPr>
          <a:lstStyle/>
          <a:p>
            <a:pPr algn="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BUSINESS EXPANSION</a:t>
            </a:r>
          </a:p>
          <a:p>
            <a:pPr algn="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This was a busy year, we doubled our staff compliment to three…and expanded our business reach to the Hawes Bay</a:t>
            </a:r>
          </a:p>
        </p:txBody>
      </p:sp>
      <p:pic>
        <p:nvPicPr>
          <p:cNvPr id="28" name="Graphic 27"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6970" y="3200399"/>
            <a:ext cx="457200" cy="457200"/>
          </a:xfrm>
          <a:prstGeom prst="rect">
            <a:avLst/>
          </a:prstGeom>
        </p:spPr>
      </p:pic>
      <p:pic>
        <p:nvPicPr>
          <p:cNvPr id="29" name="Graphic 28"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2017" y="3200399"/>
            <a:ext cx="457200" cy="457200"/>
          </a:xfrm>
          <a:prstGeom prst="rect">
            <a:avLst/>
          </a:prstGeom>
        </p:spPr>
      </p:pic>
      <p:pic>
        <p:nvPicPr>
          <p:cNvPr id="3" name="Graphic 2" descr="Woma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8355" y="5391006"/>
            <a:ext cx="511996" cy="511996"/>
          </a:xfrm>
          <a:prstGeom prst="rect">
            <a:avLst/>
          </a:prstGeom>
        </p:spPr>
      </p:pic>
      <p:pic>
        <p:nvPicPr>
          <p:cNvPr id="30" name="Graphic 29"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79800" y="1265585"/>
            <a:ext cx="275113" cy="275113"/>
          </a:xfrm>
          <a:prstGeom prst="rect">
            <a:avLst/>
          </a:prstGeom>
        </p:spPr>
      </p:pic>
      <p:pic>
        <p:nvPicPr>
          <p:cNvPr id="32" name="Graphic 31"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3060" y="1265584"/>
            <a:ext cx="275113" cy="275113"/>
          </a:xfrm>
          <a:prstGeom prst="rect">
            <a:avLst/>
          </a:prstGeom>
        </p:spPr>
      </p:pic>
      <p:pic>
        <p:nvPicPr>
          <p:cNvPr id="11" name="Graphic 10"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2490" y="1259391"/>
            <a:ext cx="281306" cy="281306"/>
          </a:xfrm>
          <a:prstGeom prst="rect">
            <a:avLst/>
          </a:prstGeom>
        </p:spPr>
      </p:pic>
    </p:spTree>
    <p:extLst>
      <p:ext uri="{BB962C8B-B14F-4D97-AF65-F5344CB8AC3E}">
        <p14:creationId xmlns:p14="http://schemas.microsoft.com/office/powerpoint/2010/main" val="357987772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5400000">
            <a:off x="8668977" y="1735749"/>
            <a:ext cx="3383280" cy="0"/>
          </a:xfrm>
          <a:prstGeom prst="line">
            <a:avLst/>
          </a:prstGeom>
          <a:ln w="25400">
            <a:solidFill>
              <a:schemeClr val="accent6"/>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812346" y="358777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14" name="Arc 13"/>
          <p:cNvSpPr/>
          <p:nvPr/>
        </p:nvSpPr>
        <p:spPr>
          <a:xfrm>
            <a:off x="9651956" y="3427389"/>
            <a:ext cx="1417320" cy="1417320"/>
          </a:xfrm>
          <a:prstGeom prst="arc">
            <a:avLst>
              <a:gd name="adj1" fmla="val 16120484"/>
              <a:gd name="adj2" fmla="val 10746551"/>
            </a:avLst>
          </a:prstGeom>
          <a:ln w="25400">
            <a:solidFill>
              <a:schemeClr val="accent6"/>
            </a:solidFill>
            <a:prstDash val="sysDot"/>
            <a:headEnd type="none"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a:off x="6811594" y="4141382"/>
            <a:ext cx="283464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547730" y="358777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17" name="Arc 16"/>
          <p:cNvSpPr/>
          <p:nvPr/>
        </p:nvSpPr>
        <p:spPr>
          <a:xfrm>
            <a:off x="5387340" y="3427389"/>
            <a:ext cx="1417320" cy="1417320"/>
          </a:xfrm>
          <a:prstGeom prst="arc">
            <a:avLst>
              <a:gd name="adj1" fmla="val 21570414"/>
              <a:gd name="adj2" fmla="val 5387312"/>
            </a:avLst>
          </a:prstGeom>
          <a:ln w="25400">
            <a:solidFill>
              <a:schemeClr val="accent6"/>
            </a:solidFill>
            <a:prstDash val="sysDot"/>
            <a:headEnd type="none" w="sm"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5400000">
            <a:off x="5094664" y="5850549"/>
            <a:ext cx="201168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731115" y="3061629"/>
            <a:ext cx="73152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0132016" y="5260045"/>
            <a:ext cx="4572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0026769" y="5675381"/>
            <a:ext cx="667694" cy="6676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95000"/>
                </a:schemeClr>
              </a:solidFill>
            </a:endParaRPr>
          </a:p>
        </p:txBody>
      </p:sp>
      <p:sp>
        <p:nvSpPr>
          <p:cNvPr id="38" name="Oval 37"/>
          <p:cNvSpPr/>
          <p:nvPr/>
        </p:nvSpPr>
        <p:spPr>
          <a:xfrm>
            <a:off x="5762153" y="1867785"/>
            <a:ext cx="667694" cy="6676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95000"/>
                </a:schemeClr>
              </a:solidFill>
            </a:endParaRPr>
          </a:p>
        </p:txBody>
      </p:sp>
      <p:sp>
        <p:nvSpPr>
          <p:cNvPr id="39" name="TextBox 38"/>
          <p:cNvSpPr txBox="1"/>
          <p:nvPr/>
        </p:nvSpPr>
        <p:spPr>
          <a:xfrm>
            <a:off x="4875267" y="2001917"/>
            <a:ext cx="710451" cy="369332"/>
          </a:xfrm>
          <a:prstGeom prst="rect">
            <a:avLst/>
          </a:prstGeom>
          <a:noFill/>
        </p:spPr>
        <p:txBody>
          <a:bodyPr wrap="none" rtlCol="0">
            <a:spAutoFit/>
          </a:bodyPr>
          <a:lstStyle/>
          <a:p>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2016</a:t>
            </a:r>
          </a:p>
        </p:txBody>
      </p:sp>
      <p:sp>
        <p:nvSpPr>
          <p:cNvPr id="40" name="Rectangle 39"/>
          <p:cNvSpPr/>
          <p:nvPr/>
        </p:nvSpPr>
        <p:spPr>
          <a:xfrm>
            <a:off x="2341667" y="2529860"/>
            <a:ext cx="3244051" cy="1578061"/>
          </a:xfrm>
          <a:prstGeom prst="rect">
            <a:avLst/>
          </a:prstGeom>
        </p:spPr>
        <p:txBody>
          <a:bodyPr wrap="square">
            <a:spAutoFit/>
          </a:bodyPr>
          <a:lstStyle/>
          <a:p>
            <a:pPr algn="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EXPLOSION</a:t>
            </a:r>
          </a:p>
          <a:p>
            <a:pPr algn="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So I had to put on my big boy pants, because things were getting serious. We took on another 4 team members, moved into our new offices on the square in Feilding, and then decided it was a great idea to expand our business to Christchurch. This move added our 5</a:t>
            </a:r>
            <a:r>
              <a:rPr lang="en-US" sz="1000" baseline="30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th</a:t>
            </a: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 team member to the team….for that year!</a:t>
            </a:r>
          </a:p>
        </p:txBody>
      </p:sp>
      <p:sp>
        <p:nvSpPr>
          <p:cNvPr id="41" name="TextBox 40"/>
          <p:cNvSpPr txBox="1"/>
          <p:nvPr/>
        </p:nvSpPr>
        <p:spPr>
          <a:xfrm>
            <a:off x="9087895" y="5005099"/>
            <a:ext cx="1138453" cy="369332"/>
          </a:xfrm>
          <a:prstGeom prst="rect">
            <a:avLst/>
          </a:prstGeom>
          <a:noFill/>
        </p:spPr>
        <p:txBody>
          <a:bodyPr wrap="none" rtlCol="0">
            <a:spAutoFit/>
          </a:bodyPr>
          <a:lstStyle/>
          <a:p>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Jan 2017</a:t>
            </a:r>
          </a:p>
        </p:txBody>
      </p:sp>
      <p:sp>
        <p:nvSpPr>
          <p:cNvPr id="42" name="Rectangle 41"/>
          <p:cNvSpPr/>
          <p:nvPr/>
        </p:nvSpPr>
        <p:spPr>
          <a:xfrm>
            <a:off x="6568295" y="5488645"/>
            <a:ext cx="3244051" cy="1413400"/>
          </a:xfrm>
          <a:prstGeom prst="rect">
            <a:avLst/>
          </a:prstGeom>
        </p:spPr>
        <p:txBody>
          <a:bodyPr wrap="square">
            <a:spAutoFit/>
          </a:bodyPr>
          <a:lstStyle/>
          <a:p>
            <a:pPr algn="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BUSINESS &amp; SERVICE</a:t>
            </a:r>
          </a:p>
          <a:p>
            <a:pPr algn="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You guessed it! The year started with another addition of a staff member…what can I say, “We love people!” The goal of the year was, and still is, to try and innovate an industry stuck in tradition. Client experience was an area that need serious attention.</a:t>
            </a:r>
          </a:p>
        </p:txBody>
      </p:sp>
      <p:pic>
        <p:nvPicPr>
          <p:cNvPr id="19" name="Graphic 18"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7400" y="3862099"/>
            <a:ext cx="457200" cy="457200"/>
          </a:xfrm>
          <a:prstGeom prst="rect">
            <a:avLst/>
          </a:prstGeom>
        </p:spPr>
      </p:pic>
      <p:pic>
        <p:nvPicPr>
          <p:cNvPr id="20" name="Graphic 19"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2016" y="3930309"/>
            <a:ext cx="457200" cy="457200"/>
          </a:xfrm>
          <a:prstGeom prst="rect">
            <a:avLst/>
          </a:prstGeom>
        </p:spPr>
      </p:pic>
      <p:pic>
        <p:nvPicPr>
          <p:cNvPr id="21" name="Graphic 20"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7334" y="2052123"/>
            <a:ext cx="275113" cy="275113"/>
          </a:xfrm>
          <a:prstGeom prst="rect">
            <a:avLst/>
          </a:prstGeom>
        </p:spPr>
      </p:pic>
      <p:pic>
        <p:nvPicPr>
          <p:cNvPr id="22" name="Graphic 21"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4153" y="1799341"/>
            <a:ext cx="275113" cy="275113"/>
          </a:xfrm>
          <a:prstGeom prst="rect">
            <a:avLst/>
          </a:prstGeom>
        </p:spPr>
      </p:pic>
      <p:pic>
        <p:nvPicPr>
          <p:cNvPr id="23" name="Graphic 22"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4878" y="2049026"/>
            <a:ext cx="275113" cy="275113"/>
          </a:xfrm>
          <a:prstGeom prst="rect">
            <a:avLst/>
          </a:prstGeom>
        </p:spPr>
      </p:pic>
      <p:pic>
        <p:nvPicPr>
          <p:cNvPr id="24" name="Graphic 23"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4694" y="2045930"/>
            <a:ext cx="281306" cy="281306"/>
          </a:xfrm>
          <a:prstGeom prst="rect">
            <a:avLst/>
          </a:prstGeom>
        </p:spPr>
      </p:pic>
      <p:pic>
        <p:nvPicPr>
          <p:cNvPr id="25" name="Graphic 24"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031" y="1787318"/>
            <a:ext cx="281306" cy="281306"/>
          </a:xfrm>
          <a:prstGeom prst="rect">
            <a:avLst/>
          </a:prstGeom>
        </p:spPr>
      </p:pic>
      <p:pic>
        <p:nvPicPr>
          <p:cNvPr id="26" name="Graphic 25"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1057" y="2302657"/>
            <a:ext cx="281306" cy="281306"/>
          </a:xfrm>
          <a:prstGeom prst="rect">
            <a:avLst/>
          </a:prstGeom>
        </p:spPr>
      </p:pic>
      <p:pic>
        <p:nvPicPr>
          <p:cNvPr id="27" name="Graphic 26"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5446" y="2302657"/>
            <a:ext cx="281306" cy="281306"/>
          </a:xfrm>
          <a:prstGeom prst="rect">
            <a:avLst/>
          </a:prstGeom>
        </p:spPr>
      </p:pic>
      <p:pic>
        <p:nvPicPr>
          <p:cNvPr id="28" name="Graphic 27"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066235">
            <a:off x="6225525" y="2209627"/>
            <a:ext cx="281306" cy="281306"/>
          </a:xfrm>
          <a:prstGeom prst="rect">
            <a:avLst/>
          </a:prstGeom>
        </p:spPr>
      </p:pic>
      <p:pic>
        <p:nvPicPr>
          <p:cNvPr id="30" name="Graphic 29"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26769" y="5856585"/>
            <a:ext cx="281306" cy="281306"/>
          </a:xfrm>
          <a:prstGeom prst="rect">
            <a:avLst/>
          </a:prstGeom>
        </p:spPr>
      </p:pic>
      <p:pic>
        <p:nvPicPr>
          <p:cNvPr id="32" name="Graphic 31"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5918" y="5850549"/>
            <a:ext cx="275113" cy="275113"/>
          </a:xfrm>
          <a:prstGeom prst="rect">
            <a:avLst/>
          </a:prstGeom>
        </p:spPr>
      </p:pic>
      <p:pic>
        <p:nvPicPr>
          <p:cNvPr id="33" name="Graphic 32"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8873" y="5853817"/>
            <a:ext cx="275113" cy="275113"/>
          </a:xfrm>
          <a:prstGeom prst="rect">
            <a:avLst/>
          </a:prstGeom>
        </p:spPr>
      </p:pic>
      <p:pic>
        <p:nvPicPr>
          <p:cNvPr id="34" name="Graphic 33"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6929" y="5620551"/>
            <a:ext cx="275113" cy="275113"/>
          </a:xfrm>
          <a:prstGeom prst="rect">
            <a:avLst/>
          </a:prstGeom>
        </p:spPr>
      </p:pic>
      <p:pic>
        <p:nvPicPr>
          <p:cNvPr id="43" name="Graphic 42" descr="Woma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4063" y="5563439"/>
            <a:ext cx="275113" cy="275113"/>
          </a:xfrm>
          <a:prstGeom prst="rect">
            <a:avLst/>
          </a:prstGeom>
        </p:spPr>
      </p:pic>
      <p:pic>
        <p:nvPicPr>
          <p:cNvPr id="44" name="Graphic 43"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0224" y="5614358"/>
            <a:ext cx="281306" cy="281306"/>
          </a:xfrm>
          <a:prstGeom prst="rect">
            <a:avLst/>
          </a:prstGeom>
        </p:spPr>
      </p:pic>
      <p:pic>
        <p:nvPicPr>
          <p:cNvPr id="45" name="Graphic 44"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4283" y="6085210"/>
            <a:ext cx="281306" cy="281306"/>
          </a:xfrm>
          <a:prstGeom prst="rect">
            <a:avLst/>
          </a:prstGeom>
        </p:spPr>
      </p:pic>
      <p:pic>
        <p:nvPicPr>
          <p:cNvPr id="46" name="Graphic 45"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1009" y="6099830"/>
            <a:ext cx="281306" cy="281306"/>
          </a:xfrm>
          <a:prstGeom prst="rect">
            <a:avLst/>
          </a:prstGeom>
        </p:spPr>
      </p:pic>
      <p:pic>
        <p:nvPicPr>
          <p:cNvPr id="47" name="Graphic 46" descr="Ma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066235">
            <a:off x="10490308" y="5976770"/>
            <a:ext cx="281306" cy="281306"/>
          </a:xfrm>
          <a:prstGeom prst="rect">
            <a:avLst/>
          </a:prstGeom>
        </p:spPr>
      </p:pic>
    </p:spTree>
    <p:extLst>
      <p:ext uri="{BB962C8B-B14F-4D97-AF65-F5344CB8AC3E}">
        <p14:creationId xmlns:p14="http://schemas.microsoft.com/office/powerpoint/2010/main" val="26243363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37344" y="4500039"/>
            <a:ext cx="3460742" cy="1782310"/>
            <a:chOff x="4337343" y="4500039"/>
            <a:chExt cx="3460742" cy="1782310"/>
          </a:xfrm>
        </p:grpSpPr>
        <p:sp>
          <p:nvSpPr>
            <p:cNvPr id="12" name="TextBox 11"/>
            <p:cNvSpPr txBox="1"/>
            <p:nvPr/>
          </p:nvSpPr>
          <p:spPr>
            <a:xfrm>
              <a:off x="5169016" y="4500039"/>
              <a:ext cx="1853970" cy="830997"/>
            </a:xfrm>
            <a:prstGeom prst="rect">
              <a:avLst/>
            </a:prstGeom>
            <a:noFill/>
          </p:spPr>
          <p:txBody>
            <a:bodyPr wrap="none" rtlCol="0">
              <a:spAutoFit/>
            </a:bodyPr>
            <a:lstStyle/>
            <a:p>
              <a:pPr algn="ctr"/>
              <a:r>
                <a:rPr lang="en-US" sz="4800" dirty="0">
                  <a:solidFill>
                    <a:schemeClr val="tx1">
                      <a:lumMod val="65000"/>
                      <a:lumOff val="35000"/>
                    </a:schemeClr>
                  </a:solidFill>
                  <a:latin typeface="GeosansLight" panose="02000603020000020003" pitchFamily="2" charset="0"/>
                </a:rPr>
                <a:t>TODAY</a:t>
              </a:r>
            </a:p>
          </p:txBody>
        </p:sp>
        <p:sp>
          <p:nvSpPr>
            <p:cNvPr id="13" name="Rectangle 12"/>
            <p:cNvSpPr/>
            <p:nvPr/>
          </p:nvSpPr>
          <p:spPr>
            <a:xfrm>
              <a:off x="4337343" y="5266686"/>
              <a:ext cx="3460742" cy="1015663"/>
            </a:xfrm>
            <a:prstGeom prst="rect">
              <a:avLst/>
            </a:prstGeom>
          </p:spPr>
          <p:txBody>
            <a:bodyPr wrap="squar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rPr>
                <a:t>So here we are today: We continue our quest to change the industry through innovation. We</a:t>
              </a:r>
            </a:p>
            <a:p>
              <a:pPr algn="ctr"/>
              <a:r>
                <a:rPr lang="en-US" sz="1000" dirty="0">
                  <a:solidFill>
                    <a:schemeClr val="tx1">
                      <a:lumMod val="50000"/>
                      <a:lumOff val="50000"/>
                    </a:schemeClr>
                  </a:solidFill>
                  <a:latin typeface="Open Sans" panose="020B0606030504020204" pitchFamily="34" charset="0"/>
                  <a:ea typeface="Calibri" panose="020F0502020204030204" pitchFamily="34" charset="0"/>
                </a:rPr>
                <a:t>have been able to make some great improvements to our client experience, through the addition</a:t>
              </a:r>
            </a:p>
            <a:p>
              <a:pPr algn="ctr"/>
              <a:r>
                <a:rPr lang="en-US" sz="1000" dirty="0">
                  <a:solidFill>
                    <a:schemeClr val="tx1">
                      <a:lumMod val="50000"/>
                      <a:lumOff val="50000"/>
                    </a:schemeClr>
                  </a:solidFill>
                  <a:latin typeface="Open Sans" panose="020B0606030504020204" pitchFamily="34" charset="0"/>
                  <a:ea typeface="Calibri" panose="020F0502020204030204" pitchFamily="34" charset="0"/>
                </a:rPr>
                <a:t>of our online portal. We are also extremely excited about the opportunity to make you part of our story…</a:t>
              </a:r>
            </a:p>
          </p:txBody>
        </p:sp>
      </p:grpSp>
      <p:cxnSp>
        <p:nvCxnSpPr>
          <p:cNvPr id="9" name="Straight Connector 8"/>
          <p:cNvCxnSpPr/>
          <p:nvPr/>
        </p:nvCxnSpPr>
        <p:spPr>
          <a:xfrm rot="5400000">
            <a:off x="4637464" y="1459289"/>
            <a:ext cx="2926080" cy="0"/>
          </a:xfrm>
          <a:prstGeom prst="line">
            <a:avLst/>
          </a:prstGeom>
          <a:ln w="2540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552233" y="3082719"/>
            <a:ext cx="1096541" cy="1096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sp>
        <p:nvSpPr>
          <p:cNvPr id="14" name="Arc 13"/>
          <p:cNvSpPr/>
          <p:nvPr/>
        </p:nvSpPr>
        <p:spPr>
          <a:xfrm>
            <a:off x="5391843" y="2922329"/>
            <a:ext cx="1417320" cy="1417320"/>
          </a:xfrm>
          <a:prstGeom prst="arc">
            <a:avLst>
              <a:gd name="adj1" fmla="val 16200000"/>
              <a:gd name="adj2" fmla="val 12632468"/>
            </a:avLst>
          </a:prstGeom>
          <a:ln w="25400">
            <a:solidFill>
              <a:schemeClr val="accent6"/>
            </a:solidFill>
            <a:prstDash val="sysDot"/>
            <a:headEnd type="none"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Graphic 7" descr="Flip Calenda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7402" y="3402389"/>
            <a:ext cx="457200" cy="457200"/>
          </a:xfrm>
          <a:prstGeom prst="rect">
            <a:avLst/>
          </a:prstGeom>
        </p:spPr>
      </p:pic>
    </p:spTree>
    <p:extLst>
      <p:ext uri="{BB962C8B-B14F-4D97-AF65-F5344CB8AC3E}">
        <p14:creationId xmlns:p14="http://schemas.microsoft.com/office/powerpoint/2010/main" val="18536112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MF Slide BG.png"/>
          <p:cNvPicPr preferRelativeResize="0"/>
          <p:nvPr/>
        </p:nvPicPr>
        <p:blipFill>
          <a:blip r:embed="rId3">
            <a:alphaModFix/>
          </a:blip>
          <a:stretch>
            <a:fillRect/>
          </a:stretch>
        </p:blipFill>
        <p:spPr>
          <a:xfrm>
            <a:off x="380" y="0"/>
            <a:ext cx="12191237" cy="6858000"/>
          </a:xfrm>
          <a:prstGeom prst="rect">
            <a:avLst/>
          </a:prstGeom>
          <a:noFill/>
          <a:ln>
            <a:noFill/>
          </a:ln>
        </p:spPr>
      </p:pic>
    </p:spTree>
    <p:extLst>
      <p:ext uri="{BB962C8B-B14F-4D97-AF65-F5344CB8AC3E}">
        <p14:creationId xmlns:p14="http://schemas.microsoft.com/office/powerpoint/2010/main" val="288644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 b="1" dirty="0"/>
              <a:t>Companies Problems</a:t>
            </a:r>
          </a:p>
        </p:txBody>
      </p:sp>
      <p:sp>
        <p:nvSpPr>
          <p:cNvPr id="61" name="Shape 61"/>
          <p:cNvSpPr txBox="1">
            <a:spLocks noGrp="1"/>
          </p:cNvSpPr>
          <p:nvPr>
            <p:ph type="body" idx="1"/>
          </p:nvPr>
        </p:nvSpPr>
        <p:spPr>
          <a:xfrm>
            <a:off x="415600" y="1838767"/>
            <a:ext cx="9801600" cy="3396400"/>
          </a:xfrm>
          <a:prstGeom prst="rect">
            <a:avLst/>
          </a:prstGeom>
        </p:spPr>
        <p:txBody>
          <a:bodyPr lIns="121900" tIns="121900" rIns="121900" bIns="121900" anchor="t" anchorCtr="0">
            <a:noAutofit/>
          </a:bodyPr>
          <a:lstStyle/>
          <a:p>
            <a:pPr marL="609585" indent="-304792">
              <a:lnSpc>
                <a:spcPct val="115000"/>
              </a:lnSpc>
              <a:spcAft>
                <a:spcPts val="1333"/>
              </a:spcAft>
              <a:buClr>
                <a:srgbClr val="666666"/>
              </a:buClr>
              <a:buFont typeface="Montserrat"/>
              <a:buChar char="●"/>
            </a:pPr>
            <a:r>
              <a:rPr lang="en" dirty="0">
                <a:solidFill>
                  <a:srgbClr val="666666"/>
                </a:solidFill>
                <a:latin typeface="Montserrat"/>
                <a:ea typeface="Montserrat"/>
                <a:cs typeface="Montserrat"/>
                <a:sym typeface="Montserrat"/>
              </a:rPr>
              <a:t>Staff churn </a:t>
            </a:r>
          </a:p>
          <a:p>
            <a:pPr marL="1219170" lvl="1" indent="-304792">
              <a:lnSpc>
                <a:spcPct val="115000"/>
              </a:lnSpc>
              <a:spcAft>
                <a:spcPts val="1333"/>
              </a:spcAft>
              <a:buFont typeface="Montserrat"/>
              <a:buChar char="○"/>
            </a:pPr>
            <a:r>
              <a:rPr lang="en" dirty="0">
                <a:latin typeface="Montserrat"/>
                <a:ea typeface="Montserrat"/>
                <a:cs typeface="Montserrat"/>
                <a:sym typeface="Montserrat"/>
              </a:rPr>
              <a:t>Medical benefits are the 3rd most valued benefit increasing retention</a:t>
            </a:r>
          </a:p>
          <a:p>
            <a:pPr marL="609585" indent="-304792">
              <a:lnSpc>
                <a:spcPct val="115000"/>
              </a:lnSpc>
              <a:spcAft>
                <a:spcPts val="1333"/>
              </a:spcAft>
              <a:buClr>
                <a:srgbClr val="666666"/>
              </a:buClr>
              <a:buFont typeface="Montserrat"/>
              <a:buChar char="●"/>
            </a:pPr>
            <a:r>
              <a:rPr lang="en" dirty="0">
                <a:solidFill>
                  <a:srgbClr val="666666"/>
                </a:solidFill>
                <a:latin typeface="Montserrat"/>
                <a:ea typeface="Montserrat"/>
                <a:cs typeface="Montserrat"/>
                <a:sym typeface="Montserrat"/>
              </a:rPr>
              <a:t>Cost of Employee Benefit Schemes</a:t>
            </a:r>
          </a:p>
          <a:p>
            <a:pPr marL="1219170" lvl="1" indent="-304792">
              <a:lnSpc>
                <a:spcPct val="115000"/>
              </a:lnSpc>
              <a:spcAft>
                <a:spcPts val="1333"/>
              </a:spcAft>
              <a:buFont typeface="Montserrat"/>
              <a:buChar char="○"/>
            </a:pPr>
            <a:r>
              <a:rPr lang="en" dirty="0">
                <a:latin typeface="Montserrat"/>
                <a:ea typeface="Montserrat"/>
                <a:cs typeface="Montserrat"/>
                <a:sym typeface="Montserrat"/>
              </a:rPr>
              <a:t>FBT and Medical Premiums</a:t>
            </a:r>
          </a:p>
          <a:p>
            <a:pPr marL="609585" indent="-304792">
              <a:lnSpc>
                <a:spcPct val="115000"/>
              </a:lnSpc>
              <a:spcAft>
                <a:spcPts val="1333"/>
              </a:spcAft>
              <a:buClr>
                <a:srgbClr val="666666"/>
              </a:buClr>
              <a:buFont typeface="Montserrat"/>
              <a:buChar char="●"/>
            </a:pPr>
            <a:r>
              <a:rPr lang="en" dirty="0">
                <a:solidFill>
                  <a:srgbClr val="666666"/>
                </a:solidFill>
                <a:latin typeface="Montserrat"/>
                <a:ea typeface="Montserrat"/>
                <a:cs typeface="Montserrat"/>
                <a:sym typeface="Montserrat"/>
              </a:rPr>
              <a:t>Machine Down time </a:t>
            </a:r>
          </a:p>
          <a:p>
            <a:pPr marL="1219170" lvl="1" indent="-304792">
              <a:lnSpc>
                <a:spcPct val="115000"/>
              </a:lnSpc>
              <a:spcAft>
                <a:spcPts val="1333"/>
              </a:spcAft>
              <a:buFont typeface="Montserrat"/>
              <a:buChar char="○"/>
            </a:pPr>
            <a:r>
              <a:rPr lang="en" dirty="0">
                <a:latin typeface="Montserrat"/>
                <a:ea typeface="Montserrat"/>
                <a:cs typeface="Montserrat"/>
                <a:sym typeface="Montserrat"/>
              </a:rPr>
              <a:t>The real cost of your employee being Sick</a:t>
            </a:r>
          </a:p>
          <a:p>
            <a:pPr marL="609585" indent="-304792">
              <a:lnSpc>
                <a:spcPct val="115000"/>
              </a:lnSpc>
              <a:spcAft>
                <a:spcPts val="1333"/>
              </a:spcAft>
              <a:buClr>
                <a:srgbClr val="666666"/>
              </a:buClr>
              <a:buFont typeface="Montserrat"/>
              <a:buChar char="●"/>
            </a:pPr>
            <a:r>
              <a:rPr lang="en" dirty="0">
                <a:solidFill>
                  <a:srgbClr val="666666"/>
                </a:solidFill>
                <a:latin typeface="Montserrat"/>
                <a:ea typeface="Montserrat"/>
                <a:cs typeface="Montserrat"/>
                <a:sym typeface="Montserrat"/>
              </a:rPr>
              <a:t>HR Management of benefits</a:t>
            </a:r>
          </a:p>
        </p:txBody>
      </p:sp>
      <p:cxnSp>
        <p:nvCxnSpPr>
          <p:cNvPr id="62" name="Shape 62"/>
          <p:cNvCxnSpPr/>
          <p:nvPr/>
        </p:nvCxnSpPr>
        <p:spPr>
          <a:xfrm>
            <a:off x="553467" y="1575900"/>
            <a:ext cx="7725600" cy="0"/>
          </a:xfrm>
          <a:prstGeom prst="straightConnector1">
            <a:avLst/>
          </a:prstGeom>
          <a:noFill/>
          <a:ln w="9525" cap="flat" cmpd="sng">
            <a:solidFill>
              <a:srgbClr val="4AC7CD"/>
            </a:solidFill>
            <a:prstDash val="solid"/>
            <a:round/>
            <a:headEnd type="none" w="lg" len="lg"/>
            <a:tailEnd type="none" w="lg" len="lg"/>
          </a:ln>
        </p:spPr>
      </p:cxnSp>
      <p:sp>
        <p:nvSpPr>
          <p:cNvPr id="63" name="Shape 63"/>
          <p:cNvSpPr txBox="1">
            <a:spLocks noGrp="1"/>
          </p:cNvSpPr>
          <p:nvPr>
            <p:ph type="body" idx="1"/>
          </p:nvPr>
        </p:nvSpPr>
        <p:spPr>
          <a:xfrm>
            <a:off x="9419233" y="5670233"/>
            <a:ext cx="2498000" cy="440400"/>
          </a:xfrm>
          <a:prstGeom prst="rect">
            <a:avLst/>
          </a:prstGeom>
        </p:spPr>
        <p:txBody>
          <a:bodyPr lIns="121900" tIns="121900" rIns="121900" bIns="121900" anchor="t" anchorCtr="0">
            <a:noAutofit/>
          </a:bodyPr>
          <a:lstStyle/>
          <a:p>
            <a:pPr>
              <a:lnSpc>
                <a:spcPct val="115000"/>
              </a:lnSpc>
              <a:spcAft>
                <a:spcPts val="1333"/>
              </a:spcAft>
              <a:buNone/>
            </a:pPr>
            <a:r>
              <a:rPr lang="en" sz="1333">
                <a:solidFill>
                  <a:srgbClr val="4AC7CD"/>
                </a:solidFill>
                <a:latin typeface="Montserrat"/>
                <a:ea typeface="Montserrat"/>
                <a:cs typeface="Montserrat"/>
                <a:sym typeface="Montserrat"/>
              </a:rPr>
              <a:t>Commercial in confidence</a:t>
            </a:r>
          </a:p>
        </p:txBody>
      </p:sp>
    </p:spTree>
    <p:extLst>
      <p:ext uri="{BB962C8B-B14F-4D97-AF65-F5344CB8AC3E}">
        <p14:creationId xmlns:p14="http://schemas.microsoft.com/office/powerpoint/2010/main" val="333021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
              <a:t>Employee’s Problems</a:t>
            </a:r>
          </a:p>
        </p:txBody>
      </p:sp>
      <p:sp>
        <p:nvSpPr>
          <p:cNvPr id="69" name="Shape 69"/>
          <p:cNvSpPr txBox="1">
            <a:spLocks noGrp="1"/>
          </p:cNvSpPr>
          <p:nvPr>
            <p:ph type="body" idx="1"/>
          </p:nvPr>
        </p:nvSpPr>
        <p:spPr>
          <a:xfrm>
            <a:off x="415600" y="1838767"/>
            <a:ext cx="7863600" cy="3396400"/>
          </a:xfrm>
          <a:prstGeom prst="rect">
            <a:avLst/>
          </a:prstGeom>
        </p:spPr>
        <p:txBody>
          <a:bodyPr lIns="121900" tIns="121900" rIns="121900" bIns="121900" anchor="t" anchorCtr="0">
            <a:noAutofit/>
          </a:bodyPr>
          <a:lstStyle/>
          <a:p>
            <a:pPr marL="609585" indent="-304792">
              <a:lnSpc>
                <a:spcPct val="115000"/>
              </a:lnSpc>
              <a:spcAft>
                <a:spcPts val="1333"/>
              </a:spcAft>
              <a:buFont typeface="Montserrat"/>
              <a:buChar char="●"/>
            </a:pPr>
            <a:r>
              <a:rPr lang="en">
                <a:solidFill>
                  <a:srgbClr val="666666"/>
                </a:solidFill>
                <a:latin typeface="Montserrat"/>
                <a:ea typeface="Montserrat"/>
                <a:cs typeface="Montserrat"/>
                <a:sym typeface="Montserrat"/>
              </a:rPr>
              <a:t>Cost of Primary Healthcare</a:t>
            </a:r>
          </a:p>
          <a:p>
            <a:pPr marL="1219170" lvl="1" indent="-304792">
              <a:lnSpc>
                <a:spcPct val="115000"/>
              </a:lnSpc>
              <a:spcAft>
                <a:spcPts val="1333"/>
              </a:spcAft>
              <a:buFont typeface="Montserrat"/>
              <a:buChar char="○"/>
            </a:pPr>
            <a:r>
              <a:rPr lang="en">
                <a:latin typeface="Montserrat"/>
                <a:ea typeface="Montserrat"/>
                <a:cs typeface="Montserrat"/>
                <a:sym typeface="Montserrat"/>
              </a:rPr>
              <a:t>Most of the time we are avoiding the Dr</a:t>
            </a:r>
          </a:p>
          <a:p>
            <a:pPr marL="609585" indent="-304792">
              <a:lnSpc>
                <a:spcPct val="115000"/>
              </a:lnSpc>
              <a:spcAft>
                <a:spcPts val="1333"/>
              </a:spcAft>
              <a:buFont typeface="Montserrat"/>
              <a:buChar char="●"/>
            </a:pPr>
            <a:r>
              <a:rPr lang="en">
                <a:solidFill>
                  <a:srgbClr val="666666"/>
                </a:solidFill>
                <a:latin typeface="Montserrat"/>
                <a:ea typeface="Montserrat"/>
                <a:cs typeface="Montserrat"/>
                <a:sym typeface="Montserrat"/>
              </a:rPr>
              <a:t>Managing of cashflow</a:t>
            </a:r>
          </a:p>
          <a:p>
            <a:pPr marL="1219170" lvl="1" indent="-304792">
              <a:lnSpc>
                <a:spcPct val="115000"/>
              </a:lnSpc>
              <a:spcAft>
                <a:spcPts val="1333"/>
              </a:spcAft>
              <a:buFont typeface="Montserrat"/>
              <a:buChar char="○"/>
            </a:pPr>
            <a:r>
              <a:rPr lang="en">
                <a:latin typeface="Montserrat"/>
                <a:ea typeface="Montserrat"/>
                <a:cs typeface="Montserrat"/>
                <a:sym typeface="Montserrat"/>
              </a:rPr>
              <a:t>Budgeting almost never includes the Dr Bill</a:t>
            </a:r>
          </a:p>
          <a:p>
            <a:pPr marL="609585" indent="-304792">
              <a:lnSpc>
                <a:spcPct val="115000"/>
              </a:lnSpc>
              <a:spcAft>
                <a:spcPts val="1333"/>
              </a:spcAft>
              <a:buFont typeface="Montserrat"/>
              <a:buChar char="●"/>
            </a:pPr>
            <a:r>
              <a:rPr lang="en">
                <a:solidFill>
                  <a:srgbClr val="666666"/>
                </a:solidFill>
                <a:latin typeface="Montserrat"/>
                <a:ea typeface="Montserrat"/>
                <a:cs typeface="Montserrat"/>
                <a:sym typeface="Montserrat"/>
              </a:rPr>
              <a:t>Self managed illnesses </a:t>
            </a:r>
          </a:p>
          <a:p>
            <a:pPr marL="1219170" lvl="1" indent="-304792">
              <a:lnSpc>
                <a:spcPct val="115000"/>
              </a:lnSpc>
              <a:spcAft>
                <a:spcPts val="1333"/>
              </a:spcAft>
              <a:buFont typeface="Montserrat"/>
              <a:buChar char="○"/>
            </a:pPr>
            <a:r>
              <a:rPr lang="en">
                <a:latin typeface="Montserrat"/>
                <a:ea typeface="Montserrat"/>
                <a:cs typeface="Montserrat"/>
                <a:sym typeface="Montserrat"/>
              </a:rPr>
              <a:t>Normaly leads to longer time off work</a:t>
            </a:r>
          </a:p>
          <a:p>
            <a:pPr>
              <a:lnSpc>
                <a:spcPct val="115000"/>
              </a:lnSpc>
              <a:spcAft>
                <a:spcPts val="1333"/>
              </a:spcAft>
              <a:buNone/>
            </a:pPr>
            <a:endParaRPr>
              <a:solidFill>
                <a:srgbClr val="666666"/>
              </a:solidFill>
              <a:latin typeface="Montserrat"/>
              <a:ea typeface="Montserrat"/>
              <a:cs typeface="Montserrat"/>
              <a:sym typeface="Montserrat"/>
            </a:endParaRPr>
          </a:p>
        </p:txBody>
      </p:sp>
      <p:cxnSp>
        <p:nvCxnSpPr>
          <p:cNvPr id="70" name="Shape 70"/>
          <p:cNvCxnSpPr/>
          <p:nvPr/>
        </p:nvCxnSpPr>
        <p:spPr>
          <a:xfrm>
            <a:off x="553467" y="1575900"/>
            <a:ext cx="7725600" cy="0"/>
          </a:xfrm>
          <a:prstGeom prst="straightConnector1">
            <a:avLst/>
          </a:prstGeom>
          <a:noFill/>
          <a:ln w="9525" cap="flat" cmpd="sng">
            <a:solidFill>
              <a:srgbClr val="4AC7CD"/>
            </a:solidFill>
            <a:prstDash val="solid"/>
            <a:round/>
            <a:headEnd type="none" w="lg" len="lg"/>
            <a:tailEnd type="none" w="lg" len="lg"/>
          </a:ln>
        </p:spPr>
      </p:cxnSp>
      <p:sp>
        <p:nvSpPr>
          <p:cNvPr id="71" name="Shape 71"/>
          <p:cNvSpPr txBox="1">
            <a:spLocks noGrp="1"/>
          </p:cNvSpPr>
          <p:nvPr>
            <p:ph type="body" idx="1"/>
          </p:nvPr>
        </p:nvSpPr>
        <p:spPr>
          <a:xfrm>
            <a:off x="9419233" y="5670233"/>
            <a:ext cx="2498000" cy="440400"/>
          </a:xfrm>
          <a:prstGeom prst="rect">
            <a:avLst/>
          </a:prstGeom>
        </p:spPr>
        <p:txBody>
          <a:bodyPr lIns="121900" tIns="121900" rIns="121900" bIns="121900" anchor="t" anchorCtr="0">
            <a:noAutofit/>
          </a:bodyPr>
          <a:lstStyle/>
          <a:p>
            <a:pPr>
              <a:lnSpc>
                <a:spcPct val="115000"/>
              </a:lnSpc>
              <a:spcAft>
                <a:spcPts val="1333"/>
              </a:spcAft>
              <a:buNone/>
            </a:pPr>
            <a:r>
              <a:rPr lang="en" sz="1333">
                <a:solidFill>
                  <a:srgbClr val="4AC7CD"/>
                </a:solidFill>
                <a:latin typeface="Montserrat"/>
                <a:ea typeface="Montserrat"/>
                <a:cs typeface="Montserrat"/>
                <a:sym typeface="Montserrat"/>
              </a:rPr>
              <a:t>Commercial in confidence</a:t>
            </a:r>
          </a:p>
        </p:txBody>
      </p:sp>
    </p:spTree>
    <p:extLst>
      <p:ext uri="{BB962C8B-B14F-4D97-AF65-F5344CB8AC3E}">
        <p14:creationId xmlns:p14="http://schemas.microsoft.com/office/powerpoint/2010/main" val="330668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
              <a:t>How Medifund Works</a:t>
            </a:r>
          </a:p>
        </p:txBody>
      </p:sp>
      <p:sp>
        <p:nvSpPr>
          <p:cNvPr id="77" name="Shape 77"/>
          <p:cNvSpPr txBox="1">
            <a:spLocks noGrp="1"/>
          </p:cNvSpPr>
          <p:nvPr>
            <p:ph type="body" idx="1"/>
          </p:nvPr>
        </p:nvSpPr>
        <p:spPr>
          <a:xfrm>
            <a:off x="6242533" y="2300000"/>
            <a:ext cx="2605600" cy="763600"/>
          </a:xfrm>
          <a:prstGeom prst="rect">
            <a:avLst/>
          </a:prstGeom>
        </p:spPr>
        <p:txBody>
          <a:bodyPr lIns="121900" tIns="121900" rIns="121900" bIns="121900" anchor="t" anchorCtr="0">
            <a:noAutofit/>
          </a:bodyPr>
          <a:lstStyle/>
          <a:p>
            <a:pPr>
              <a:lnSpc>
                <a:spcPct val="100000"/>
              </a:lnSpc>
              <a:buNone/>
            </a:pPr>
            <a:r>
              <a:rPr lang="en" sz="1867">
                <a:solidFill>
                  <a:srgbClr val="666666"/>
                </a:solidFill>
                <a:latin typeface="Montserrat"/>
                <a:ea typeface="Montserrat"/>
                <a:cs typeface="Montserrat"/>
                <a:sym typeface="Montserrat"/>
              </a:rPr>
              <a:t>$Benefit/employee e.g. $500</a:t>
            </a:r>
          </a:p>
        </p:txBody>
      </p:sp>
      <p:cxnSp>
        <p:nvCxnSpPr>
          <p:cNvPr id="78" name="Shape 78"/>
          <p:cNvCxnSpPr/>
          <p:nvPr/>
        </p:nvCxnSpPr>
        <p:spPr>
          <a:xfrm>
            <a:off x="553467" y="1575900"/>
            <a:ext cx="7725600" cy="0"/>
          </a:xfrm>
          <a:prstGeom prst="straightConnector1">
            <a:avLst/>
          </a:prstGeom>
          <a:noFill/>
          <a:ln w="9525" cap="flat" cmpd="sng">
            <a:solidFill>
              <a:srgbClr val="4AC7CD"/>
            </a:solidFill>
            <a:prstDash val="solid"/>
            <a:round/>
            <a:headEnd type="none" w="lg" len="lg"/>
            <a:tailEnd type="none" w="lg" len="lg"/>
          </a:ln>
        </p:spPr>
      </p:cxnSp>
      <p:pic>
        <p:nvPicPr>
          <p:cNvPr id="79" name="Shape 79"/>
          <p:cNvPicPr preferRelativeResize="0"/>
          <p:nvPr/>
        </p:nvPicPr>
        <p:blipFill>
          <a:blip r:embed="rId3">
            <a:alphaModFix/>
          </a:blip>
          <a:stretch>
            <a:fillRect/>
          </a:stretch>
        </p:blipFill>
        <p:spPr>
          <a:xfrm>
            <a:off x="4335634" y="3204848"/>
            <a:ext cx="2890300" cy="1941067"/>
          </a:xfrm>
          <a:prstGeom prst="rect">
            <a:avLst/>
          </a:prstGeom>
          <a:noFill/>
          <a:ln>
            <a:noFill/>
          </a:ln>
        </p:spPr>
      </p:pic>
      <p:pic>
        <p:nvPicPr>
          <p:cNvPr id="80" name="Shape 80"/>
          <p:cNvPicPr preferRelativeResize="0"/>
          <p:nvPr/>
        </p:nvPicPr>
        <p:blipFill>
          <a:blip r:embed="rId4">
            <a:alphaModFix/>
          </a:blip>
          <a:stretch>
            <a:fillRect/>
          </a:stretch>
        </p:blipFill>
        <p:spPr>
          <a:xfrm>
            <a:off x="264901" y="2787833"/>
            <a:ext cx="4132233" cy="2775099"/>
          </a:xfrm>
          <a:prstGeom prst="rect">
            <a:avLst/>
          </a:prstGeom>
          <a:noFill/>
          <a:ln>
            <a:noFill/>
          </a:ln>
        </p:spPr>
      </p:pic>
      <p:pic>
        <p:nvPicPr>
          <p:cNvPr id="81" name="Shape 81"/>
          <p:cNvPicPr preferRelativeResize="0"/>
          <p:nvPr/>
        </p:nvPicPr>
        <p:blipFill>
          <a:blip r:embed="rId5">
            <a:alphaModFix/>
          </a:blip>
          <a:stretch>
            <a:fillRect/>
          </a:stretch>
        </p:blipFill>
        <p:spPr>
          <a:xfrm>
            <a:off x="7349001" y="2655736"/>
            <a:ext cx="4328932" cy="2907200"/>
          </a:xfrm>
          <a:prstGeom prst="rect">
            <a:avLst/>
          </a:prstGeom>
          <a:noFill/>
          <a:ln>
            <a:noFill/>
          </a:ln>
        </p:spPr>
      </p:pic>
      <p:pic>
        <p:nvPicPr>
          <p:cNvPr id="82" name="Shape 82"/>
          <p:cNvPicPr preferRelativeResize="0"/>
          <p:nvPr/>
        </p:nvPicPr>
        <p:blipFill>
          <a:blip r:embed="rId6">
            <a:alphaModFix/>
          </a:blip>
          <a:stretch>
            <a:fillRect/>
          </a:stretch>
        </p:blipFill>
        <p:spPr>
          <a:xfrm>
            <a:off x="3190999" y="1732534"/>
            <a:ext cx="3109000" cy="2087933"/>
          </a:xfrm>
          <a:prstGeom prst="rect">
            <a:avLst/>
          </a:prstGeom>
          <a:noFill/>
          <a:ln>
            <a:noFill/>
          </a:ln>
        </p:spPr>
      </p:pic>
      <p:sp>
        <p:nvSpPr>
          <p:cNvPr id="83" name="Shape 83"/>
          <p:cNvSpPr txBox="1">
            <a:spLocks noGrp="1"/>
          </p:cNvSpPr>
          <p:nvPr>
            <p:ph type="body" idx="1"/>
          </p:nvPr>
        </p:nvSpPr>
        <p:spPr>
          <a:xfrm>
            <a:off x="9419233" y="5670233"/>
            <a:ext cx="2498000" cy="440400"/>
          </a:xfrm>
          <a:prstGeom prst="rect">
            <a:avLst/>
          </a:prstGeom>
        </p:spPr>
        <p:txBody>
          <a:bodyPr lIns="121900" tIns="121900" rIns="121900" bIns="121900" anchor="t" anchorCtr="0">
            <a:noAutofit/>
          </a:bodyPr>
          <a:lstStyle/>
          <a:p>
            <a:pPr>
              <a:lnSpc>
                <a:spcPct val="115000"/>
              </a:lnSpc>
              <a:spcAft>
                <a:spcPts val="1333"/>
              </a:spcAft>
              <a:buNone/>
            </a:pPr>
            <a:r>
              <a:rPr lang="en" sz="1333">
                <a:solidFill>
                  <a:srgbClr val="4AC7CD"/>
                </a:solidFill>
                <a:latin typeface="Montserrat"/>
                <a:ea typeface="Montserrat"/>
                <a:cs typeface="Montserrat"/>
                <a:sym typeface="Montserrat"/>
              </a:rPr>
              <a:t>Commercial in confidence</a:t>
            </a:r>
          </a:p>
        </p:txBody>
      </p:sp>
    </p:spTree>
    <p:extLst>
      <p:ext uri="{BB962C8B-B14F-4D97-AF65-F5344CB8AC3E}">
        <p14:creationId xmlns:p14="http://schemas.microsoft.com/office/powerpoint/2010/main" val="38491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500"/>
                                        <p:tgtEl>
                                          <p:spTgt spid="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 calcmode="lin" valueType="num">
                                      <p:cBhvr additive="base">
                                        <p:cTn id="10" dur="1500"/>
                                        <p:tgtEl>
                                          <p:spTgt spid="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
              <a:t>Why Medifund?</a:t>
            </a:r>
          </a:p>
        </p:txBody>
      </p:sp>
      <p:sp>
        <p:nvSpPr>
          <p:cNvPr id="89" name="Shape 89"/>
          <p:cNvSpPr txBox="1">
            <a:spLocks noGrp="1"/>
          </p:cNvSpPr>
          <p:nvPr>
            <p:ph type="body" idx="1"/>
          </p:nvPr>
        </p:nvSpPr>
        <p:spPr>
          <a:xfrm>
            <a:off x="415600" y="1838767"/>
            <a:ext cx="11447600" cy="3396400"/>
          </a:xfrm>
          <a:prstGeom prst="rect">
            <a:avLst/>
          </a:prstGeom>
        </p:spPr>
        <p:txBody>
          <a:bodyPr lIns="121900" tIns="121900" rIns="121900" bIns="121900" anchor="t" anchorCtr="0">
            <a:noAutofit/>
          </a:bodyPr>
          <a:lstStyle/>
          <a:p>
            <a:pPr marL="609585" indent="-304792">
              <a:lnSpc>
                <a:spcPct val="115000"/>
              </a:lnSpc>
              <a:spcAft>
                <a:spcPts val="1333"/>
              </a:spcAft>
              <a:buClr>
                <a:srgbClr val="666666"/>
              </a:buClr>
              <a:buFont typeface="Montserrat"/>
            </a:pPr>
            <a:r>
              <a:rPr lang="en">
                <a:solidFill>
                  <a:srgbClr val="666666"/>
                </a:solidFill>
                <a:latin typeface="Montserrat"/>
                <a:ea typeface="Montserrat"/>
                <a:cs typeface="Montserrat"/>
                <a:sym typeface="Montserrat"/>
              </a:rPr>
              <a:t>Cost effective</a:t>
            </a:r>
          </a:p>
          <a:p>
            <a:pPr marL="1219170" lvl="1" indent="-304792">
              <a:lnSpc>
                <a:spcPct val="115000"/>
              </a:lnSpc>
              <a:spcAft>
                <a:spcPts val="1333"/>
              </a:spcAft>
              <a:buFont typeface="Montserrat"/>
            </a:pPr>
            <a:r>
              <a:rPr lang="en">
                <a:latin typeface="Montserrat"/>
                <a:ea typeface="Montserrat"/>
                <a:cs typeface="Montserrat"/>
                <a:sym typeface="Montserrat"/>
              </a:rPr>
              <a:t>Actual cost $5per member per month</a:t>
            </a:r>
          </a:p>
          <a:p>
            <a:pPr marL="609585" indent="-304792">
              <a:lnSpc>
                <a:spcPct val="115000"/>
              </a:lnSpc>
              <a:spcAft>
                <a:spcPts val="1333"/>
              </a:spcAft>
              <a:buClr>
                <a:srgbClr val="666666"/>
              </a:buClr>
              <a:buFont typeface="Montserrat"/>
            </a:pPr>
            <a:r>
              <a:rPr lang="en">
                <a:solidFill>
                  <a:srgbClr val="666666"/>
                </a:solidFill>
                <a:latin typeface="Montserrat"/>
                <a:ea typeface="Montserrat"/>
                <a:cs typeface="Montserrat"/>
                <a:sym typeface="Montserrat"/>
              </a:rPr>
              <a:t>Additional layer of communication with your staff</a:t>
            </a:r>
          </a:p>
          <a:p>
            <a:pPr marL="1219170" lvl="1" indent="-304792">
              <a:lnSpc>
                <a:spcPct val="115000"/>
              </a:lnSpc>
              <a:spcAft>
                <a:spcPts val="1333"/>
              </a:spcAft>
              <a:buFont typeface="Montserrat"/>
            </a:pPr>
            <a:r>
              <a:rPr lang="en">
                <a:latin typeface="Montserrat"/>
                <a:ea typeface="Montserrat"/>
                <a:cs typeface="Montserrat"/>
                <a:sym typeface="Montserrat"/>
              </a:rPr>
              <a:t>A discrete way to value health </a:t>
            </a:r>
          </a:p>
          <a:p>
            <a:pPr marL="609585" indent="-304792">
              <a:lnSpc>
                <a:spcPct val="115000"/>
              </a:lnSpc>
              <a:spcAft>
                <a:spcPts val="1333"/>
              </a:spcAft>
              <a:buClr>
                <a:srgbClr val="666666"/>
              </a:buClr>
              <a:buFont typeface="Montserrat"/>
            </a:pPr>
            <a:r>
              <a:rPr lang="en">
                <a:solidFill>
                  <a:srgbClr val="666666"/>
                </a:solidFill>
                <a:latin typeface="Montserrat"/>
                <a:ea typeface="Montserrat"/>
                <a:cs typeface="Montserrat"/>
                <a:sym typeface="Montserrat"/>
              </a:rPr>
              <a:t>Empowerment to your staff </a:t>
            </a:r>
          </a:p>
          <a:p>
            <a:pPr marL="1219170" lvl="1" indent="-304792">
              <a:lnSpc>
                <a:spcPct val="115000"/>
              </a:lnSpc>
              <a:spcAft>
                <a:spcPts val="1333"/>
              </a:spcAft>
              <a:buFont typeface="Montserrat"/>
            </a:pPr>
            <a:r>
              <a:rPr lang="en">
                <a:latin typeface="Montserrat"/>
                <a:ea typeface="Montserrat"/>
                <a:cs typeface="Montserrat"/>
                <a:sym typeface="Montserrat"/>
              </a:rPr>
              <a:t>By trusting them with company asset </a:t>
            </a:r>
          </a:p>
          <a:p>
            <a:pPr marL="609585" indent="-304792">
              <a:lnSpc>
                <a:spcPct val="115000"/>
              </a:lnSpc>
              <a:spcAft>
                <a:spcPts val="1333"/>
              </a:spcAft>
              <a:buClr>
                <a:srgbClr val="666666"/>
              </a:buClr>
              <a:buFont typeface="Montserrat"/>
            </a:pPr>
            <a:r>
              <a:rPr lang="en">
                <a:solidFill>
                  <a:srgbClr val="666666"/>
                </a:solidFill>
                <a:latin typeface="Montserrat"/>
                <a:ea typeface="Montserrat"/>
                <a:cs typeface="Montserrat"/>
                <a:sym typeface="Montserrat"/>
              </a:rPr>
              <a:t>Ease of use</a:t>
            </a:r>
          </a:p>
          <a:p>
            <a:pPr marL="1219170" lvl="1" indent="-304792">
              <a:lnSpc>
                <a:spcPct val="115000"/>
              </a:lnSpc>
              <a:spcAft>
                <a:spcPts val="1333"/>
              </a:spcAft>
              <a:buFont typeface="Montserrat"/>
            </a:pPr>
            <a:r>
              <a:rPr lang="en">
                <a:latin typeface="Montserrat"/>
                <a:ea typeface="Montserrat"/>
                <a:cs typeface="Montserrat"/>
                <a:sym typeface="Montserrat"/>
              </a:rPr>
              <a:t>Safe and secure using the best of tech and innovation</a:t>
            </a:r>
          </a:p>
        </p:txBody>
      </p:sp>
      <p:cxnSp>
        <p:nvCxnSpPr>
          <p:cNvPr id="90" name="Shape 90"/>
          <p:cNvCxnSpPr/>
          <p:nvPr/>
        </p:nvCxnSpPr>
        <p:spPr>
          <a:xfrm>
            <a:off x="553467" y="1575900"/>
            <a:ext cx="7725600" cy="0"/>
          </a:xfrm>
          <a:prstGeom prst="straightConnector1">
            <a:avLst/>
          </a:prstGeom>
          <a:noFill/>
          <a:ln w="9525" cap="flat" cmpd="sng">
            <a:solidFill>
              <a:srgbClr val="4AC7CD"/>
            </a:solidFill>
            <a:prstDash val="solid"/>
            <a:round/>
            <a:headEnd type="none" w="lg" len="lg"/>
            <a:tailEnd type="none" w="lg" len="lg"/>
          </a:ln>
        </p:spPr>
      </p:cxnSp>
      <p:sp>
        <p:nvSpPr>
          <p:cNvPr id="91" name="Shape 91"/>
          <p:cNvSpPr txBox="1">
            <a:spLocks noGrp="1"/>
          </p:cNvSpPr>
          <p:nvPr>
            <p:ph type="body" idx="1"/>
          </p:nvPr>
        </p:nvSpPr>
        <p:spPr>
          <a:xfrm>
            <a:off x="9419233" y="5670233"/>
            <a:ext cx="2498000" cy="440400"/>
          </a:xfrm>
          <a:prstGeom prst="rect">
            <a:avLst/>
          </a:prstGeom>
        </p:spPr>
        <p:txBody>
          <a:bodyPr lIns="121900" tIns="121900" rIns="121900" bIns="121900" anchor="t" anchorCtr="0">
            <a:noAutofit/>
          </a:bodyPr>
          <a:lstStyle/>
          <a:p>
            <a:pPr>
              <a:lnSpc>
                <a:spcPct val="115000"/>
              </a:lnSpc>
              <a:spcAft>
                <a:spcPts val="1333"/>
              </a:spcAft>
              <a:buNone/>
            </a:pPr>
            <a:r>
              <a:rPr lang="en" sz="1333">
                <a:solidFill>
                  <a:srgbClr val="4AC7CD"/>
                </a:solidFill>
                <a:latin typeface="Montserrat"/>
                <a:ea typeface="Montserrat"/>
                <a:cs typeface="Montserrat"/>
                <a:sym typeface="Montserrat"/>
              </a:rPr>
              <a:t>Commercial in confidence</a:t>
            </a:r>
          </a:p>
        </p:txBody>
      </p:sp>
    </p:spTree>
    <p:extLst>
      <p:ext uri="{BB962C8B-B14F-4D97-AF65-F5344CB8AC3E}">
        <p14:creationId xmlns:p14="http://schemas.microsoft.com/office/powerpoint/2010/main" val="277710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03120" y="3612028"/>
            <a:ext cx="5192880" cy="590098"/>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ADDRESS</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8 Manchester Square, Feilding.</a:t>
            </a:r>
            <a:endParaRPr lang="en-US"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903120" y="4260887"/>
            <a:ext cx="5192880" cy="590098"/>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PHONE</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06 323 4555, 021 120 4884</a:t>
            </a:r>
            <a:endParaRPr lang="en-US"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903120" y="4906361"/>
            <a:ext cx="5192880" cy="590098"/>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WEBSITE</a:t>
            </a:r>
          </a:p>
          <a:p>
            <a:pPr>
              <a:lnSpc>
                <a:spcPct val="107000"/>
              </a:lnSpc>
              <a:spcAft>
                <a:spcPts val="800"/>
              </a:spcAft>
            </a:pPr>
            <a:r>
              <a:rPr lang="en-US" sz="1000" dirty="0">
                <a:solidFill>
                  <a:srgbClr val="A5C249"/>
                </a:solidFill>
                <a:latin typeface="Open Sans" panose="020B0606030504020204" pitchFamily="34" charset="0"/>
                <a:ea typeface="Calibri" panose="020F0502020204030204" pitchFamily="34" charset="0"/>
                <a:cs typeface="Times New Roman" panose="02020603050405020304" pitchFamily="18" charset="0"/>
              </a:rPr>
              <a:t>www.thrive.kiwi</a:t>
            </a:r>
            <a:endParaRPr lang="en-US"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 up of a blackboard&#10;&#10;Description generated with high confidence"/>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37967" y="2790427"/>
            <a:ext cx="5325433" cy="2823397"/>
          </a:xfrm>
          <a:prstGeom prst="rect">
            <a:avLst/>
          </a:prstGeom>
          <a:effectLst>
            <a:reflection blurRad="6350" stA="52000" endA="300" endPos="35000" dir="5400000" sy="-100000" algn="bl" rotWithShape="0"/>
          </a:effectLst>
          <a:scene3d>
            <a:camera prst="orthographicFront"/>
            <a:lightRig rig="flood" dir="t"/>
          </a:scene3d>
          <a:sp3d prstMaterial="plastic"/>
        </p:spPr>
      </p:pic>
      <p:sp>
        <p:nvSpPr>
          <p:cNvPr id="7" name="TextBox 6">
            <a:extLst>
              <a:ext uri="{FF2B5EF4-FFF2-40B4-BE49-F238E27FC236}">
                <a16:creationId xmlns:a16="http://schemas.microsoft.com/office/drawing/2014/main" id="{63F79C65-6395-4873-AC8F-134ADDEFAD7E}"/>
              </a:ext>
            </a:extLst>
          </p:cNvPr>
          <p:cNvSpPr txBox="1"/>
          <p:nvPr/>
        </p:nvSpPr>
        <p:spPr>
          <a:xfrm>
            <a:off x="503652" y="808075"/>
            <a:ext cx="5865516" cy="1754326"/>
          </a:xfrm>
          <a:prstGeom prst="rect">
            <a:avLst/>
          </a:prstGeom>
          <a:noFill/>
        </p:spPr>
        <p:txBody>
          <a:bodyPr wrap="none" rtlCol="0">
            <a:spAutoFit/>
          </a:bodyPr>
          <a:lstStyle/>
          <a:p>
            <a:r>
              <a:rPr lang="en-US" sz="5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WE</a:t>
            </a:r>
            <a:r>
              <a:rPr lang="en-US" sz="5400" dirty="0">
                <a:solidFill>
                  <a:schemeClr val="tx1">
                    <a:lumMod val="75000"/>
                    <a:lumOff val="25000"/>
                  </a:schemeClr>
                </a:solidFill>
                <a:latin typeface="GeosansLight" panose="02000603020000020003" pitchFamily="2" charset="0"/>
              </a:rPr>
              <a:t> would like to be</a:t>
            </a:r>
          </a:p>
          <a:p>
            <a:r>
              <a:rPr lang="en-US" sz="5400" dirty="0">
                <a:solidFill>
                  <a:schemeClr val="tx1">
                    <a:lumMod val="75000"/>
                    <a:lumOff val="25000"/>
                  </a:schemeClr>
                </a:solidFill>
                <a:latin typeface="GeosansLight" panose="02000603020000020003" pitchFamily="2" charset="0"/>
              </a:rPr>
              <a:t>in your </a:t>
            </a:r>
            <a:r>
              <a:rPr lang="en-US" sz="5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CORNER…</a:t>
            </a:r>
          </a:p>
        </p:txBody>
      </p:sp>
    </p:spTree>
    <p:extLst>
      <p:ext uri="{BB962C8B-B14F-4D97-AF65-F5344CB8AC3E}">
        <p14:creationId xmlns:p14="http://schemas.microsoft.com/office/powerpoint/2010/main" val="57019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503652" y="6421461"/>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609600" y="325178"/>
            <a:ext cx="3505703" cy="830997"/>
          </a:xfrm>
          <a:prstGeom prst="rect">
            <a:avLst/>
          </a:prstGeom>
          <a:noFill/>
        </p:spPr>
        <p:txBody>
          <a:bodyPr wrap="none" rtlCol="0">
            <a:spAutoFit/>
          </a:bodyPr>
          <a:lstStyle/>
          <a:p>
            <a:r>
              <a:rPr lang="en-US" sz="4800" dirty="0">
                <a:solidFill>
                  <a:schemeClr val="tx1">
                    <a:lumMod val="65000"/>
                    <a:lumOff val="35000"/>
                  </a:schemeClr>
                </a:solidFill>
                <a:latin typeface="GeosansLight" panose="02000603020000020003" pitchFamily="2" charset="0"/>
              </a:rPr>
              <a:t>OUR </a:t>
            </a:r>
            <a:r>
              <a:rPr lang="en-US" sz="4800" dirty="0">
                <a:solidFill>
                  <a:srgbClr val="A5C249"/>
                </a:solidFill>
                <a:latin typeface="GeosansLight" panose="02000603020000020003" pitchFamily="2" charset="0"/>
              </a:rPr>
              <a:t>SERVICE</a:t>
            </a:r>
          </a:p>
        </p:txBody>
      </p:sp>
      <p:sp>
        <p:nvSpPr>
          <p:cNvPr id="13" name="Rectangle 12"/>
          <p:cNvSpPr/>
          <p:nvPr/>
        </p:nvSpPr>
        <p:spPr>
          <a:xfrm>
            <a:off x="609600" y="1091825"/>
            <a:ext cx="2012089" cy="246221"/>
          </a:xfrm>
          <a:prstGeom prst="rect">
            <a:avLst/>
          </a:prstGeom>
        </p:spPr>
        <p:txBody>
          <a:bodyPr wrap="none">
            <a:spAutoFit/>
          </a:bodyPr>
          <a:lstStyle/>
          <a:p>
            <a:r>
              <a:rPr lang="en-US" sz="1000" dirty="0">
                <a:solidFill>
                  <a:schemeClr val="tx1">
                    <a:lumMod val="50000"/>
                    <a:lumOff val="50000"/>
                  </a:schemeClr>
                </a:solidFill>
                <a:latin typeface="Open Sans" panose="020B0606030504020204" pitchFamily="34" charset="0"/>
              </a:rPr>
              <a:t>Independent Financial Practice</a:t>
            </a:r>
            <a:endParaRPr lang="en-US" sz="1000" dirty="0">
              <a:solidFill>
                <a:schemeClr val="tx1">
                  <a:lumMod val="50000"/>
                  <a:lumOff val="50000"/>
                </a:schemeClr>
              </a:solidFill>
            </a:endParaRPr>
          </a:p>
        </p:txBody>
      </p:sp>
      <p:sp>
        <p:nvSpPr>
          <p:cNvPr id="2" name="Oval 1"/>
          <p:cNvSpPr/>
          <p:nvPr/>
        </p:nvSpPr>
        <p:spPr>
          <a:xfrm>
            <a:off x="1522508" y="2078398"/>
            <a:ext cx="946297" cy="946297"/>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7" name="TextBox 6"/>
          <p:cNvSpPr txBox="1"/>
          <p:nvPr/>
        </p:nvSpPr>
        <p:spPr>
          <a:xfrm>
            <a:off x="1450531" y="3327153"/>
            <a:ext cx="1170513" cy="307777"/>
          </a:xfrm>
          <a:prstGeom prst="rect">
            <a:avLst/>
          </a:prstGeom>
          <a:noFill/>
        </p:spPr>
        <p:txBody>
          <a:bodyPr wrap="none" rtlCol="0">
            <a:spAutoFit/>
          </a:bodyPr>
          <a:lstStyle/>
          <a:p>
            <a:pPr algn="ct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INSURANCE</a:t>
            </a:r>
          </a:p>
        </p:txBody>
      </p:sp>
      <p:sp>
        <p:nvSpPr>
          <p:cNvPr id="9" name="Rectangle 8"/>
          <p:cNvSpPr/>
          <p:nvPr/>
        </p:nvSpPr>
        <p:spPr>
          <a:xfrm>
            <a:off x="804625" y="3917828"/>
            <a:ext cx="2353151" cy="553998"/>
          </a:xfrm>
          <a:prstGeom prst="rect">
            <a:avLst/>
          </a:prstGeom>
        </p:spPr>
        <p:txBody>
          <a:bodyPr wrap="squar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We offer advice on all insurance products. Ranging from house &amp; car, to life, health and pet insurance. </a:t>
            </a:r>
            <a:endParaRPr lang="en-US" sz="1000" dirty="0"/>
          </a:p>
        </p:txBody>
      </p:sp>
      <p:sp>
        <p:nvSpPr>
          <p:cNvPr id="18" name="Oval 17"/>
          <p:cNvSpPr/>
          <p:nvPr/>
        </p:nvSpPr>
        <p:spPr>
          <a:xfrm>
            <a:off x="4265708" y="2078398"/>
            <a:ext cx="946297" cy="946297"/>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19" name="TextBox 18"/>
          <p:cNvSpPr txBox="1"/>
          <p:nvPr/>
        </p:nvSpPr>
        <p:spPr>
          <a:xfrm>
            <a:off x="4427174" y="3323694"/>
            <a:ext cx="518925" cy="307777"/>
          </a:xfrm>
          <a:prstGeom prst="rect">
            <a:avLst/>
          </a:prstGeom>
          <a:noFill/>
        </p:spPr>
        <p:txBody>
          <a:bodyPr wrap="none" rtlCol="0">
            <a:spAutoFit/>
          </a:bodyPr>
          <a:lstStyle/>
          <a:p>
            <a:pPr algn="ct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ACC</a:t>
            </a:r>
          </a:p>
        </p:txBody>
      </p:sp>
      <p:sp>
        <p:nvSpPr>
          <p:cNvPr id="20" name="Rectangle 19"/>
          <p:cNvSpPr/>
          <p:nvPr/>
        </p:nvSpPr>
        <p:spPr>
          <a:xfrm>
            <a:off x="3547825" y="3917828"/>
            <a:ext cx="2353151" cy="707886"/>
          </a:xfrm>
          <a:prstGeom prst="rect">
            <a:avLst/>
          </a:prstGeom>
        </p:spPr>
        <p:txBody>
          <a:bodyPr wrap="squar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We have the ability to provide lending with strategy attached. Getting you in and out of your mortgage as quick as possible.</a:t>
            </a:r>
            <a:endParaRPr lang="en-US" sz="1000" dirty="0"/>
          </a:p>
        </p:txBody>
      </p:sp>
      <p:sp>
        <p:nvSpPr>
          <p:cNvPr id="22" name="Oval 21"/>
          <p:cNvSpPr/>
          <p:nvPr/>
        </p:nvSpPr>
        <p:spPr>
          <a:xfrm>
            <a:off x="7008907" y="2078398"/>
            <a:ext cx="946297" cy="946297"/>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23" name="TextBox 22"/>
          <p:cNvSpPr txBox="1"/>
          <p:nvPr/>
        </p:nvSpPr>
        <p:spPr>
          <a:xfrm>
            <a:off x="6056798" y="3317373"/>
            <a:ext cx="3055139" cy="307777"/>
          </a:xfrm>
          <a:prstGeom prst="rect">
            <a:avLst/>
          </a:prstGeom>
          <a:noFill/>
        </p:spPr>
        <p:txBody>
          <a:bodyPr wrap="square" rtlCol="0">
            <a:spAutoFit/>
          </a:bodyPr>
          <a:lstStyle/>
          <a:p>
            <a:pPr algn="ct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ESTATE  &amp; SUCCESSION PALNNING</a:t>
            </a:r>
          </a:p>
        </p:txBody>
      </p:sp>
      <p:sp>
        <p:nvSpPr>
          <p:cNvPr id="24" name="Rectangle 23"/>
          <p:cNvSpPr/>
          <p:nvPr/>
        </p:nvSpPr>
        <p:spPr>
          <a:xfrm>
            <a:off x="6291024" y="3917828"/>
            <a:ext cx="2353151" cy="707886"/>
          </a:xfrm>
          <a:prstGeom prst="rect">
            <a:avLst/>
          </a:prstGeom>
        </p:spPr>
        <p:txBody>
          <a:bodyPr wrap="squar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Ensuring that all the t’s are crossed and i’s dotted is often overlooked. It generally appears and stays on the to do list.</a:t>
            </a:r>
            <a:endParaRPr lang="en-US" sz="1000" dirty="0"/>
          </a:p>
        </p:txBody>
      </p:sp>
      <p:sp>
        <p:nvSpPr>
          <p:cNvPr id="26" name="Oval 25"/>
          <p:cNvSpPr/>
          <p:nvPr/>
        </p:nvSpPr>
        <p:spPr>
          <a:xfrm>
            <a:off x="9752107" y="2078398"/>
            <a:ext cx="946297" cy="946297"/>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p:txBody>
      </p:sp>
      <p:sp>
        <p:nvSpPr>
          <p:cNvPr id="27" name="TextBox 26"/>
          <p:cNvSpPr txBox="1"/>
          <p:nvPr/>
        </p:nvSpPr>
        <p:spPr>
          <a:xfrm>
            <a:off x="9826013" y="3317373"/>
            <a:ext cx="798488" cy="307777"/>
          </a:xfrm>
          <a:prstGeom prst="rect">
            <a:avLst/>
          </a:prstGeom>
          <a:noFill/>
        </p:spPr>
        <p:txBody>
          <a:bodyPr wrap="none" rtlCol="0">
            <a:spAutoFit/>
          </a:bodyPr>
          <a:lstStyle/>
          <a:p>
            <a:pPr algn="ct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ADVICE</a:t>
            </a:r>
          </a:p>
        </p:txBody>
      </p:sp>
      <p:sp>
        <p:nvSpPr>
          <p:cNvPr id="28" name="Rectangle 27"/>
          <p:cNvSpPr/>
          <p:nvPr/>
        </p:nvSpPr>
        <p:spPr>
          <a:xfrm>
            <a:off x="9034224" y="3917828"/>
            <a:ext cx="2353151" cy="861774"/>
          </a:xfrm>
          <a:prstGeom prst="rect">
            <a:avLst/>
          </a:prstGeom>
        </p:spPr>
        <p:txBody>
          <a:bodyPr wrap="squar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Products and options can be confusing, we pride ourselves in ensuring our clients have all the answers so we are able to help them make educated decisions.</a:t>
            </a:r>
            <a:endParaRPr lang="en-US" sz="1000" dirty="0"/>
          </a:p>
        </p:txBody>
      </p:sp>
      <p:cxnSp>
        <p:nvCxnSpPr>
          <p:cNvPr id="30" name="Straight Connector 29"/>
          <p:cNvCxnSpPr/>
          <p:nvPr/>
        </p:nvCxnSpPr>
        <p:spPr>
          <a:xfrm>
            <a:off x="3354851" y="1920240"/>
            <a:ext cx="0" cy="3017520"/>
          </a:xfrm>
          <a:prstGeom prst="line">
            <a:avLst/>
          </a:prstGeom>
          <a:ln w="31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0963" y="1920240"/>
            <a:ext cx="0" cy="3017520"/>
          </a:xfrm>
          <a:prstGeom prst="line">
            <a:avLst/>
          </a:prstGeom>
          <a:ln w="31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819605" y="1920240"/>
            <a:ext cx="0" cy="3017520"/>
          </a:xfrm>
          <a:prstGeom prst="line">
            <a:avLst/>
          </a:prstGeom>
          <a:ln w="31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Graphic 9" descr="Beach umbrella"/>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9179" y="2299416"/>
            <a:ext cx="503108" cy="503108"/>
          </a:xfrm>
          <a:prstGeom prst="rect">
            <a:avLst/>
          </a:prstGeom>
        </p:spPr>
      </p:pic>
      <p:pic>
        <p:nvPicPr>
          <p:cNvPr id="17" name="Graphic 16" descr="Person with Cane"/>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6980" y="2299416"/>
            <a:ext cx="542109" cy="542109"/>
          </a:xfrm>
          <a:prstGeom prst="rect">
            <a:avLst/>
          </a:prstGeom>
        </p:spPr>
      </p:pic>
      <p:pic>
        <p:nvPicPr>
          <p:cNvPr id="25" name="Graphic 24" descr="Map with pin"/>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2548" y="2267747"/>
            <a:ext cx="534777" cy="534777"/>
          </a:xfrm>
          <a:prstGeom prst="rect">
            <a:avLst/>
          </a:prstGeom>
        </p:spPr>
      </p:pic>
      <p:sp>
        <p:nvSpPr>
          <p:cNvPr id="29" name="Freeform 461">
            <a:extLst>
              <a:ext uri="{FF2B5EF4-FFF2-40B4-BE49-F238E27FC236}">
                <a16:creationId xmlns:a16="http://schemas.microsoft.com/office/drawing/2014/main" id="{88BFDCD5-4C43-41A7-976F-6EF50CD59658}"/>
              </a:ext>
            </a:extLst>
          </p:cNvPr>
          <p:cNvSpPr>
            <a:spLocks noEditPoints="1"/>
          </p:cNvSpPr>
          <p:nvPr/>
        </p:nvSpPr>
        <p:spPr bwMode="auto">
          <a:xfrm>
            <a:off x="4551732" y="2299416"/>
            <a:ext cx="416666" cy="456122"/>
          </a:xfrm>
          <a:custGeom>
            <a:avLst/>
            <a:gdLst>
              <a:gd name="T0" fmla="*/ 333242 w 44"/>
              <a:gd name="T1" fmla="*/ 399566 h 47"/>
              <a:gd name="T2" fmla="*/ 177729 w 44"/>
              <a:gd name="T3" fmla="*/ 521655 h 47"/>
              <a:gd name="T4" fmla="*/ 0 w 44"/>
              <a:gd name="T5" fmla="*/ 344070 h 47"/>
              <a:gd name="T6" fmla="*/ 111081 w 44"/>
              <a:gd name="T7" fmla="*/ 188684 h 47"/>
              <a:gd name="T8" fmla="*/ 122189 w 44"/>
              <a:gd name="T9" fmla="*/ 221981 h 47"/>
              <a:gd name="T10" fmla="*/ 44432 w 44"/>
              <a:gd name="T11" fmla="*/ 344070 h 47"/>
              <a:gd name="T12" fmla="*/ 177729 w 44"/>
              <a:gd name="T13" fmla="*/ 477259 h 47"/>
              <a:gd name="T14" fmla="*/ 311026 w 44"/>
              <a:gd name="T15" fmla="*/ 344070 h 47"/>
              <a:gd name="T16" fmla="*/ 333242 w 44"/>
              <a:gd name="T17" fmla="*/ 399566 h 47"/>
              <a:gd name="T18" fmla="*/ 488755 w 44"/>
              <a:gd name="T19" fmla="*/ 399566 h 47"/>
              <a:gd name="T20" fmla="*/ 410999 w 44"/>
              <a:gd name="T21" fmla="*/ 443962 h 47"/>
              <a:gd name="T22" fmla="*/ 399890 w 44"/>
              <a:gd name="T23" fmla="*/ 443962 h 47"/>
              <a:gd name="T24" fmla="*/ 388782 w 44"/>
              <a:gd name="T25" fmla="*/ 432863 h 47"/>
              <a:gd name="T26" fmla="*/ 311026 w 44"/>
              <a:gd name="T27" fmla="*/ 288575 h 47"/>
              <a:gd name="T28" fmla="*/ 177729 w 44"/>
              <a:gd name="T29" fmla="*/ 288575 h 47"/>
              <a:gd name="T30" fmla="*/ 155513 w 44"/>
              <a:gd name="T31" fmla="*/ 277476 h 47"/>
              <a:gd name="T32" fmla="*/ 122189 w 44"/>
              <a:gd name="T33" fmla="*/ 44396 h 47"/>
              <a:gd name="T34" fmla="*/ 133297 w 44"/>
              <a:gd name="T35" fmla="*/ 33297 h 47"/>
              <a:gd name="T36" fmla="*/ 177729 w 44"/>
              <a:gd name="T37" fmla="*/ 0 h 47"/>
              <a:gd name="T38" fmla="*/ 222161 w 44"/>
              <a:gd name="T39" fmla="*/ 44396 h 47"/>
              <a:gd name="T40" fmla="*/ 166621 w 44"/>
              <a:gd name="T41" fmla="*/ 88792 h 47"/>
              <a:gd name="T42" fmla="*/ 177729 w 44"/>
              <a:gd name="T43" fmla="*/ 177585 h 47"/>
              <a:gd name="T44" fmla="*/ 311026 w 44"/>
              <a:gd name="T45" fmla="*/ 177585 h 47"/>
              <a:gd name="T46" fmla="*/ 311026 w 44"/>
              <a:gd name="T47" fmla="*/ 210882 h 47"/>
              <a:gd name="T48" fmla="*/ 188837 w 44"/>
              <a:gd name="T49" fmla="*/ 210882 h 47"/>
              <a:gd name="T50" fmla="*/ 188837 w 44"/>
              <a:gd name="T51" fmla="*/ 255278 h 47"/>
              <a:gd name="T52" fmla="*/ 322134 w 44"/>
              <a:gd name="T53" fmla="*/ 255278 h 47"/>
              <a:gd name="T54" fmla="*/ 344350 w 44"/>
              <a:gd name="T55" fmla="*/ 266377 h 47"/>
              <a:gd name="T56" fmla="*/ 410999 w 44"/>
              <a:gd name="T57" fmla="*/ 399566 h 47"/>
              <a:gd name="T58" fmla="*/ 466539 w 44"/>
              <a:gd name="T59" fmla="*/ 366268 h 47"/>
              <a:gd name="T60" fmla="*/ 488755 w 44"/>
              <a:gd name="T61" fmla="*/ 399566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4" h="47">
                <a:moveTo>
                  <a:pt x="30" y="36"/>
                </a:moveTo>
                <a:cubicBezTo>
                  <a:pt x="28" y="42"/>
                  <a:pt x="22" y="47"/>
                  <a:pt x="16" y="47"/>
                </a:cubicBezTo>
                <a:cubicBezTo>
                  <a:pt x="7" y="47"/>
                  <a:pt x="0" y="40"/>
                  <a:pt x="0" y="31"/>
                </a:cubicBezTo>
                <a:cubicBezTo>
                  <a:pt x="0" y="25"/>
                  <a:pt x="4" y="19"/>
                  <a:pt x="10" y="17"/>
                </a:cubicBezTo>
                <a:cubicBezTo>
                  <a:pt x="11" y="20"/>
                  <a:pt x="11" y="20"/>
                  <a:pt x="11" y="20"/>
                </a:cubicBezTo>
                <a:cubicBezTo>
                  <a:pt x="6" y="22"/>
                  <a:pt x="4" y="27"/>
                  <a:pt x="4" y="31"/>
                </a:cubicBezTo>
                <a:cubicBezTo>
                  <a:pt x="4" y="38"/>
                  <a:pt x="9" y="43"/>
                  <a:pt x="16" y="43"/>
                </a:cubicBezTo>
                <a:cubicBezTo>
                  <a:pt x="23" y="43"/>
                  <a:pt x="28" y="38"/>
                  <a:pt x="28" y="31"/>
                </a:cubicBezTo>
                <a:lnTo>
                  <a:pt x="30" y="36"/>
                </a:lnTo>
                <a:close/>
                <a:moveTo>
                  <a:pt x="44" y="36"/>
                </a:moveTo>
                <a:cubicBezTo>
                  <a:pt x="37" y="40"/>
                  <a:pt x="37" y="40"/>
                  <a:pt x="37" y="40"/>
                </a:cubicBezTo>
                <a:cubicBezTo>
                  <a:pt x="37" y="40"/>
                  <a:pt x="37" y="40"/>
                  <a:pt x="36" y="40"/>
                </a:cubicBezTo>
                <a:cubicBezTo>
                  <a:pt x="36" y="40"/>
                  <a:pt x="35" y="40"/>
                  <a:pt x="35" y="39"/>
                </a:cubicBezTo>
                <a:cubicBezTo>
                  <a:pt x="28" y="26"/>
                  <a:pt x="28" y="26"/>
                  <a:pt x="28" y="26"/>
                </a:cubicBezTo>
                <a:cubicBezTo>
                  <a:pt x="16" y="26"/>
                  <a:pt x="16" y="26"/>
                  <a:pt x="16" y="26"/>
                </a:cubicBezTo>
                <a:cubicBezTo>
                  <a:pt x="15" y="26"/>
                  <a:pt x="14" y="26"/>
                  <a:pt x="14" y="25"/>
                </a:cubicBezTo>
                <a:cubicBezTo>
                  <a:pt x="11" y="4"/>
                  <a:pt x="11" y="4"/>
                  <a:pt x="11" y="4"/>
                </a:cubicBezTo>
                <a:cubicBezTo>
                  <a:pt x="11" y="4"/>
                  <a:pt x="11" y="3"/>
                  <a:pt x="12" y="3"/>
                </a:cubicBezTo>
                <a:cubicBezTo>
                  <a:pt x="12" y="1"/>
                  <a:pt x="14" y="0"/>
                  <a:pt x="16" y="0"/>
                </a:cubicBezTo>
                <a:cubicBezTo>
                  <a:pt x="18" y="0"/>
                  <a:pt x="20" y="2"/>
                  <a:pt x="20" y="4"/>
                </a:cubicBezTo>
                <a:cubicBezTo>
                  <a:pt x="20" y="6"/>
                  <a:pt x="18" y="9"/>
                  <a:pt x="15" y="8"/>
                </a:cubicBezTo>
                <a:cubicBezTo>
                  <a:pt x="16" y="16"/>
                  <a:pt x="16" y="16"/>
                  <a:pt x="16" y="16"/>
                </a:cubicBezTo>
                <a:cubicBezTo>
                  <a:pt x="28" y="16"/>
                  <a:pt x="28" y="16"/>
                  <a:pt x="28" y="16"/>
                </a:cubicBezTo>
                <a:cubicBezTo>
                  <a:pt x="28" y="19"/>
                  <a:pt x="28" y="19"/>
                  <a:pt x="28" y="19"/>
                </a:cubicBezTo>
                <a:cubicBezTo>
                  <a:pt x="17" y="19"/>
                  <a:pt x="17" y="19"/>
                  <a:pt x="17" y="19"/>
                </a:cubicBezTo>
                <a:cubicBezTo>
                  <a:pt x="17" y="23"/>
                  <a:pt x="17" y="23"/>
                  <a:pt x="17" y="23"/>
                </a:cubicBezTo>
                <a:cubicBezTo>
                  <a:pt x="29" y="23"/>
                  <a:pt x="29" y="23"/>
                  <a:pt x="29" y="23"/>
                </a:cubicBezTo>
                <a:cubicBezTo>
                  <a:pt x="30" y="23"/>
                  <a:pt x="31" y="23"/>
                  <a:pt x="31" y="24"/>
                </a:cubicBezTo>
                <a:cubicBezTo>
                  <a:pt x="37" y="36"/>
                  <a:pt x="37" y="36"/>
                  <a:pt x="37" y="36"/>
                </a:cubicBezTo>
                <a:cubicBezTo>
                  <a:pt x="42" y="33"/>
                  <a:pt x="42" y="33"/>
                  <a:pt x="42" y="33"/>
                </a:cubicBezTo>
                <a:lnTo>
                  <a:pt x="44" y="36"/>
                </a:lnTo>
                <a:close/>
              </a:path>
            </a:pathLst>
          </a:custGeom>
          <a:solidFill>
            <a:srgbClr val="A5C249"/>
          </a:solidFill>
          <a:ln>
            <a:noFill/>
          </a:ln>
        </p:spPr>
        <p:txBody>
          <a:bodyPr/>
          <a:lstStyle/>
          <a:p>
            <a:endParaRPr lang="en-NZ"/>
          </a:p>
        </p:txBody>
      </p:sp>
    </p:spTree>
    <p:extLst>
      <p:ext uri="{BB962C8B-B14F-4D97-AF65-F5344CB8AC3E}">
        <p14:creationId xmlns:p14="http://schemas.microsoft.com/office/powerpoint/2010/main" val="189081370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0"/>
            <a:ext cx="12192000" cy="6858000"/>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3243816" y="2602319"/>
            <a:ext cx="5704368" cy="1653363"/>
            <a:chOff x="3506085" y="1656019"/>
            <a:chExt cx="5704368" cy="1653363"/>
          </a:xfrm>
        </p:grpSpPr>
        <p:sp>
          <p:nvSpPr>
            <p:cNvPr id="15" name="Oval 14"/>
            <p:cNvSpPr/>
            <p:nvPr/>
          </p:nvSpPr>
          <p:spPr>
            <a:xfrm>
              <a:off x="6206755" y="1656019"/>
              <a:ext cx="1653363" cy="1653363"/>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56420" y="1656019"/>
              <a:ext cx="1653363" cy="1653363"/>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06085" y="1656019"/>
              <a:ext cx="1653363" cy="1653363"/>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57090" y="1656019"/>
              <a:ext cx="1653363" cy="1653363"/>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33277" y="2327688"/>
              <a:ext cx="287258" cy="307777"/>
            </a:xfrm>
            <a:prstGeom prst="rect">
              <a:avLst/>
            </a:prstGeom>
            <a:noFill/>
          </p:spPr>
          <p:txBody>
            <a:bodyPr wrap="none" rtlCol="0">
              <a:spAutoFit/>
            </a:bodyPr>
            <a:lstStyle/>
            <a:p>
              <a:r>
                <a:rPr lang="en-US" sz="1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extBox 19"/>
            <p:cNvSpPr txBox="1"/>
            <p:nvPr/>
          </p:nvSpPr>
          <p:spPr>
            <a:xfrm>
              <a:off x="6206754" y="2327688"/>
              <a:ext cx="287258" cy="307777"/>
            </a:xfrm>
            <a:prstGeom prst="rect">
              <a:avLst/>
            </a:prstGeom>
            <a:noFill/>
          </p:spPr>
          <p:txBody>
            <a:bodyPr wrap="none" rtlCol="0">
              <a:spAutoFit/>
            </a:bodyPr>
            <a:lstStyle/>
            <a:p>
              <a:r>
                <a:rPr lang="en-US" sz="1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extBox 20"/>
            <p:cNvSpPr txBox="1"/>
            <p:nvPr/>
          </p:nvSpPr>
          <p:spPr>
            <a:xfrm>
              <a:off x="7553898" y="2327688"/>
              <a:ext cx="287258" cy="307777"/>
            </a:xfrm>
            <a:prstGeom prst="rect">
              <a:avLst/>
            </a:prstGeom>
            <a:noFill/>
          </p:spPr>
          <p:txBody>
            <a:bodyPr wrap="none" rtlCol="0">
              <a:spAutoFit/>
            </a:bodyPr>
            <a:lstStyle/>
            <a:p>
              <a:r>
                <a:rPr lang="en-US" sz="1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TextBox 21"/>
            <p:cNvSpPr txBox="1"/>
            <p:nvPr/>
          </p:nvSpPr>
          <p:spPr>
            <a:xfrm>
              <a:off x="3717855" y="2358466"/>
              <a:ext cx="886781" cy="246221"/>
            </a:xfrm>
            <a:prstGeom prst="rect">
              <a:avLst/>
            </a:prstGeom>
            <a:noFill/>
          </p:spPr>
          <p:txBody>
            <a:bodyPr wrap="none" rtlCol="0">
              <a:spAutoFit/>
            </a:bodyPr>
            <a:lstStyle/>
            <a:p>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INSURANCE</a:t>
              </a:r>
            </a:p>
          </p:txBody>
        </p:sp>
        <p:sp>
          <p:nvSpPr>
            <p:cNvPr id="23" name="TextBox 22"/>
            <p:cNvSpPr txBox="1"/>
            <p:nvPr/>
          </p:nvSpPr>
          <p:spPr>
            <a:xfrm>
              <a:off x="5459568" y="2358465"/>
              <a:ext cx="426720" cy="246221"/>
            </a:xfrm>
            <a:prstGeom prst="rect">
              <a:avLst/>
            </a:prstGeom>
            <a:noFill/>
          </p:spPr>
          <p:txBody>
            <a:bodyPr wrap="none" rtlCol="0">
              <a:spAutoFit/>
            </a:bodyPr>
            <a:lstStyle/>
            <a:p>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ACC</a:t>
              </a:r>
            </a:p>
          </p:txBody>
        </p:sp>
        <p:sp>
          <p:nvSpPr>
            <p:cNvPr id="24" name="TextBox 23"/>
            <p:cNvSpPr txBox="1"/>
            <p:nvPr/>
          </p:nvSpPr>
          <p:spPr>
            <a:xfrm>
              <a:off x="6651849" y="2358465"/>
              <a:ext cx="1121964" cy="400110"/>
            </a:xfrm>
            <a:prstGeom prst="rect">
              <a:avLst/>
            </a:prstGeom>
            <a:noFill/>
          </p:spPr>
          <p:txBody>
            <a:bodyPr wrap="square" rtlCol="0">
              <a:spAutoFit/>
            </a:bodyPr>
            <a:lstStyle/>
            <a:p>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ESTATE &amp; SUCCESSION</a:t>
              </a:r>
            </a:p>
          </p:txBody>
        </p:sp>
        <p:sp>
          <p:nvSpPr>
            <p:cNvPr id="25" name="TextBox 24"/>
            <p:cNvSpPr txBox="1"/>
            <p:nvPr/>
          </p:nvSpPr>
          <p:spPr>
            <a:xfrm>
              <a:off x="8064267" y="2389244"/>
              <a:ext cx="622286" cy="246221"/>
            </a:xfrm>
            <a:prstGeom prst="rect">
              <a:avLst/>
            </a:prstGeom>
            <a:noFill/>
          </p:spPr>
          <p:txBody>
            <a:bodyPr wrap="none" rtlCol="0">
              <a:spAutoFit/>
            </a:bodyPr>
            <a:lstStyle/>
            <a:p>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ADVICE</a:t>
              </a:r>
            </a:p>
          </p:txBody>
        </p:sp>
      </p:grpSp>
      <p:sp>
        <p:nvSpPr>
          <p:cNvPr id="27" name="TextBox 26"/>
          <p:cNvSpPr txBox="1"/>
          <p:nvPr/>
        </p:nvSpPr>
        <p:spPr>
          <a:xfrm>
            <a:off x="3241101" y="4513592"/>
            <a:ext cx="1826719" cy="461665"/>
          </a:xfrm>
          <a:prstGeom prst="rect">
            <a:avLst/>
          </a:prstGeom>
          <a:noFill/>
        </p:spPr>
        <p:txBody>
          <a:bodyPr wrap="none" rtlCol="0">
            <a:spAutoFit/>
          </a:bodyPr>
          <a:lstStyle/>
          <a:p>
            <a:r>
              <a:rPr lang="en-US" sz="2400" spc="-150" dirty="0">
                <a:solidFill>
                  <a:schemeClr val="bg1">
                    <a:lumMod val="75000"/>
                  </a:schemeClr>
                </a:solidFill>
                <a:latin typeface="GeosansLight" panose="02000603020000020003" pitchFamily="2" charset="0"/>
                <a:ea typeface="Open Sans" panose="020B0606030504020204" pitchFamily="34" charset="0"/>
                <a:cs typeface="Open Sans" panose="020B0606030504020204" pitchFamily="34" charset="0"/>
              </a:rPr>
              <a:t>SERVICE OFFER</a:t>
            </a:r>
          </a:p>
        </p:txBody>
      </p:sp>
      <p:sp>
        <p:nvSpPr>
          <p:cNvPr id="28" name="Rectangle 27"/>
          <p:cNvSpPr/>
          <p:nvPr/>
        </p:nvSpPr>
        <p:spPr>
          <a:xfrm>
            <a:off x="3347426" y="4996523"/>
            <a:ext cx="457200" cy="9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064176" y="719576"/>
            <a:ext cx="4585420" cy="1323439"/>
            <a:chOff x="2497769" y="968384"/>
            <a:chExt cx="4585420" cy="1323439"/>
          </a:xfrm>
        </p:grpSpPr>
        <p:sp>
          <p:nvSpPr>
            <p:cNvPr id="30" name="TextBox 29"/>
            <p:cNvSpPr txBox="1"/>
            <p:nvPr/>
          </p:nvSpPr>
          <p:spPr>
            <a:xfrm>
              <a:off x="3128079" y="968384"/>
              <a:ext cx="2125903" cy="1323439"/>
            </a:xfrm>
            <a:prstGeom prst="rect">
              <a:avLst/>
            </a:prstGeom>
            <a:noFill/>
          </p:spPr>
          <p:txBody>
            <a:bodyPr wrap="none" rtlCol="0">
              <a:spAutoFit/>
            </a:bodyPr>
            <a:lstStyle/>
            <a:p>
              <a:r>
                <a:rPr lang="en-US" sz="80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OFF</a:t>
              </a:r>
            </a:p>
          </p:txBody>
        </p:sp>
        <p:sp>
          <p:nvSpPr>
            <p:cNvPr id="31" name="TextBox 30"/>
            <p:cNvSpPr txBox="1"/>
            <p:nvPr/>
          </p:nvSpPr>
          <p:spPr>
            <a:xfrm>
              <a:off x="2497769" y="968384"/>
              <a:ext cx="1176925" cy="1323439"/>
            </a:xfrm>
            <a:prstGeom prst="rect">
              <a:avLst/>
            </a:prstGeom>
            <a:noFill/>
            <a:effectLst>
              <a:outerShdw blurRad="50800" dist="38100" dir="2700000" algn="tl" rotWithShape="0">
                <a:schemeClr val="tx1">
                  <a:lumMod val="95000"/>
                  <a:lumOff val="5000"/>
                  <a:alpha val="70000"/>
                </a:schemeClr>
              </a:outerShdw>
            </a:effectLst>
          </p:spPr>
          <p:txBody>
            <a:bodyPr wrap="none" rtlCol="0">
              <a:spAutoFit/>
            </a:bodyPr>
            <a:lstStyle/>
            <a:p>
              <a:r>
                <a:rPr lang="en-US" sz="8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W</a:t>
              </a:r>
            </a:p>
          </p:txBody>
        </p:sp>
        <p:sp>
          <p:nvSpPr>
            <p:cNvPr id="32" name="TextBox 31"/>
            <p:cNvSpPr txBox="1"/>
            <p:nvPr/>
          </p:nvSpPr>
          <p:spPr>
            <a:xfrm>
              <a:off x="4116479" y="1972906"/>
              <a:ext cx="2966710" cy="307777"/>
            </a:xfrm>
            <a:prstGeom prst="rect">
              <a:avLst/>
            </a:prstGeom>
            <a:noFill/>
          </p:spPr>
          <p:txBody>
            <a:bodyPr wrap="none" rtlCol="0">
              <a:spAutoFit/>
            </a:bodyPr>
            <a:lstStyle/>
            <a:p>
              <a:r>
                <a:rPr lang="en-US" sz="1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WARRANT OF FINANCIAL FITNESS</a:t>
              </a:r>
            </a:p>
          </p:txBody>
        </p:sp>
      </p:grpSp>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419801" y="6421460"/>
            <a:ext cx="718466" cy="307777"/>
          </a:xfrm>
          <a:prstGeom prst="rect">
            <a:avLst/>
          </a:prstGeom>
          <a:noFill/>
        </p:spPr>
        <p:txBody>
          <a:bodyPr wrap="none" rtlCol="0">
            <a:spAutoFit/>
          </a:bodyPr>
          <a:lstStyle/>
          <a:p>
            <a:r>
              <a:rPr lang="en-US" sz="1400" dirty="0">
                <a:solidFill>
                  <a:schemeClr val="bg1">
                    <a:lumMod val="65000"/>
                  </a:schemeClr>
                </a:solidFill>
                <a:latin typeface="GeosansLight" panose="02000603020000020003" pitchFamily="2" charset="0"/>
              </a:rPr>
              <a:t>THRIVE</a:t>
            </a:r>
          </a:p>
        </p:txBody>
      </p:sp>
      <p:sp>
        <p:nvSpPr>
          <p:cNvPr id="8" name="TextBox 7"/>
          <p:cNvSpPr txBox="1"/>
          <p:nvPr/>
        </p:nvSpPr>
        <p:spPr>
          <a:xfrm>
            <a:off x="5215470" y="6421460"/>
            <a:ext cx="1368067" cy="307777"/>
          </a:xfrm>
          <a:prstGeom prst="rect">
            <a:avLst/>
          </a:prstGeom>
          <a:noFill/>
        </p:spPr>
        <p:txBody>
          <a:bodyPr wrap="none" rtlCol="0">
            <a:spAutoFit/>
          </a:bodyPr>
          <a:lstStyle/>
          <a:p>
            <a:r>
              <a:rPr lang="en-US" sz="1400" dirty="0">
                <a:solidFill>
                  <a:schemeClr val="bg1">
                    <a:lumMod val="65000"/>
                  </a:schemeClr>
                </a:solidFill>
                <a:latin typeface="GeosansLight" panose="02000603020000020003" pitchFamily="2" charset="0"/>
              </a:rPr>
              <a:t>www.thrive.kiwi</a:t>
            </a:r>
          </a:p>
        </p:txBody>
      </p:sp>
    </p:spTree>
    <p:extLst>
      <p:ext uri="{BB962C8B-B14F-4D97-AF65-F5344CB8AC3E}">
        <p14:creationId xmlns:p14="http://schemas.microsoft.com/office/powerpoint/2010/main" val="405704792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687" y="0"/>
            <a:ext cx="12192000" cy="6858000"/>
          </a:xfrm>
        </p:spPr>
      </p:sp>
      <p:grpSp>
        <p:nvGrpSpPr>
          <p:cNvPr id="87" name="Group 86"/>
          <p:cNvGrpSpPr/>
          <p:nvPr/>
        </p:nvGrpSpPr>
        <p:grpSpPr>
          <a:xfrm>
            <a:off x="1221618" y="848398"/>
            <a:ext cx="9772210" cy="5274308"/>
            <a:chOff x="1433585" y="742944"/>
            <a:chExt cx="9772210" cy="5274308"/>
          </a:xfrm>
        </p:grpSpPr>
        <p:sp>
          <p:nvSpPr>
            <p:cNvPr id="88" name="Oval 87"/>
            <p:cNvSpPr/>
            <p:nvPr/>
          </p:nvSpPr>
          <p:spPr>
            <a:xfrm>
              <a:off x="5574792" y="2907792"/>
              <a:ext cx="1042416" cy="104241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699768" y="3032768"/>
              <a:ext cx="792463" cy="792463"/>
            </a:xfrm>
            <a:prstGeom prst="ellips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FontAwesome" pitchFamily="2" charset="0"/>
                </a:rPr>
                <a:t></a:t>
              </a:r>
              <a:endParaRPr lang="en-US" sz="2400">
                <a:solidFill>
                  <a:schemeClr val="bg1">
                    <a:lumMod val="95000"/>
                  </a:schemeClr>
                </a:solidFill>
              </a:endParaRPr>
            </a:p>
          </p:txBody>
        </p:sp>
        <p:sp>
          <p:nvSpPr>
            <p:cNvPr id="90" name="Arc 89"/>
            <p:cNvSpPr/>
            <p:nvPr/>
          </p:nvSpPr>
          <p:spPr>
            <a:xfrm>
              <a:off x="4271772" y="1604772"/>
              <a:ext cx="3648456" cy="3648456"/>
            </a:xfrm>
            <a:prstGeom prst="arc">
              <a:avLst>
                <a:gd name="adj1" fmla="val 11468265"/>
                <a:gd name="adj2" fmla="val 16204463"/>
              </a:avLst>
            </a:prstGeom>
            <a:ln w="190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a:off x="4792980" y="2125980"/>
              <a:ext cx="2606040" cy="2606040"/>
            </a:xfrm>
            <a:prstGeom prst="arc">
              <a:avLst>
                <a:gd name="adj1" fmla="val 16200000"/>
                <a:gd name="adj2" fmla="val 20232223"/>
              </a:avLst>
            </a:prstGeom>
            <a:ln w="190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a:off x="4530072" y="1865376"/>
              <a:ext cx="3127248" cy="3127248"/>
            </a:xfrm>
            <a:prstGeom prst="arc">
              <a:avLst>
                <a:gd name="adj1" fmla="val 20230937"/>
                <a:gd name="adj2" fmla="val 2843139"/>
              </a:avLst>
            </a:prstGeom>
            <a:ln w="190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a:off x="5045237" y="2386584"/>
              <a:ext cx="2084832" cy="2084832"/>
            </a:xfrm>
            <a:prstGeom prst="arc">
              <a:avLst>
                <a:gd name="adj1" fmla="val 2807518"/>
                <a:gd name="adj2" fmla="val 8220722"/>
              </a:avLst>
            </a:prstGeom>
            <a:ln w="190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a:off x="4784633" y="2125980"/>
              <a:ext cx="2606040" cy="2606040"/>
            </a:xfrm>
            <a:prstGeom prst="arc">
              <a:avLst>
                <a:gd name="adj1" fmla="val 8283268"/>
                <a:gd name="adj2" fmla="val 11455637"/>
              </a:avLst>
            </a:prstGeom>
            <a:ln w="190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5" name="Straight Connector 94"/>
            <p:cNvCxnSpPr/>
            <p:nvPr/>
          </p:nvCxnSpPr>
          <p:spPr>
            <a:xfrm flipV="1">
              <a:off x="7460531" y="2457450"/>
              <a:ext cx="957188" cy="397177"/>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96580" y="4188789"/>
              <a:ext cx="971058" cy="1064439"/>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3073099" y="2812095"/>
              <a:ext cx="1294094" cy="274204"/>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292212" y="4290446"/>
              <a:ext cx="823899" cy="76018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098381" y="790574"/>
              <a:ext cx="0" cy="128016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504790" y="2343864"/>
              <a:ext cx="2124299"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PERSONAL ASSET/DEBT LEVELS</a:t>
              </a:r>
            </a:p>
          </p:txBody>
        </p:sp>
        <p:sp>
          <p:nvSpPr>
            <p:cNvPr id="101" name="TextBox 100"/>
            <p:cNvSpPr txBox="1"/>
            <p:nvPr/>
          </p:nvSpPr>
          <p:spPr>
            <a:xfrm>
              <a:off x="8528235" y="2597531"/>
              <a:ext cx="2677560" cy="400110"/>
            </a:xfrm>
            <a:prstGeom prst="rect">
              <a:avLst/>
            </a:prstGeom>
            <a:noFill/>
          </p:spPr>
          <p:txBody>
            <a:bodyPr wrap="square" rtlCol="0">
              <a:spAutoFit/>
            </a:bodyPr>
            <a:lstStyle/>
            <a:p>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Get it right the first time, with an in depth analysis of your financial situation.</a:t>
              </a:r>
            </a:p>
          </p:txBody>
        </p:sp>
        <p:grpSp>
          <p:nvGrpSpPr>
            <p:cNvPr id="102" name="Group 101"/>
            <p:cNvGrpSpPr/>
            <p:nvPr/>
          </p:nvGrpSpPr>
          <p:grpSpPr>
            <a:xfrm>
              <a:off x="9023908" y="3236416"/>
              <a:ext cx="1603808" cy="1092607"/>
              <a:chOff x="8591463" y="3231743"/>
              <a:chExt cx="1603808" cy="1092607"/>
            </a:xfrm>
          </p:grpSpPr>
          <p:sp>
            <p:nvSpPr>
              <p:cNvPr id="126" name="Rectangle 125"/>
              <p:cNvSpPr/>
              <p:nvPr/>
            </p:nvSpPr>
            <p:spPr>
              <a:xfrm>
                <a:off x="8591463" y="3604260"/>
                <a:ext cx="219075" cy="72009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Rectangle 126"/>
              <p:cNvSpPr/>
              <p:nvPr/>
            </p:nvSpPr>
            <p:spPr>
              <a:xfrm>
                <a:off x="8936766" y="3775710"/>
                <a:ext cx="219075" cy="54864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Rectangle 127"/>
              <p:cNvSpPr/>
              <p:nvPr/>
            </p:nvSpPr>
            <p:spPr>
              <a:xfrm>
                <a:off x="9282069" y="3409950"/>
                <a:ext cx="219075" cy="91440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Rectangle 128"/>
              <p:cNvSpPr/>
              <p:nvPr/>
            </p:nvSpPr>
            <p:spPr>
              <a:xfrm>
                <a:off x="9627372" y="4015740"/>
                <a:ext cx="219075" cy="30861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Rectangle 129"/>
              <p:cNvSpPr/>
              <p:nvPr/>
            </p:nvSpPr>
            <p:spPr>
              <a:xfrm>
                <a:off x="9976196" y="3231743"/>
                <a:ext cx="219075" cy="1087934"/>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03" name="TextBox 102"/>
            <p:cNvSpPr txBox="1"/>
            <p:nvPr/>
          </p:nvSpPr>
          <p:spPr>
            <a:xfrm>
              <a:off x="6169381" y="742944"/>
              <a:ext cx="2117887"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FAMILY SUPPORT STRUCTURES</a:t>
              </a:r>
            </a:p>
          </p:txBody>
        </p:sp>
        <p:sp>
          <p:nvSpPr>
            <p:cNvPr id="104" name="TextBox 103"/>
            <p:cNvSpPr txBox="1"/>
            <p:nvPr/>
          </p:nvSpPr>
          <p:spPr>
            <a:xfrm>
              <a:off x="6169381" y="932200"/>
              <a:ext cx="2677560" cy="400110"/>
            </a:xfrm>
            <a:prstGeom prst="rect">
              <a:avLst/>
            </a:prstGeom>
            <a:noFill/>
          </p:spPr>
          <p:txBody>
            <a:bodyPr wrap="square" rtlCol="0">
              <a:spAutoFit/>
            </a:bodyPr>
            <a:lstStyle/>
            <a:p>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 vital piece of the puzzle that is often missed when assessing someone’s risk.</a:t>
              </a:r>
            </a:p>
          </p:txBody>
        </p:sp>
        <p:sp>
          <p:nvSpPr>
            <p:cNvPr id="114" name="Rectangle 113"/>
            <p:cNvSpPr/>
            <p:nvPr/>
          </p:nvSpPr>
          <p:spPr>
            <a:xfrm>
              <a:off x="4576234" y="5571788"/>
              <a:ext cx="184731" cy="369332"/>
            </a:xfrm>
            <a:prstGeom prst="rect">
              <a:avLst/>
            </a:prstGeom>
          </p:spPr>
          <p:txBody>
            <a:bodyPr wrap="none">
              <a:spAutoFit/>
            </a:bodyPr>
            <a:lstStyle/>
            <a:p>
              <a:endParaRPr lang="en-US" dirty="0">
                <a:solidFill>
                  <a:schemeClr val="accent6"/>
                </a:solidFill>
              </a:endParaRPr>
            </a:p>
          </p:txBody>
        </p:sp>
        <p:sp>
          <p:nvSpPr>
            <p:cNvPr id="116" name="TextBox 115"/>
            <p:cNvSpPr txBox="1"/>
            <p:nvPr/>
          </p:nvSpPr>
          <p:spPr>
            <a:xfrm>
              <a:off x="4424210" y="4970812"/>
              <a:ext cx="1138453"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FUTURE GOALS</a:t>
              </a:r>
            </a:p>
          </p:txBody>
        </p:sp>
        <p:sp>
          <p:nvSpPr>
            <p:cNvPr id="117" name="TextBox 116"/>
            <p:cNvSpPr txBox="1"/>
            <p:nvPr/>
          </p:nvSpPr>
          <p:spPr>
            <a:xfrm>
              <a:off x="4436789" y="5269348"/>
              <a:ext cx="1528302" cy="553998"/>
            </a:xfrm>
            <a:prstGeom prst="rect">
              <a:avLst/>
            </a:prstGeom>
            <a:noFill/>
          </p:spPr>
          <p:txBody>
            <a:bodyPr wrap="square" rtlCol="0">
              <a:spAutoFit/>
            </a:bodyPr>
            <a:lstStyle/>
            <a:p>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Do you know where you could be? Let us help guide you there.</a:t>
              </a:r>
            </a:p>
          </p:txBody>
        </p:sp>
        <p:sp>
          <p:nvSpPr>
            <p:cNvPr id="118" name="TextBox 117"/>
            <p:cNvSpPr txBox="1"/>
            <p:nvPr/>
          </p:nvSpPr>
          <p:spPr>
            <a:xfrm>
              <a:off x="7952245" y="5217033"/>
              <a:ext cx="1944763"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PERSONAL RISK TOLERENCE</a:t>
              </a:r>
            </a:p>
          </p:txBody>
        </p:sp>
        <p:sp>
          <p:nvSpPr>
            <p:cNvPr id="119" name="TextBox 118"/>
            <p:cNvSpPr txBox="1"/>
            <p:nvPr/>
          </p:nvSpPr>
          <p:spPr>
            <a:xfrm>
              <a:off x="7952245" y="5463254"/>
              <a:ext cx="2677560" cy="553998"/>
            </a:xfrm>
            <a:prstGeom prst="rect">
              <a:avLst/>
            </a:prstGeom>
            <a:noFill/>
          </p:spPr>
          <p:txBody>
            <a:bodyPr wrap="square" rtlCol="0">
              <a:spAutoFit/>
            </a:bodyPr>
            <a:lstStyle/>
            <a:p>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We’re all unique. That’s what makes life great, but that proves why a cookie cutter approach doesn’t work.</a:t>
              </a:r>
            </a:p>
          </p:txBody>
        </p:sp>
        <p:grpSp>
          <p:nvGrpSpPr>
            <p:cNvPr id="120" name="Group 119"/>
            <p:cNvGrpSpPr/>
            <p:nvPr/>
          </p:nvGrpSpPr>
          <p:grpSpPr>
            <a:xfrm>
              <a:off x="1585086" y="2249685"/>
              <a:ext cx="1127020" cy="1124819"/>
              <a:chOff x="1438275" y="1865376"/>
              <a:chExt cx="1127020" cy="1124819"/>
            </a:xfrm>
          </p:grpSpPr>
          <p:sp>
            <p:nvSpPr>
              <p:cNvPr id="123" name="Oval 122"/>
              <p:cNvSpPr/>
              <p:nvPr/>
            </p:nvSpPr>
            <p:spPr>
              <a:xfrm>
                <a:off x="1440583" y="1865483"/>
                <a:ext cx="1124712" cy="1124712"/>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Arc 123"/>
              <p:cNvSpPr/>
              <p:nvPr/>
            </p:nvSpPr>
            <p:spPr>
              <a:xfrm>
                <a:off x="1438275" y="1865376"/>
                <a:ext cx="1124819" cy="1124819"/>
              </a:xfrm>
              <a:prstGeom prst="arc">
                <a:avLst>
                  <a:gd name="adj1" fmla="val 16200000"/>
                  <a:gd name="adj2" fmla="val 12573139"/>
                </a:avLst>
              </a:prstGeom>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TextBox 124"/>
              <p:cNvSpPr txBox="1"/>
              <p:nvPr/>
            </p:nvSpPr>
            <p:spPr>
              <a:xfrm>
                <a:off x="1600157" y="2174586"/>
                <a:ext cx="894797" cy="584775"/>
              </a:xfrm>
              <a:prstGeom prst="rect">
                <a:avLst/>
              </a:prstGeom>
              <a:noFill/>
            </p:spPr>
            <p:txBody>
              <a:bodyPr wrap="none" rtlCol="0">
                <a:spAutoFit/>
              </a:bodyPr>
              <a:lstStyle/>
              <a:p>
                <a:r>
                  <a:rPr lang="en-US" sz="3200" dirty="0">
                    <a:solidFill>
                      <a:schemeClr val="tx1">
                        <a:lumMod val="75000"/>
                        <a:lumOff val="25000"/>
                      </a:schemeClr>
                    </a:solidFill>
                    <a:latin typeface="GeosansLight" panose="02000603020000020003" pitchFamily="2" charset="0"/>
                  </a:rPr>
                  <a:t>85%</a:t>
                </a:r>
              </a:p>
            </p:txBody>
          </p:sp>
        </p:grpSp>
        <p:sp>
          <p:nvSpPr>
            <p:cNvPr id="121" name="TextBox 120"/>
            <p:cNvSpPr txBox="1"/>
            <p:nvPr/>
          </p:nvSpPr>
          <p:spPr>
            <a:xfrm>
              <a:off x="1433585" y="3579010"/>
              <a:ext cx="2079415"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CURRENT PRODUCT ANALYSIS</a:t>
              </a:r>
            </a:p>
          </p:txBody>
        </p:sp>
        <p:sp>
          <p:nvSpPr>
            <p:cNvPr id="122" name="TextBox 121"/>
            <p:cNvSpPr txBox="1"/>
            <p:nvPr/>
          </p:nvSpPr>
          <p:spPr>
            <a:xfrm>
              <a:off x="1433585" y="3825231"/>
              <a:ext cx="2677560" cy="553998"/>
            </a:xfrm>
            <a:prstGeom prst="rect">
              <a:avLst/>
            </a:prstGeom>
            <a:noFill/>
          </p:spPr>
          <p:txBody>
            <a:bodyPr wrap="square" rtlCol="0">
              <a:spAutoFit/>
            </a:bodyPr>
            <a:lstStyle/>
            <a:p>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We’ve found that 85% of clients that we meet with, have outdated and incorrect risk structures in place.</a:t>
              </a:r>
            </a:p>
          </p:txBody>
        </p:sp>
      </p:grpSp>
      <p:sp>
        <p:nvSpPr>
          <p:cNvPr id="53" name="TextBox 52"/>
          <p:cNvSpPr txBox="1"/>
          <p:nvPr/>
        </p:nvSpPr>
        <p:spPr>
          <a:xfrm>
            <a:off x="609600" y="325178"/>
            <a:ext cx="3382401" cy="646331"/>
          </a:xfrm>
          <a:prstGeom prst="rect">
            <a:avLst/>
          </a:prstGeom>
          <a:noFill/>
        </p:spPr>
        <p:txBody>
          <a:bodyPr wrap="none" rtlCol="0">
            <a:spAutoFit/>
          </a:bodyPr>
          <a:lstStyle/>
          <a:p>
            <a:r>
              <a:rPr lang="en-US" sz="3600" dirty="0">
                <a:solidFill>
                  <a:schemeClr val="tx1">
                    <a:lumMod val="65000"/>
                    <a:lumOff val="35000"/>
                  </a:schemeClr>
                </a:solidFill>
                <a:latin typeface="GeosansLight" panose="02000603020000020003" pitchFamily="2" charset="0"/>
              </a:rPr>
              <a:t>BESPOKE </a:t>
            </a:r>
            <a:r>
              <a:rPr lang="en-US" sz="3600" dirty="0">
                <a:solidFill>
                  <a:srgbClr val="A5C249"/>
                </a:solidFill>
                <a:latin typeface="GeosansLight" panose="02000603020000020003" pitchFamily="2" charset="0"/>
              </a:rPr>
              <a:t>ADVICE</a:t>
            </a:r>
          </a:p>
        </p:txBody>
      </p:sp>
    </p:spTree>
    <p:extLst>
      <p:ext uri="{BB962C8B-B14F-4D97-AF65-F5344CB8AC3E}">
        <p14:creationId xmlns:p14="http://schemas.microsoft.com/office/powerpoint/2010/main" val="21690360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picture containing thing, object&#10;&#10;Description generated with high confidenc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807" r="7807"/>
          <a:stretch>
            <a:fillRect/>
          </a:stretch>
        </p:blipFill>
        <p:spPr>
          <a:xfrm>
            <a:off x="609600" y="1600200"/>
            <a:ext cx="5486400" cy="3368675"/>
          </a:xfrm>
        </p:spPr>
      </p:pic>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429850" y="6421460"/>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609600" y="325178"/>
            <a:ext cx="5767926" cy="830997"/>
          </a:xfrm>
          <a:prstGeom prst="rect">
            <a:avLst/>
          </a:prstGeom>
          <a:noFill/>
        </p:spPr>
        <p:txBody>
          <a:bodyPr wrap="none" rtlCol="0">
            <a:spAutoFit/>
          </a:bodyPr>
          <a:lstStyle/>
          <a:p>
            <a:r>
              <a:rPr lang="en-US" sz="4800" dirty="0">
                <a:solidFill>
                  <a:schemeClr val="tx1">
                    <a:lumMod val="65000"/>
                    <a:lumOff val="35000"/>
                  </a:schemeClr>
                </a:solidFill>
                <a:latin typeface="GeosansLight" panose="02000603020000020003" pitchFamily="2" charset="0"/>
              </a:rPr>
              <a:t>BENEFIT | </a:t>
            </a:r>
            <a:r>
              <a:rPr lang="en-US" sz="4800" dirty="0">
                <a:solidFill>
                  <a:srgbClr val="A5C249"/>
                </a:solidFill>
                <a:latin typeface="GeosansLight" panose="02000603020000020003" pitchFamily="2" charset="0"/>
              </a:rPr>
              <a:t>INSURANCE</a:t>
            </a:r>
          </a:p>
        </p:txBody>
      </p:sp>
      <p:sp>
        <p:nvSpPr>
          <p:cNvPr id="6" name="Rectangle 5"/>
          <p:cNvSpPr/>
          <p:nvPr/>
        </p:nvSpPr>
        <p:spPr>
          <a:xfrm>
            <a:off x="5823199" y="1777190"/>
            <a:ext cx="1832344" cy="388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latin typeface="Open Sans" panose="020B0606030504020204" pitchFamily="34" charset="0"/>
                <a:ea typeface="Open Sans" panose="020B0606030504020204" pitchFamily="34" charset="0"/>
                <a:cs typeface="Open Sans" panose="020B0606030504020204" pitchFamily="34" charset="0"/>
              </a:rPr>
              <a:t>DISCOUNTS | THAT WORK</a:t>
            </a:r>
          </a:p>
        </p:txBody>
      </p:sp>
      <p:sp>
        <p:nvSpPr>
          <p:cNvPr id="14" name="Rectangle 13"/>
          <p:cNvSpPr/>
          <p:nvPr/>
        </p:nvSpPr>
        <p:spPr>
          <a:xfrm>
            <a:off x="609600" y="5219667"/>
            <a:ext cx="5486400" cy="754758"/>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EFFICIENTCY PASS BACK</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Due to efficiency in our acquisition cost of client, we are often able to pass back savings that we are able to obtain on new policies back to our clients.</a:t>
            </a:r>
          </a:p>
        </p:txBody>
      </p:sp>
      <p:grpSp>
        <p:nvGrpSpPr>
          <p:cNvPr id="9" name="Group 8"/>
          <p:cNvGrpSpPr/>
          <p:nvPr/>
        </p:nvGrpSpPr>
        <p:grpSpPr>
          <a:xfrm>
            <a:off x="7799083" y="1600199"/>
            <a:ext cx="2843100" cy="4303957"/>
            <a:chOff x="850598" y="1600200"/>
            <a:chExt cx="2843100" cy="4303957"/>
          </a:xfrm>
        </p:grpSpPr>
        <p:sp>
          <p:nvSpPr>
            <p:cNvPr id="15" name="Oval 14"/>
            <p:cNvSpPr/>
            <p:nvPr/>
          </p:nvSpPr>
          <p:spPr>
            <a:xfrm>
              <a:off x="850598" y="3997842"/>
              <a:ext cx="1275907" cy="12759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345011" y="1600200"/>
              <a:ext cx="287079" cy="261029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3584" y="3997842"/>
              <a:ext cx="1275907" cy="1275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07997" y="1600200"/>
              <a:ext cx="287079" cy="261029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45011" y="1905857"/>
              <a:ext cx="287079" cy="231526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907996" y="3429000"/>
              <a:ext cx="287080" cy="97596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54772" y="4404962"/>
              <a:ext cx="715260" cy="461665"/>
            </a:xfrm>
            <a:prstGeom prst="rect">
              <a:avLst/>
            </a:prstGeom>
            <a:noFill/>
          </p:spPr>
          <p:txBody>
            <a:bodyPr wrap="none" rtlCol="0">
              <a:spAutoFit/>
            </a:bodyPr>
            <a:lstStyle/>
            <a:p>
              <a:r>
                <a:rPr lang="en-US" sz="2400" dirty="0">
                  <a:solidFill>
                    <a:schemeClr val="bg1">
                      <a:lumMod val="95000"/>
                    </a:schemeClr>
                  </a:solidFill>
                  <a:latin typeface="GeosansLight" panose="02000603020000020003" pitchFamily="2" charset="0"/>
                </a:rPr>
                <a:t>25%</a:t>
              </a:r>
            </a:p>
          </p:txBody>
        </p:sp>
        <p:sp>
          <p:nvSpPr>
            <p:cNvPr id="22" name="TextBox 21"/>
            <p:cNvSpPr txBox="1"/>
            <p:nvPr/>
          </p:nvSpPr>
          <p:spPr>
            <a:xfrm>
              <a:off x="2828455" y="4407446"/>
              <a:ext cx="559769" cy="461665"/>
            </a:xfrm>
            <a:prstGeom prst="rect">
              <a:avLst/>
            </a:prstGeom>
            <a:noFill/>
          </p:spPr>
          <p:txBody>
            <a:bodyPr wrap="none" rtlCol="0">
              <a:spAutoFit/>
            </a:bodyPr>
            <a:lstStyle/>
            <a:p>
              <a:r>
                <a:rPr lang="en-US" sz="2400" dirty="0">
                  <a:solidFill>
                    <a:schemeClr val="bg1">
                      <a:lumMod val="95000"/>
                    </a:schemeClr>
                  </a:solidFill>
                  <a:latin typeface="GeosansLight" panose="02000603020000020003" pitchFamily="2" charset="0"/>
                </a:rPr>
                <a:t>5%</a:t>
              </a:r>
            </a:p>
          </p:txBody>
        </p:sp>
        <p:sp>
          <p:nvSpPr>
            <p:cNvPr id="23" name="TextBox 22"/>
            <p:cNvSpPr txBox="1"/>
            <p:nvPr/>
          </p:nvSpPr>
          <p:spPr>
            <a:xfrm>
              <a:off x="1021914" y="5657936"/>
              <a:ext cx="990977"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THRIVE RATE</a:t>
              </a:r>
            </a:p>
          </p:txBody>
        </p:sp>
        <p:sp>
          <p:nvSpPr>
            <p:cNvPr id="24" name="TextBox 23"/>
            <p:cNvSpPr txBox="1"/>
            <p:nvPr/>
          </p:nvSpPr>
          <p:spPr>
            <a:xfrm>
              <a:off x="2385327" y="5657935"/>
              <a:ext cx="1308371" cy="246221"/>
            </a:xfrm>
            <a:prstGeom prst="rect">
              <a:avLst/>
            </a:prstGeom>
            <a:noFill/>
          </p:spPr>
          <p:txBody>
            <a:bodyPr wrap="non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CORPORATE RATE</a:t>
              </a:r>
            </a:p>
          </p:txBody>
        </p:sp>
        <p:sp>
          <p:nvSpPr>
            <p:cNvPr id="25" name="Oval 24"/>
            <p:cNvSpPr/>
            <p:nvPr/>
          </p:nvSpPr>
          <p:spPr>
            <a:xfrm>
              <a:off x="1431742" y="5411412"/>
              <a:ext cx="113611" cy="1136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994729" y="5411412"/>
              <a:ext cx="113611" cy="1136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581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picture containing thing, object&#10;&#10;Description generated with very high confidenc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09" b="3909"/>
          <a:stretch>
            <a:fillRect/>
          </a:stretch>
        </p:blipFill>
        <p:spPr>
          <a:xfrm>
            <a:off x="609600" y="1600200"/>
            <a:ext cx="5486400" cy="3368675"/>
          </a:xfrm>
        </p:spPr>
      </p:pic>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393972" y="6418671"/>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609600" y="325178"/>
            <a:ext cx="9874563" cy="830997"/>
          </a:xfrm>
          <a:prstGeom prst="rect">
            <a:avLst/>
          </a:prstGeom>
          <a:noFill/>
        </p:spPr>
        <p:txBody>
          <a:bodyPr wrap="none" rtlCol="0">
            <a:spAutoFit/>
          </a:bodyPr>
          <a:lstStyle/>
          <a:p>
            <a:r>
              <a:rPr lang="en-US" sz="4800" dirty="0">
                <a:solidFill>
                  <a:schemeClr val="tx1">
                    <a:lumMod val="65000"/>
                    <a:lumOff val="35000"/>
                  </a:schemeClr>
                </a:solidFill>
                <a:latin typeface="GeosansLight" panose="02000603020000020003" pitchFamily="2" charset="0"/>
              </a:rPr>
              <a:t>BENEFIT | </a:t>
            </a:r>
            <a:r>
              <a:rPr lang="en-US" sz="4800" dirty="0">
                <a:solidFill>
                  <a:srgbClr val="A5C249"/>
                </a:solidFill>
                <a:latin typeface="GeosansLight" panose="02000603020000020003" pitchFamily="2" charset="0"/>
              </a:rPr>
              <a:t>ESTATE &amp; SUCCESSION PLAN</a:t>
            </a:r>
          </a:p>
        </p:txBody>
      </p:sp>
      <p:sp>
        <p:nvSpPr>
          <p:cNvPr id="6" name="Rectangle 5"/>
          <p:cNvSpPr/>
          <p:nvPr/>
        </p:nvSpPr>
        <p:spPr>
          <a:xfrm>
            <a:off x="5179828" y="3040912"/>
            <a:ext cx="1832344" cy="388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latin typeface="Open Sans" panose="020B0606030504020204" pitchFamily="34" charset="0"/>
                <a:ea typeface="Open Sans" panose="020B0606030504020204" pitchFamily="34" charset="0"/>
                <a:cs typeface="Open Sans" panose="020B0606030504020204" pitchFamily="34" charset="0"/>
              </a:rPr>
              <a:t>DOCUMENTS| THAT WORK</a:t>
            </a:r>
          </a:p>
        </p:txBody>
      </p:sp>
      <p:sp>
        <p:nvSpPr>
          <p:cNvPr id="7" name="TextBox 6"/>
          <p:cNvSpPr txBox="1"/>
          <p:nvPr/>
        </p:nvSpPr>
        <p:spPr>
          <a:xfrm>
            <a:off x="4267422" y="3429543"/>
            <a:ext cx="1828578" cy="307777"/>
          </a:xfrm>
          <a:prstGeom prst="rect">
            <a:avLst/>
          </a:prstGeom>
          <a:solidFill>
            <a:schemeClr val="tx1">
              <a:lumMod val="85000"/>
              <a:lumOff val="15000"/>
              <a:alpha val="70000"/>
            </a:schemeClr>
          </a:solidFill>
        </p:spPr>
        <p:txBody>
          <a:bodyPr wrap="none" rtlCol="0">
            <a:spAutoFit/>
          </a:bodyPr>
          <a:lstStyle/>
          <a:p>
            <a:pPr algn="r"/>
            <a:r>
              <a:rPr lang="en-US" sz="1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HOLISTIC APPOACH</a:t>
            </a:r>
          </a:p>
        </p:txBody>
      </p:sp>
      <p:sp>
        <p:nvSpPr>
          <p:cNvPr id="14" name="Rectangle 13"/>
          <p:cNvSpPr/>
          <p:nvPr/>
        </p:nvSpPr>
        <p:spPr>
          <a:xfrm>
            <a:off x="609600" y="5219667"/>
            <a:ext cx="5580580" cy="1084079"/>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Benefit</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Using a holistic approach when assessing a business risk always leads us to uncover area’s within the business that needs serious attention. Often these situations will provide professionals like yourselves opportunities to generate additional revenue by offering further advice.</a:t>
            </a:r>
          </a:p>
        </p:txBody>
      </p:sp>
      <p:sp>
        <p:nvSpPr>
          <p:cNvPr id="28" name="Oval 27">
            <a:extLst>
              <a:ext uri="{FF2B5EF4-FFF2-40B4-BE49-F238E27FC236}">
                <a16:creationId xmlns:a16="http://schemas.microsoft.com/office/drawing/2014/main" id="{C06FA058-260A-445D-9F00-B1373D29C3E2}"/>
              </a:ext>
            </a:extLst>
          </p:cNvPr>
          <p:cNvSpPr/>
          <p:nvPr/>
        </p:nvSpPr>
        <p:spPr>
          <a:xfrm>
            <a:off x="7360959" y="1782114"/>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9" name="Rectangle 28">
            <a:extLst>
              <a:ext uri="{FF2B5EF4-FFF2-40B4-BE49-F238E27FC236}">
                <a16:creationId xmlns:a16="http://schemas.microsoft.com/office/drawing/2014/main" id="{C2D25604-A0DD-4606-8616-21C21E08DDBF}"/>
              </a:ext>
            </a:extLst>
          </p:cNvPr>
          <p:cNvSpPr/>
          <p:nvPr/>
        </p:nvSpPr>
        <p:spPr>
          <a:xfrm>
            <a:off x="7715625" y="1686988"/>
            <a:ext cx="4137916" cy="461665"/>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WILLS</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Making sure this box is ticked is what we do with all of our clients.</a:t>
            </a:r>
            <a:endParaRPr lang="en-US" sz="1000" dirty="0">
              <a:solidFill>
                <a:schemeClr val="tx1">
                  <a:lumMod val="65000"/>
                  <a:lumOff val="35000"/>
                </a:schemeClr>
              </a:solidFill>
            </a:endParaRPr>
          </a:p>
        </p:txBody>
      </p:sp>
      <p:sp>
        <p:nvSpPr>
          <p:cNvPr id="30" name="Oval 29">
            <a:extLst>
              <a:ext uri="{FF2B5EF4-FFF2-40B4-BE49-F238E27FC236}">
                <a16:creationId xmlns:a16="http://schemas.microsoft.com/office/drawing/2014/main" id="{27F76188-D4AC-4742-8044-C1D830963D84}"/>
              </a:ext>
            </a:extLst>
          </p:cNvPr>
          <p:cNvSpPr/>
          <p:nvPr/>
        </p:nvSpPr>
        <p:spPr>
          <a:xfrm>
            <a:off x="7360957" y="2583890"/>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1" name="Rectangle 30">
            <a:extLst>
              <a:ext uri="{FF2B5EF4-FFF2-40B4-BE49-F238E27FC236}">
                <a16:creationId xmlns:a16="http://schemas.microsoft.com/office/drawing/2014/main" id="{946ED230-D0AD-4CC4-8FB2-FBD1EE9DCA3A}"/>
              </a:ext>
            </a:extLst>
          </p:cNvPr>
          <p:cNvSpPr/>
          <p:nvPr/>
        </p:nvSpPr>
        <p:spPr>
          <a:xfrm>
            <a:off x="7715625" y="2371689"/>
            <a:ext cx="4137916"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EPA</a:t>
            </a:r>
          </a:p>
          <a:p>
            <a:r>
              <a:rPr lang="en-US" sz="1000" dirty="0">
                <a:solidFill>
                  <a:schemeClr val="tx1">
                    <a:lumMod val="65000"/>
                    <a:lumOff val="35000"/>
                  </a:schemeClr>
                </a:solidFill>
                <a:latin typeface="Open Sans" panose="020B0606030504020204" pitchFamily="34" charset="0"/>
                <a:cs typeface="Times New Roman" panose="02020603050405020304" pitchFamily="18" charset="0"/>
              </a:rPr>
              <a:t>Often an overlooked document, but absolutely necessary for anyone who owns an income protection policy.</a:t>
            </a:r>
            <a:endParaRPr lang="en-US" sz="1000" dirty="0">
              <a:solidFill>
                <a:schemeClr val="tx1">
                  <a:lumMod val="65000"/>
                  <a:lumOff val="35000"/>
                </a:schemeClr>
              </a:solidFill>
            </a:endParaRPr>
          </a:p>
        </p:txBody>
      </p:sp>
      <p:sp>
        <p:nvSpPr>
          <p:cNvPr id="32" name="Rectangle 31">
            <a:extLst>
              <a:ext uri="{FF2B5EF4-FFF2-40B4-BE49-F238E27FC236}">
                <a16:creationId xmlns:a16="http://schemas.microsoft.com/office/drawing/2014/main" id="{6C243E0F-9456-4D01-B71C-E0ACBE028FFF}"/>
              </a:ext>
            </a:extLst>
          </p:cNvPr>
          <p:cNvSpPr/>
          <p:nvPr/>
        </p:nvSpPr>
        <p:spPr>
          <a:xfrm>
            <a:off x="7715625" y="3227188"/>
            <a:ext cx="4137916"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BUY/SELL AGREEMENTS</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The most vital piece of the puzzle when protecting a business. Incorrect ownership or levels of cover can have devastating effects.</a:t>
            </a:r>
            <a:endParaRPr lang="en-US" sz="1000" dirty="0">
              <a:solidFill>
                <a:schemeClr val="tx1">
                  <a:lumMod val="65000"/>
                  <a:lumOff val="35000"/>
                </a:schemeClr>
              </a:solidFill>
            </a:endParaRPr>
          </a:p>
        </p:txBody>
      </p:sp>
      <p:sp>
        <p:nvSpPr>
          <p:cNvPr id="33" name="Rectangle 32">
            <a:extLst>
              <a:ext uri="{FF2B5EF4-FFF2-40B4-BE49-F238E27FC236}">
                <a16:creationId xmlns:a16="http://schemas.microsoft.com/office/drawing/2014/main" id="{9C616E99-8B47-4E39-94FB-806ACCF44853}"/>
              </a:ext>
            </a:extLst>
          </p:cNvPr>
          <p:cNvSpPr/>
          <p:nvPr/>
        </p:nvSpPr>
        <p:spPr>
          <a:xfrm>
            <a:off x="7715625" y="3879737"/>
            <a:ext cx="4137916" cy="769441"/>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SUCCESSION PLAN </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Often the most difficult task for a business owner to complete, identifying the risk and strengths of a business is part of what we uncover in our process.</a:t>
            </a:r>
            <a:endParaRPr lang="en-US" sz="1000" dirty="0">
              <a:solidFill>
                <a:schemeClr val="tx1">
                  <a:lumMod val="65000"/>
                  <a:lumOff val="35000"/>
                </a:schemeClr>
              </a:solidFill>
            </a:endParaRPr>
          </a:p>
        </p:txBody>
      </p:sp>
      <p:sp>
        <p:nvSpPr>
          <p:cNvPr id="34" name="Oval 33">
            <a:extLst>
              <a:ext uri="{FF2B5EF4-FFF2-40B4-BE49-F238E27FC236}">
                <a16:creationId xmlns:a16="http://schemas.microsoft.com/office/drawing/2014/main" id="{714322BA-7FBF-4FBF-B549-5CCD94F50789}"/>
              </a:ext>
            </a:extLst>
          </p:cNvPr>
          <p:cNvSpPr/>
          <p:nvPr/>
        </p:nvSpPr>
        <p:spPr>
          <a:xfrm>
            <a:off x="7360957" y="3370780"/>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6" name="Oval 35">
            <a:extLst>
              <a:ext uri="{FF2B5EF4-FFF2-40B4-BE49-F238E27FC236}">
                <a16:creationId xmlns:a16="http://schemas.microsoft.com/office/drawing/2014/main" id="{5F44DE88-D823-4CB7-ABC0-51D04CD0879F}"/>
              </a:ext>
            </a:extLst>
          </p:cNvPr>
          <p:cNvSpPr/>
          <p:nvPr/>
        </p:nvSpPr>
        <p:spPr>
          <a:xfrm>
            <a:off x="7360957" y="4081189"/>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2433540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53FEB3-27D1-44A1-97F7-8919403656BC}"/>
              </a:ext>
            </a:extLst>
          </p:cNvPr>
          <p:cNvPicPr>
            <a:picLocks noChangeAspect="1"/>
          </p:cNvPicPr>
          <p:nvPr/>
        </p:nvPicPr>
        <p:blipFill>
          <a:blip r:embed="rId2"/>
          <a:stretch>
            <a:fillRect/>
          </a:stretch>
        </p:blipFill>
        <p:spPr>
          <a:xfrm>
            <a:off x="279644" y="2468832"/>
            <a:ext cx="4829175" cy="2352675"/>
          </a:xfrm>
          <a:prstGeom prst="rect">
            <a:avLst/>
          </a:prstGeom>
        </p:spPr>
      </p:pic>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393972" y="6418671"/>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609600" y="325178"/>
            <a:ext cx="3828612" cy="830997"/>
          </a:xfrm>
          <a:prstGeom prst="rect">
            <a:avLst/>
          </a:prstGeom>
          <a:noFill/>
        </p:spPr>
        <p:txBody>
          <a:bodyPr wrap="none" rtlCol="0">
            <a:spAutoFit/>
          </a:bodyPr>
          <a:lstStyle/>
          <a:p>
            <a:r>
              <a:rPr lang="en-US" sz="4800" dirty="0">
                <a:solidFill>
                  <a:schemeClr val="tx1">
                    <a:lumMod val="65000"/>
                    <a:lumOff val="35000"/>
                  </a:schemeClr>
                </a:solidFill>
                <a:latin typeface="GeosansLight" panose="02000603020000020003" pitchFamily="2" charset="0"/>
              </a:rPr>
              <a:t>BENEFIT | </a:t>
            </a:r>
            <a:r>
              <a:rPr lang="en-US" sz="4800" dirty="0">
                <a:solidFill>
                  <a:srgbClr val="A5C249"/>
                </a:solidFill>
                <a:latin typeface="GeosansLight" panose="02000603020000020003" pitchFamily="2" charset="0"/>
              </a:rPr>
              <a:t>ACC</a:t>
            </a:r>
          </a:p>
        </p:txBody>
      </p:sp>
      <p:sp>
        <p:nvSpPr>
          <p:cNvPr id="6" name="Rectangle 5"/>
          <p:cNvSpPr/>
          <p:nvPr/>
        </p:nvSpPr>
        <p:spPr>
          <a:xfrm>
            <a:off x="5304864" y="3040912"/>
            <a:ext cx="1707307" cy="388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latin typeface="Open Sans" panose="020B0606030504020204" pitchFamily="34" charset="0"/>
                <a:ea typeface="Open Sans" panose="020B0606030504020204" pitchFamily="34" charset="0"/>
                <a:cs typeface="Open Sans" panose="020B0606030504020204" pitchFamily="34" charset="0"/>
              </a:rPr>
              <a:t>IMPROVE BENFITS</a:t>
            </a:r>
          </a:p>
        </p:txBody>
      </p:sp>
      <p:sp>
        <p:nvSpPr>
          <p:cNvPr id="14" name="Rectangle 13"/>
          <p:cNvSpPr/>
          <p:nvPr/>
        </p:nvSpPr>
        <p:spPr>
          <a:xfrm>
            <a:off x="609600" y="5219667"/>
            <a:ext cx="5580580" cy="919419"/>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ACC Benefit</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We are able to assist firms like yourself with an ACC review offer on their clients. ACC might seem straight forward for many, but the reality is that many get it wrong. As we consider the clients complete risk situation, we are able to offer a complete solution for the client.</a:t>
            </a:r>
          </a:p>
        </p:txBody>
      </p:sp>
      <p:sp>
        <p:nvSpPr>
          <p:cNvPr id="7" name="TextBox 6"/>
          <p:cNvSpPr txBox="1"/>
          <p:nvPr/>
        </p:nvSpPr>
        <p:spPr>
          <a:xfrm>
            <a:off x="4610637" y="2733135"/>
            <a:ext cx="1364092" cy="307777"/>
          </a:xfrm>
          <a:prstGeom prst="rect">
            <a:avLst/>
          </a:prstGeom>
          <a:solidFill>
            <a:schemeClr val="tx1">
              <a:lumMod val="85000"/>
              <a:lumOff val="15000"/>
              <a:alpha val="70000"/>
            </a:schemeClr>
          </a:solidFill>
        </p:spPr>
        <p:txBody>
          <a:bodyPr wrap="none" rtlCol="0">
            <a:spAutoFit/>
          </a:bodyPr>
          <a:lstStyle/>
          <a:p>
            <a:pPr algn="r"/>
            <a:r>
              <a:rPr lang="en-US" sz="1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REDUCE COST</a:t>
            </a:r>
          </a:p>
        </p:txBody>
      </p:sp>
      <p:sp>
        <p:nvSpPr>
          <p:cNvPr id="28" name="Oval 27">
            <a:extLst>
              <a:ext uri="{FF2B5EF4-FFF2-40B4-BE49-F238E27FC236}">
                <a16:creationId xmlns:a16="http://schemas.microsoft.com/office/drawing/2014/main" id="{C06FA058-260A-445D-9F00-B1373D29C3E2}"/>
              </a:ext>
            </a:extLst>
          </p:cNvPr>
          <p:cNvSpPr/>
          <p:nvPr/>
        </p:nvSpPr>
        <p:spPr>
          <a:xfrm>
            <a:off x="7360959" y="1782114"/>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9" name="Rectangle 28">
            <a:extLst>
              <a:ext uri="{FF2B5EF4-FFF2-40B4-BE49-F238E27FC236}">
                <a16:creationId xmlns:a16="http://schemas.microsoft.com/office/drawing/2014/main" id="{C2D25604-A0DD-4606-8616-21C21E08DDBF}"/>
              </a:ext>
            </a:extLst>
          </p:cNvPr>
          <p:cNvSpPr/>
          <p:nvPr/>
        </p:nvSpPr>
        <p:spPr>
          <a:xfrm>
            <a:off x="7715625" y="1686988"/>
            <a:ext cx="4137916"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ANALYSE EXISTING</a:t>
            </a:r>
          </a:p>
          <a:p>
            <a:r>
              <a:rPr lang="en-US" sz="1000" dirty="0">
                <a:solidFill>
                  <a:schemeClr val="tx1">
                    <a:lumMod val="65000"/>
                    <a:lumOff val="35000"/>
                  </a:schemeClr>
                </a:solidFill>
                <a:latin typeface="Open Sans" panose="020B0606030504020204" pitchFamily="34" charset="0"/>
                <a:cs typeface="Times New Roman" panose="02020603050405020304" pitchFamily="18" charset="0"/>
              </a:rPr>
              <a:t>Assessing information direct from ACC to establish the client’s current structure.</a:t>
            </a:r>
            <a:endParaRPr lang="en-US" sz="1000" dirty="0">
              <a:solidFill>
                <a:schemeClr val="tx1">
                  <a:lumMod val="65000"/>
                  <a:lumOff val="35000"/>
                </a:schemeClr>
              </a:solidFill>
            </a:endParaRPr>
          </a:p>
        </p:txBody>
      </p:sp>
      <p:sp>
        <p:nvSpPr>
          <p:cNvPr id="30" name="Oval 29">
            <a:extLst>
              <a:ext uri="{FF2B5EF4-FFF2-40B4-BE49-F238E27FC236}">
                <a16:creationId xmlns:a16="http://schemas.microsoft.com/office/drawing/2014/main" id="{27F76188-D4AC-4742-8044-C1D830963D84}"/>
              </a:ext>
            </a:extLst>
          </p:cNvPr>
          <p:cNvSpPr/>
          <p:nvPr/>
        </p:nvSpPr>
        <p:spPr>
          <a:xfrm>
            <a:off x="7360957" y="2583890"/>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1" name="Rectangle 30">
            <a:extLst>
              <a:ext uri="{FF2B5EF4-FFF2-40B4-BE49-F238E27FC236}">
                <a16:creationId xmlns:a16="http://schemas.microsoft.com/office/drawing/2014/main" id="{946ED230-D0AD-4CC4-8FB2-FBD1EE9DCA3A}"/>
              </a:ext>
            </a:extLst>
          </p:cNvPr>
          <p:cNvSpPr/>
          <p:nvPr/>
        </p:nvSpPr>
        <p:spPr>
          <a:xfrm>
            <a:off x="7715625" y="2382508"/>
            <a:ext cx="4137916"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IDENTIFY OPPORTUNITIES</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Determine area’s of overspending where saving could be made without increasing risk for the client.</a:t>
            </a:r>
            <a:endParaRPr lang="en-US" sz="1000" dirty="0">
              <a:solidFill>
                <a:schemeClr val="tx1">
                  <a:lumMod val="65000"/>
                  <a:lumOff val="35000"/>
                </a:schemeClr>
              </a:solidFill>
            </a:endParaRPr>
          </a:p>
        </p:txBody>
      </p:sp>
      <p:sp>
        <p:nvSpPr>
          <p:cNvPr id="32" name="Rectangle 31">
            <a:extLst>
              <a:ext uri="{FF2B5EF4-FFF2-40B4-BE49-F238E27FC236}">
                <a16:creationId xmlns:a16="http://schemas.microsoft.com/office/drawing/2014/main" id="{6C243E0F-9456-4D01-B71C-E0ACBE028FFF}"/>
              </a:ext>
            </a:extLst>
          </p:cNvPr>
          <p:cNvSpPr/>
          <p:nvPr/>
        </p:nvSpPr>
        <p:spPr>
          <a:xfrm>
            <a:off x="7688308" y="3169328"/>
            <a:ext cx="4137916"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RECOMMEND CHANGES</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Present findings to the client and recommend steps to remedy the current situation.</a:t>
            </a:r>
            <a:endParaRPr lang="en-US" sz="1000" dirty="0">
              <a:solidFill>
                <a:schemeClr val="tx1">
                  <a:lumMod val="65000"/>
                  <a:lumOff val="35000"/>
                </a:schemeClr>
              </a:solidFill>
            </a:endParaRPr>
          </a:p>
        </p:txBody>
      </p:sp>
      <p:sp>
        <p:nvSpPr>
          <p:cNvPr id="33" name="Rectangle 32">
            <a:extLst>
              <a:ext uri="{FF2B5EF4-FFF2-40B4-BE49-F238E27FC236}">
                <a16:creationId xmlns:a16="http://schemas.microsoft.com/office/drawing/2014/main" id="{9C616E99-8B47-4E39-94FB-806ACCF44853}"/>
              </a:ext>
            </a:extLst>
          </p:cNvPr>
          <p:cNvSpPr/>
          <p:nvPr/>
        </p:nvSpPr>
        <p:spPr>
          <a:xfrm>
            <a:off x="7715625" y="3879737"/>
            <a:ext cx="4137916" cy="769441"/>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IMPLEMENT </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Process and discuss recommendations with the client’s accountant, also making changes to any insurance policies that might be required.</a:t>
            </a:r>
            <a:endParaRPr lang="en-US" sz="1000" dirty="0">
              <a:solidFill>
                <a:schemeClr val="tx1">
                  <a:lumMod val="65000"/>
                  <a:lumOff val="35000"/>
                </a:schemeClr>
              </a:solidFill>
            </a:endParaRPr>
          </a:p>
        </p:txBody>
      </p:sp>
      <p:sp>
        <p:nvSpPr>
          <p:cNvPr id="34" name="Oval 33">
            <a:extLst>
              <a:ext uri="{FF2B5EF4-FFF2-40B4-BE49-F238E27FC236}">
                <a16:creationId xmlns:a16="http://schemas.microsoft.com/office/drawing/2014/main" id="{714322BA-7FBF-4FBF-B549-5CCD94F50789}"/>
              </a:ext>
            </a:extLst>
          </p:cNvPr>
          <p:cNvSpPr/>
          <p:nvPr/>
        </p:nvSpPr>
        <p:spPr>
          <a:xfrm>
            <a:off x="7360957" y="3370780"/>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6" name="Oval 35">
            <a:extLst>
              <a:ext uri="{FF2B5EF4-FFF2-40B4-BE49-F238E27FC236}">
                <a16:creationId xmlns:a16="http://schemas.microsoft.com/office/drawing/2014/main" id="{5F44DE88-D823-4CB7-ABC0-51D04CD0879F}"/>
              </a:ext>
            </a:extLst>
          </p:cNvPr>
          <p:cNvSpPr/>
          <p:nvPr/>
        </p:nvSpPr>
        <p:spPr>
          <a:xfrm>
            <a:off x="7360957" y="4081189"/>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7" name="Oval 36">
            <a:extLst>
              <a:ext uri="{FF2B5EF4-FFF2-40B4-BE49-F238E27FC236}">
                <a16:creationId xmlns:a16="http://schemas.microsoft.com/office/drawing/2014/main" id="{FD0C7EB5-5AC5-4454-A757-B0152B65903C}"/>
              </a:ext>
            </a:extLst>
          </p:cNvPr>
          <p:cNvSpPr/>
          <p:nvPr/>
        </p:nvSpPr>
        <p:spPr>
          <a:xfrm>
            <a:off x="7360957" y="4821507"/>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9" name="Rectangle 38">
            <a:extLst>
              <a:ext uri="{FF2B5EF4-FFF2-40B4-BE49-F238E27FC236}">
                <a16:creationId xmlns:a16="http://schemas.microsoft.com/office/drawing/2014/main" id="{619D387D-E55D-478B-B0EE-9CDF971AEBFC}"/>
              </a:ext>
            </a:extLst>
          </p:cNvPr>
          <p:cNvSpPr/>
          <p:nvPr/>
        </p:nvSpPr>
        <p:spPr>
          <a:xfrm>
            <a:off x="7715625" y="4620055"/>
            <a:ext cx="4137916" cy="769441"/>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REDUCED LIABILITY</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Liability is reduced for Accountants as the loss of the fatality benefit is often not considered and could have catastrophic impact on the client.</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33369251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429850" y="6421460"/>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4890387" y="325178"/>
            <a:ext cx="2411238" cy="830997"/>
          </a:xfrm>
          <a:prstGeom prst="rect">
            <a:avLst/>
          </a:prstGeom>
          <a:noFill/>
        </p:spPr>
        <p:txBody>
          <a:bodyPr wrap="none" rtlCol="0">
            <a:spAutoFit/>
          </a:bodyPr>
          <a:lstStyle/>
          <a:p>
            <a:pPr algn="ctr"/>
            <a:r>
              <a:rPr lang="en-US" sz="4800" dirty="0">
                <a:solidFill>
                  <a:schemeClr val="tx1">
                    <a:lumMod val="65000"/>
                    <a:lumOff val="35000"/>
                  </a:schemeClr>
                </a:solidFill>
                <a:latin typeface="GeosansLight" panose="02000603020000020003" pitchFamily="2" charset="0"/>
              </a:rPr>
              <a:t>NO TIME</a:t>
            </a:r>
          </a:p>
        </p:txBody>
      </p:sp>
      <p:sp>
        <p:nvSpPr>
          <p:cNvPr id="13" name="Rectangle 12"/>
          <p:cNvSpPr/>
          <p:nvPr/>
        </p:nvSpPr>
        <p:spPr>
          <a:xfrm>
            <a:off x="4691623" y="1091825"/>
            <a:ext cx="2808782" cy="246221"/>
          </a:xfrm>
          <a:prstGeom prst="rect">
            <a:avLst/>
          </a:prstGeom>
        </p:spPr>
        <p:txBody>
          <a:bodyPr wrap="none">
            <a:spAutoFit/>
          </a:bodyPr>
          <a:lstStyle/>
          <a:p>
            <a:pPr algn="ctr"/>
            <a:r>
              <a:rPr lang="en-US" sz="1000" dirty="0">
                <a:solidFill>
                  <a:schemeClr val="tx1">
                    <a:lumMod val="50000"/>
                    <a:lumOff val="50000"/>
                  </a:schemeClr>
                </a:solidFill>
                <a:latin typeface="Open Sans" panose="020B0606030504020204" pitchFamily="34" charset="0"/>
                <a:ea typeface="Calibri" panose="020F0502020204030204" pitchFamily="34" charset="0"/>
              </a:rPr>
              <a:t>How about using our online meeting room? </a:t>
            </a:r>
            <a:endParaRPr lang="en-US" sz="1000" dirty="0">
              <a:solidFill>
                <a:schemeClr val="tx1">
                  <a:lumMod val="50000"/>
                  <a:lumOff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7811" y="2317344"/>
            <a:ext cx="5434589" cy="3126525"/>
          </a:xfrm>
          <a:prstGeom prst="rect">
            <a:avLst/>
          </a:prstGeom>
        </p:spPr>
      </p:pic>
      <p:sp>
        <p:nvSpPr>
          <p:cNvPr id="14" name="Rectangle 13"/>
          <p:cNvSpPr/>
          <p:nvPr/>
        </p:nvSpPr>
        <p:spPr>
          <a:xfrm>
            <a:off x="609600" y="2315636"/>
            <a:ext cx="5241771" cy="1248740"/>
          </a:xfrm>
          <a:prstGeom prst="rect">
            <a:avLst/>
          </a:prstGeom>
        </p:spPr>
        <p:txBody>
          <a:bodyPr wrap="square">
            <a:spAutoFit/>
          </a:bodyPr>
          <a:lstStyle/>
          <a:p>
            <a:pPr>
              <a:lnSpc>
                <a:spcPct val="107000"/>
              </a:lnSpc>
              <a:spcAft>
                <a:spcPts val="800"/>
              </a:spcAft>
            </a:pPr>
            <a:r>
              <a:rPr lang="en-US" sz="1400" b="1"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ONLINE ADVICE</a:t>
            </a:r>
          </a:p>
          <a:p>
            <a:pPr>
              <a:lnSpc>
                <a:spcPct val="107000"/>
              </a:lnSpc>
              <a:spcAft>
                <a:spcPts val="800"/>
              </a:spcAft>
            </a:pPr>
            <a:r>
              <a:rPr lang="en-US" sz="1000" dirty="0">
                <a:solidFill>
                  <a:schemeClr val="tx1">
                    <a:lumMod val="50000"/>
                    <a:lumOff val="50000"/>
                  </a:schemeClr>
                </a:solidFill>
                <a:latin typeface="Open Sans" panose="020B0606030504020204" pitchFamily="34" charset="0"/>
                <a:ea typeface="Calibri" panose="020F0502020204030204" pitchFamily="34" charset="0"/>
                <a:cs typeface="Times New Roman" panose="02020603050405020304" pitchFamily="18" charset="0"/>
              </a:rPr>
              <a:t>Last year we introduced an online meeting room into our business. This meeting room is a safe and secure place for us to meet with our clients. They are able to record our meetings, sign documents and share screens. We can even meet with Mum &amp; Dad if they’re in two different places that day. Works great for families with young kids and people with no time.</a:t>
            </a:r>
            <a:endParaRPr lang="en-US"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c 6"/>
          <p:cNvSpPr/>
          <p:nvPr/>
        </p:nvSpPr>
        <p:spPr>
          <a:xfrm>
            <a:off x="641499" y="4172067"/>
            <a:ext cx="1271803" cy="1271803"/>
          </a:xfrm>
          <a:prstGeom prst="arc">
            <a:avLst>
              <a:gd name="adj1" fmla="val 16200000"/>
              <a:gd name="adj2" fmla="val 8919330"/>
            </a:avLst>
          </a:pr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dirty="0">
                <a:solidFill>
                  <a:schemeClr val="tx1">
                    <a:lumMod val="75000"/>
                    <a:lumOff val="25000"/>
                  </a:schemeClr>
                </a:solidFill>
                <a:latin typeface="GeosansLight" panose="02000603020000020003" pitchFamily="2" charset="0"/>
              </a:rPr>
              <a:t>70%</a:t>
            </a:r>
          </a:p>
          <a:p>
            <a:pPr algn="ctr"/>
            <a:r>
              <a:rPr lang="en-US" sz="2000" dirty="0">
                <a:solidFill>
                  <a:schemeClr val="tx1">
                    <a:lumMod val="75000"/>
                    <a:lumOff val="25000"/>
                  </a:schemeClr>
                </a:solidFill>
                <a:latin typeface="GeosansLight" panose="02000603020000020003" pitchFamily="2" charset="0"/>
              </a:rPr>
              <a:t>Faster</a:t>
            </a:r>
          </a:p>
        </p:txBody>
      </p:sp>
      <p:sp>
        <p:nvSpPr>
          <p:cNvPr id="15" name="Arc 14"/>
          <p:cNvSpPr/>
          <p:nvPr/>
        </p:nvSpPr>
        <p:spPr>
          <a:xfrm>
            <a:off x="4579568" y="4129002"/>
            <a:ext cx="1271803" cy="1271803"/>
          </a:xfrm>
          <a:prstGeom prst="arc">
            <a:avLst>
              <a:gd name="adj1" fmla="val 16200000"/>
              <a:gd name="adj2" fmla="val 16149694"/>
            </a:avLst>
          </a:pr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dirty="0">
                <a:solidFill>
                  <a:schemeClr val="tx1">
                    <a:lumMod val="75000"/>
                    <a:lumOff val="25000"/>
                  </a:schemeClr>
                </a:solidFill>
                <a:latin typeface="GeosansLight" panose="02000603020000020003" pitchFamily="2" charset="0"/>
              </a:rPr>
              <a:t>100%</a:t>
            </a:r>
          </a:p>
          <a:p>
            <a:pPr algn="ctr"/>
            <a:r>
              <a:rPr lang="en-US" dirty="0">
                <a:solidFill>
                  <a:schemeClr val="tx1">
                    <a:lumMod val="75000"/>
                    <a:lumOff val="25000"/>
                  </a:schemeClr>
                </a:solidFill>
                <a:latin typeface="GeosansLight" panose="02000603020000020003" pitchFamily="2" charset="0"/>
              </a:rPr>
              <a:t>Satisfaction</a:t>
            </a:r>
          </a:p>
        </p:txBody>
      </p:sp>
      <p:sp>
        <p:nvSpPr>
          <p:cNvPr id="16" name="Arc 15"/>
          <p:cNvSpPr/>
          <p:nvPr/>
        </p:nvSpPr>
        <p:spPr>
          <a:xfrm>
            <a:off x="2610533" y="4129002"/>
            <a:ext cx="1271803" cy="1271803"/>
          </a:xfrm>
          <a:prstGeom prst="arc">
            <a:avLst>
              <a:gd name="adj1" fmla="val 16200000"/>
              <a:gd name="adj2" fmla="val 14312956"/>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dirty="0">
                <a:solidFill>
                  <a:schemeClr val="tx1">
                    <a:lumMod val="75000"/>
                    <a:lumOff val="25000"/>
                  </a:schemeClr>
                </a:solidFill>
                <a:latin typeface="GeosansLight" panose="02000603020000020003" pitchFamily="2" charset="0"/>
              </a:rPr>
              <a:t>80%</a:t>
            </a:r>
          </a:p>
          <a:p>
            <a:pPr algn="ctr"/>
            <a:r>
              <a:rPr lang="en-US" sz="2000" dirty="0">
                <a:solidFill>
                  <a:schemeClr val="tx1">
                    <a:lumMod val="75000"/>
                    <a:lumOff val="25000"/>
                  </a:schemeClr>
                </a:solidFill>
                <a:latin typeface="GeosansLight" panose="02000603020000020003" pitchFamily="2" charset="0"/>
              </a:rPr>
              <a:t>Prefer</a:t>
            </a:r>
          </a:p>
        </p:txBody>
      </p:sp>
      <p:pic>
        <p:nvPicPr>
          <p:cNvPr id="9" name="Picture 8" descr="A group of people sitting at a table&#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369" y="2457277"/>
            <a:ext cx="4246276" cy="2659253"/>
          </a:xfrm>
          <a:prstGeom prst="rect">
            <a:avLst/>
          </a:prstGeom>
        </p:spPr>
      </p:pic>
    </p:spTree>
    <p:extLst>
      <p:ext uri="{BB962C8B-B14F-4D97-AF65-F5344CB8AC3E}">
        <p14:creationId xmlns:p14="http://schemas.microsoft.com/office/powerpoint/2010/main" val="2281270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8316" y="6362700"/>
            <a:ext cx="425303" cy="42530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latin typeface="GeosansLight" panose="02000603020000020003" pitchFamily="2" charset="0"/>
            </a:endParaRPr>
          </a:p>
        </p:txBody>
      </p:sp>
      <p:sp>
        <p:nvSpPr>
          <p:cNvPr id="4" name="TextBox 3"/>
          <p:cNvSpPr txBox="1"/>
          <p:nvPr/>
        </p:nvSpPr>
        <p:spPr>
          <a:xfrm>
            <a:off x="429850" y="6418671"/>
            <a:ext cx="718466" cy="307777"/>
          </a:xfrm>
          <a:prstGeom prst="rect">
            <a:avLst/>
          </a:prstGeom>
          <a:noFill/>
        </p:spPr>
        <p:txBody>
          <a:bodyPr wrap="none" rtlCol="0">
            <a:spAutoFit/>
          </a:bodyPr>
          <a:lstStyle/>
          <a:p>
            <a:r>
              <a:rPr lang="en-US" sz="1400" dirty="0">
                <a:solidFill>
                  <a:schemeClr val="tx1">
                    <a:lumMod val="65000"/>
                    <a:lumOff val="35000"/>
                  </a:schemeClr>
                </a:solidFill>
                <a:latin typeface="GeosansLight" panose="02000603020000020003" pitchFamily="2" charset="0"/>
              </a:rPr>
              <a:t>THRIVE</a:t>
            </a:r>
          </a:p>
        </p:txBody>
      </p:sp>
      <p:sp>
        <p:nvSpPr>
          <p:cNvPr id="12" name="TextBox 11"/>
          <p:cNvSpPr txBox="1"/>
          <p:nvPr/>
        </p:nvSpPr>
        <p:spPr>
          <a:xfrm>
            <a:off x="609600" y="325178"/>
            <a:ext cx="2531847" cy="830997"/>
          </a:xfrm>
          <a:prstGeom prst="rect">
            <a:avLst/>
          </a:prstGeom>
          <a:noFill/>
        </p:spPr>
        <p:txBody>
          <a:bodyPr wrap="none" rtlCol="0">
            <a:spAutoFit/>
          </a:bodyPr>
          <a:lstStyle/>
          <a:p>
            <a:r>
              <a:rPr lang="en-US" sz="4800" dirty="0">
                <a:solidFill>
                  <a:schemeClr val="tx1">
                    <a:lumMod val="65000"/>
                    <a:lumOff val="35000"/>
                  </a:schemeClr>
                </a:solidFill>
                <a:latin typeface="GeosansLight" panose="02000603020000020003" pitchFamily="2" charset="0"/>
              </a:rPr>
              <a:t>SUPPORT</a:t>
            </a:r>
          </a:p>
        </p:txBody>
      </p:sp>
      <p:sp>
        <p:nvSpPr>
          <p:cNvPr id="13" name="Rectangle 12"/>
          <p:cNvSpPr/>
          <p:nvPr/>
        </p:nvSpPr>
        <p:spPr>
          <a:xfrm>
            <a:off x="609600" y="1091825"/>
            <a:ext cx="2957861" cy="246221"/>
          </a:xfrm>
          <a:prstGeom prst="rect">
            <a:avLst/>
          </a:prstGeom>
        </p:spPr>
        <p:txBody>
          <a:bodyPr wrap="none">
            <a:spAutoFit/>
          </a:bodyPr>
          <a:lstStyle/>
          <a:p>
            <a:r>
              <a:rPr lang="en-US" sz="1000" dirty="0">
                <a:solidFill>
                  <a:schemeClr val="tx1">
                    <a:lumMod val="50000"/>
                    <a:lumOff val="50000"/>
                  </a:schemeClr>
                </a:solidFill>
                <a:latin typeface="Open Sans" panose="020B0606030504020204" pitchFamily="34" charset="0"/>
                <a:ea typeface="Calibri" panose="020F0502020204030204" pitchFamily="34" charset="0"/>
              </a:rPr>
              <a:t>We believe in partnering, not just transacting. </a:t>
            </a:r>
            <a:endParaRPr lang="en-US" sz="1000" dirty="0">
              <a:solidFill>
                <a:schemeClr val="tx1">
                  <a:lumMod val="50000"/>
                  <a:lumOff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135977"/>
            <a:ext cx="5464633" cy="2586047"/>
          </a:xfrm>
          <a:prstGeom prst="rect">
            <a:avLst/>
          </a:prstGeom>
        </p:spPr>
      </p:pic>
      <p:sp>
        <p:nvSpPr>
          <p:cNvPr id="10" name="Oval 9"/>
          <p:cNvSpPr/>
          <p:nvPr/>
        </p:nvSpPr>
        <p:spPr>
          <a:xfrm>
            <a:off x="6351192" y="3958410"/>
            <a:ext cx="1932446" cy="193244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latin typeface="GeosansLight" panose="02000603020000020003" pitchFamily="2" charset="0"/>
              </a:rPr>
              <a:t>CLIENT</a:t>
            </a:r>
          </a:p>
          <a:p>
            <a:pPr algn="ctr"/>
            <a:r>
              <a:rPr lang="en-US" sz="16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PORTAL</a:t>
            </a:r>
          </a:p>
          <a:p>
            <a:pPr algn="ctr"/>
            <a:r>
              <a:rPr lang="en-U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ONLINE</a:t>
            </a:r>
          </a:p>
        </p:txBody>
      </p:sp>
      <p:sp>
        <p:nvSpPr>
          <p:cNvPr id="14" name="Rectangle 13"/>
          <p:cNvSpPr/>
          <p:nvPr/>
        </p:nvSpPr>
        <p:spPr>
          <a:xfrm>
            <a:off x="8613861" y="4494865"/>
            <a:ext cx="9144" cy="8595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632149" y="4492627"/>
            <a:ext cx="2950251" cy="400110"/>
          </a:xfrm>
          <a:prstGeom prst="rect">
            <a:avLst/>
          </a:prstGeom>
          <a:noFill/>
        </p:spPr>
        <p:txBody>
          <a:bodyPr wrap="square" rtlCol="0">
            <a:spAutoFit/>
          </a:bodyPr>
          <a:lstStyle/>
          <a:p>
            <a:r>
              <a:rPr lang="en-US" sz="1000" b="1" dirty="0">
                <a:solidFill>
                  <a:srgbClr val="A5C249"/>
                </a:solidFill>
                <a:latin typeface="Open Sans" panose="020B0606030504020204" pitchFamily="34" charset="0"/>
                <a:ea typeface="Open Sans" panose="020B0606030504020204" pitchFamily="34" charset="0"/>
                <a:cs typeface="Open Sans" panose="020B0606030504020204" pitchFamily="34" charset="0"/>
              </a:rPr>
              <a:t>Free access to your own personalized client portal. </a:t>
            </a:r>
          </a:p>
        </p:txBody>
      </p:sp>
      <p:sp>
        <p:nvSpPr>
          <p:cNvPr id="6" name="Oval 5"/>
          <p:cNvSpPr/>
          <p:nvPr/>
        </p:nvSpPr>
        <p:spPr>
          <a:xfrm>
            <a:off x="6351192" y="1748455"/>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6" name="Rectangle 15"/>
          <p:cNvSpPr/>
          <p:nvPr/>
        </p:nvSpPr>
        <p:spPr>
          <a:xfrm>
            <a:off x="6743072" y="1547003"/>
            <a:ext cx="4605870"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LIVE CHAT</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Talk to an adviser by clicking one button. Access to information and advice instantly.</a:t>
            </a:r>
            <a:endParaRPr lang="en-US" sz="1000" dirty="0">
              <a:solidFill>
                <a:schemeClr val="tx1">
                  <a:lumMod val="65000"/>
                  <a:lumOff val="35000"/>
                </a:schemeClr>
              </a:solidFill>
            </a:endParaRPr>
          </a:p>
        </p:txBody>
      </p:sp>
      <p:sp>
        <p:nvSpPr>
          <p:cNvPr id="17" name="Oval 16"/>
          <p:cNvSpPr/>
          <p:nvPr/>
        </p:nvSpPr>
        <p:spPr>
          <a:xfrm>
            <a:off x="6351192" y="2545656"/>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 name="Rectangle 17"/>
          <p:cNvSpPr/>
          <p:nvPr/>
        </p:nvSpPr>
        <p:spPr>
          <a:xfrm>
            <a:off x="6743072" y="2344204"/>
            <a:ext cx="4605870" cy="461665"/>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CLAIMS</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Submit, manage and track any claims.</a:t>
            </a:r>
            <a:endParaRPr lang="en-US" sz="1000" dirty="0">
              <a:solidFill>
                <a:schemeClr val="tx1">
                  <a:lumMod val="65000"/>
                  <a:lumOff val="35000"/>
                </a:schemeClr>
              </a:solidFill>
            </a:endParaRPr>
          </a:p>
        </p:txBody>
      </p:sp>
      <p:sp>
        <p:nvSpPr>
          <p:cNvPr id="19" name="Oval 18"/>
          <p:cNvSpPr/>
          <p:nvPr/>
        </p:nvSpPr>
        <p:spPr>
          <a:xfrm>
            <a:off x="6351192" y="3362661"/>
            <a:ext cx="212651" cy="2126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Rectangle 19"/>
          <p:cNvSpPr/>
          <p:nvPr/>
        </p:nvSpPr>
        <p:spPr>
          <a:xfrm>
            <a:off x="6743072" y="3161209"/>
            <a:ext cx="4605870" cy="615553"/>
          </a:xfrm>
          <a:prstGeom prst="rect">
            <a:avLst/>
          </a:prstGeom>
        </p:spPr>
        <p:txBody>
          <a:bodyPr wrap="square">
            <a:spAutoFit/>
          </a:bodyPr>
          <a:lstStyle/>
          <a:p>
            <a:r>
              <a:rPr lang="en-US" sz="1400" b="1"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MONITOR</a:t>
            </a:r>
          </a:p>
          <a:p>
            <a:r>
              <a:rPr lang="en-US" sz="1000" dirty="0">
                <a:solidFill>
                  <a:schemeClr val="tx1">
                    <a:lumMod val="65000"/>
                    <a:lumOff val="35000"/>
                  </a:schemeClr>
                </a:solidFill>
                <a:latin typeface="Open Sans" panose="020B0606030504020204" pitchFamily="34" charset="0"/>
                <a:ea typeface="Calibri" panose="020F0502020204030204" pitchFamily="34" charset="0"/>
                <a:cs typeface="Times New Roman" panose="02020603050405020304" pitchFamily="18" charset="0"/>
              </a:rPr>
              <a:t>Monitor the growth of you Assets &amp; Income. Manage your insurance policy and place your wills in your own document vault for safe keeping.</a:t>
            </a:r>
            <a:endParaRPr lang="en-US" sz="1000" dirty="0">
              <a:solidFill>
                <a:schemeClr val="tx1">
                  <a:lumMod val="65000"/>
                  <a:lumOff val="35000"/>
                </a:schemeClr>
              </a:solidFill>
            </a:endParaRPr>
          </a:p>
        </p:txBody>
      </p:sp>
      <p:pic>
        <p:nvPicPr>
          <p:cNvPr id="22" name="Picture 21" descr="A picture containing screenshot&#10;&#10;Description generated with very high confidence"/>
          <p:cNvPicPr>
            <a:picLocks noChangeAspect="1"/>
          </p:cNvPicPr>
          <p:nvPr/>
        </p:nvPicPr>
        <p:blipFill rotWithShape="1">
          <a:blip r:embed="rId3" cstate="print">
            <a:extLst>
              <a:ext uri="{28A0092B-C50C-407E-A947-70E740481C1C}">
                <a14:useLocalDpi xmlns:a14="http://schemas.microsoft.com/office/drawing/2010/main" val="0"/>
              </a:ext>
            </a:extLst>
          </a:blip>
          <a:srcRect l="35458" t="524" r="33306" b="1349"/>
          <a:stretch/>
        </p:blipFill>
        <p:spPr>
          <a:xfrm>
            <a:off x="1731196" y="3575312"/>
            <a:ext cx="559942" cy="1001093"/>
          </a:xfrm>
          <a:prstGeom prst="rect">
            <a:avLst/>
          </a:prstGeom>
        </p:spPr>
      </p:pic>
      <p:pic>
        <p:nvPicPr>
          <p:cNvPr id="24" name="Picture 23" descr="A screenshot of a computer&#10;&#10;Description generated with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074" y="2418263"/>
            <a:ext cx="2150882" cy="1239337"/>
          </a:xfrm>
          <a:prstGeom prst="rect">
            <a:avLst/>
          </a:prstGeom>
        </p:spPr>
      </p:pic>
    </p:spTree>
    <p:extLst>
      <p:ext uri="{BB962C8B-B14F-4D97-AF65-F5344CB8AC3E}">
        <p14:creationId xmlns:p14="http://schemas.microsoft.com/office/powerpoint/2010/main" val="3741908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1251</Words>
  <Application>Microsoft Office PowerPoint</Application>
  <PresentationFormat>Widescreen</PresentationFormat>
  <Paragraphs>174</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FontAwesome</vt:lpstr>
      <vt:lpstr>GeosansLight</vt:lpstr>
      <vt:lpstr>Montserrat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Companies Problems</vt:lpstr>
      <vt:lpstr>Employee’s Problems</vt:lpstr>
      <vt:lpstr>How Medifund Works</vt:lpstr>
      <vt:lpstr>Why Medifund?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dc:creator>
  <cp:lastModifiedBy>Pierre Schroeder</cp:lastModifiedBy>
  <cp:revision>382</cp:revision>
  <dcterms:created xsi:type="dcterms:W3CDTF">2014-06-29T15:42:36Z</dcterms:created>
  <dcterms:modified xsi:type="dcterms:W3CDTF">2017-09-19T20:09:07Z</dcterms:modified>
</cp:coreProperties>
</file>