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73" r:id="rId3"/>
    <p:sldId id="258" r:id="rId4"/>
    <p:sldId id="280" r:id="rId5"/>
    <p:sldId id="274" r:id="rId6"/>
    <p:sldId id="275"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C9E1-05AE-474B-80B1-2D62185DE9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EC66EB-D3B5-4644-AAC8-E8A1FAB24D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7D2609-AF22-4AE3-911D-B2BB478EB71F}"/>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DDA03C04-BCA8-4530-B74E-096DABF04F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32019B-5C38-487D-8FBD-E613BF948BB3}"/>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3562470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2AFE0-383F-4CF2-86EA-8B6F68D4CF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3FBFBA-39F9-47F6-B8E8-618D9866911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C64580-1C0F-4C48-AE88-8D1DA97AE621}"/>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D5C87768-573E-4042-815B-DB8C6E918C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CDC303-1F40-4688-9B66-65E8A34BC259}"/>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3374692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7C0C0F-E394-489A-8286-182CB96EA6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41CF7A-228B-462E-AF40-A79720391CB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79B276-20BF-483C-82E2-63EB333A83B0}"/>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BC03CAEC-BC8C-42DB-BA78-B125947E9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48DDC1-4800-438B-A135-97796F210B9B}"/>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58854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8C368-623F-43EC-8747-49C4F7037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290F42-BAD1-4100-AF84-714CED5598C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A0F91-BDA7-4B4A-B621-15C94EA01B05}"/>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FF3B13A2-2393-48EA-A21C-0EBF57FFA3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0112E-EC30-4313-BC15-17745B7FA19D}"/>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416769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E8914-D7AE-42E1-BD70-923D895FB2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139BBD-58A9-4B7F-9286-6894D8F16F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6517C32-8E2B-4A3C-A761-0341930E0A2C}"/>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9286C4AA-B296-4FC4-A1FF-985E1F7D2D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63258F-6C2C-40E4-B023-55D92CF696EB}"/>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1034097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AB869-1F3E-42AB-BDC0-EE4FA7DD1E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794ACF-AB72-49EF-B203-146E9CCED0C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9E5371-E858-4D95-B68D-DF095801AB8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CE627C-6C67-4E53-878C-C6D5879DD623}"/>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6" name="Footer Placeholder 5">
            <a:extLst>
              <a:ext uri="{FF2B5EF4-FFF2-40B4-BE49-F238E27FC236}">
                <a16:creationId xmlns:a16="http://schemas.microsoft.com/office/drawing/2014/main" id="{C4A58A76-AA4A-4C93-B53E-A6ABF34E11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7ABA1B-435A-437F-9C75-E93BDBB2EAEE}"/>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709700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4E421-2530-4C67-B46E-C38BF63B07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A5E1F7-08EE-43D2-BE87-AE4D888BE5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07207DD-F5A5-47A2-83D1-D9D624E9C19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2D746B-0E01-431E-879B-2D9D0C75BA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EF4B6D2-5355-4F85-92AA-13FC7AC2167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7247B3E-49CA-44F5-8E8B-3701C19B6A2C}"/>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8" name="Footer Placeholder 7">
            <a:extLst>
              <a:ext uri="{FF2B5EF4-FFF2-40B4-BE49-F238E27FC236}">
                <a16:creationId xmlns:a16="http://schemas.microsoft.com/office/drawing/2014/main" id="{B955273A-BB36-4B86-8656-87E4A4A29E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DC9FD0-A6FB-4B47-90CA-022B2462D2FF}"/>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2392086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83BEA-867E-4FA2-BB3C-CED7DEA2A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B3BC41-2C0F-4406-A269-D8C9AF50148D}"/>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4" name="Footer Placeholder 3">
            <a:extLst>
              <a:ext uri="{FF2B5EF4-FFF2-40B4-BE49-F238E27FC236}">
                <a16:creationId xmlns:a16="http://schemas.microsoft.com/office/drawing/2014/main" id="{2C5DD4CA-983F-4405-8788-CDD5031022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702DBC-62CC-48F0-BD87-D8DC51C7379E}"/>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3016037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7E7AA9-ED6C-4CF1-811D-234002A9AF26}"/>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3" name="Footer Placeholder 2">
            <a:extLst>
              <a:ext uri="{FF2B5EF4-FFF2-40B4-BE49-F238E27FC236}">
                <a16:creationId xmlns:a16="http://schemas.microsoft.com/office/drawing/2014/main" id="{ADC22EDE-84E4-46D5-9046-73BA161A4C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A0ACCF-7B23-47F6-935D-2F2AB7761A3E}"/>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1265243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717E1-9582-4FF8-9531-0DC0E54ECF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0BD603-6D42-4DE1-8A0E-CA3656B141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AE5ED8-EF2A-4AD3-B84B-29A4FBD418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7F6D2F-8365-4604-AB25-DDD1F2DB2D31}"/>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6" name="Footer Placeholder 5">
            <a:extLst>
              <a:ext uri="{FF2B5EF4-FFF2-40B4-BE49-F238E27FC236}">
                <a16:creationId xmlns:a16="http://schemas.microsoft.com/office/drawing/2014/main" id="{03CC73B4-4342-423C-9E44-FA4FE532CB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B7322-950D-4CC1-BFD8-1D3AE8AF2926}"/>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3273113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4FB9F-1F73-408E-9233-075CD1E069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17B915-6791-44B6-A572-F4CF112946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D45F7E-3871-4136-9FCA-2D8E265A0B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958C6C-2CFB-4D42-902A-9FC14813B423}"/>
              </a:ext>
            </a:extLst>
          </p:cNvPr>
          <p:cNvSpPr>
            <a:spLocks noGrp="1"/>
          </p:cNvSpPr>
          <p:nvPr>
            <p:ph type="dt" sz="half" idx="10"/>
          </p:nvPr>
        </p:nvSpPr>
        <p:spPr/>
        <p:txBody>
          <a:bodyPr/>
          <a:lstStyle/>
          <a:p>
            <a:fld id="{93ABB854-4251-42EA-AEB3-08166610AC2B}" type="datetimeFigureOut">
              <a:rPr lang="en-US" smtClean="0"/>
              <a:t>10/7/2017</a:t>
            </a:fld>
            <a:endParaRPr lang="en-US"/>
          </a:p>
        </p:txBody>
      </p:sp>
      <p:sp>
        <p:nvSpPr>
          <p:cNvPr id="6" name="Footer Placeholder 5">
            <a:extLst>
              <a:ext uri="{FF2B5EF4-FFF2-40B4-BE49-F238E27FC236}">
                <a16:creationId xmlns:a16="http://schemas.microsoft.com/office/drawing/2014/main" id="{4E58B81F-A45F-4E1B-8691-5B90E93195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0E5ECA-FA99-413B-9901-79301151D85D}"/>
              </a:ext>
            </a:extLst>
          </p:cNvPr>
          <p:cNvSpPr>
            <a:spLocks noGrp="1"/>
          </p:cNvSpPr>
          <p:nvPr>
            <p:ph type="sldNum" sz="quarter" idx="12"/>
          </p:nvPr>
        </p:nvSpPr>
        <p:spPr/>
        <p:txBody>
          <a:bodyPr/>
          <a:lstStyle/>
          <a:p>
            <a:fld id="{59579F6B-0ABA-4A90-8E7A-FCD85C1DBB0C}" type="slidenum">
              <a:rPr lang="en-US" smtClean="0"/>
              <a:t>‹#›</a:t>
            </a:fld>
            <a:endParaRPr lang="en-US"/>
          </a:p>
        </p:txBody>
      </p:sp>
    </p:spTree>
    <p:extLst>
      <p:ext uri="{BB962C8B-B14F-4D97-AF65-F5344CB8AC3E}">
        <p14:creationId xmlns:p14="http://schemas.microsoft.com/office/powerpoint/2010/main" val="3124221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36AEE-2F1F-4F9D-9594-B7F46DA324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E555B0-4EA5-44FC-B6B8-8A3BE2C1CD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BE4DBF-AB62-470F-883B-3254446691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BB854-4251-42EA-AEB3-08166610AC2B}" type="datetimeFigureOut">
              <a:rPr lang="en-US" smtClean="0"/>
              <a:t>10/7/2017</a:t>
            </a:fld>
            <a:endParaRPr lang="en-US"/>
          </a:p>
        </p:txBody>
      </p:sp>
      <p:sp>
        <p:nvSpPr>
          <p:cNvPr id="5" name="Footer Placeholder 4">
            <a:extLst>
              <a:ext uri="{FF2B5EF4-FFF2-40B4-BE49-F238E27FC236}">
                <a16:creationId xmlns:a16="http://schemas.microsoft.com/office/drawing/2014/main" id="{F447E216-395D-48E9-B839-B01A9D751F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F41C69-0C9E-4AD8-996D-84B753F3DD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579F6B-0ABA-4A90-8E7A-FCD85C1DBB0C}" type="slidenum">
              <a:rPr lang="en-US" smtClean="0"/>
              <a:t>‹#›</a:t>
            </a:fld>
            <a:endParaRPr lang="en-US"/>
          </a:p>
        </p:txBody>
      </p:sp>
    </p:spTree>
    <p:extLst>
      <p:ext uri="{BB962C8B-B14F-4D97-AF65-F5344CB8AC3E}">
        <p14:creationId xmlns:p14="http://schemas.microsoft.com/office/powerpoint/2010/main" val="4030514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4C25FB-99E8-43D2-BAE6-F7065DBC01E7}"/>
              </a:ext>
            </a:extLst>
          </p:cNvPr>
          <p:cNvSpPr txBox="1"/>
          <p:nvPr/>
        </p:nvSpPr>
        <p:spPr>
          <a:xfrm>
            <a:off x="2537791" y="2319131"/>
            <a:ext cx="6738731" cy="1384995"/>
          </a:xfrm>
          <a:prstGeom prst="rect">
            <a:avLst/>
          </a:prstGeom>
          <a:noFill/>
        </p:spPr>
        <p:txBody>
          <a:bodyPr wrap="square" rtlCol="0">
            <a:spAutoFit/>
          </a:bodyPr>
          <a:lstStyle/>
          <a:p>
            <a:pPr algn="ctr"/>
            <a:r>
              <a:rPr lang="en-US" dirty="0"/>
              <a:t> </a:t>
            </a:r>
            <a:r>
              <a:rPr lang="en-US" sz="2800" dirty="0"/>
              <a:t>Business Reporting Application</a:t>
            </a:r>
          </a:p>
          <a:p>
            <a:pPr algn="ctr"/>
            <a:r>
              <a:rPr lang="en-US" sz="2800" dirty="0"/>
              <a:t>  Revision to Menus/Criteria Screens</a:t>
            </a:r>
          </a:p>
          <a:p>
            <a:pPr algn="ctr"/>
            <a:r>
              <a:rPr lang="en-US" sz="2800" dirty="0">
                <a:solidFill>
                  <a:srgbClr val="FF0000"/>
                </a:solidFill>
              </a:rPr>
              <a:t>Updated Oct 7 </a:t>
            </a:r>
          </a:p>
        </p:txBody>
      </p:sp>
      <p:grpSp>
        <p:nvGrpSpPr>
          <p:cNvPr id="3" name="Group 2">
            <a:extLst>
              <a:ext uri="{FF2B5EF4-FFF2-40B4-BE49-F238E27FC236}">
                <a16:creationId xmlns:a16="http://schemas.microsoft.com/office/drawing/2014/main" id="{EEA95A27-114F-434B-962E-D8F90A69A59A}"/>
              </a:ext>
            </a:extLst>
          </p:cNvPr>
          <p:cNvGrpSpPr/>
          <p:nvPr/>
        </p:nvGrpSpPr>
        <p:grpSpPr>
          <a:xfrm>
            <a:off x="0" y="6438934"/>
            <a:ext cx="2209800" cy="419066"/>
            <a:chOff x="0" y="6460367"/>
            <a:chExt cx="2209800" cy="419066"/>
          </a:xfrm>
        </p:grpSpPr>
        <p:pic>
          <p:nvPicPr>
            <p:cNvPr id="4" name="Picture 9">
              <a:extLst>
                <a:ext uri="{FF2B5EF4-FFF2-40B4-BE49-F238E27FC236}">
                  <a16:creationId xmlns:a16="http://schemas.microsoft.com/office/drawing/2014/main" id="{39D63784-B18E-4D6A-AF79-EB1B1DE9094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0">
              <a:extLst>
                <a:ext uri="{FF2B5EF4-FFF2-40B4-BE49-F238E27FC236}">
                  <a16:creationId xmlns:a16="http://schemas.microsoft.com/office/drawing/2014/main" id="{256B0886-4436-4C8E-8E03-B910EA99727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id="{56FD7329-5EE5-410A-BB9F-D5D64B3370CF}"/>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sp>
        <p:nvSpPr>
          <p:cNvPr id="7" name="TextBox 6">
            <a:extLst>
              <a:ext uri="{FF2B5EF4-FFF2-40B4-BE49-F238E27FC236}">
                <a16:creationId xmlns:a16="http://schemas.microsoft.com/office/drawing/2014/main" id="{337DC60F-8DC8-4351-AD60-CFB146D337E7}"/>
              </a:ext>
            </a:extLst>
          </p:cNvPr>
          <p:cNvSpPr txBox="1"/>
          <p:nvPr/>
        </p:nvSpPr>
        <p:spPr>
          <a:xfrm>
            <a:off x="2246243" y="6479497"/>
            <a:ext cx="4787348" cy="369332"/>
          </a:xfrm>
          <a:prstGeom prst="rect">
            <a:avLst/>
          </a:prstGeom>
          <a:noFill/>
        </p:spPr>
        <p:txBody>
          <a:bodyPr wrap="square" rtlCol="0">
            <a:spAutoFit/>
          </a:bodyPr>
          <a:lstStyle/>
          <a:p>
            <a:r>
              <a:rPr lang="en-US" dirty="0"/>
              <a:t>Proprietary and Confidential – Oct 2017</a:t>
            </a:r>
          </a:p>
        </p:txBody>
      </p:sp>
    </p:spTree>
    <p:extLst>
      <p:ext uri="{BB962C8B-B14F-4D97-AF65-F5344CB8AC3E}">
        <p14:creationId xmlns:p14="http://schemas.microsoft.com/office/powerpoint/2010/main" val="2532691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74310B-035F-4F1A-BCC3-73DB364C083C}"/>
              </a:ext>
            </a:extLst>
          </p:cNvPr>
          <p:cNvSpPr txBox="1"/>
          <p:nvPr/>
        </p:nvSpPr>
        <p:spPr>
          <a:xfrm>
            <a:off x="344555" y="280629"/>
            <a:ext cx="10853532" cy="1200329"/>
          </a:xfrm>
          <a:prstGeom prst="rect">
            <a:avLst/>
          </a:prstGeom>
          <a:noFill/>
        </p:spPr>
        <p:txBody>
          <a:bodyPr wrap="square" rtlCol="0">
            <a:spAutoFit/>
          </a:bodyPr>
          <a:lstStyle/>
          <a:p>
            <a:r>
              <a:rPr lang="en-US" dirty="0"/>
              <a:t>Application Menus:   There are 4 main functional tabs (dark blue) with menus..   We have 3 challenges.</a:t>
            </a:r>
          </a:p>
          <a:p>
            <a:r>
              <a:rPr lang="en-US" dirty="0"/>
              <a:t>Need: Property Search Screen</a:t>
            </a:r>
          </a:p>
          <a:p>
            <a:r>
              <a:rPr lang="en-US" dirty="0"/>
              <a:t>Need : Report Criteria Screen (or pop up) </a:t>
            </a:r>
          </a:p>
          <a:p>
            <a:endParaRPr lang="en-US" dirty="0"/>
          </a:p>
        </p:txBody>
      </p:sp>
      <p:pic>
        <p:nvPicPr>
          <p:cNvPr id="4" name="Picture 3">
            <a:extLst>
              <a:ext uri="{FF2B5EF4-FFF2-40B4-BE49-F238E27FC236}">
                <a16:creationId xmlns:a16="http://schemas.microsoft.com/office/drawing/2014/main" id="{2792553F-CC17-4294-A90F-182F3216B5F8}"/>
              </a:ext>
            </a:extLst>
          </p:cNvPr>
          <p:cNvPicPr>
            <a:picLocks noChangeAspect="1"/>
          </p:cNvPicPr>
          <p:nvPr/>
        </p:nvPicPr>
        <p:blipFill rotWithShape="1">
          <a:blip r:embed="rId2"/>
          <a:srcRect t="20792" r="53386"/>
          <a:stretch/>
        </p:blipFill>
        <p:spPr>
          <a:xfrm>
            <a:off x="154854" y="2400525"/>
            <a:ext cx="1763925" cy="3158371"/>
          </a:xfrm>
          <a:prstGeom prst="rect">
            <a:avLst/>
          </a:prstGeom>
        </p:spPr>
      </p:pic>
      <p:grpSp>
        <p:nvGrpSpPr>
          <p:cNvPr id="5" name="Group 4">
            <a:extLst>
              <a:ext uri="{FF2B5EF4-FFF2-40B4-BE49-F238E27FC236}">
                <a16:creationId xmlns:a16="http://schemas.microsoft.com/office/drawing/2014/main" id="{00426154-B226-4860-B58D-A020ABB1DDD0}"/>
              </a:ext>
            </a:extLst>
          </p:cNvPr>
          <p:cNvGrpSpPr/>
          <p:nvPr/>
        </p:nvGrpSpPr>
        <p:grpSpPr>
          <a:xfrm>
            <a:off x="0" y="6438934"/>
            <a:ext cx="2209800" cy="419066"/>
            <a:chOff x="0" y="6460367"/>
            <a:chExt cx="2209800" cy="419066"/>
          </a:xfrm>
        </p:grpSpPr>
        <p:pic>
          <p:nvPicPr>
            <p:cNvPr id="6" name="Picture 9">
              <a:extLst>
                <a:ext uri="{FF2B5EF4-FFF2-40B4-BE49-F238E27FC236}">
                  <a16:creationId xmlns:a16="http://schemas.microsoft.com/office/drawing/2014/main" id="{90F4C3EC-5E23-4147-A688-03164C5730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10">
              <a:extLst>
                <a:ext uri="{FF2B5EF4-FFF2-40B4-BE49-F238E27FC236}">
                  <a16:creationId xmlns:a16="http://schemas.microsoft.com/office/drawing/2014/main" id="{471C6938-0506-4964-B340-B2A2D3F5078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a:extLst>
                <a:ext uri="{FF2B5EF4-FFF2-40B4-BE49-F238E27FC236}">
                  <a16:creationId xmlns:a16="http://schemas.microsoft.com/office/drawing/2014/main" id="{F123C690-B6C6-40DF-8FB4-6CD32E6D49B7}"/>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pic>
        <p:nvPicPr>
          <p:cNvPr id="21" name="Picture 20">
            <a:extLst>
              <a:ext uri="{FF2B5EF4-FFF2-40B4-BE49-F238E27FC236}">
                <a16:creationId xmlns:a16="http://schemas.microsoft.com/office/drawing/2014/main" id="{C47286A5-7B7C-4459-9958-A79E15794DBB}"/>
              </a:ext>
            </a:extLst>
          </p:cNvPr>
          <p:cNvPicPr>
            <a:picLocks noChangeAspect="1"/>
          </p:cNvPicPr>
          <p:nvPr/>
        </p:nvPicPr>
        <p:blipFill rotWithShape="1">
          <a:blip r:embed="rId5"/>
          <a:srcRect b="23546"/>
          <a:stretch/>
        </p:blipFill>
        <p:spPr>
          <a:xfrm>
            <a:off x="154854" y="1466045"/>
            <a:ext cx="11925362" cy="894951"/>
          </a:xfrm>
          <a:prstGeom prst="rect">
            <a:avLst/>
          </a:prstGeom>
        </p:spPr>
      </p:pic>
      <p:pic>
        <p:nvPicPr>
          <p:cNvPr id="23" name="Picture 22">
            <a:extLst>
              <a:ext uri="{FF2B5EF4-FFF2-40B4-BE49-F238E27FC236}">
                <a16:creationId xmlns:a16="http://schemas.microsoft.com/office/drawing/2014/main" id="{FDFFDAF8-3420-430E-8B16-F84B5528B723}"/>
              </a:ext>
            </a:extLst>
          </p:cNvPr>
          <p:cNvPicPr>
            <a:picLocks noChangeAspect="1"/>
          </p:cNvPicPr>
          <p:nvPr/>
        </p:nvPicPr>
        <p:blipFill rotWithShape="1">
          <a:blip r:embed="rId2"/>
          <a:srcRect l="46673" t="31580" r="10389" b="3567"/>
          <a:stretch/>
        </p:blipFill>
        <p:spPr>
          <a:xfrm>
            <a:off x="1978145" y="2831461"/>
            <a:ext cx="1750280" cy="2785582"/>
          </a:xfrm>
          <a:prstGeom prst="rect">
            <a:avLst/>
          </a:prstGeom>
        </p:spPr>
      </p:pic>
      <p:sp>
        <p:nvSpPr>
          <p:cNvPr id="10" name="TextBox 9">
            <a:extLst>
              <a:ext uri="{FF2B5EF4-FFF2-40B4-BE49-F238E27FC236}">
                <a16:creationId xmlns:a16="http://schemas.microsoft.com/office/drawing/2014/main" id="{99ECB2AD-5A74-4D27-BC58-114CE675DFDE}"/>
              </a:ext>
            </a:extLst>
          </p:cNvPr>
          <p:cNvSpPr txBox="1"/>
          <p:nvPr/>
        </p:nvSpPr>
        <p:spPr>
          <a:xfrm>
            <a:off x="249704" y="3901086"/>
            <a:ext cx="1574224" cy="646331"/>
          </a:xfrm>
          <a:prstGeom prst="rect">
            <a:avLst/>
          </a:prstGeom>
          <a:noFill/>
        </p:spPr>
        <p:txBody>
          <a:bodyPr wrap="square" rtlCol="0">
            <a:spAutoFit/>
          </a:bodyPr>
          <a:lstStyle/>
          <a:p>
            <a:r>
              <a:rPr lang="en-US" dirty="0"/>
              <a:t>Example Menu format</a:t>
            </a:r>
          </a:p>
        </p:txBody>
      </p:sp>
      <p:sp>
        <p:nvSpPr>
          <p:cNvPr id="12" name="Rectangle 11">
            <a:extLst>
              <a:ext uri="{FF2B5EF4-FFF2-40B4-BE49-F238E27FC236}">
                <a16:creationId xmlns:a16="http://schemas.microsoft.com/office/drawing/2014/main" id="{3FABDE3A-EC04-4972-92D7-E0D8E550E2DC}"/>
              </a:ext>
            </a:extLst>
          </p:cNvPr>
          <p:cNvSpPr/>
          <p:nvPr/>
        </p:nvSpPr>
        <p:spPr>
          <a:xfrm>
            <a:off x="9037983" y="1881809"/>
            <a:ext cx="1537252" cy="51871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Down 13">
            <a:extLst>
              <a:ext uri="{FF2B5EF4-FFF2-40B4-BE49-F238E27FC236}">
                <a16:creationId xmlns:a16="http://schemas.microsoft.com/office/drawing/2014/main" id="{45BD3098-8CE4-4223-8E50-91A75BF1FA6A}"/>
              </a:ext>
            </a:extLst>
          </p:cNvPr>
          <p:cNvSpPr/>
          <p:nvPr/>
        </p:nvSpPr>
        <p:spPr>
          <a:xfrm>
            <a:off x="9614452" y="2569690"/>
            <a:ext cx="384314" cy="3843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92AF209-02A3-4AD4-90A7-B2373C938BD5}"/>
              </a:ext>
            </a:extLst>
          </p:cNvPr>
          <p:cNvSpPr txBox="1"/>
          <p:nvPr/>
        </p:nvSpPr>
        <p:spPr>
          <a:xfrm>
            <a:off x="8992993" y="3123168"/>
            <a:ext cx="2011546" cy="1200329"/>
          </a:xfrm>
          <a:prstGeom prst="rect">
            <a:avLst/>
          </a:prstGeom>
          <a:noFill/>
        </p:spPr>
        <p:txBody>
          <a:bodyPr wrap="square" rtlCol="0">
            <a:spAutoFit/>
          </a:bodyPr>
          <a:lstStyle/>
          <a:p>
            <a:r>
              <a:rPr lang="en-US" dirty="0"/>
              <a:t>Replace current design with format closer to existing menu style</a:t>
            </a:r>
          </a:p>
        </p:txBody>
      </p:sp>
    </p:spTree>
    <p:extLst>
      <p:ext uri="{BB962C8B-B14F-4D97-AF65-F5344CB8AC3E}">
        <p14:creationId xmlns:p14="http://schemas.microsoft.com/office/powerpoint/2010/main" val="3479216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A4CCD52-6234-4ACF-800E-BDED17130330}"/>
              </a:ext>
            </a:extLst>
          </p:cNvPr>
          <p:cNvPicPr>
            <a:picLocks noChangeAspect="1"/>
          </p:cNvPicPr>
          <p:nvPr/>
        </p:nvPicPr>
        <p:blipFill>
          <a:blip r:embed="rId2"/>
          <a:stretch>
            <a:fillRect/>
          </a:stretch>
        </p:blipFill>
        <p:spPr>
          <a:xfrm>
            <a:off x="676502" y="2739044"/>
            <a:ext cx="6942857" cy="3076190"/>
          </a:xfrm>
          <a:prstGeom prst="rect">
            <a:avLst/>
          </a:prstGeom>
        </p:spPr>
      </p:pic>
      <p:pic>
        <p:nvPicPr>
          <p:cNvPr id="3" name="Picture 2">
            <a:extLst>
              <a:ext uri="{FF2B5EF4-FFF2-40B4-BE49-F238E27FC236}">
                <a16:creationId xmlns:a16="http://schemas.microsoft.com/office/drawing/2014/main" id="{88B539E5-B409-4255-87C2-9F7F7325AFA1}"/>
              </a:ext>
            </a:extLst>
          </p:cNvPr>
          <p:cNvPicPr>
            <a:picLocks noChangeAspect="1"/>
          </p:cNvPicPr>
          <p:nvPr/>
        </p:nvPicPr>
        <p:blipFill rotWithShape="1">
          <a:blip r:embed="rId3"/>
          <a:srcRect b="78397"/>
          <a:stretch/>
        </p:blipFill>
        <p:spPr>
          <a:xfrm>
            <a:off x="344555" y="1121587"/>
            <a:ext cx="11343861" cy="985509"/>
          </a:xfrm>
          <a:prstGeom prst="rect">
            <a:avLst/>
          </a:prstGeom>
        </p:spPr>
      </p:pic>
      <p:cxnSp>
        <p:nvCxnSpPr>
          <p:cNvPr id="5" name="Straight Arrow Connector 4">
            <a:extLst>
              <a:ext uri="{FF2B5EF4-FFF2-40B4-BE49-F238E27FC236}">
                <a16:creationId xmlns:a16="http://schemas.microsoft.com/office/drawing/2014/main" id="{C1B831AC-22A0-4097-A5F3-E619CFEFA282}"/>
              </a:ext>
            </a:extLst>
          </p:cNvPr>
          <p:cNvCxnSpPr>
            <a:cxnSpLocks/>
          </p:cNvCxnSpPr>
          <p:nvPr/>
        </p:nvCxnSpPr>
        <p:spPr>
          <a:xfrm flipH="1">
            <a:off x="6016485" y="1987826"/>
            <a:ext cx="3445567" cy="6952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8CBCC0B-9F59-4BFB-B12E-45A9AFC1AFD2}"/>
              </a:ext>
            </a:extLst>
          </p:cNvPr>
          <p:cNvSpPr txBox="1"/>
          <p:nvPr/>
        </p:nvSpPr>
        <p:spPr>
          <a:xfrm>
            <a:off x="344555" y="280629"/>
            <a:ext cx="10853532" cy="369332"/>
          </a:xfrm>
          <a:prstGeom prst="rect">
            <a:avLst/>
          </a:prstGeom>
          <a:noFill/>
        </p:spPr>
        <p:txBody>
          <a:bodyPr wrap="square" rtlCol="0">
            <a:spAutoFit/>
          </a:bodyPr>
          <a:lstStyle/>
          <a:p>
            <a:r>
              <a:rPr lang="en-US" dirty="0"/>
              <a:t>Property Search – currently a pop up – needing redesign – </a:t>
            </a:r>
            <a:r>
              <a:rPr lang="en-US" dirty="0" err="1"/>
              <a:t>ie</a:t>
            </a:r>
            <a:r>
              <a:rPr lang="en-US" dirty="0"/>
              <a:t>  drop down menu from tab, sketch as shown</a:t>
            </a:r>
          </a:p>
        </p:txBody>
      </p:sp>
      <p:sp>
        <p:nvSpPr>
          <p:cNvPr id="7" name="TextBox 6">
            <a:extLst>
              <a:ext uri="{FF2B5EF4-FFF2-40B4-BE49-F238E27FC236}">
                <a16:creationId xmlns:a16="http://schemas.microsoft.com/office/drawing/2014/main" id="{51C1561F-9477-470A-BD76-A2A2D2EA38E1}"/>
              </a:ext>
            </a:extLst>
          </p:cNvPr>
          <p:cNvSpPr txBox="1"/>
          <p:nvPr/>
        </p:nvSpPr>
        <p:spPr>
          <a:xfrm>
            <a:off x="3485321" y="2351790"/>
            <a:ext cx="1325217" cy="369332"/>
          </a:xfrm>
          <a:prstGeom prst="rect">
            <a:avLst/>
          </a:prstGeom>
          <a:noFill/>
        </p:spPr>
        <p:txBody>
          <a:bodyPr wrap="square" rtlCol="0">
            <a:spAutoFit/>
          </a:bodyPr>
          <a:lstStyle/>
          <a:p>
            <a:r>
              <a:rPr lang="en-US" dirty="0"/>
              <a:t>current</a:t>
            </a:r>
          </a:p>
        </p:txBody>
      </p:sp>
      <p:pic>
        <p:nvPicPr>
          <p:cNvPr id="8" name="Picture 7">
            <a:extLst>
              <a:ext uri="{FF2B5EF4-FFF2-40B4-BE49-F238E27FC236}">
                <a16:creationId xmlns:a16="http://schemas.microsoft.com/office/drawing/2014/main" id="{B499A4E5-946A-4B29-950F-2A6A14AE98E9}"/>
              </a:ext>
            </a:extLst>
          </p:cNvPr>
          <p:cNvPicPr>
            <a:picLocks noChangeAspect="1"/>
          </p:cNvPicPr>
          <p:nvPr/>
        </p:nvPicPr>
        <p:blipFill rotWithShape="1">
          <a:blip r:embed="rId4"/>
          <a:srcRect t="21239"/>
          <a:stretch/>
        </p:blipFill>
        <p:spPr>
          <a:xfrm>
            <a:off x="7626990" y="2785290"/>
            <a:ext cx="4329343" cy="3297321"/>
          </a:xfrm>
          <a:prstGeom prst="rect">
            <a:avLst/>
          </a:prstGeom>
        </p:spPr>
      </p:pic>
      <p:sp>
        <p:nvSpPr>
          <p:cNvPr id="9" name="TextBox 8">
            <a:extLst>
              <a:ext uri="{FF2B5EF4-FFF2-40B4-BE49-F238E27FC236}">
                <a16:creationId xmlns:a16="http://schemas.microsoft.com/office/drawing/2014/main" id="{AE2DD4BA-AB28-4710-8814-9EFAA03ECC96}"/>
              </a:ext>
            </a:extLst>
          </p:cNvPr>
          <p:cNvSpPr txBox="1"/>
          <p:nvPr/>
        </p:nvSpPr>
        <p:spPr>
          <a:xfrm>
            <a:off x="9298581" y="2465069"/>
            <a:ext cx="878959" cy="369332"/>
          </a:xfrm>
          <a:prstGeom prst="rect">
            <a:avLst/>
          </a:prstGeom>
          <a:noFill/>
        </p:spPr>
        <p:txBody>
          <a:bodyPr wrap="none" rtlCol="0">
            <a:spAutoFit/>
          </a:bodyPr>
          <a:lstStyle/>
          <a:p>
            <a:r>
              <a:rPr lang="en-US" dirty="0"/>
              <a:t>desired</a:t>
            </a:r>
          </a:p>
        </p:txBody>
      </p:sp>
      <p:sp>
        <p:nvSpPr>
          <p:cNvPr id="11" name="Arrow: Down 10">
            <a:extLst>
              <a:ext uri="{FF2B5EF4-FFF2-40B4-BE49-F238E27FC236}">
                <a16:creationId xmlns:a16="http://schemas.microsoft.com/office/drawing/2014/main" id="{72061B86-9302-44A6-BCAA-DAE47BD882AF}"/>
              </a:ext>
            </a:extLst>
          </p:cNvPr>
          <p:cNvSpPr/>
          <p:nvPr/>
        </p:nvSpPr>
        <p:spPr>
          <a:xfrm>
            <a:off x="9048946" y="2463418"/>
            <a:ext cx="249635" cy="3498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117E40B8-DE64-46D8-8DD9-153ADE9EEC64}"/>
              </a:ext>
            </a:extLst>
          </p:cNvPr>
          <p:cNvGrpSpPr/>
          <p:nvPr/>
        </p:nvGrpSpPr>
        <p:grpSpPr>
          <a:xfrm>
            <a:off x="0" y="6438934"/>
            <a:ext cx="2209800" cy="419066"/>
            <a:chOff x="0" y="6460367"/>
            <a:chExt cx="2209800" cy="419066"/>
          </a:xfrm>
        </p:grpSpPr>
        <p:pic>
          <p:nvPicPr>
            <p:cNvPr id="12" name="Picture 9">
              <a:extLst>
                <a:ext uri="{FF2B5EF4-FFF2-40B4-BE49-F238E27FC236}">
                  <a16:creationId xmlns:a16="http://schemas.microsoft.com/office/drawing/2014/main" id="{A4BF4505-5BEC-4A91-A394-9C894F54648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0">
              <a:extLst>
                <a:ext uri="{FF2B5EF4-FFF2-40B4-BE49-F238E27FC236}">
                  <a16:creationId xmlns:a16="http://schemas.microsoft.com/office/drawing/2014/main" id="{4C047317-EFEC-45EC-A2CF-2AE6120AEC75}"/>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a:extLst>
                <a:ext uri="{FF2B5EF4-FFF2-40B4-BE49-F238E27FC236}">
                  <a16:creationId xmlns:a16="http://schemas.microsoft.com/office/drawing/2014/main" id="{656DDA27-F523-489B-B9DB-4845EAA9C230}"/>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spTree>
    <p:extLst>
      <p:ext uri="{BB962C8B-B14F-4D97-AF65-F5344CB8AC3E}">
        <p14:creationId xmlns:p14="http://schemas.microsoft.com/office/powerpoint/2010/main" val="2585208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62C05F-559C-4320-A962-D181796AF81B}"/>
              </a:ext>
            </a:extLst>
          </p:cNvPr>
          <p:cNvSpPr txBox="1"/>
          <p:nvPr/>
        </p:nvSpPr>
        <p:spPr>
          <a:xfrm>
            <a:off x="344555" y="280629"/>
            <a:ext cx="10853532" cy="369332"/>
          </a:xfrm>
          <a:prstGeom prst="rect">
            <a:avLst/>
          </a:prstGeom>
          <a:noFill/>
        </p:spPr>
        <p:txBody>
          <a:bodyPr wrap="square" rtlCol="0">
            <a:spAutoFit/>
          </a:bodyPr>
          <a:lstStyle/>
          <a:p>
            <a:r>
              <a:rPr lang="en-US" dirty="0"/>
              <a:t>Property Search – requirements notes: must flow from menus and be concise</a:t>
            </a:r>
          </a:p>
        </p:txBody>
      </p:sp>
      <p:pic>
        <p:nvPicPr>
          <p:cNvPr id="4" name="Picture 3">
            <a:extLst>
              <a:ext uri="{FF2B5EF4-FFF2-40B4-BE49-F238E27FC236}">
                <a16:creationId xmlns:a16="http://schemas.microsoft.com/office/drawing/2014/main" id="{8A405090-942F-44A1-A9BF-18AF528CFE28}"/>
              </a:ext>
            </a:extLst>
          </p:cNvPr>
          <p:cNvPicPr>
            <a:picLocks noChangeAspect="1"/>
          </p:cNvPicPr>
          <p:nvPr/>
        </p:nvPicPr>
        <p:blipFill>
          <a:blip r:embed="rId2"/>
          <a:stretch>
            <a:fillRect/>
          </a:stretch>
        </p:blipFill>
        <p:spPr>
          <a:xfrm>
            <a:off x="5999052" y="2107096"/>
            <a:ext cx="5689364" cy="4569511"/>
          </a:xfrm>
          <a:prstGeom prst="rect">
            <a:avLst/>
          </a:prstGeom>
        </p:spPr>
      </p:pic>
      <p:pic>
        <p:nvPicPr>
          <p:cNvPr id="5" name="Picture 4">
            <a:extLst>
              <a:ext uri="{FF2B5EF4-FFF2-40B4-BE49-F238E27FC236}">
                <a16:creationId xmlns:a16="http://schemas.microsoft.com/office/drawing/2014/main" id="{E463879E-F163-422C-89A9-77C51A538FFA}"/>
              </a:ext>
            </a:extLst>
          </p:cNvPr>
          <p:cNvPicPr>
            <a:picLocks noChangeAspect="1"/>
          </p:cNvPicPr>
          <p:nvPr/>
        </p:nvPicPr>
        <p:blipFill rotWithShape="1">
          <a:blip r:embed="rId3"/>
          <a:srcRect b="78397"/>
          <a:stretch/>
        </p:blipFill>
        <p:spPr>
          <a:xfrm>
            <a:off x="198781" y="753253"/>
            <a:ext cx="11343861" cy="985509"/>
          </a:xfrm>
          <a:prstGeom prst="rect">
            <a:avLst/>
          </a:prstGeom>
        </p:spPr>
      </p:pic>
      <p:sp>
        <p:nvSpPr>
          <p:cNvPr id="6" name="Arrow: Down 5">
            <a:extLst>
              <a:ext uri="{FF2B5EF4-FFF2-40B4-BE49-F238E27FC236}">
                <a16:creationId xmlns:a16="http://schemas.microsoft.com/office/drawing/2014/main" id="{30969693-F601-4A46-97F8-F7A40D7E1E99}"/>
              </a:ext>
            </a:extLst>
          </p:cNvPr>
          <p:cNvSpPr/>
          <p:nvPr/>
        </p:nvSpPr>
        <p:spPr>
          <a:xfrm>
            <a:off x="9250018" y="1649897"/>
            <a:ext cx="410817" cy="3843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57303B0-9003-4B88-845D-E6DD9E62B8B6}"/>
              </a:ext>
            </a:extLst>
          </p:cNvPr>
          <p:cNvSpPr txBox="1"/>
          <p:nvPr/>
        </p:nvSpPr>
        <p:spPr>
          <a:xfrm>
            <a:off x="258415" y="1781246"/>
            <a:ext cx="5512906" cy="4801314"/>
          </a:xfrm>
          <a:prstGeom prst="rect">
            <a:avLst/>
          </a:prstGeom>
          <a:noFill/>
        </p:spPr>
        <p:txBody>
          <a:bodyPr wrap="square" rtlCol="0">
            <a:spAutoFit/>
          </a:bodyPr>
          <a:lstStyle/>
          <a:p>
            <a:r>
              <a:rPr lang="en-US" dirty="0"/>
              <a:t>There are 3 different sections in the property search. </a:t>
            </a:r>
          </a:p>
          <a:p>
            <a:pPr marL="342900" indent="-342900">
              <a:buAutoNum type="arabicParenR"/>
            </a:pPr>
            <a:r>
              <a:rPr lang="en-US" dirty="0"/>
              <a:t>Search Name and ID are input strings which return all properties matching the search – suggest this is on the right side as seen here..</a:t>
            </a:r>
          </a:p>
          <a:p>
            <a:pPr marL="342900" indent="-342900">
              <a:buAutoNum type="arabicParenR"/>
            </a:pPr>
            <a:r>
              <a:rPr lang="en-US" dirty="0"/>
              <a:t>The product is a picklist of fixed items with properties attached to each. The list returned can be very long.. </a:t>
            </a:r>
          </a:p>
          <a:p>
            <a:pPr marL="342900" indent="-342900">
              <a:buAutoNum type="arabicParenR"/>
            </a:pPr>
            <a:r>
              <a:rPr lang="en-US" dirty="0"/>
              <a:t>The Geo Section (divisions/Regions/area) is LINKED.. In a hierarchy, so we need some kind of hover over to display the associated next tier. For example.. I may have 5 divisions.. And highlight/select Europe.. This will automatically generate the regions under Europe if I move </a:t>
            </a:r>
            <a:r>
              <a:rPr lang="en-US" dirty="0" err="1"/>
              <a:t>th</a:t>
            </a:r>
            <a:r>
              <a:rPr lang="en-US" dirty="0"/>
              <a:t> mouse to regions.. The list of matching hotels will be automatically populating on the right.. This list can be very long (imagine 50-100 items returned on the search list .. Or more)  need to consider this in the design.. Can’t be too small to read however..</a:t>
            </a:r>
          </a:p>
        </p:txBody>
      </p:sp>
    </p:spTree>
    <p:extLst>
      <p:ext uri="{BB962C8B-B14F-4D97-AF65-F5344CB8AC3E}">
        <p14:creationId xmlns:p14="http://schemas.microsoft.com/office/powerpoint/2010/main" val="3618643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DB6C5E-E949-402D-8B61-13B6B095890F}"/>
              </a:ext>
            </a:extLst>
          </p:cNvPr>
          <p:cNvSpPr txBox="1"/>
          <p:nvPr/>
        </p:nvSpPr>
        <p:spPr>
          <a:xfrm>
            <a:off x="331303" y="225841"/>
            <a:ext cx="10853532" cy="1477328"/>
          </a:xfrm>
          <a:prstGeom prst="rect">
            <a:avLst/>
          </a:prstGeom>
          <a:noFill/>
        </p:spPr>
        <p:txBody>
          <a:bodyPr wrap="square" rtlCol="0">
            <a:spAutoFit/>
          </a:bodyPr>
          <a:lstStyle/>
          <a:p>
            <a:r>
              <a:rPr lang="en-US" dirty="0"/>
              <a:t>Management Tab Menus – Three level menu structure.. Need assistance with UI presentation here..  Menu level 1-2 as is, Level 3 is represented in the tabs on the first row.. </a:t>
            </a:r>
          </a:p>
          <a:p>
            <a:endParaRPr lang="en-US" dirty="0"/>
          </a:p>
          <a:p>
            <a:r>
              <a:rPr lang="en-US" dirty="0"/>
              <a:t>Once a specific report is selected, the second tab row drops down, allowing specific report parameters to be set.  Need help with UI on this..    </a:t>
            </a:r>
          </a:p>
        </p:txBody>
      </p:sp>
      <p:pic>
        <p:nvPicPr>
          <p:cNvPr id="3" name="Picture 2">
            <a:extLst>
              <a:ext uri="{FF2B5EF4-FFF2-40B4-BE49-F238E27FC236}">
                <a16:creationId xmlns:a16="http://schemas.microsoft.com/office/drawing/2014/main" id="{715FEC0D-7B78-42C7-9A1F-956D707258F3}"/>
              </a:ext>
            </a:extLst>
          </p:cNvPr>
          <p:cNvPicPr>
            <a:picLocks noChangeAspect="1"/>
          </p:cNvPicPr>
          <p:nvPr/>
        </p:nvPicPr>
        <p:blipFill>
          <a:blip r:embed="rId2"/>
          <a:stretch>
            <a:fillRect/>
          </a:stretch>
        </p:blipFill>
        <p:spPr>
          <a:xfrm>
            <a:off x="0" y="1694002"/>
            <a:ext cx="12192000" cy="1170576"/>
          </a:xfrm>
          <a:prstGeom prst="rect">
            <a:avLst/>
          </a:prstGeom>
        </p:spPr>
      </p:pic>
      <p:pic>
        <p:nvPicPr>
          <p:cNvPr id="4" name="Picture 3">
            <a:extLst>
              <a:ext uri="{FF2B5EF4-FFF2-40B4-BE49-F238E27FC236}">
                <a16:creationId xmlns:a16="http://schemas.microsoft.com/office/drawing/2014/main" id="{E2DC86E2-85AD-4534-9B6F-142E18178A3A}"/>
              </a:ext>
            </a:extLst>
          </p:cNvPr>
          <p:cNvPicPr>
            <a:picLocks noChangeAspect="1"/>
          </p:cNvPicPr>
          <p:nvPr/>
        </p:nvPicPr>
        <p:blipFill rotWithShape="1">
          <a:blip r:embed="rId3"/>
          <a:srcRect l="20476" t="18056"/>
          <a:stretch/>
        </p:blipFill>
        <p:spPr>
          <a:xfrm>
            <a:off x="742122" y="3283834"/>
            <a:ext cx="3855044" cy="1623267"/>
          </a:xfrm>
          <a:prstGeom prst="rect">
            <a:avLst/>
          </a:prstGeom>
        </p:spPr>
      </p:pic>
      <p:cxnSp>
        <p:nvCxnSpPr>
          <p:cNvPr id="6" name="Straight Arrow Connector 5">
            <a:extLst>
              <a:ext uri="{FF2B5EF4-FFF2-40B4-BE49-F238E27FC236}">
                <a16:creationId xmlns:a16="http://schemas.microsoft.com/office/drawing/2014/main" id="{FFC771F7-8D05-479A-A219-FADF330A856A}"/>
              </a:ext>
            </a:extLst>
          </p:cNvPr>
          <p:cNvCxnSpPr/>
          <p:nvPr/>
        </p:nvCxnSpPr>
        <p:spPr>
          <a:xfrm>
            <a:off x="1391478" y="2560899"/>
            <a:ext cx="0" cy="7229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90521CF-D2B9-44CC-84EC-7B3BC621EA80}"/>
              </a:ext>
            </a:extLst>
          </p:cNvPr>
          <p:cNvCxnSpPr>
            <a:cxnSpLocks/>
          </p:cNvCxnSpPr>
          <p:nvPr/>
        </p:nvCxnSpPr>
        <p:spPr>
          <a:xfrm>
            <a:off x="1875182" y="3786725"/>
            <a:ext cx="5234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05F1DC1-132E-40DC-855E-A05F47FACB7E}"/>
              </a:ext>
            </a:extLst>
          </p:cNvPr>
          <p:cNvCxnSpPr>
            <a:cxnSpLocks/>
          </p:cNvCxnSpPr>
          <p:nvPr/>
        </p:nvCxnSpPr>
        <p:spPr>
          <a:xfrm flipH="1" flipV="1">
            <a:off x="3087757" y="2418916"/>
            <a:ext cx="357808" cy="10961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B175F83-F687-437B-9DD1-761FBCF27613}"/>
              </a:ext>
            </a:extLst>
          </p:cNvPr>
          <p:cNvSpPr txBox="1"/>
          <p:nvPr/>
        </p:nvSpPr>
        <p:spPr>
          <a:xfrm>
            <a:off x="5486399" y="3515056"/>
            <a:ext cx="5830957" cy="2862322"/>
          </a:xfrm>
          <a:prstGeom prst="rect">
            <a:avLst/>
          </a:prstGeom>
          <a:noFill/>
        </p:spPr>
        <p:txBody>
          <a:bodyPr wrap="square" rtlCol="0">
            <a:spAutoFit/>
          </a:bodyPr>
          <a:lstStyle/>
          <a:p>
            <a:r>
              <a:rPr lang="en-US" dirty="0"/>
              <a:t>In this example: user selects from the ‘Management’ main tab:</a:t>
            </a:r>
          </a:p>
          <a:p>
            <a:r>
              <a:rPr lang="en-US" dirty="0"/>
              <a:t>‘Consolidations’ .. Then ‘Rooms Performance’.</a:t>
            </a:r>
          </a:p>
          <a:p>
            <a:r>
              <a:rPr lang="en-US" dirty="0"/>
              <a:t>This opens the view to a selection of reports – named on horizontal tabs.. Linked to ‘rooms performance’</a:t>
            </a:r>
          </a:p>
          <a:p>
            <a:r>
              <a:rPr lang="en-US" dirty="0"/>
              <a:t>User then selects one of the 4 available reports and gets a second row of tabs with functions/criteria related to the specific report selected.. In this case:  ‘Revenue Summary’</a:t>
            </a:r>
          </a:p>
          <a:p>
            <a:endParaRPr lang="en-US" dirty="0"/>
          </a:p>
          <a:p>
            <a:r>
              <a:rPr lang="en-US" dirty="0"/>
              <a:t>What would be the best way to present UI for this? </a:t>
            </a:r>
          </a:p>
        </p:txBody>
      </p:sp>
      <p:grpSp>
        <p:nvGrpSpPr>
          <p:cNvPr id="9" name="Group 8">
            <a:extLst>
              <a:ext uri="{FF2B5EF4-FFF2-40B4-BE49-F238E27FC236}">
                <a16:creationId xmlns:a16="http://schemas.microsoft.com/office/drawing/2014/main" id="{D61515FC-C118-4A83-AC87-7DDE4B446588}"/>
              </a:ext>
            </a:extLst>
          </p:cNvPr>
          <p:cNvGrpSpPr/>
          <p:nvPr/>
        </p:nvGrpSpPr>
        <p:grpSpPr>
          <a:xfrm>
            <a:off x="0" y="6438934"/>
            <a:ext cx="2209800" cy="419066"/>
            <a:chOff x="0" y="6460367"/>
            <a:chExt cx="2209800" cy="419066"/>
          </a:xfrm>
        </p:grpSpPr>
        <p:pic>
          <p:nvPicPr>
            <p:cNvPr id="11" name="Picture 9">
              <a:extLst>
                <a:ext uri="{FF2B5EF4-FFF2-40B4-BE49-F238E27FC236}">
                  <a16:creationId xmlns:a16="http://schemas.microsoft.com/office/drawing/2014/main" id="{3F25E560-5009-4255-9095-6F59ADE5FA7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0">
              <a:extLst>
                <a:ext uri="{FF2B5EF4-FFF2-40B4-BE49-F238E27FC236}">
                  <a16:creationId xmlns:a16="http://schemas.microsoft.com/office/drawing/2014/main" id="{598E173A-9AD6-4565-824C-D5133A07D270}"/>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a:extLst>
                <a:ext uri="{FF2B5EF4-FFF2-40B4-BE49-F238E27FC236}">
                  <a16:creationId xmlns:a16="http://schemas.microsoft.com/office/drawing/2014/main" id="{CE887782-346A-470F-8201-90071A1BBC13}"/>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sp>
        <p:nvSpPr>
          <p:cNvPr id="5" name="Rectangle 4">
            <a:extLst>
              <a:ext uri="{FF2B5EF4-FFF2-40B4-BE49-F238E27FC236}">
                <a16:creationId xmlns:a16="http://schemas.microsoft.com/office/drawing/2014/main" id="{EC3B9D40-D49E-430C-86DC-6001DA1DDC1A}"/>
              </a:ext>
            </a:extLst>
          </p:cNvPr>
          <p:cNvSpPr/>
          <p:nvPr/>
        </p:nvSpPr>
        <p:spPr>
          <a:xfrm>
            <a:off x="3233530" y="2560899"/>
            <a:ext cx="5685183" cy="3036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BF937A1E-F56A-4785-8C64-7632FA3D0254}"/>
              </a:ext>
            </a:extLst>
          </p:cNvPr>
          <p:cNvCxnSpPr/>
          <p:nvPr/>
        </p:nvCxnSpPr>
        <p:spPr>
          <a:xfrm>
            <a:off x="4717774" y="2252870"/>
            <a:ext cx="238539" cy="3080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9743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4CFCE3-4CAA-4D0A-A148-76F2F5A52625}"/>
              </a:ext>
            </a:extLst>
          </p:cNvPr>
          <p:cNvSpPr txBox="1"/>
          <p:nvPr/>
        </p:nvSpPr>
        <p:spPr>
          <a:xfrm>
            <a:off x="331302" y="225841"/>
            <a:ext cx="10853532" cy="1477328"/>
          </a:xfrm>
          <a:prstGeom prst="rect">
            <a:avLst/>
          </a:prstGeom>
          <a:noFill/>
        </p:spPr>
        <p:txBody>
          <a:bodyPr wrap="square" rtlCol="0">
            <a:spAutoFit/>
          </a:bodyPr>
          <a:lstStyle/>
          <a:p>
            <a:pPr marL="342900" indent="-342900">
              <a:buAutoNum type="arabicPeriod" startAt="4"/>
            </a:pPr>
            <a:r>
              <a:rPr lang="en-US" dirty="0"/>
              <a:t>Rollup Criteria – rewrite on this view.. How can we redesign a report criteria screen to be more concise, modern looking, and not take up the whole page?  Right now it is heavy and </a:t>
            </a:r>
            <a:r>
              <a:rPr lang="en-US" dirty="0" err="1"/>
              <a:t>cumbersome..partly</a:t>
            </a:r>
            <a:r>
              <a:rPr lang="en-US" dirty="0"/>
              <a:t> due to the heavy </a:t>
            </a:r>
            <a:r>
              <a:rPr lang="en-US" dirty="0" err="1"/>
              <a:t>colours</a:t>
            </a:r>
            <a:r>
              <a:rPr lang="en-US" dirty="0"/>
              <a:t> which should be lightened to the blue shading of the menus.. Note: all the functionality needed is present..  As the criteria screen impacts all the reports it does not need to be on the second row of every report.. Can it be placed in one location or as an icon? </a:t>
            </a:r>
          </a:p>
        </p:txBody>
      </p:sp>
      <p:pic>
        <p:nvPicPr>
          <p:cNvPr id="4" name="Picture 3">
            <a:extLst>
              <a:ext uri="{FF2B5EF4-FFF2-40B4-BE49-F238E27FC236}">
                <a16:creationId xmlns:a16="http://schemas.microsoft.com/office/drawing/2014/main" id="{B6826939-123C-4DD4-8251-E3B52676F294}"/>
              </a:ext>
            </a:extLst>
          </p:cNvPr>
          <p:cNvPicPr>
            <a:picLocks noChangeAspect="1"/>
          </p:cNvPicPr>
          <p:nvPr/>
        </p:nvPicPr>
        <p:blipFill>
          <a:blip r:embed="rId2"/>
          <a:stretch>
            <a:fillRect/>
          </a:stretch>
        </p:blipFill>
        <p:spPr>
          <a:xfrm>
            <a:off x="1484679" y="1837305"/>
            <a:ext cx="8546777" cy="4959139"/>
          </a:xfrm>
          <a:prstGeom prst="rect">
            <a:avLst/>
          </a:prstGeom>
        </p:spPr>
      </p:pic>
      <p:sp>
        <p:nvSpPr>
          <p:cNvPr id="5" name="Arrow: Right 4">
            <a:extLst>
              <a:ext uri="{FF2B5EF4-FFF2-40B4-BE49-F238E27FC236}">
                <a16:creationId xmlns:a16="http://schemas.microsoft.com/office/drawing/2014/main" id="{98705A9E-CA52-4AF0-B41A-0C207E19CD42}"/>
              </a:ext>
            </a:extLst>
          </p:cNvPr>
          <p:cNvSpPr/>
          <p:nvPr/>
        </p:nvSpPr>
        <p:spPr>
          <a:xfrm>
            <a:off x="2278361" y="2643265"/>
            <a:ext cx="808383"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B217F32C-F4DF-4DBC-969E-7FC369CE76E5}"/>
              </a:ext>
            </a:extLst>
          </p:cNvPr>
          <p:cNvSpPr/>
          <p:nvPr/>
        </p:nvSpPr>
        <p:spPr>
          <a:xfrm rot="5236706">
            <a:off x="3835472" y="2881554"/>
            <a:ext cx="211654" cy="2146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2076111D-18EF-4C12-9C89-ADF52F557927}"/>
              </a:ext>
            </a:extLst>
          </p:cNvPr>
          <p:cNvGrpSpPr/>
          <p:nvPr/>
        </p:nvGrpSpPr>
        <p:grpSpPr>
          <a:xfrm>
            <a:off x="0" y="6438934"/>
            <a:ext cx="2209800" cy="419066"/>
            <a:chOff x="0" y="6460367"/>
            <a:chExt cx="2209800" cy="419066"/>
          </a:xfrm>
        </p:grpSpPr>
        <p:pic>
          <p:nvPicPr>
            <p:cNvPr id="8" name="Picture 9">
              <a:extLst>
                <a:ext uri="{FF2B5EF4-FFF2-40B4-BE49-F238E27FC236}">
                  <a16:creationId xmlns:a16="http://schemas.microsoft.com/office/drawing/2014/main" id="{BDF5B905-8A6E-47DB-946E-2490B2E5A2B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10">
              <a:extLst>
                <a:ext uri="{FF2B5EF4-FFF2-40B4-BE49-F238E27FC236}">
                  <a16:creationId xmlns:a16="http://schemas.microsoft.com/office/drawing/2014/main" id="{994FCABD-9F7F-4F7A-B8BA-D6E41A1884E9}"/>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a:extLst>
                <a:ext uri="{FF2B5EF4-FFF2-40B4-BE49-F238E27FC236}">
                  <a16:creationId xmlns:a16="http://schemas.microsoft.com/office/drawing/2014/main" id="{B8F7CCA3-4D70-40E9-AFD8-8D28E0D53568}"/>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sp>
        <p:nvSpPr>
          <p:cNvPr id="3" name="TextBox 2">
            <a:extLst>
              <a:ext uri="{FF2B5EF4-FFF2-40B4-BE49-F238E27FC236}">
                <a16:creationId xmlns:a16="http://schemas.microsoft.com/office/drawing/2014/main" id="{E88ED2B2-21BD-4218-AEC4-C0F3760B6A92}"/>
              </a:ext>
            </a:extLst>
          </p:cNvPr>
          <p:cNvSpPr txBox="1"/>
          <p:nvPr/>
        </p:nvSpPr>
        <p:spPr>
          <a:xfrm>
            <a:off x="715617" y="4717774"/>
            <a:ext cx="1934818" cy="923330"/>
          </a:xfrm>
          <a:prstGeom prst="rect">
            <a:avLst/>
          </a:prstGeom>
          <a:noFill/>
        </p:spPr>
        <p:txBody>
          <a:bodyPr wrap="square" rtlCol="0">
            <a:spAutoFit/>
          </a:bodyPr>
          <a:lstStyle/>
          <a:p>
            <a:r>
              <a:rPr lang="en-US" dirty="0"/>
              <a:t>‘lighten up’ redesign UI on criteria options…</a:t>
            </a:r>
          </a:p>
        </p:txBody>
      </p:sp>
      <p:sp>
        <p:nvSpPr>
          <p:cNvPr id="11" name="Rectangle 10">
            <a:extLst>
              <a:ext uri="{FF2B5EF4-FFF2-40B4-BE49-F238E27FC236}">
                <a16:creationId xmlns:a16="http://schemas.microsoft.com/office/drawing/2014/main" id="{CB1FAFC0-4B69-473D-BFA6-116DE6CC40D3}"/>
              </a:ext>
            </a:extLst>
          </p:cNvPr>
          <p:cNvSpPr/>
          <p:nvPr/>
        </p:nvSpPr>
        <p:spPr>
          <a:xfrm>
            <a:off x="3233530" y="2560899"/>
            <a:ext cx="5685183" cy="3036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6492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27D71C-CBA6-4A88-B686-26742DC3680C}"/>
              </a:ext>
            </a:extLst>
          </p:cNvPr>
          <p:cNvSpPr txBox="1"/>
          <p:nvPr/>
        </p:nvSpPr>
        <p:spPr>
          <a:xfrm>
            <a:off x="265044" y="299078"/>
            <a:ext cx="11595652" cy="923330"/>
          </a:xfrm>
          <a:prstGeom prst="rect">
            <a:avLst/>
          </a:prstGeom>
          <a:noFill/>
        </p:spPr>
        <p:txBody>
          <a:bodyPr wrap="square" rtlCol="0">
            <a:spAutoFit/>
          </a:bodyPr>
          <a:lstStyle/>
          <a:p>
            <a:r>
              <a:rPr lang="en-US" dirty="0"/>
              <a:t>9. Accessing Reports and Criteria.. When a report is selected the top tab bar shows the name of the report, and associated functionality.  The criteria screen shows upon clicking the tab but needs redesign.. It looks confusing to sit on top of the report (darken report background?) should slide show /hide, functionality is fixed but UI can be improved</a:t>
            </a:r>
          </a:p>
        </p:txBody>
      </p:sp>
      <p:pic>
        <p:nvPicPr>
          <p:cNvPr id="3" name="Picture 2">
            <a:extLst>
              <a:ext uri="{FF2B5EF4-FFF2-40B4-BE49-F238E27FC236}">
                <a16:creationId xmlns:a16="http://schemas.microsoft.com/office/drawing/2014/main" id="{8B304C98-8C4F-4841-B488-F77DFE8B00C9}"/>
              </a:ext>
            </a:extLst>
          </p:cNvPr>
          <p:cNvPicPr>
            <a:picLocks noChangeAspect="1"/>
          </p:cNvPicPr>
          <p:nvPr/>
        </p:nvPicPr>
        <p:blipFill>
          <a:blip r:embed="rId2"/>
          <a:stretch>
            <a:fillRect/>
          </a:stretch>
        </p:blipFill>
        <p:spPr>
          <a:xfrm>
            <a:off x="0" y="1237759"/>
            <a:ext cx="12192000" cy="4196949"/>
          </a:xfrm>
          <a:prstGeom prst="rect">
            <a:avLst/>
          </a:prstGeom>
        </p:spPr>
      </p:pic>
      <p:sp>
        <p:nvSpPr>
          <p:cNvPr id="4" name="Arrow: Down 3">
            <a:extLst>
              <a:ext uri="{FF2B5EF4-FFF2-40B4-BE49-F238E27FC236}">
                <a16:creationId xmlns:a16="http://schemas.microsoft.com/office/drawing/2014/main" id="{CC45D5C9-060F-4D2F-9194-810A6014D84F}"/>
              </a:ext>
            </a:extLst>
          </p:cNvPr>
          <p:cNvSpPr/>
          <p:nvPr/>
        </p:nvSpPr>
        <p:spPr>
          <a:xfrm>
            <a:off x="2491408" y="1237759"/>
            <a:ext cx="278295" cy="45057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181C0A9C-3D9E-4676-999B-5F934CC0AA1D}"/>
              </a:ext>
            </a:extLst>
          </p:cNvPr>
          <p:cNvCxnSpPr/>
          <p:nvPr/>
        </p:nvCxnSpPr>
        <p:spPr>
          <a:xfrm>
            <a:off x="3154017" y="1934817"/>
            <a:ext cx="51683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A902D25-283B-4036-9D38-73A0F4204C43}"/>
              </a:ext>
            </a:extLst>
          </p:cNvPr>
          <p:cNvCxnSpPr/>
          <p:nvPr/>
        </p:nvCxnSpPr>
        <p:spPr>
          <a:xfrm>
            <a:off x="4618383" y="1928191"/>
            <a:ext cx="51683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2EC14D99-4CC9-4A8D-AA7F-00F53D547281}"/>
              </a:ext>
            </a:extLst>
          </p:cNvPr>
          <p:cNvGrpSpPr/>
          <p:nvPr/>
        </p:nvGrpSpPr>
        <p:grpSpPr>
          <a:xfrm>
            <a:off x="0" y="6438934"/>
            <a:ext cx="2209800" cy="419066"/>
            <a:chOff x="0" y="6460367"/>
            <a:chExt cx="2209800" cy="419066"/>
          </a:xfrm>
        </p:grpSpPr>
        <p:pic>
          <p:nvPicPr>
            <p:cNvPr id="9" name="Picture 9">
              <a:extLst>
                <a:ext uri="{FF2B5EF4-FFF2-40B4-BE49-F238E27FC236}">
                  <a16:creationId xmlns:a16="http://schemas.microsoft.com/office/drawing/2014/main" id="{C91BBBF7-0A01-4F19-96BF-802F12A9548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4549" r="8458"/>
            <a:stretch/>
          </p:blipFill>
          <p:spPr bwMode="auto">
            <a:xfrm>
              <a:off x="0" y="6460367"/>
              <a:ext cx="2209800" cy="419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10">
              <a:extLst>
                <a:ext uri="{FF2B5EF4-FFF2-40B4-BE49-F238E27FC236}">
                  <a16:creationId xmlns:a16="http://schemas.microsoft.com/office/drawing/2014/main" id="{8B0748A9-5DDD-45FF-B9D6-7B4964000A1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28787" r="13260" b="9123"/>
            <a:stretch/>
          </p:blipFill>
          <p:spPr bwMode="auto">
            <a:xfrm>
              <a:off x="485792" y="6460367"/>
              <a:ext cx="1495408" cy="357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a:extLst>
                <a:ext uri="{FF2B5EF4-FFF2-40B4-BE49-F238E27FC236}">
                  <a16:creationId xmlns:a16="http://schemas.microsoft.com/office/drawing/2014/main" id="{4E8E963F-74B9-4721-93D3-1E3041647905}"/>
                </a:ext>
              </a:extLst>
            </p:cNvPr>
            <p:cNvSpPr txBox="1"/>
            <p:nvPr/>
          </p:nvSpPr>
          <p:spPr>
            <a:xfrm>
              <a:off x="522235" y="6479323"/>
              <a:ext cx="1582493" cy="400110"/>
            </a:xfrm>
            <a:prstGeom prst="rect">
              <a:avLst/>
            </a:prstGeom>
            <a:noFill/>
          </p:spPr>
          <p:txBody>
            <a:bodyPr wrap="square" rtlCol="0">
              <a:spAutoFit/>
            </a:bodyPr>
            <a:lstStyle/>
            <a:p>
              <a:r>
                <a:rPr lang="en-US" sz="2000" b="1" dirty="0">
                  <a:solidFill>
                    <a:schemeClr val="bg1"/>
                  </a:solidFill>
                  <a:latin typeface="Candara" pitchFamily="34" charset="0"/>
                  <a:ea typeface="Arial Unicode MS" pitchFamily="34" charset="-128"/>
                  <a:cs typeface="Arial Unicode MS" pitchFamily="34" charset="-128"/>
                </a:rPr>
                <a:t>RM </a:t>
              </a:r>
              <a:r>
                <a:rPr lang="en-US" sz="2000" b="1" dirty="0">
                  <a:solidFill>
                    <a:srgbClr val="00FFFF"/>
                  </a:solidFill>
                  <a:latin typeface="Candara" pitchFamily="34" charset="0"/>
                  <a:ea typeface="Arial Unicode MS" pitchFamily="34" charset="-128"/>
                  <a:cs typeface="Arial Unicode MS" pitchFamily="34" charset="-128"/>
                </a:rPr>
                <a:t>Intel</a:t>
              </a:r>
            </a:p>
          </p:txBody>
        </p:sp>
      </p:grpSp>
      <p:sp>
        <p:nvSpPr>
          <p:cNvPr id="5" name="Rectangle 4">
            <a:extLst>
              <a:ext uri="{FF2B5EF4-FFF2-40B4-BE49-F238E27FC236}">
                <a16:creationId xmlns:a16="http://schemas.microsoft.com/office/drawing/2014/main" id="{A59B7856-F677-4107-896B-C7BF51814E6E}"/>
              </a:ext>
            </a:extLst>
          </p:cNvPr>
          <p:cNvSpPr/>
          <p:nvPr/>
        </p:nvSpPr>
        <p:spPr>
          <a:xfrm>
            <a:off x="1828800" y="1688333"/>
            <a:ext cx="7832035" cy="49827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a:extLst>
              <a:ext uri="{FF2B5EF4-FFF2-40B4-BE49-F238E27FC236}">
                <a16:creationId xmlns:a16="http://schemas.microsoft.com/office/drawing/2014/main" id="{5847451E-0D9F-4EA4-8A0C-152404F0AA96}"/>
              </a:ext>
            </a:extLst>
          </p:cNvPr>
          <p:cNvCxnSpPr/>
          <p:nvPr/>
        </p:nvCxnSpPr>
        <p:spPr>
          <a:xfrm>
            <a:off x="6049617" y="1941443"/>
            <a:ext cx="51683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EE2750E6-0819-494D-8F5A-4BC9FA531E7F}"/>
              </a:ext>
            </a:extLst>
          </p:cNvPr>
          <p:cNvCxnSpPr/>
          <p:nvPr/>
        </p:nvCxnSpPr>
        <p:spPr>
          <a:xfrm>
            <a:off x="7513983" y="1934817"/>
            <a:ext cx="51683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3187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1374</TotalTime>
  <Words>619</Words>
  <Application>Microsoft Office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Unicode MS</vt:lpstr>
      <vt:lpstr>Calibri</vt:lpstr>
      <vt:lpstr>Calibri Light</vt:lpstr>
      <vt:lpstr>Candara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heather.ross@rmintel.com</dc:creator>
  <cp:lastModifiedBy>heather.ross@rmintel.com</cp:lastModifiedBy>
  <cp:revision>23</cp:revision>
  <dcterms:created xsi:type="dcterms:W3CDTF">2017-10-03T15:38:24Z</dcterms:created>
  <dcterms:modified xsi:type="dcterms:W3CDTF">2017-10-07T05:37:37Z</dcterms:modified>
</cp:coreProperties>
</file>