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89"/>
    <p:restoredTop sz="94640"/>
  </p:normalViewPr>
  <p:slideViewPr>
    <p:cSldViewPr snapToGrid="0" snapToObjects="1">
      <p:cViewPr varScale="1">
        <p:scale>
          <a:sx n="110" d="100"/>
          <a:sy n="110" d="100"/>
        </p:scale>
        <p:origin x="39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891CB-4B5D-5D45-A2AB-FCD13B962992}" type="datetimeFigureOut">
              <a:rPr lang="en-US" smtClean="0"/>
              <a:t>9/27/17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746B00-F8FC-1B4F-ADAA-9D5BA0376CD1}" type="slidenum">
              <a:rPr lang="en-US" smtClean="0"/>
              <a:t>‹#›</a:t>
            </a:fld>
            <a:endParaRPr lang="en-US"/>
          </a:p>
        </p:txBody>
      </p:sp>
    </p:spTree>
    <p:extLst>
      <p:ext uri="{BB962C8B-B14F-4D97-AF65-F5344CB8AC3E}">
        <p14:creationId xmlns:p14="http://schemas.microsoft.com/office/powerpoint/2010/main" val="1053938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14D46-38EE-4441-ADAD-EAECF04A4C3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83008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14D46-38EE-4441-ADAD-EAECF04A4C3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1732413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14D46-38EE-4441-ADAD-EAECF04A4C3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1095316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14D46-38EE-4441-ADAD-EAECF04A4C3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1403560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14D46-38EE-4441-ADAD-EAECF04A4C3E}" type="datetimeFigureOut">
              <a:rPr lang="en-US" smtClean="0"/>
              <a:t>9/27/17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1685583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14D46-38EE-4441-ADAD-EAECF04A4C3E}" type="datetimeFigureOut">
              <a:rPr lang="en-US" smtClean="0"/>
              <a:t>9/27/17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214650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14D46-38EE-4441-ADAD-EAECF04A4C3E}" type="datetimeFigureOut">
              <a:rPr lang="en-US" smtClean="0"/>
              <a:t>9/27/17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794119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14D46-38EE-4441-ADAD-EAECF04A4C3E}" type="datetimeFigureOut">
              <a:rPr lang="en-US" smtClean="0"/>
              <a:t>9/27/17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161015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14D46-38EE-4441-ADAD-EAECF04A4C3E}" type="datetimeFigureOut">
              <a:rPr lang="en-US" smtClean="0"/>
              <a:t>9/27/17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364214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14D46-38EE-4441-ADAD-EAECF04A4C3E}" type="datetimeFigureOut">
              <a:rPr lang="en-US" smtClean="0"/>
              <a:t>9/27/17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1020018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14D46-38EE-4441-ADAD-EAECF04A4C3E}" type="datetimeFigureOut">
              <a:rPr lang="en-US" smtClean="0"/>
              <a:t>9/27/17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6420151-B9F7-F546-ACCD-CAFE6CC17D96}" type="slidenum">
              <a:rPr lang="en-US" smtClean="0"/>
              <a:t>‹#›</a:t>
            </a:fld>
            <a:endParaRPr lang="en-US"/>
          </a:p>
        </p:txBody>
      </p:sp>
    </p:spTree>
    <p:extLst>
      <p:ext uri="{BB962C8B-B14F-4D97-AF65-F5344CB8AC3E}">
        <p14:creationId xmlns:p14="http://schemas.microsoft.com/office/powerpoint/2010/main" val="872443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14D46-38EE-4441-ADAD-EAECF04A4C3E}" type="datetimeFigureOut">
              <a:rPr lang="en-US" smtClean="0"/>
              <a:t>9/27/17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420151-B9F7-F546-ACCD-CAFE6CC17D96}" type="slidenum">
              <a:rPr lang="en-US" smtClean="0"/>
              <a:t>‹#›</a:t>
            </a:fld>
            <a:endParaRPr lang="en-US"/>
          </a:p>
        </p:txBody>
      </p:sp>
    </p:spTree>
    <p:extLst>
      <p:ext uri="{BB962C8B-B14F-4D97-AF65-F5344CB8AC3E}">
        <p14:creationId xmlns:p14="http://schemas.microsoft.com/office/powerpoint/2010/main" val="1032923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nxt.org/" TargetMode="External"/><Relationship Id="rId4" Type="http://schemas.openxmlformats.org/officeDocument/2006/relationships/hyperlink" Target="http://bitfury.com/" TargetMode="External"/><Relationship Id="rId5" Type="http://schemas.openxmlformats.org/officeDocument/2006/relationships/hyperlink" Target="https://goldenfleece.co/" TargetMode="External"/><Relationship Id="rId6" Type="http://schemas.openxmlformats.org/officeDocument/2006/relationships/hyperlink" Target="https://www.encrypgen.com/" TargetMode="External"/><Relationship Id="rId7" Type="http://schemas.openxmlformats.org/officeDocument/2006/relationships/hyperlink" Target="https://polybius.io/" TargetMode="External"/><Relationship Id="rId8" Type="http://schemas.openxmlformats.org/officeDocument/2006/relationships/hyperlink" Target="https://www.blockchain.com/" TargetMode="External"/><Relationship Id="rId9" Type="http://schemas.openxmlformats.org/officeDocument/2006/relationships/hyperlink" Target="https://www.kraken.com/" TargetMode="External"/><Relationship Id="rId10" Type="http://schemas.openxmlformats.org/officeDocument/2006/relationships/hyperlink" Target="https://cex.io/" TargetMode="External"/><Relationship Id="rId1" Type="http://schemas.openxmlformats.org/officeDocument/2006/relationships/slideLayout" Target="../slideLayouts/slideLayout2.xml"/><Relationship Id="rId2" Type="http://schemas.openxmlformats.org/officeDocument/2006/relationships/hyperlink" Target="https://www.etoro.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smtClean="0"/>
              <a:t>SpotCoin</a:t>
            </a:r>
            <a:r>
              <a:rPr lang="en-US" dirty="0" smtClean="0"/>
              <a:t> </a:t>
            </a:r>
            <a:r>
              <a:rPr lang="en-US" dirty="0" smtClean="0"/>
              <a:t>Logo</a:t>
            </a:r>
            <a:br>
              <a:rPr lang="en-US" dirty="0" smtClean="0"/>
            </a:br>
            <a:r>
              <a:rPr lang="en-US" dirty="0" smtClean="0"/>
              <a:t>Requirements</a:t>
            </a:r>
            <a:endParaRPr lang="en-US" dirty="0"/>
          </a:p>
        </p:txBody>
      </p:sp>
      <p:sp>
        <p:nvSpPr>
          <p:cNvPr id="3" name="Subtitle 2"/>
          <p:cNvSpPr>
            <a:spLocks noGrp="1"/>
          </p:cNvSpPr>
          <p:nvPr>
            <p:ph type="subTitle" idx="1"/>
          </p:nvPr>
        </p:nvSpPr>
        <p:spPr/>
        <p:txBody>
          <a:bodyPr/>
          <a:lstStyle/>
          <a:p>
            <a:r>
              <a:rPr lang="en-US" dirty="0" smtClean="0"/>
              <a:t>27</a:t>
            </a:r>
            <a:r>
              <a:rPr lang="en-US" dirty="0" smtClean="0"/>
              <a:t> </a:t>
            </a:r>
            <a:r>
              <a:rPr lang="en-US" dirty="0" smtClean="0"/>
              <a:t>September 2017</a:t>
            </a:r>
            <a:endParaRPr lang="en-US" dirty="0"/>
          </a:p>
        </p:txBody>
      </p:sp>
    </p:spTree>
    <p:extLst>
      <p:ext uri="{BB962C8B-B14F-4D97-AF65-F5344CB8AC3E}">
        <p14:creationId xmlns:p14="http://schemas.microsoft.com/office/powerpoint/2010/main" val="748173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Required Reading</a:t>
            </a:r>
            <a:endParaRPr lang="en-US" b="1" dirty="0"/>
          </a:p>
        </p:txBody>
      </p:sp>
      <p:sp>
        <p:nvSpPr>
          <p:cNvPr id="3" name="Content Placeholder 2"/>
          <p:cNvSpPr>
            <a:spLocks noGrp="1"/>
          </p:cNvSpPr>
          <p:nvPr>
            <p:ph idx="1"/>
          </p:nvPr>
        </p:nvSpPr>
        <p:spPr/>
        <p:txBody>
          <a:bodyPr>
            <a:normAutofit fontScale="92500" lnSpcReduction="10000"/>
          </a:bodyPr>
          <a:lstStyle/>
          <a:p>
            <a:r>
              <a:rPr lang="en-US" b="1" i="1" dirty="0" err="1" smtClean="0"/>
              <a:t>spotcoin</a:t>
            </a:r>
            <a:r>
              <a:rPr lang="en-US" b="1" i="1" dirty="0" smtClean="0"/>
              <a:t> overview 2017 - </a:t>
            </a:r>
            <a:r>
              <a:rPr lang="en-US" b="1" i="1" dirty="0" err="1" smtClean="0"/>
              <a:t>loc.pdf</a:t>
            </a:r>
            <a:r>
              <a:rPr lang="en-US" b="1" i="1" dirty="0" smtClean="0"/>
              <a:t> - </a:t>
            </a:r>
            <a:r>
              <a:rPr lang="en-US" dirty="0" smtClean="0"/>
              <a:t>This document was created by Andrew and will explain the overall technical snapshot of </a:t>
            </a:r>
            <a:r>
              <a:rPr lang="en-US" dirty="0" err="1" smtClean="0"/>
              <a:t>SpotCoin</a:t>
            </a:r>
            <a:r>
              <a:rPr lang="en-US" dirty="0" smtClean="0"/>
              <a:t> to better assist your knowledge base for branding ideas. </a:t>
            </a:r>
          </a:p>
          <a:p>
            <a:r>
              <a:rPr lang="en-US" b="1" i="1" dirty="0" smtClean="0"/>
              <a:t>pdf_spotcoin_2017_final.pdf</a:t>
            </a:r>
            <a:r>
              <a:rPr lang="en-US" dirty="0" smtClean="0"/>
              <a:t> - This document is essentially the same exact thing as </a:t>
            </a:r>
            <a:r>
              <a:rPr lang="en-US" b="1" i="1" dirty="0" err="1" smtClean="0"/>
              <a:t>spotcoin</a:t>
            </a:r>
            <a:r>
              <a:rPr lang="en-US" b="1" i="1" dirty="0" smtClean="0"/>
              <a:t> overview 2017 - </a:t>
            </a:r>
            <a:r>
              <a:rPr lang="en-US" b="1" i="1" dirty="0" err="1" smtClean="0"/>
              <a:t>loc.pdf</a:t>
            </a:r>
            <a:r>
              <a:rPr lang="en-US" b="1" i="1" dirty="0" smtClean="0"/>
              <a:t> </a:t>
            </a:r>
            <a:r>
              <a:rPr lang="en-US" dirty="0" smtClean="0"/>
              <a:t>but was tailored for future investors. Note: It was not finished nor is it entirely accurate from a specifics standpoint but I do like how it flows. Ideally I would like to re-create this document in a more concise manner as a handout to future partners, interested partners, investors, etc. </a:t>
            </a:r>
          </a:p>
          <a:p>
            <a:r>
              <a:rPr lang="en-US" b="1" i="1" dirty="0" smtClean="0"/>
              <a:t>Technical Overview - Spring 2017.pdf </a:t>
            </a:r>
            <a:r>
              <a:rPr lang="en-US" dirty="0" smtClean="0"/>
              <a:t>- This is a more in-depth snapshot of our processes. This is just for your situational awareness and could help paint a clearer picture. </a:t>
            </a:r>
          </a:p>
          <a:p>
            <a:endParaRPr lang="en-US" dirty="0" smtClean="0"/>
          </a:p>
          <a:p>
            <a:endParaRPr lang="en-US" b="1" i="1" dirty="0"/>
          </a:p>
          <a:p>
            <a:endParaRPr lang="en-US" dirty="0" smtClean="0"/>
          </a:p>
          <a:p>
            <a:endParaRPr lang="en-US" dirty="0"/>
          </a:p>
        </p:txBody>
      </p:sp>
    </p:spTree>
    <p:extLst>
      <p:ext uri="{BB962C8B-B14F-4D97-AF65-F5344CB8AC3E}">
        <p14:creationId xmlns:p14="http://schemas.microsoft.com/office/powerpoint/2010/main" val="1096408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Definitions &amp; Info</a:t>
            </a:r>
            <a:endParaRPr lang="en-US" b="1" dirty="0"/>
          </a:p>
        </p:txBody>
      </p:sp>
      <p:sp>
        <p:nvSpPr>
          <p:cNvPr id="3" name="Content Placeholder 2"/>
          <p:cNvSpPr>
            <a:spLocks noGrp="1"/>
          </p:cNvSpPr>
          <p:nvPr>
            <p:ph idx="1"/>
          </p:nvPr>
        </p:nvSpPr>
        <p:spPr>
          <a:xfrm>
            <a:off x="838200" y="1825625"/>
            <a:ext cx="10515600" cy="4914388"/>
          </a:xfrm>
        </p:spPr>
        <p:txBody>
          <a:bodyPr>
            <a:normAutofit fontScale="62500" lnSpcReduction="20000"/>
          </a:bodyPr>
          <a:lstStyle/>
          <a:p>
            <a:r>
              <a:rPr lang="en-US" dirty="0"/>
              <a:t>The </a:t>
            </a:r>
            <a:r>
              <a:rPr lang="en-US" b="1" dirty="0" err="1"/>
              <a:t>blockchain</a:t>
            </a:r>
            <a:r>
              <a:rPr lang="en-US" dirty="0"/>
              <a:t> is a </a:t>
            </a:r>
            <a:r>
              <a:rPr lang="en-US" dirty="0" err="1"/>
              <a:t>decentralised</a:t>
            </a:r>
            <a:r>
              <a:rPr lang="en-US" dirty="0"/>
              <a:t> electronic ledger with duplicate copies on thousands of computers around the world. It cannot be altered retrospectively, allowing asset ownership and transfer to be recorded without external verification. </a:t>
            </a:r>
            <a:r>
              <a:rPr lang="en-US" dirty="0" smtClean="0"/>
              <a:t>(</a:t>
            </a:r>
            <a:r>
              <a:rPr lang="en-US" dirty="0"/>
              <a:t>Reference: http://</a:t>
            </a:r>
            <a:r>
              <a:rPr lang="en-US" dirty="0" err="1"/>
              <a:t>www.wired.co.uk</a:t>
            </a:r>
            <a:r>
              <a:rPr lang="en-US" dirty="0"/>
              <a:t>/article/unlock-the-</a:t>
            </a:r>
            <a:r>
              <a:rPr lang="en-US" dirty="0" err="1"/>
              <a:t>blockchain</a:t>
            </a:r>
            <a:r>
              <a:rPr lang="en-US" dirty="0"/>
              <a:t>) </a:t>
            </a:r>
          </a:p>
          <a:p>
            <a:r>
              <a:rPr lang="en-US" b="1" dirty="0" err="1"/>
              <a:t>IoT</a:t>
            </a:r>
            <a:r>
              <a:rPr lang="en-US" dirty="0"/>
              <a:t> as "a global infrastructure for the information society, enabling advanced services by interconnecting (physical and virtual) things based on existing and evolving interoperable information and communication technologies"[3] and for these purposes a "thing" is "an object of the physical world (physical things) or the information world (virtual things), which is capable of being identified and integrated into communication networks (https://</a:t>
            </a:r>
            <a:r>
              <a:rPr lang="en-US" dirty="0" err="1"/>
              <a:t>en.wikipedia.org</a:t>
            </a:r>
            <a:r>
              <a:rPr lang="en-US" dirty="0"/>
              <a:t>/wiki/</a:t>
            </a:r>
            <a:r>
              <a:rPr lang="en-US" dirty="0" err="1"/>
              <a:t>Internet_of_things</a:t>
            </a:r>
            <a:r>
              <a:rPr lang="en-US" dirty="0"/>
              <a:t>) </a:t>
            </a:r>
          </a:p>
          <a:p>
            <a:r>
              <a:rPr lang="en-US" b="1" dirty="0"/>
              <a:t>What is a 'Spot </a:t>
            </a:r>
            <a:r>
              <a:rPr lang="en-US" b="1" dirty="0" smtClean="0"/>
              <a:t>Market</a:t>
            </a:r>
            <a:r>
              <a:rPr lang="en-US" dirty="0" smtClean="0"/>
              <a:t>’ - The </a:t>
            </a:r>
            <a:r>
              <a:rPr lang="en-US" dirty="0"/>
              <a:t>spot is a market for financial instruments such as commodities and securities which are traded immediately or on the spot. In spot markets, spot trades are made with spot prices. Unlike the futures market, orders made in the spot market are settled instantly. Spot markets can be organized markets or exchanges or over-the-counter (OTC) markets</a:t>
            </a:r>
            <a:r>
              <a:rPr lang="en-US" dirty="0" smtClean="0"/>
              <a:t>.</a:t>
            </a:r>
            <a:endParaRPr lang="en-US" dirty="0"/>
          </a:p>
          <a:p>
            <a:r>
              <a:rPr lang="en-US" b="1" dirty="0"/>
              <a:t>Ripple</a:t>
            </a:r>
            <a:r>
              <a:rPr lang="en-US" dirty="0"/>
              <a:t> is a real-time gross settlement system (RTGS), currency exchange and remittance network by Ripple. Also called the Ripple </a:t>
            </a:r>
            <a:r>
              <a:rPr lang="en-US" dirty="0" err="1"/>
              <a:t>TransactionProtocol</a:t>
            </a:r>
            <a:r>
              <a:rPr lang="en-US" dirty="0"/>
              <a:t> (RTXP) or Ripple protocol, it is built upon a distributed open source Internet protocol, consensus ledger and native currency called XRP (ripples</a:t>
            </a:r>
            <a:r>
              <a:rPr lang="en-US" dirty="0" smtClean="0"/>
              <a:t>). - https</a:t>
            </a:r>
            <a:r>
              <a:rPr lang="en-US" dirty="0"/>
              <a:t>://</a:t>
            </a:r>
            <a:r>
              <a:rPr lang="en-US" dirty="0" err="1"/>
              <a:t>en.wikipedia.org</a:t>
            </a:r>
            <a:r>
              <a:rPr lang="en-US" dirty="0"/>
              <a:t>/wiki/</a:t>
            </a:r>
            <a:r>
              <a:rPr lang="en-US" dirty="0" err="1"/>
              <a:t>ISC_license</a:t>
            </a:r>
            <a:r>
              <a:rPr lang="en-US" dirty="0"/>
              <a:t> – Ripple Uses ISC </a:t>
            </a:r>
            <a:r>
              <a:rPr lang="en-US" dirty="0" smtClean="0"/>
              <a:t>License</a:t>
            </a:r>
          </a:p>
          <a:p>
            <a:r>
              <a:rPr lang="en-US" dirty="0" smtClean="0"/>
              <a:t>https</a:t>
            </a:r>
            <a:r>
              <a:rPr lang="en-US" dirty="0"/>
              <a:t>://</a:t>
            </a:r>
            <a:r>
              <a:rPr lang="en-US" dirty="0" err="1"/>
              <a:t>en.wikipedia.org</a:t>
            </a:r>
            <a:r>
              <a:rPr lang="en-US" dirty="0"/>
              <a:t>/wiki/Dash_(cryptocurrency</a:t>
            </a:r>
            <a:r>
              <a:rPr lang="en-US" dirty="0" smtClean="0"/>
              <a:t>)</a:t>
            </a:r>
            <a:endParaRPr lang="en-US" dirty="0"/>
          </a:p>
          <a:p>
            <a:r>
              <a:rPr lang="en-US" dirty="0"/>
              <a:t>https://</a:t>
            </a:r>
            <a:r>
              <a:rPr lang="en-US" dirty="0" err="1" smtClean="0"/>
              <a:t>en.wikipedia.org</a:t>
            </a:r>
            <a:r>
              <a:rPr lang="en-US" dirty="0" smtClean="0"/>
              <a:t>/wiki/</a:t>
            </a:r>
            <a:r>
              <a:rPr lang="en-US" dirty="0" err="1" smtClean="0"/>
              <a:t>Nxt</a:t>
            </a:r>
            <a:endParaRPr lang="en-US" dirty="0"/>
          </a:p>
          <a:p>
            <a:r>
              <a:rPr lang="en-US" dirty="0"/>
              <a:t>https://</a:t>
            </a:r>
            <a:r>
              <a:rPr lang="en-US" dirty="0" err="1" smtClean="0"/>
              <a:t>en.wikipedia.org</a:t>
            </a:r>
            <a:r>
              <a:rPr lang="en-US" dirty="0" smtClean="0"/>
              <a:t>/wiki/</a:t>
            </a:r>
            <a:r>
              <a:rPr lang="en-US" dirty="0" err="1" smtClean="0"/>
              <a:t>Blockchain</a:t>
            </a:r>
            <a:endParaRPr lang="en-US" dirty="0" smtClean="0"/>
          </a:p>
          <a:p>
            <a:endParaRPr lang="en-US" b="1" i="1" dirty="0"/>
          </a:p>
          <a:p>
            <a:endParaRPr lang="en-US" dirty="0" smtClean="0"/>
          </a:p>
          <a:p>
            <a:endParaRPr lang="en-US" dirty="0"/>
          </a:p>
        </p:txBody>
      </p:sp>
    </p:spTree>
    <p:extLst>
      <p:ext uri="{BB962C8B-B14F-4D97-AF65-F5344CB8AC3E}">
        <p14:creationId xmlns:p14="http://schemas.microsoft.com/office/powerpoint/2010/main" val="2021654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Identified Competition </a:t>
            </a:r>
            <a:endParaRPr lang="en-US" b="1" dirty="0"/>
          </a:p>
        </p:txBody>
      </p:sp>
      <p:sp>
        <p:nvSpPr>
          <p:cNvPr id="3" name="Content Placeholder 2"/>
          <p:cNvSpPr>
            <a:spLocks noGrp="1"/>
          </p:cNvSpPr>
          <p:nvPr>
            <p:ph idx="1"/>
          </p:nvPr>
        </p:nvSpPr>
        <p:spPr>
          <a:xfrm>
            <a:off x="838200" y="1825625"/>
            <a:ext cx="10515600" cy="4914388"/>
          </a:xfrm>
        </p:spPr>
        <p:txBody>
          <a:bodyPr>
            <a:normAutofit fontScale="92500" lnSpcReduction="20000"/>
          </a:bodyPr>
          <a:lstStyle/>
          <a:p>
            <a:pPr marL="0" lvl="0" indent="0">
              <a:buNone/>
            </a:pPr>
            <a:r>
              <a:rPr lang="en-US" dirty="0" smtClean="0"/>
              <a:t>Although </a:t>
            </a:r>
            <a:r>
              <a:rPr lang="en-US" dirty="0" err="1" smtClean="0"/>
              <a:t>SpotCoin</a:t>
            </a:r>
            <a:r>
              <a:rPr lang="en-US" dirty="0" smtClean="0"/>
              <a:t> </a:t>
            </a:r>
            <a:r>
              <a:rPr lang="en-US" dirty="0" err="1" smtClean="0"/>
              <a:t>doesn</a:t>
            </a:r>
            <a:r>
              <a:rPr lang="mr-IN" dirty="0" smtClean="0"/>
              <a:t>’</a:t>
            </a:r>
            <a:r>
              <a:rPr lang="en-US" dirty="0" smtClean="0"/>
              <a:t>t have any direct </a:t>
            </a:r>
            <a:r>
              <a:rPr lang="en-US" dirty="0" err="1" smtClean="0"/>
              <a:t>nitche</a:t>
            </a:r>
            <a:r>
              <a:rPr lang="en-US" dirty="0" smtClean="0"/>
              <a:t> competition due to our very focused mission, the following pages can help you better understand the marketplace. </a:t>
            </a:r>
          </a:p>
          <a:p>
            <a:pPr lvl="0"/>
            <a:r>
              <a:rPr lang="en-US" dirty="0" smtClean="0">
                <a:hlinkClick r:id="rId2"/>
              </a:rPr>
              <a:t>https</a:t>
            </a:r>
            <a:r>
              <a:rPr lang="en-US" dirty="0">
                <a:hlinkClick r:id="rId2"/>
              </a:rPr>
              <a:t>://www.etoro.com</a:t>
            </a:r>
            <a:r>
              <a:rPr lang="en-US" dirty="0" smtClean="0">
                <a:hlinkClick r:id="rId2"/>
              </a:rPr>
              <a:t>/</a:t>
            </a:r>
            <a:r>
              <a:rPr lang="en-US" dirty="0" smtClean="0"/>
              <a:t> </a:t>
            </a:r>
            <a:endParaRPr lang="en-US" dirty="0"/>
          </a:p>
          <a:p>
            <a:pPr lvl="0"/>
            <a:r>
              <a:rPr lang="en-US" dirty="0">
                <a:hlinkClick r:id="rId3"/>
              </a:rPr>
              <a:t>https://nxt.org</a:t>
            </a:r>
            <a:r>
              <a:rPr lang="en-US" dirty="0" smtClean="0">
                <a:hlinkClick r:id="rId3"/>
              </a:rPr>
              <a:t>/</a:t>
            </a:r>
            <a:r>
              <a:rPr lang="en-US" dirty="0" smtClean="0"/>
              <a:t> </a:t>
            </a:r>
            <a:endParaRPr lang="en-US" dirty="0"/>
          </a:p>
          <a:p>
            <a:pPr lvl="0"/>
            <a:r>
              <a:rPr lang="en-US" dirty="0">
                <a:hlinkClick r:id="rId4"/>
              </a:rPr>
              <a:t>http://bitfury.com</a:t>
            </a:r>
            <a:r>
              <a:rPr lang="en-US" dirty="0" smtClean="0">
                <a:hlinkClick r:id="rId4"/>
              </a:rPr>
              <a:t>/</a:t>
            </a:r>
            <a:endParaRPr lang="en-US" dirty="0" smtClean="0"/>
          </a:p>
          <a:p>
            <a:pPr lvl="0"/>
            <a:r>
              <a:rPr lang="en-US" dirty="0" smtClean="0">
                <a:hlinkClick r:id="rId5"/>
              </a:rPr>
              <a:t>https://goldenfleece.co/</a:t>
            </a:r>
            <a:r>
              <a:rPr lang="en-US" dirty="0" smtClean="0"/>
              <a:t> </a:t>
            </a:r>
          </a:p>
          <a:p>
            <a:pPr lvl="0"/>
            <a:r>
              <a:rPr lang="en-US" dirty="0" smtClean="0">
                <a:hlinkClick r:id="rId6"/>
              </a:rPr>
              <a:t>https://www.encrypgen.com/</a:t>
            </a:r>
            <a:r>
              <a:rPr lang="en-US" dirty="0" smtClean="0"/>
              <a:t> </a:t>
            </a:r>
          </a:p>
          <a:p>
            <a:pPr lvl="0"/>
            <a:r>
              <a:rPr lang="en-US" dirty="0" smtClean="0">
                <a:hlinkClick r:id="rId7"/>
              </a:rPr>
              <a:t>https://polybius.io/</a:t>
            </a:r>
            <a:endParaRPr lang="en-US" dirty="0" smtClean="0"/>
          </a:p>
          <a:p>
            <a:pPr lvl="0"/>
            <a:r>
              <a:rPr lang="en-US" i="1" dirty="0">
                <a:hlinkClick r:id="rId8"/>
              </a:rPr>
              <a:t>https://www.blockchain.com</a:t>
            </a:r>
            <a:r>
              <a:rPr lang="en-US" i="1" dirty="0" smtClean="0">
                <a:hlinkClick r:id="rId8"/>
              </a:rPr>
              <a:t>/</a:t>
            </a:r>
            <a:r>
              <a:rPr lang="en-US" i="1" dirty="0" smtClean="0"/>
              <a:t> </a:t>
            </a:r>
            <a:endParaRPr lang="en-US" dirty="0"/>
          </a:p>
          <a:p>
            <a:pPr lvl="0"/>
            <a:r>
              <a:rPr lang="en-US" i="1" dirty="0">
                <a:hlinkClick r:id="rId9"/>
              </a:rPr>
              <a:t>https://</a:t>
            </a:r>
            <a:r>
              <a:rPr lang="en-US" i="1" dirty="0" smtClean="0">
                <a:hlinkClick r:id="rId9"/>
              </a:rPr>
              <a:t>www.kraken.com</a:t>
            </a:r>
            <a:r>
              <a:rPr lang="en-US" i="1" dirty="0" smtClean="0"/>
              <a:t> </a:t>
            </a:r>
            <a:endParaRPr lang="en-US" dirty="0"/>
          </a:p>
          <a:p>
            <a:pPr lvl="0"/>
            <a:r>
              <a:rPr lang="en-US" i="1" dirty="0">
                <a:hlinkClick r:id="rId10"/>
              </a:rPr>
              <a:t>https://cex.io</a:t>
            </a:r>
            <a:r>
              <a:rPr lang="en-US" i="1" dirty="0" smtClean="0">
                <a:hlinkClick r:id="rId10"/>
              </a:rPr>
              <a:t>/</a:t>
            </a:r>
            <a:r>
              <a:rPr lang="en-US" i="1" dirty="0" smtClean="0"/>
              <a:t> </a:t>
            </a:r>
            <a:endParaRPr lang="en-US" dirty="0"/>
          </a:p>
          <a:p>
            <a:endParaRPr lang="en-US" b="1" i="1" dirty="0"/>
          </a:p>
          <a:p>
            <a:endParaRPr lang="en-US" dirty="0" smtClean="0"/>
          </a:p>
          <a:p>
            <a:endParaRPr lang="en-US" dirty="0"/>
          </a:p>
        </p:txBody>
      </p:sp>
    </p:spTree>
    <p:extLst>
      <p:ext uri="{BB962C8B-B14F-4D97-AF65-F5344CB8AC3E}">
        <p14:creationId xmlns:p14="http://schemas.microsoft.com/office/powerpoint/2010/main" val="2084312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Logo</a:t>
            </a:r>
            <a:endParaRPr lang="en-US" b="1" dirty="0"/>
          </a:p>
        </p:txBody>
      </p:sp>
      <p:sp>
        <p:nvSpPr>
          <p:cNvPr id="3" name="Content Placeholder 2"/>
          <p:cNvSpPr>
            <a:spLocks noGrp="1"/>
          </p:cNvSpPr>
          <p:nvPr>
            <p:ph idx="1"/>
          </p:nvPr>
        </p:nvSpPr>
        <p:spPr>
          <a:xfrm>
            <a:off x="838200" y="1825625"/>
            <a:ext cx="10515600" cy="4914388"/>
          </a:xfrm>
        </p:spPr>
        <p:txBody>
          <a:bodyPr>
            <a:normAutofit/>
          </a:bodyPr>
          <a:lstStyle/>
          <a:p>
            <a:pPr marL="0" lvl="0" indent="0">
              <a:buNone/>
            </a:pPr>
            <a:r>
              <a:rPr lang="en-US" dirty="0" smtClean="0"/>
              <a:t>The current logo does not paint a clear picture of </a:t>
            </a:r>
            <a:r>
              <a:rPr lang="en-US" dirty="0" err="1" smtClean="0"/>
              <a:t>SpotCoin’s</a:t>
            </a:r>
            <a:r>
              <a:rPr lang="en-US" dirty="0" smtClean="0"/>
              <a:t> core. I believe it focuses too much on the </a:t>
            </a:r>
            <a:r>
              <a:rPr lang="en-US" dirty="0" err="1" smtClean="0"/>
              <a:t>BitCoin</a:t>
            </a:r>
            <a:r>
              <a:rPr lang="en-US" dirty="0" smtClean="0"/>
              <a:t> Logo and </a:t>
            </a:r>
            <a:r>
              <a:rPr lang="en-US" dirty="0" err="1" smtClean="0"/>
              <a:t>isnt</a:t>
            </a:r>
            <a:r>
              <a:rPr lang="en-US" dirty="0" smtClean="0"/>
              <a:t> a clean representation of the company. We want to focus on:</a:t>
            </a:r>
          </a:p>
          <a:p>
            <a:r>
              <a:rPr lang="en-US" dirty="0" smtClean="0"/>
              <a:t>Security</a:t>
            </a:r>
            <a:endParaRPr lang="en-US" dirty="0"/>
          </a:p>
          <a:p>
            <a:r>
              <a:rPr lang="en-US" dirty="0" smtClean="0"/>
              <a:t>Transparency</a:t>
            </a:r>
            <a:endParaRPr lang="en-US" dirty="0"/>
          </a:p>
          <a:p>
            <a:r>
              <a:rPr lang="en-US" dirty="0" smtClean="0"/>
              <a:t>Value-add</a:t>
            </a:r>
            <a:endParaRPr lang="en-US" dirty="0"/>
          </a:p>
          <a:p>
            <a:r>
              <a:rPr lang="en-US" dirty="0" smtClean="0"/>
              <a:t>Proven Leadership</a:t>
            </a:r>
          </a:p>
          <a:p>
            <a:r>
              <a:rPr lang="en-US" dirty="0" smtClean="0"/>
              <a:t>Integrity </a:t>
            </a:r>
          </a:p>
          <a:p>
            <a:r>
              <a:rPr lang="en-US" dirty="0" smtClean="0"/>
              <a:t>Expedited Transactions </a:t>
            </a:r>
            <a:endParaRPr lang="en-US" dirty="0"/>
          </a:p>
          <a:p>
            <a:pPr marL="0" lvl="0" indent="0">
              <a:buNone/>
            </a:pPr>
            <a:endParaRPr lang="en-US" dirty="0"/>
          </a:p>
          <a:p>
            <a:endParaRPr lang="en-US" b="1" i="1" dirty="0"/>
          </a:p>
          <a:p>
            <a:endParaRPr lang="en-US" dirty="0" smtClean="0"/>
          </a:p>
          <a:p>
            <a:endParaRPr lang="en-US" dirty="0"/>
          </a:p>
        </p:txBody>
      </p:sp>
    </p:spTree>
    <p:extLst>
      <p:ext uri="{BB962C8B-B14F-4D97-AF65-F5344CB8AC3E}">
        <p14:creationId xmlns:p14="http://schemas.microsoft.com/office/powerpoint/2010/main" val="745480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291" y="404224"/>
            <a:ext cx="10515600" cy="1325563"/>
          </a:xfrm>
        </p:spPr>
        <p:txBody>
          <a:bodyPr/>
          <a:lstStyle/>
          <a:p>
            <a:r>
              <a:rPr lang="en-US" b="1" dirty="0" smtClean="0"/>
              <a:t>Previous Examples </a:t>
            </a:r>
            <a:endParaRPr lang="en-US" b="1" dirty="0"/>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2262" t="16031" r="9608"/>
          <a:stretch/>
        </p:blipFill>
        <p:spPr>
          <a:xfrm>
            <a:off x="3126658" y="3023419"/>
            <a:ext cx="3244646" cy="3700410"/>
          </a:xfrm>
          <a:prstGeom prst="rect">
            <a:avLst/>
          </a:prstGeom>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12019" t="25602" r="11393"/>
          <a:stretch/>
        </p:blipFill>
        <p:spPr>
          <a:xfrm>
            <a:off x="6809269" y="3476445"/>
            <a:ext cx="2922179" cy="3021473"/>
          </a:xfrm>
          <a:prstGeom prst="rect">
            <a:avLst/>
          </a:prstGeom>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18694" r="20564"/>
          <a:stretch/>
        </p:blipFill>
        <p:spPr>
          <a:xfrm>
            <a:off x="10053915" y="3193741"/>
            <a:ext cx="1917290" cy="3359765"/>
          </a:xfrm>
          <a:prstGeom prst="rect">
            <a:avLst/>
          </a:prstGeom>
        </p:spPr>
      </p:pic>
      <p:pic>
        <p:nvPicPr>
          <p:cNvPr id="9" name="Picture 8"/>
          <p:cNvPicPr>
            <a:picLocks noChangeAspect="1"/>
          </p:cNvPicPr>
          <p:nvPr/>
        </p:nvPicPr>
        <p:blipFill rotWithShape="1">
          <a:blip r:embed="rId5">
            <a:extLst>
              <a:ext uri="{28A0092B-C50C-407E-A947-70E740481C1C}">
                <a14:useLocalDpi xmlns:a14="http://schemas.microsoft.com/office/drawing/2010/main" val="0"/>
              </a:ext>
            </a:extLst>
          </a:blip>
          <a:srcRect l="5740" t="5810" r="6397"/>
          <a:stretch/>
        </p:blipFill>
        <p:spPr>
          <a:xfrm>
            <a:off x="191729" y="2330245"/>
            <a:ext cx="2934929" cy="4448636"/>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15830" y="0"/>
            <a:ext cx="4276170" cy="3023419"/>
          </a:xfrm>
          <a:prstGeom prst="rect">
            <a:avLst/>
          </a:prstGeom>
        </p:spPr>
      </p:pic>
    </p:spTree>
    <p:extLst>
      <p:ext uri="{BB962C8B-B14F-4D97-AF65-F5344CB8AC3E}">
        <p14:creationId xmlns:p14="http://schemas.microsoft.com/office/powerpoint/2010/main" val="1185584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524</Words>
  <Application>Microsoft Macintosh PowerPoint</Application>
  <PresentationFormat>Widescreen</PresentationFormat>
  <Paragraphs>40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Calibri Light</vt:lpstr>
      <vt:lpstr>Mangal</vt:lpstr>
      <vt:lpstr>Arial</vt:lpstr>
      <vt:lpstr>Office Theme</vt:lpstr>
      <vt:lpstr>SpotCoin Logo Requirements</vt:lpstr>
      <vt:lpstr>Required Reading</vt:lpstr>
      <vt:lpstr>Definitions &amp; Info</vt:lpstr>
      <vt:lpstr>Identified Competition </vt:lpstr>
      <vt:lpstr>Logo</vt:lpstr>
      <vt:lpstr>Previous Examples </vt:lpstr>
    </vt:vector>
  </TitlesOfParts>
  <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SpotCoin Marketing Requirements</dc:title>
  <dc:creator>Timothy Gick</dc:creator>
  <cp:lastModifiedBy>Timothy Gick</cp:lastModifiedBy>
  <cp:revision>20</cp:revision>
  <dcterms:created xsi:type="dcterms:W3CDTF">2017-09-09T12:51:00Z</dcterms:created>
  <dcterms:modified xsi:type="dcterms:W3CDTF">2017-09-27T18:06:46Z</dcterms:modified>
</cp:coreProperties>
</file>