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OpenSans-regular.fntdata"/><Relationship Id="rId21" Type="http://schemas.openxmlformats.org/officeDocument/2006/relationships/slide" Target="slides/slide16.xml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Relist what comes as a summary for option 1 and option 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name the options something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This is useful - as our journey leading to our current USP and offering is key as we have based this on what we know clients and brands want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This is useful - as our journey leading to our current USP and offering is key as we have based this on what we know clients and brands want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This is useful - as our journey leading to our current USP and offering is key as we have based this on what we know clients and brands want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This is useful - as our journey leading to our current USP and offering is key as we have based this on what we know clients and brands want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This makes more sense now - is more focussed and most importantly the connect paragraph sums up the benefit of the offering for the client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I think one of the biggest questions from clients was always around not feeling overwhelmed by all the data and understanding what they could do with it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The offering feels like it works for both brands and agencies </a:t>
            </a:r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5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444500" y="6032500"/>
            <a:ext cx="606044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GB" sz="4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GB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jpg"/><Relationship Id="rId10" Type="http://schemas.openxmlformats.org/officeDocument/2006/relationships/image" Target="../media/image11.png"/><Relationship Id="rId13" Type="http://schemas.openxmlformats.org/officeDocument/2006/relationships/image" Target="../media/image16.jp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Relationship Id="rId15" Type="http://schemas.openxmlformats.org/officeDocument/2006/relationships/image" Target="../media/image21.png"/><Relationship Id="rId14" Type="http://schemas.openxmlformats.org/officeDocument/2006/relationships/image" Target="../media/image13.jp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12.png"/><Relationship Id="rId8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1524000" y="2245809"/>
            <a:ext cx="9144000" cy="13557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>
                <a:solidFill>
                  <a:srgbClr val="000000"/>
                </a:solidFill>
              </a:rPr>
              <a:t>Insights: Always On Influencer Marketing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474" y="3677750"/>
            <a:ext cx="1977374" cy="3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2400"/>
              <a:t>Insights that ensure your content cycle overlaps with the influencers to drive earned media and sales. </a:t>
            </a:r>
          </a:p>
        </p:txBody>
      </p:sp>
      <p:sp>
        <p:nvSpPr>
          <p:cNvPr id="184" name="Shape 184"/>
          <p:cNvSpPr/>
          <p:nvPr/>
        </p:nvSpPr>
        <p:spPr>
          <a:xfrm>
            <a:off x="1890000" y="2256600"/>
            <a:ext cx="4428000" cy="3528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4770000" y="2332800"/>
            <a:ext cx="4536000" cy="3528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 rot="2700000">
            <a:off x="8406058" y="2620757"/>
            <a:ext cx="395838" cy="43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 rot="7858408">
            <a:off x="8842320" y="4681189"/>
            <a:ext cx="395754" cy="43171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6465100" y="2028825"/>
            <a:ext cx="18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TalentAI captures new videos created in sector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8751100" y="3248025"/>
            <a:ext cx="18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Brand gains real time insights into influencers active NOW engaging consumers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465100" y="5305425"/>
            <a:ext cx="18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Brand connects with influencer to share new products or services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560100" y="3552825"/>
            <a:ext cx="2220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Influencer creates content featuring products (earned media)</a:t>
            </a:r>
          </a:p>
        </p:txBody>
      </p:sp>
      <p:sp>
        <p:nvSpPr>
          <p:cNvPr id="192" name="Shape 192"/>
          <p:cNvSpPr/>
          <p:nvPr/>
        </p:nvSpPr>
        <p:spPr>
          <a:xfrm rot="-8100000">
            <a:off x="5358058" y="5211557"/>
            <a:ext cx="395838" cy="43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3042700" y="1952625"/>
            <a:ext cx="2220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Influencer builds global audience through relatability &amp; shared passions</a:t>
            </a:r>
          </a:p>
        </p:txBody>
      </p:sp>
      <p:sp>
        <p:nvSpPr>
          <p:cNvPr id="194" name="Shape 194"/>
          <p:cNvSpPr/>
          <p:nvPr/>
        </p:nvSpPr>
        <p:spPr>
          <a:xfrm rot="2700000">
            <a:off x="5053258" y="2392157"/>
            <a:ext cx="395838" cy="43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 rot="-8100000">
            <a:off x="2462458" y="5135357"/>
            <a:ext cx="395838" cy="43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 rot="-2700000">
            <a:off x="2233858" y="2620757"/>
            <a:ext cx="395838" cy="43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3053500" y="5229225"/>
            <a:ext cx="2220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Consumer engages with content, discovers and shares with friends and family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909100" y="3552825"/>
            <a:ext cx="2220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Consumers find and follow influencer to see future authentic content and trusted recommendations</a:t>
            </a:r>
          </a:p>
        </p:txBody>
      </p:sp>
      <p:sp>
        <p:nvSpPr>
          <p:cNvPr id="199" name="Shape 199"/>
          <p:cNvSpPr/>
          <p:nvPr/>
        </p:nvSpPr>
        <p:spPr>
          <a:xfrm rot="-2053201">
            <a:off x="5824609" y="2333297"/>
            <a:ext cx="395823" cy="43193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3129700" y="3612450"/>
            <a:ext cx="1539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INFLUENCER 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CONTENT CYCLE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807950" y="3611562"/>
            <a:ext cx="1453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</a:rPr>
              <a:t>BRAND CONTENT CYCLE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Everythings5pounds.com 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Case study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833001" y="365125"/>
            <a:ext cx="10520701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>
                <a:solidFill>
                  <a:srgbClr val="000000"/>
                </a:solidFill>
              </a:rPr>
              <a:t>Joining Process</a:t>
            </a:r>
            <a:r>
              <a:rPr b="0" i="0" lang="en-GB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214" name="Shape 214"/>
          <p:cNvGrpSpPr/>
          <p:nvPr/>
        </p:nvGrpSpPr>
        <p:grpSpPr>
          <a:xfrm>
            <a:off x="838200" y="2148126"/>
            <a:ext cx="10252710" cy="3903185"/>
            <a:chOff x="0" y="125651"/>
            <a:chExt cx="10252710" cy="3903185"/>
          </a:xfrm>
        </p:grpSpPr>
        <p:sp>
          <p:nvSpPr>
            <p:cNvPr id="215" name="Shape 215"/>
            <p:cNvSpPr/>
            <p:nvPr/>
          </p:nvSpPr>
          <p:spPr>
            <a:xfrm>
              <a:off x="1314449" y="673789"/>
              <a:ext cx="1051560" cy="71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2429102" y="585491"/>
              <a:ext cx="120929" cy="227083"/>
            </a:xfrm>
            <a:prstGeom prst="chevron">
              <a:avLst>
                <a:gd fmla="val 90000" name="adj"/>
              </a:avLst>
            </a:prstGeom>
            <a:solidFill>
              <a:srgbClr val="F4D5CC">
                <a:alpha val="89803"/>
              </a:srgbClr>
            </a:solidFill>
            <a:ln cap="flat" cmpd="sng" w="12700">
              <a:solidFill>
                <a:srgbClr val="F4D5CC">
                  <a:alpha val="8980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34866" y="125686"/>
              <a:ext cx="1096277" cy="1096277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x="795412" y="286233"/>
              <a:ext cx="775184" cy="77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525" lIns="42525" rIns="42525" wrap="square" tIns="42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GB" sz="4600"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0" y="1387561"/>
              <a:ext cx="2366010" cy="2641274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F2D5CE">
                <a:alpha val="89803"/>
              </a:srgbClr>
            </a:solidFill>
            <a:ln cap="flat" cmpd="sng" w="12700">
              <a:solidFill>
                <a:srgbClr val="F2D5CE">
                  <a:alpha val="8980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0" y="1860763"/>
              <a:ext cx="2366010" cy="216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86625" rIns="18662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GB" sz="2000">
                  <a:latin typeface="Arial"/>
                  <a:ea typeface="Arial"/>
                  <a:cs typeface="Arial"/>
                  <a:sym typeface="Arial"/>
                </a:rPr>
                <a:t>Select keyword/s or overall sector you would like to receive reports on. 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2628899" y="673752"/>
              <a:ext cx="2366010" cy="71"/>
            </a:xfrm>
            <a:prstGeom prst="rect">
              <a:avLst/>
            </a:prstGeom>
            <a:solidFill>
              <a:srgbClr val="F0D5D0">
                <a:alpha val="89803"/>
              </a:srgbClr>
            </a:solidFill>
            <a:ln cap="flat" cmpd="sng" w="12700">
              <a:solidFill>
                <a:srgbClr val="F0D5D0">
                  <a:alpha val="8980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5058003" y="585458"/>
              <a:ext cx="120929" cy="227129"/>
            </a:xfrm>
            <a:prstGeom prst="chevron">
              <a:avLst>
                <a:gd fmla="val 90000" name="adj"/>
              </a:avLst>
            </a:prstGeom>
            <a:solidFill>
              <a:srgbClr val="EED6D1">
                <a:alpha val="89803"/>
              </a:srgbClr>
            </a:solidFill>
            <a:ln cap="flat" cmpd="sng" w="12700">
              <a:solidFill>
                <a:srgbClr val="EED6D1">
                  <a:alpha val="8980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263766" y="125651"/>
              <a:ext cx="1096277" cy="1096277"/>
            </a:xfrm>
            <a:prstGeom prst="ellipse">
              <a:avLst/>
            </a:prstGeom>
            <a:solidFill>
              <a:srgbClr val="D07A5B"/>
            </a:solidFill>
            <a:ln cap="flat" cmpd="sng" w="12700">
              <a:solidFill>
                <a:srgbClr val="D07A5B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x="3424312" y="286196"/>
              <a:ext cx="775184" cy="77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525" lIns="42525" rIns="42525" wrap="square" tIns="42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GB" sz="4600"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2628899" y="1387523"/>
              <a:ext cx="2366010" cy="2641274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ECD6D3">
                <a:alpha val="89803"/>
              </a:srgbClr>
            </a:solidFill>
            <a:ln cap="flat" cmpd="sng" w="12700">
              <a:solidFill>
                <a:srgbClr val="ECD6D3">
                  <a:alpha val="8980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2628899" y="1860725"/>
              <a:ext cx="2366010" cy="216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86625" rIns="18662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GB" sz="2100"/>
                <a:t>Add target </a:t>
              </a:r>
              <a:r>
                <a:rPr lang="en-GB" sz="2100">
                  <a:latin typeface="Arial"/>
                  <a:ea typeface="Arial"/>
                  <a:cs typeface="Arial"/>
                  <a:sym typeface="Arial"/>
                </a:rPr>
                <a:t>audience demographics </a:t>
              </a:r>
              <a:r>
                <a:rPr lang="en-GB" sz="2100"/>
                <a:t>information to finesse search.  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5257800" y="673770"/>
              <a:ext cx="2366010" cy="72"/>
            </a:xfrm>
            <a:prstGeom prst="rect">
              <a:avLst/>
            </a:prstGeom>
            <a:solidFill>
              <a:srgbClr val="EAD7D5">
                <a:alpha val="89803"/>
              </a:srgbClr>
            </a:solidFill>
            <a:ln cap="flat" cmpd="sng" w="12700">
              <a:solidFill>
                <a:srgbClr val="EAD7D5">
                  <a:alpha val="8980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7686903" y="585472"/>
              <a:ext cx="120929" cy="227143"/>
            </a:xfrm>
            <a:prstGeom prst="chevron">
              <a:avLst>
                <a:gd fmla="val 90000" name="adj"/>
              </a:avLst>
            </a:prstGeom>
            <a:solidFill>
              <a:srgbClr val="E8D8D7">
                <a:alpha val="89803"/>
              </a:srgbClr>
            </a:solidFill>
            <a:ln cap="flat" cmpd="sng" w="12700">
              <a:solidFill>
                <a:srgbClr val="E8D8D7">
                  <a:alpha val="8980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5892666" y="125667"/>
              <a:ext cx="1096277" cy="1096277"/>
            </a:xfrm>
            <a:prstGeom prst="ellipse">
              <a:avLst/>
            </a:prstGeom>
            <a:solidFill>
              <a:srgbClr val="B88881"/>
            </a:solidFill>
            <a:ln cap="flat" cmpd="sng" w="12700">
              <a:solidFill>
                <a:srgbClr val="B8888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6053212" y="286212"/>
              <a:ext cx="775184" cy="77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525" lIns="42525" rIns="42525" wrap="square" tIns="42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GB" sz="4600"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5257800" y="1387561"/>
              <a:ext cx="2366010" cy="2641274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E5DAD9">
                <a:alpha val="89803"/>
              </a:srgbClr>
            </a:solidFill>
            <a:ln cap="flat" cmpd="sng" w="12700">
              <a:solidFill>
                <a:srgbClr val="E5DAD9">
                  <a:alpha val="8980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5257800" y="1860763"/>
              <a:ext cx="2366010" cy="216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86625" rIns="18662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GB" sz="2100">
                  <a:latin typeface="Arial"/>
                  <a:ea typeface="Arial"/>
                  <a:cs typeface="Arial"/>
                  <a:sym typeface="Arial"/>
                </a:rPr>
                <a:t>Select minimum </a:t>
              </a:r>
              <a:r>
                <a:rPr lang="en-GB" sz="2100"/>
                <a:t>i</a:t>
              </a:r>
              <a:r>
                <a:rPr lang="en-GB" sz="2100">
                  <a:latin typeface="Arial"/>
                  <a:ea typeface="Arial"/>
                  <a:cs typeface="Arial"/>
                  <a:sym typeface="Arial"/>
                </a:rPr>
                <a:t>nfluencer reach</a:t>
              </a:r>
              <a:r>
                <a:rPr lang="en-GB" sz="2100"/>
                <a:t> if applicable. 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7886700" y="673770"/>
              <a:ext cx="1183005" cy="72"/>
            </a:xfrm>
            <a:prstGeom prst="rect">
              <a:avLst/>
            </a:prstGeom>
            <a:solidFill>
              <a:srgbClr val="E3DBDB">
                <a:alpha val="89803"/>
              </a:srgbClr>
            </a:solidFill>
            <a:ln cap="flat" cmpd="sng" w="12700">
              <a:solidFill>
                <a:srgbClr val="E3DBDB">
                  <a:alpha val="8980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8521565" y="125667"/>
              <a:ext cx="1096277" cy="1096277"/>
            </a:xfrm>
            <a:prstGeom prst="ellipse">
              <a:avLst/>
            </a:prstGeom>
            <a:solidFill>
              <a:srgbClr val="A4A4A4"/>
            </a:solidFill>
            <a:ln cap="flat" cmpd="sng" w="12700">
              <a:solidFill>
                <a:srgbClr val="A4A4A4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8682111" y="286212"/>
              <a:ext cx="775184" cy="77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525" lIns="42525" rIns="42525" wrap="square" tIns="42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GB" sz="4600"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7886700" y="1387561"/>
              <a:ext cx="2366010" cy="2641274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DFDFDF">
                <a:alpha val="89803"/>
              </a:srgbClr>
            </a:solidFill>
            <a:ln cap="flat" cmpd="sng" w="12700">
              <a:solidFill>
                <a:srgbClr val="DFDFDF">
                  <a:alpha val="89803"/>
                </a:srgbClr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 txBox="1"/>
            <p:nvPr/>
          </p:nvSpPr>
          <p:spPr>
            <a:xfrm>
              <a:off x="7886700" y="1860763"/>
              <a:ext cx="2366010" cy="216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86625" rIns="18662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GB" sz="2100"/>
                <a:t>Generate first report and tweak until happy. Then receive weekly and start connecting!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1357624" y="2174800"/>
            <a:ext cx="4279800" cy="311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9525" lIns="66025" rIns="66025" wrap="square" tIns="495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GB" sz="2800"/>
              <a:t>Base Plan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£400 per week 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3 month initial term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1 months notice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2800"/>
              <a:t>Includes:</a:t>
            </a:r>
          </a:p>
          <a:p>
            <a:pPr indent="-381000" lvl="0" marL="457200" marR="0" rtl="0" algn="ctr">
              <a:spcBef>
                <a:spcPts val="0"/>
              </a:spcBef>
              <a:buSzPct val="100000"/>
              <a:buChar char="●"/>
            </a:pPr>
            <a:r>
              <a:rPr lang="en-GB" sz="2400"/>
              <a:t>Weekly content tracker</a:t>
            </a:r>
          </a:p>
          <a:p>
            <a:pPr indent="-381000" lvl="0" marL="457200" marR="0" rtl="0" algn="ctr">
              <a:spcBef>
                <a:spcPts val="0"/>
              </a:spcBef>
              <a:buSzPct val="100000"/>
              <a:buChar char="●"/>
            </a:pPr>
            <a:r>
              <a:rPr lang="en-GB" sz="2400"/>
              <a:t>Weekly influencer tracker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43" name="Shape 243"/>
          <p:cNvSpPr txBox="1"/>
          <p:nvPr/>
        </p:nvSpPr>
        <p:spPr>
          <a:xfrm>
            <a:off x="6681100" y="2430800"/>
            <a:ext cx="4412700" cy="311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9525" lIns="66025" rIns="66025" wrap="square" tIns="495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GB" sz="2800"/>
              <a:t>Premium Plan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£250 per week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12 month term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2800"/>
              <a:t>1</a:t>
            </a:r>
            <a:r>
              <a:rPr lang="en-GB" sz="2800">
                <a:latin typeface="Arial"/>
                <a:ea typeface="Arial"/>
                <a:cs typeface="Arial"/>
                <a:sym typeface="Arial"/>
              </a:rPr>
              <a:t> months notice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2800"/>
              <a:t>Includes:</a:t>
            </a:r>
          </a:p>
          <a:p>
            <a:pPr indent="-381000" lvl="0" marL="457200" marR="0" rtl="0" algn="ctr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2400"/>
              <a:t>Weekly content tracker</a:t>
            </a:r>
          </a:p>
          <a:p>
            <a:pPr indent="-381000" lvl="0" marL="457200" marR="0" rtl="0" algn="ctr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2400"/>
              <a:t>Weekly influencer tracker</a:t>
            </a:r>
          </a:p>
          <a:p>
            <a:pPr indent="-381000" lvl="0" marL="457200" marR="0" rtl="0" algn="ctr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2400"/>
              <a:t>Monthly overview (including earned media value)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-381000" lvl="0" marL="457200" marR="0" rtl="0" algn="ctr">
              <a:spcBef>
                <a:spcPts val="0"/>
              </a:spcBef>
              <a:buSzPct val="100000"/>
              <a:buChar char="●"/>
            </a:pPr>
            <a:r>
              <a:rPr lang="en-GB" sz="2400"/>
              <a:t>Rising stars tracker</a:t>
            </a:r>
          </a:p>
          <a:p>
            <a:pPr indent="-381000" lvl="0" marL="457200" marR="0" rtl="0" algn="ctr">
              <a:spcBef>
                <a:spcPts val="0"/>
              </a:spcBef>
              <a:buSzPct val="100000"/>
              <a:buChar char="●"/>
            </a:pPr>
            <a:r>
              <a:rPr lang="en-GB" sz="2400"/>
              <a:t>Influencer network tracking</a:t>
            </a:r>
          </a:p>
          <a:p>
            <a:pPr indent="-381000" lvl="0" marL="457200" marR="0" rtl="0" algn="ctr">
              <a:spcBef>
                <a:spcPts val="0"/>
              </a:spcBef>
              <a:buSzPct val="100000"/>
              <a:buChar char="●"/>
            </a:pPr>
            <a:r>
              <a:rPr lang="en-GB" sz="2400"/>
              <a:t>Discounts on additional services</a:t>
            </a:r>
          </a:p>
        </p:txBody>
      </p:sp>
      <p:sp>
        <p:nvSpPr>
          <p:cNvPr id="244" name="Shape 244"/>
          <p:cNvSpPr/>
          <p:nvPr/>
        </p:nvSpPr>
        <p:spPr>
          <a:xfrm>
            <a:off x="1357628" y="462641"/>
            <a:ext cx="9588000" cy="83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3000"/>
              <a:t>Insights membership f</a:t>
            </a:r>
            <a:r>
              <a:rPr lang="en-GB" sz="3000">
                <a:latin typeface="Arial"/>
                <a:ea typeface="Arial"/>
                <a:cs typeface="Arial"/>
                <a:sym typeface="Arial"/>
              </a:rPr>
              <a:t>rom only £250 per week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E4E79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649100" y="1608675"/>
            <a:ext cx="4091100" cy="4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GB" sz="3200">
                <a:solidFill>
                  <a:srgbClr val="FFFFFF"/>
                </a:solidFill>
              </a:rPr>
              <a:t>Members benefit from discounts on additional influencer marketing services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991812" y="651631"/>
            <a:ext cx="6975826" cy="5554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b="1" lang="en-GB" sz="1900">
                <a:solidFill>
                  <a:srgbClr val="FFFF00"/>
                </a:solidFill>
              </a:rPr>
              <a:t>Talent Deep Dives</a:t>
            </a:r>
            <a:r>
              <a:rPr b="1" i="0" lang="en-GB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900">
                <a:solidFill>
                  <a:srgbClr val="FFFFFF"/>
                </a:solidFill>
              </a:rPr>
              <a:t>Get detail audience data on influencers you are interested in paid or long term partnerships with.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b="1" lang="en-GB" sz="1900">
                <a:solidFill>
                  <a:srgbClr val="FFFF00"/>
                </a:solidFill>
              </a:rPr>
              <a:t>Influencer Tracking</a:t>
            </a:r>
            <a:r>
              <a:rPr b="1" i="0" lang="en-GB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 a bespoke da</a:t>
            </a:r>
            <a:r>
              <a:rPr lang="en-GB" sz="1900">
                <a:solidFill>
                  <a:srgbClr val="FFFFFF"/>
                </a:solidFill>
              </a:rPr>
              <a:t>tabase of the influencers you want to track on an ongoing basis to have daily data on the size and shape of their audience and engagement.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b="1" i="0" lang="en-GB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Outreach Program: </a:t>
            </a:r>
            <a:r>
              <a:rPr lang="en-GB" sz="1900">
                <a:solidFill>
                  <a:srgbClr val="FFFFFF"/>
                </a:solidFill>
              </a:rPr>
              <a:t>Outsource the process of connecting with the influencers at scale to our experienced team. We’ve managed campaigns contacting thousands every month!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buClr>
                <a:srgbClr val="FFFF00"/>
              </a:buClr>
              <a:buSzPct val="100000"/>
              <a:buFont typeface="Arial"/>
              <a:buChar char="•"/>
            </a:pPr>
            <a:r>
              <a:rPr b="1" i="0" lang="en-GB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Full Campaign Management: </a:t>
            </a:r>
            <a:r>
              <a:rPr b="0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Launching a new product, service, or just want to drive sales. Our team has over 30 years of experience delivering industry leading paid con</a:t>
            </a:r>
            <a:r>
              <a:rPr lang="en-GB" sz="1900">
                <a:solidFill>
                  <a:srgbClr val="FFFFFF"/>
                </a:solidFill>
              </a:rPr>
              <a:t>tent </a:t>
            </a:r>
            <a:r>
              <a:rPr b="0" i="0" lang="en-GB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campaigns around the globe!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pepsi logo"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979" y="5139073"/>
            <a:ext cx="920700" cy="1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5299" y="488152"/>
            <a:ext cx="1482300" cy="67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ritish airways logo" id="257" name="Shape 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8850" y="600051"/>
            <a:ext cx="2915700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420" y="363050"/>
            <a:ext cx="920700" cy="9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3546" y="5747827"/>
            <a:ext cx="1637700" cy="32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odafone" id="260" name="Shape 2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94549" y="5449629"/>
            <a:ext cx="920700" cy="9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52831" y="5352526"/>
            <a:ext cx="1102200" cy="8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35396" y="411652"/>
            <a:ext cx="823200" cy="82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jack wills" id="263" name="Shape 26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716003" y="314152"/>
            <a:ext cx="920700" cy="92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verything £5" id="264" name="Shape 26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715999" y="5448600"/>
            <a:ext cx="2343900" cy="103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arner music" id="265" name="Shape 26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657544" y="5449620"/>
            <a:ext cx="920700" cy="92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EGA" id="266" name="Shape 26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269071" y="5264525"/>
            <a:ext cx="1290899" cy="12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534421" y="1529600"/>
            <a:ext cx="6266099" cy="9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rIns="25400" wrap="square" tIns="25400">
            <a:noAutofit/>
          </a:bodyPr>
          <a:lstStyle/>
          <a:p>
            <a:pPr indent="0" lvl="1" marL="457200" marR="0" rtl="0" algn="r">
              <a:spcBef>
                <a:spcPts val="0"/>
              </a:spcBef>
              <a:buNone/>
            </a:pPr>
            <a:r>
              <a:rPr b="0" i="0" lang="en-GB" u="none" cap="none" strike="noStrike">
                <a:latin typeface="Arial"/>
                <a:ea typeface="Arial"/>
                <a:cs typeface="Arial"/>
                <a:sym typeface="Arial"/>
              </a:rPr>
              <a:t>“Instrumental nailed the process for us perfectly - discovering amazing comedy influencers that were so good they could have been in the show.’'</a:t>
            </a:r>
          </a:p>
        </p:txBody>
      </p:sp>
      <p:sp>
        <p:nvSpPr>
          <p:cNvPr id="268" name="Shape 268"/>
          <p:cNvSpPr/>
          <p:nvPr/>
        </p:nvSpPr>
        <p:spPr>
          <a:xfrm>
            <a:off x="6967896" y="1538138"/>
            <a:ext cx="957600" cy="957599"/>
          </a:xfrm>
          <a:custGeom>
            <a:pathLst>
              <a:path extrusionOk="0" h="120000" w="120000">
                <a:moveTo>
                  <a:pt x="59996" y="0"/>
                </a:moveTo>
                <a:cubicBezTo>
                  <a:pt x="44642" y="0"/>
                  <a:pt x="29288" y="5861"/>
                  <a:pt x="17574" y="17579"/>
                </a:cubicBezTo>
                <a:cubicBezTo>
                  <a:pt x="-5860" y="41013"/>
                  <a:pt x="-5860" y="78991"/>
                  <a:pt x="17574" y="102420"/>
                </a:cubicBezTo>
                <a:cubicBezTo>
                  <a:pt x="41008" y="125855"/>
                  <a:pt x="78985" y="125855"/>
                  <a:pt x="102419" y="102420"/>
                </a:cubicBezTo>
                <a:cubicBezTo>
                  <a:pt x="125853" y="78991"/>
                  <a:pt x="125853" y="41013"/>
                  <a:pt x="102419" y="17579"/>
                </a:cubicBezTo>
                <a:cubicBezTo>
                  <a:pt x="90705" y="5861"/>
                  <a:pt x="75351" y="0"/>
                  <a:pt x="59996" y="0"/>
                </a:cubicBez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Shape 269"/>
          <p:cNvSpPr/>
          <p:nvPr/>
        </p:nvSpPr>
        <p:spPr>
          <a:xfrm>
            <a:off x="8092873" y="1714250"/>
            <a:ext cx="22188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rIns="25400" wrap="square" tIns="25400">
            <a:noAutofit/>
          </a:bodyPr>
          <a:lstStyle/>
          <a:p>
            <a:pPr indent="0" lvl="1" marL="0" marR="0" rtl="0">
              <a:spcBef>
                <a:spcPts val="0"/>
              </a:spcBef>
              <a:buSzPct val="25000"/>
              <a:buNone/>
            </a:pPr>
            <a:r>
              <a:rPr b="0" i="0" lang="en-GB" sz="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ALEXANDRA BONDI, VIACOM </a:t>
            </a:r>
          </a:p>
        </p:txBody>
      </p:sp>
      <p:sp>
        <p:nvSpPr>
          <p:cNvPr id="270" name="Shape 270"/>
          <p:cNvSpPr/>
          <p:nvPr/>
        </p:nvSpPr>
        <p:spPr>
          <a:xfrm>
            <a:off x="5915246" y="2742825"/>
            <a:ext cx="58704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rIns="25400" wrap="square" tIns="25400">
            <a:noAutofit/>
          </a:bodyPr>
          <a:lstStyle/>
          <a:p>
            <a:pPr indent="0" lvl="1" marL="457200" marR="0" rtl="0" algn="l">
              <a:spcBef>
                <a:spcPts val="0"/>
              </a:spcBef>
              <a:buNone/>
            </a:pPr>
            <a:r>
              <a:rPr b="0" i="0" lang="en-GB" u="none" cap="none" strike="noStrike">
                <a:latin typeface="Arial"/>
                <a:ea typeface="Arial"/>
                <a:cs typeface="Arial"/>
                <a:sym typeface="Arial"/>
              </a:rPr>
              <a:t>‘’Instrumental helped us find influencers who were completely off our radar and deliver incredible returns on our budget. The first content partnership hit 3x our monthly view target in just 2 weeks.”.</a:t>
            </a:r>
          </a:p>
        </p:txBody>
      </p:sp>
      <p:sp>
        <p:nvSpPr>
          <p:cNvPr id="271" name="Shape 271"/>
          <p:cNvSpPr/>
          <p:nvPr/>
        </p:nvSpPr>
        <p:spPr>
          <a:xfrm>
            <a:off x="2650657" y="2976225"/>
            <a:ext cx="23439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rIns="25400" wrap="square" tIns="25400">
            <a:noAutofit/>
          </a:bodyPr>
          <a:lstStyle/>
          <a:p>
            <a:pPr indent="0" lvl="1" marL="457200" marR="0" rtl="0" algn="l">
              <a:spcBef>
                <a:spcPts val="0"/>
              </a:spcBef>
              <a:buSzPct val="25000"/>
              <a:buNone/>
            </a:pPr>
            <a:r>
              <a:rPr b="0" i="0" lang="en-GB" sz="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WILL SWEET, USER ACQUISITION LEAD AT CODE KINGDOM</a:t>
            </a:r>
            <a:r>
              <a:rPr lang="en-GB" sz="800">
                <a:solidFill>
                  <a:srgbClr val="434343"/>
                </a:solidFill>
              </a:rPr>
              <a:t>S</a:t>
            </a:r>
          </a:p>
        </p:txBody>
      </p:sp>
      <p:sp>
        <p:nvSpPr>
          <p:cNvPr id="272" name="Shape 272"/>
          <p:cNvSpPr/>
          <p:nvPr/>
        </p:nvSpPr>
        <p:spPr>
          <a:xfrm>
            <a:off x="5153891" y="2777650"/>
            <a:ext cx="957600" cy="957600"/>
          </a:xfrm>
          <a:custGeom>
            <a:pathLst>
              <a:path extrusionOk="0" h="120000" w="120000">
                <a:moveTo>
                  <a:pt x="59996" y="0"/>
                </a:moveTo>
                <a:cubicBezTo>
                  <a:pt x="44642" y="0"/>
                  <a:pt x="29288" y="5861"/>
                  <a:pt x="17574" y="17579"/>
                </a:cubicBezTo>
                <a:cubicBezTo>
                  <a:pt x="-5860" y="41013"/>
                  <a:pt x="-5860" y="78991"/>
                  <a:pt x="17574" y="102420"/>
                </a:cubicBezTo>
                <a:cubicBezTo>
                  <a:pt x="41008" y="125855"/>
                  <a:pt x="78985" y="125855"/>
                  <a:pt x="102419" y="102420"/>
                </a:cubicBezTo>
                <a:cubicBezTo>
                  <a:pt x="125853" y="78991"/>
                  <a:pt x="125853" y="41013"/>
                  <a:pt x="102419" y="17579"/>
                </a:cubicBezTo>
                <a:cubicBezTo>
                  <a:pt x="90705" y="5861"/>
                  <a:pt x="75351" y="0"/>
                  <a:pt x="59996" y="0"/>
                </a:cubicBez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Shape 273"/>
          <p:cNvSpPr/>
          <p:nvPr/>
        </p:nvSpPr>
        <p:spPr>
          <a:xfrm>
            <a:off x="1514775" y="4164350"/>
            <a:ext cx="5237999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rIns="25400" wrap="square" tIns="25400">
            <a:noAutofit/>
          </a:bodyPr>
          <a:lstStyle/>
          <a:p>
            <a:pPr indent="0" lvl="1" marL="457200" marR="0" rtl="0" algn="l">
              <a:spcBef>
                <a:spcPts val="0"/>
              </a:spcBef>
              <a:buNone/>
            </a:pPr>
            <a:r>
              <a:rPr b="0" i="0" lang="en-GB" u="none" cap="none" strike="noStrike">
                <a:latin typeface="Arial"/>
                <a:ea typeface="Arial"/>
                <a:cs typeface="Arial"/>
                <a:sym typeface="Arial"/>
              </a:rPr>
              <a:t>“The organization, process and communication in particular has been great…I’m happy to say you guys have managed us brilliantly!” </a:t>
            </a:r>
          </a:p>
        </p:txBody>
      </p:sp>
      <p:sp>
        <p:nvSpPr>
          <p:cNvPr id="274" name="Shape 274"/>
          <p:cNvSpPr/>
          <p:nvPr/>
        </p:nvSpPr>
        <p:spPr>
          <a:xfrm>
            <a:off x="7693350" y="4225250"/>
            <a:ext cx="29157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rIns="25400" wrap="square" tIns="25400">
            <a:noAutofit/>
          </a:bodyPr>
          <a:lstStyle/>
          <a:p>
            <a:pPr indent="0" lvl="1" marL="457200" marR="0" rtl="0">
              <a:spcBef>
                <a:spcPts val="0"/>
              </a:spcBef>
              <a:buSzPct val="25000"/>
              <a:buNone/>
            </a:pPr>
            <a:r>
              <a:rPr b="0" i="0" lang="en-GB" sz="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LEO BIRCH, STRATEGIST AT BBC WORLDWIDE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flipH="1">
            <a:off x="6940994" y="3907723"/>
            <a:ext cx="1102199" cy="11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Shape 280"/>
          <p:cNvGrpSpPr/>
          <p:nvPr/>
        </p:nvGrpSpPr>
        <p:grpSpPr>
          <a:xfrm>
            <a:off x="138545" y="3515601"/>
            <a:ext cx="11951853" cy="517239"/>
            <a:chOff x="0" y="144330"/>
            <a:chExt cx="11951853" cy="517239"/>
          </a:xfrm>
        </p:grpSpPr>
        <p:sp>
          <p:nvSpPr>
            <p:cNvPr id="281" name="Shape 281"/>
            <p:cNvSpPr/>
            <p:nvPr/>
          </p:nvSpPr>
          <p:spPr>
            <a:xfrm>
              <a:off x="0" y="144330"/>
              <a:ext cx="11951853" cy="51723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8572850" y="222255"/>
              <a:ext cx="3168875" cy="395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3" name="Shape 283"/>
            <p:cNvSpPr txBox="1"/>
            <p:nvPr/>
          </p:nvSpPr>
          <p:spPr>
            <a:xfrm>
              <a:off x="7201250" y="222255"/>
              <a:ext cx="31689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50" lIns="0" rIns="0" wrap="square" tIns="11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4770200" y="222255"/>
              <a:ext cx="3168875" cy="395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5" name="Shape 285"/>
            <p:cNvSpPr txBox="1"/>
            <p:nvPr/>
          </p:nvSpPr>
          <p:spPr>
            <a:xfrm>
              <a:off x="4008200" y="222255"/>
              <a:ext cx="31689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50" lIns="0" rIns="0" wrap="square" tIns="11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2016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967550" y="222255"/>
              <a:ext cx="3168875" cy="395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967550" y="222255"/>
              <a:ext cx="3168875" cy="395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1750" lIns="0" rIns="0" wrap="square" tIns="11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2015</a:t>
              </a:r>
            </a:p>
          </p:txBody>
        </p:sp>
      </p:grpSp>
      <p:cxnSp>
        <p:nvCxnSpPr>
          <p:cNvPr id="288" name="Shape 288"/>
          <p:cNvCxnSpPr/>
          <p:nvPr/>
        </p:nvCxnSpPr>
        <p:spPr>
          <a:xfrm>
            <a:off x="1163782" y="1861125"/>
            <a:ext cx="0" cy="166254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89" name="Shape 289"/>
          <p:cNvCxnSpPr/>
          <p:nvPr/>
        </p:nvCxnSpPr>
        <p:spPr>
          <a:xfrm>
            <a:off x="8945420" y="2405880"/>
            <a:ext cx="0" cy="1050899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90" name="Shape 290"/>
          <p:cNvCxnSpPr/>
          <p:nvPr/>
        </p:nvCxnSpPr>
        <p:spPr>
          <a:xfrm>
            <a:off x="10296235" y="3964708"/>
            <a:ext cx="0" cy="166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91" name="Shape 291"/>
          <p:cNvCxnSpPr/>
          <p:nvPr/>
        </p:nvCxnSpPr>
        <p:spPr>
          <a:xfrm>
            <a:off x="3357417" y="4017819"/>
            <a:ext cx="0" cy="85205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92" name="Shape 292"/>
          <p:cNvCxnSpPr/>
          <p:nvPr/>
        </p:nvCxnSpPr>
        <p:spPr>
          <a:xfrm>
            <a:off x="1265382" y="4017819"/>
            <a:ext cx="23091" cy="170410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93" name="Shape 293"/>
          <p:cNvCxnSpPr/>
          <p:nvPr/>
        </p:nvCxnSpPr>
        <p:spPr>
          <a:xfrm>
            <a:off x="6924965" y="4211782"/>
            <a:ext cx="0" cy="898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94" name="Shape 294"/>
          <p:cNvCxnSpPr/>
          <p:nvPr/>
        </p:nvCxnSpPr>
        <p:spPr>
          <a:xfrm>
            <a:off x="4488873" y="2539999"/>
            <a:ext cx="0" cy="98367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95" name="Shape 295"/>
          <p:cNvCxnSpPr/>
          <p:nvPr/>
        </p:nvCxnSpPr>
        <p:spPr>
          <a:xfrm>
            <a:off x="2655455" y="1016000"/>
            <a:ext cx="0" cy="2507669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96" name="Shape 296"/>
          <p:cNvSpPr txBox="1"/>
          <p:nvPr/>
        </p:nvSpPr>
        <p:spPr>
          <a:xfrm>
            <a:off x="494145" y="1240166"/>
            <a:ext cx="13392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Warner Music Entertainment President, Conrad Withey, founds Instrumental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6047510" y="455056"/>
            <a:ext cx="1339272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1000">
                <a:solidFill>
                  <a:schemeClr val="lt1"/>
                </a:solidFill>
              </a:rPr>
              <a:t>Tech discovers</a:t>
            </a: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Calum Scott</a:t>
            </a:r>
            <a:r>
              <a:rPr lang="en-GB" sz="1000">
                <a:solidFill>
                  <a:schemeClr val="lt1"/>
                </a:solidFill>
              </a:rPr>
              <a:t>’s Dancing On My Own cover which </a:t>
            </a: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goes on to become the biggest </a:t>
            </a:r>
            <a:r>
              <a:rPr lang="en-GB" sz="1000">
                <a:solidFill>
                  <a:schemeClr val="lt1"/>
                </a:solidFill>
              </a:rPr>
              <a:t>selling single by a UK artist in </a:t>
            </a: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2016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3756892" y="1267111"/>
            <a:ext cx="143163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Instrumental extends tech capability throu</a:t>
            </a:r>
            <a:r>
              <a:rPr lang="en-GB" sz="1000">
                <a:solidFill>
                  <a:schemeClr val="lt1"/>
                </a:solidFill>
              </a:rPr>
              <a:t>gh data</a:t>
            </a: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partnerships </a:t>
            </a:r>
            <a:r>
              <a:rPr lang="en-GB" sz="1000">
                <a:solidFill>
                  <a:schemeClr val="lt1"/>
                </a:solidFill>
              </a:rPr>
              <a:t>&amp;</a:t>
            </a: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launches brand solution for influencer </a:t>
            </a:r>
            <a:r>
              <a:rPr lang="en-GB" sz="1000">
                <a:solidFill>
                  <a:schemeClr val="lt1"/>
                </a:solidFill>
              </a:rPr>
              <a:t>discovery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2588491" y="4886685"/>
            <a:ext cx="1537852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1000">
                <a:solidFill>
                  <a:schemeClr val="lt1"/>
                </a:solidFill>
              </a:rPr>
              <a:t>Warner’s m</a:t>
            </a: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ajor  labels around the world begin working with Instrumental to find the next music stars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851891" y="108043"/>
            <a:ext cx="1607127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Warner Music and venture builders Blenheim Chalcot invest in Instrumental following successful tech demo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469902" y="5721928"/>
            <a:ext cx="1637142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Instrumental develops tech to discover music talent by tracking API data from Y</a:t>
            </a:r>
            <a:r>
              <a:rPr lang="en-GB" sz="1000">
                <a:solidFill>
                  <a:schemeClr val="lt1"/>
                </a:solidFill>
              </a:rPr>
              <a:t>ouTube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5553500" y="5194450"/>
            <a:ext cx="269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Instrumental’s brand division</a:t>
            </a:r>
            <a:r>
              <a:rPr lang="en-GB" sz="1000">
                <a:solidFill>
                  <a:schemeClr val="lt1"/>
                </a:solidFill>
              </a:rPr>
              <a:t> delivers</a:t>
            </a: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campaigns across the globe for brands including:</a:t>
            </a:r>
            <a:r>
              <a:rPr lang="en-GB"/>
              <a:t> </a:t>
            </a: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British Airways, BBC, Vodafone, Jack Wills, Channel 5, P&amp;G and Wella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8218050" y="1331862"/>
            <a:ext cx="1339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Pepsi launch their first 100% influencer </a:t>
            </a:r>
            <a:r>
              <a:rPr lang="en-GB" sz="1000">
                <a:solidFill>
                  <a:schemeClr val="lt1"/>
                </a:solidFill>
              </a:rPr>
              <a:t>led</a:t>
            </a: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campaign, exclusively with Instrumental leading the talent selection and managem</a:t>
            </a:r>
            <a:r>
              <a:rPr lang="en-GB" sz="1000">
                <a:solidFill>
                  <a:schemeClr val="lt1"/>
                </a:solidFill>
              </a:rPr>
              <a:t>ent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9626600" y="5770417"/>
            <a:ext cx="1339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Instrumental Insights and Outreach pro</a:t>
            </a:r>
            <a:r>
              <a:rPr lang="en-GB" sz="1000">
                <a:solidFill>
                  <a:schemeClr val="lt1"/>
                </a:solidFill>
              </a:rPr>
              <a:t>ducts</a:t>
            </a: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launched of</a:t>
            </a:r>
            <a:r>
              <a:rPr lang="en-GB" sz="1000">
                <a:solidFill>
                  <a:schemeClr val="lt1"/>
                </a:solidFill>
              </a:rPr>
              <a:t>f TalentAI capabilities</a:t>
            </a:r>
          </a:p>
        </p:txBody>
      </p:sp>
      <p:cxnSp>
        <p:nvCxnSpPr>
          <p:cNvPr id="305" name="Shape 305"/>
          <p:cNvCxnSpPr/>
          <p:nvPr/>
        </p:nvCxnSpPr>
        <p:spPr>
          <a:xfrm>
            <a:off x="6717146" y="1678709"/>
            <a:ext cx="9236" cy="177799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06" name="Shape 306"/>
          <p:cNvSpPr/>
          <p:nvPr/>
        </p:nvSpPr>
        <p:spPr>
          <a:xfrm>
            <a:off x="138545" y="3590630"/>
            <a:ext cx="15600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Instrumental</a:t>
            </a:r>
          </a:p>
        </p:txBody>
      </p:sp>
      <p:cxnSp>
        <p:nvCxnSpPr>
          <p:cNvPr id="307" name="Shape 307"/>
          <p:cNvCxnSpPr/>
          <p:nvPr/>
        </p:nvCxnSpPr>
        <p:spPr>
          <a:xfrm>
            <a:off x="8698345" y="4027051"/>
            <a:ext cx="0" cy="416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08" name="Shape 308"/>
          <p:cNvSpPr txBox="1"/>
          <p:nvPr/>
        </p:nvSpPr>
        <p:spPr>
          <a:xfrm>
            <a:off x="7723894" y="4528300"/>
            <a:ext cx="2131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1000">
                <a:solidFill>
                  <a:schemeClr val="lt1"/>
                </a:solidFill>
              </a:rPr>
              <a:t>Instrumental begins to develop machine learning capabilities and </a:t>
            </a:r>
            <a:r>
              <a:rPr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TalentAI platform  launches with Live Nation and Pan Mac</a:t>
            </a:r>
            <a:r>
              <a:rPr lang="en-GB" sz="1000">
                <a:solidFill>
                  <a:schemeClr val="lt1"/>
                </a:solidFill>
              </a:rPr>
              <a:t>Millan signing up</a:t>
            </a:r>
          </a:p>
        </p:txBody>
      </p:sp>
      <p:cxnSp>
        <p:nvCxnSpPr>
          <p:cNvPr id="309" name="Shape 309"/>
          <p:cNvCxnSpPr/>
          <p:nvPr/>
        </p:nvCxnSpPr>
        <p:spPr>
          <a:xfrm>
            <a:off x="11229107" y="2486383"/>
            <a:ext cx="0" cy="1077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10" name="Shape 310"/>
          <p:cNvSpPr txBox="1"/>
          <p:nvPr/>
        </p:nvSpPr>
        <p:spPr>
          <a:xfrm>
            <a:off x="10559471" y="1470720"/>
            <a:ext cx="1339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Times features </a:t>
            </a:r>
            <a:r>
              <a:rPr lang="en-GB" sz="1000">
                <a:solidFill>
                  <a:schemeClr val="lt1"/>
                </a:solidFill>
              </a:rPr>
              <a:t>Instrumental &amp; </a:t>
            </a:r>
            <a:r>
              <a:rPr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TalentAI </a:t>
            </a:r>
            <a:r>
              <a:rPr lang="en-GB" sz="1000">
                <a:solidFill>
                  <a:schemeClr val="lt1"/>
                </a:solidFill>
              </a:rPr>
              <a:t>re </a:t>
            </a:r>
            <a:r>
              <a:rPr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how it is changing the </a:t>
            </a:r>
            <a:r>
              <a:rPr lang="en-GB" sz="1000">
                <a:solidFill>
                  <a:schemeClr val="lt1"/>
                </a:solidFill>
              </a:rPr>
              <a:t>face of talent discovery in book publishing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b="0" l="0" r="84771" t="0"/>
          <a:stretch/>
        </p:blipFill>
        <p:spPr>
          <a:xfrm>
            <a:off x="11615077" y="6336864"/>
            <a:ext cx="475323" cy="4603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Shape 312"/>
          <p:cNvCxnSpPr/>
          <p:nvPr/>
        </p:nvCxnSpPr>
        <p:spPr>
          <a:xfrm>
            <a:off x="11610107" y="3934183"/>
            <a:ext cx="0" cy="1077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13" name="Shape 313"/>
          <p:cNvSpPr txBox="1"/>
          <p:nvPr/>
        </p:nvSpPr>
        <p:spPr>
          <a:xfrm>
            <a:off x="10940471" y="5052120"/>
            <a:ext cx="1339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1000">
                <a:solidFill>
                  <a:schemeClr val="lt1"/>
                </a:solidFill>
              </a:rPr>
              <a:t>Instrumental celebrates first #1 best seller in book charts with Saffron Barker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7291675" y="216375"/>
            <a:ext cx="469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800">
                <a:solidFill>
                  <a:srgbClr val="FFFFFF"/>
                </a:solidFill>
              </a:rPr>
              <a:t>Instrumental: Leaders In Finding Online Talent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subTitle"/>
          </p:nvPr>
        </p:nvSpPr>
        <p:spPr>
          <a:xfrm>
            <a:off x="816900" y="627275"/>
            <a:ext cx="10781100" cy="402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1200">
                <a:solidFill>
                  <a:srgbClr val="6A6A6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most credible form of advertising comes straight from the people we know and trust.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-GB" sz="12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Nielsen’s ‘Global Trust in Advertising Report’ interviewed respondents in 60 countries. 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GB" sz="30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83%</a:t>
            </a:r>
            <a:r>
              <a:rPr b="1" lang="en-GB" sz="12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said they trusted the recommendations of friends and family.</a:t>
            </a:r>
            <a:r>
              <a:rPr b="1" lang="en-GB" sz="12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6A6A6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subTitle"/>
          </p:nvPr>
        </p:nvSpPr>
        <p:spPr>
          <a:xfrm>
            <a:off x="816900" y="627275"/>
            <a:ext cx="10781100" cy="402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200">
                <a:solidFill>
                  <a:srgbClr val="6A6A6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hat we mean by ‘friends’ now includes social influencers </a:t>
            </a:r>
            <a:r>
              <a:rPr b="1" lang="en-GB" sz="1800" u="sng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we have never met.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-GB" sz="1800">
                <a:solidFill>
                  <a:srgbClr val="000000"/>
                </a:solidFill>
              </a:rPr>
              <a:t>P</a:t>
            </a:r>
            <a:r>
              <a:rPr b="1" lang="en-GB" sz="1800">
                <a:solidFill>
                  <a:srgbClr val="000000"/>
                </a:solidFill>
              </a:rPr>
              <a:t>urchase decisions are being influenced, everyday, by the creators we follow on social media. </a:t>
            </a:r>
          </a:p>
          <a:p>
            <a:pPr lvl="0">
              <a:spcBef>
                <a:spcPts val="0"/>
              </a:spcBef>
              <a:buNone/>
            </a:pPr>
            <a:r>
              <a:rPr b="1" lang="en-GB" sz="1800">
                <a:solidFill>
                  <a:srgbClr val="000000"/>
                </a:solidFill>
              </a:rPr>
              <a:t>The content they create that features brands and products is earned media.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GB" sz="1800">
                <a:solidFill>
                  <a:srgbClr val="000000"/>
                </a:solidFill>
              </a:rPr>
              <a:t>And it is THE most valuable asset in the digital marketing mix!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b="1" lang="en-GB"/>
              <a:t>SO, HOW CAN YOU GENERATE MORE EARNED MEDIA?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600"/>
          </a:p>
          <a:p>
            <a:pPr lvl="0">
              <a:spcBef>
                <a:spcPts val="0"/>
              </a:spcBef>
              <a:buNone/>
            </a:pPr>
            <a:r>
              <a:rPr b="1" lang="en-GB" sz="3600"/>
              <a:t>THAT’S WHERE INSTRUMENTAL’S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GB" sz="3600"/>
              <a:t>INSIGHTS COME IN </a:t>
            </a:r>
            <a:r>
              <a:rPr b="1" lang="en-GB" sz="3600">
                <a:solidFill>
                  <a:srgbClr val="6A6A6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2400"/>
              <a:t>Influencers and consumers are connected in a constant content cycle.</a:t>
            </a:r>
          </a:p>
        </p:txBody>
      </p:sp>
      <p:sp>
        <p:nvSpPr>
          <p:cNvPr id="122" name="Shape 122"/>
          <p:cNvSpPr/>
          <p:nvPr/>
        </p:nvSpPr>
        <p:spPr>
          <a:xfrm>
            <a:off x="4228225" y="2317125"/>
            <a:ext cx="4428000" cy="3528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7984625" y="3476625"/>
            <a:ext cx="2746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Influencer creates content featuring products the audience is interested in. </a:t>
            </a:r>
          </a:p>
        </p:txBody>
      </p:sp>
      <p:sp>
        <p:nvSpPr>
          <p:cNvPr id="124" name="Shape 124"/>
          <p:cNvSpPr/>
          <p:nvPr/>
        </p:nvSpPr>
        <p:spPr>
          <a:xfrm rot="8227129">
            <a:off x="8158453" y="4796583"/>
            <a:ext cx="395896" cy="43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5492750" y="1982875"/>
            <a:ext cx="2220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Influencer builds global audience through relatability &amp; shared passions</a:t>
            </a:r>
          </a:p>
        </p:txBody>
      </p:sp>
      <p:sp>
        <p:nvSpPr>
          <p:cNvPr id="126" name="Shape 126"/>
          <p:cNvSpPr/>
          <p:nvPr/>
        </p:nvSpPr>
        <p:spPr>
          <a:xfrm rot="2204375">
            <a:off x="7743799" y="2574698"/>
            <a:ext cx="395701" cy="43212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/>
        </p:nvSpPr>
        <p:spPr>
          <a:xfrm rot="-8100000">
            <a:off x="4502912" y="4938118"/>
            <a:ext cx="395838" cy="43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/>
        </p:nvSpPr>
        <p:spPr>
          <a:xfrm rot="-2700000">
            <a:off x="4503033" y="2773882"/>
            <a:ext cx="395838" cy="43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5331925" y="5305425"/>
            <a:ext cx="2220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Consumers engage with content, discover and share with friends and family.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2724425" y="3541625"/>
            <a:ext cx="2543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These c</a:t>
            </a:r>
            <a:r>
              <a:rPr lang="en-GB"/>
              <a:t>onsumers then follow the influencer to see future authentic content and trusted recommendations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65050" y="334850"/>
            <a:ext cx="10515600" cy="1325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2400"/>
              <a:t>The challenge for brands is how to get involved in the cycle.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GB" sz="2400"/>
              <a:t>Which means finding a way to influence the influencers. </a:t>
            </a:r>
          </a:p>
        </p:txBody>
      </p:sp>
      <p:sp>
        <p:nvSpPr>
          <p:cNvPr id="137" name="Shape 137"/>
          <p:cNvSpPr/>
          <p:nvPr/>
        </p:nvSpPr>
        <p:spPr>
          <a:xfrm>
            <a:off x="1890000" y="2256600"/>
            <a:ext cx="4428000" cy="3528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5245900" y="3552825"/>
            <a:ext cx="18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Influencer creates content featuring products (earned media)</a:t>
            </a:r>
          </a:p>
        </p:txBody>
      </p:sp>
      <p:sp>
        <p:nvSpPr>
          <p:cNvPr id="139" name="Shape 139"/>
          <p:cNvSpPr/>
          <p:nvPr/>
        </p:nvSpPr>
        <p:spPr>
          <a:xfrm rot="8227129">
            <a:off x="5586703" y="4906883"/>
            <a:ext cx="395896" cy="43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3042700" y="1952625"/>
            <a:ext cx="2220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Influencer builds global audience through relatability &amp; shared passions</a:t>
            </a:r>
          </a:p>
        </p:txBody>
      </p:sp>
      <p:sp>
        <p:nvSpPr>
          <p:cNvPr id="141" name="Shape 141"/>
          <p:cNvSpPr/>
          <p:nvPr/>
        </p:nvSpPr>
        <p:spPr>
          <a:xfrm rot="2204375">
            <a:off x="5434274" y="2544448"/>
            <a:ext cx="395701" cy="43212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 rot="-8634717">
            <a:off x="2386383" y="5059025"/>
            <a:ext cx="395736" cy="43204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/>
        </p:nvSpPr>
        <p:spPr>
          <a:xfrm rot="-2700000">
            <a:off x="2233858" y="2620757"/>
            <a:ext cx="395838" cy="43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3042575" y="5305425"/>
            <a:ext cx="2220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Consumers engage with content, discover and share with friends and family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909100" y="3552825"/>
            <a:ext cx="2220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Consumers follow influencer to see future authentic content and trusted recommendations</a:t>
            </a:r>
          </a:p>
        </p:txBody>
      </p:sp>
      <p:sp>
        <p:nvSpPr>
          <p:cNvPr id="146" name="Shape 146"/>
          <p:cNvSpPr/>
          <p:nvPr/>
        </p:nvSpPr>
        <p:spPr>
          <a:xfrm>
            <a:off x="6980300" y="3729450"/>
            <a:ext cx="1486500" cy="582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8636000" y="3377250"/>
            <a:ext cx="2775300" cy="16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Brands need to reach out to influencers at </a:t>
            </a:r>
            <a:r>
              <a:rPr b="1" lang="en-GB"/>
              <a:t>exactly the right time</a:t>
            </a:r>
            <a:r>
              <a:rPr lang="en-GB"/>
              <a:t> to maximise the chances of them creating content featuring your product.</a:t>
            </a:r>
          </a:p>
        </p:txBody>
      </p:sp>
      <p:sp>
        <p:nvSpPr>
          <p:cNvPr id="148" name="Shape 148"/>
          <p:cNvSpPr/>
          <p:nvPr/>
        </p:nvSpPr>
        <p:spPr>
          <a:xfrm rot="5579383">
            <a:off x="9303200" y="1291208"/>
            <a:ext cx="1840605" cy="142694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subTitle"/>
          </p:nvPr>
        </p:nvSpPr>
        <p:spPr>
          <a:xfrm>
            <a:off x="723000" y="1080100"/>
            <a:ext cx="11204100" cy="231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1200">
                <a:solidFill>
                  <a:srgbClr val="6A6A6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GB" sz="3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It’s all about timing!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GB" sz="3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With over 7 million active influencers, knowing who to contact &amp; when is critical?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subTitle"/>
          </p:nvPr>
        </p:nvSpPr>
        <p:spPr>
          <a:xfrm>
            <a:off x="493950" y="1049825"/>
            <a:ext cx="11204100" cy="298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200">
                <a:solidFill>
                  <a:srgbClr val="6A6A6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GB" sz="3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Y</a:t>
            </a:r>
            <a:r>
              <a:rPr b="1" lang="en-GB" sz="3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ou NEED to know: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When an influencer has mentioned your brand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When they have mentioned a similar product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When they have mentioned a direct competitor</a:t>
            </a:r>
          </a:p>
          <a:p>
            <a:pPr lvl="0">
              <a:spcBef>
                <a:spcPts val="0"/>
              </a:spcBef>
              <a:buNone/>
            </a:pPr>
            <a:r>
              <a:rPr b="1" lang="en-GB" sz="3600">
                <a:latin typeface="Open Sans"/>
                <a:ea typeface="Open Sans"/>
                <a:cs typeface="Open Sans"/>
                <a:sym typeface="Open Sans"/>
              </a:rPr>
              <a:t>AS SOON AS IT HAPPENS!!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6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-GB" sz="3600">
                <a:latin typeface="Open Sans"/>
                <a:ea typeface="Open Sans"/>
                <a:cs typeface="Open Sans"/>
                <a:sym typeface="Open Sans"/>
              </a:rPr>
              <a:t>WHICH IS IMPOSSIBLE TO DO MANUALLY.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GB" sz="3600">
                <a:latin typeface="Open Sans"/>
                <a:ea typeface="Open Sans"/>
                <a:cs typeface="Open Sans"/>
                <a:sym typeface="Open Sans"/>
              </a:rPr>
              <a:t>WHICH IS A PROBLEM!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A6A6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118350" y="634076"/>
            <a:ext cx="119553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lang="en-GB" sz="2200">
                <a:solidFill>
                  <a:srgbClr val="000000"/>
                </a:solidFill>
              </a:rPr>
              <a:t>INSIGHTS, POWERED BY TALENTAI, SOLVES THAT PROBLEM</a:t>
            </a:r>
            <a:br>
              <a:rPr b="1" i="0" lang="en-GB" sz="4400" u="none" cap="none" strike="noStrike">
                <a:solidFill>
                  <a:srgbClr val="000000"/>
                </a:solidFill>
              </a:rPr>
            </a:b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84771" t="0"/>
          <a:stretch/>
        </p:blipFill>
        <p:spPr>
          <a:xfrm>
            <a:off x="11615077" y="6336864"/>
            <a:ext cx="475323" cy="46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6031850" y="1253875"/>
            <a:ext cx="5623800" cy="41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1800"/>
              <a:t>DATA: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 We capture API dat</a:t>
            </a:r>
            <a:r>
              <a:rPr lang="en-GB" sz="1800"/>
              <a:t>a from YouTube, Instagram &amp; Facebook to discover </a:t>
            </a:r>
            <a:r>
              <a:rPr lang="en-GB" sz="1800" u="sng"/>
              <a:t>every</a:t>
            </a:r>
            <a:r>
              <a:rPr lang="en-GB" sz="1800"/>
              <a:t> new piece of influential content uploaded </a:t>
            </a:r>
            <a:r>
              <a:rPr lang="en-GB" sz="1800" u="sng"/>
              <a:t>every</a:t>
            </a:r>
            <a:r>
              <a:rPr lang="en-GB" sz="1800"/>
              <a:t> day and audience data from Hypr and Tubular to profile the creators and their audience.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1800"/>
              <a:t>INSIGHTS: </a:t>
            </a:r>
            <a:r>
              <a:rPr lang="en-GB" sz="1800"/>
              <a:t>Our TalentAI tool then processes that information to match the content to your brand, product or category to find the talent and content that is engaging your customers </a:t>
            </a:r>
            <a:r>
              <a:rPr lang="en-GB" sz="1800" u="sng"/>
              <a:t>TODAY</a:t>
            </a:r>
            <a:r>
              <a:rPr lang="en-GB" sz="1800"/>
              <a:t>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1800"/>
              <a:t>ACTIONS</a:t>
            </a:r>
            <a:r>
              <a:rPr b="1" lang="en-GB" sz="1800"/>
              <a:t>: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/>
              <a:t>A single, weekly report then powers your in-house teams with the priority talent to contact with offers, product or partnership opportunities. 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1800"/>
              <a:t>RESULTS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800"/>
              <a:t>Clients are converting an average of 30% of the leads generated by Insights into earned media which drives sales on going.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11076"/>
            <a:ext cx="5727049" cy="4055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533400" y="158975"/>
            <a:ext cx="113583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chemeClr val="dk1"/>
                </a:solidFill>
              </a:rPr>
              <a:t>Members get a weekly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report, with everything you</a:t>
            </a:r>
            <a:r>
              <a:rPr lang="en-GB" sz="2000">
                <a:solidFill>
                  <a:schemeClr val="dk1"/>
                </a:solidFill>
              </a:rPr>
              <a:t> need to win more earned media with influencers.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descr="A screenshot of a cell phone  Description generated with very high confidence" id="174" name="Shape 174"/>
          <p:cNvPicPr preferRelativeResize="0"/>
          <p:nvPr/>
        </p:nvPicPr>
        <p:blipFill rotWithShape="1">
          <a:blip r:embed="rId3">
            <a:alphaModFix/>
          </a:blip>
          <a:srcRect b="-1" l="0" r="55269" t="0"/>
          <a:stretch/>
        </p:blipFill>
        <p:spPr>
          <a:xfrm>
            <a:off x="1832426" y="902248"/>
            <a:ext cx="3565200" cy="298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  Description generated with very high confidence" id="175" name="Shape 175"/>
          <p:cNvPicPr preferRelativeResize="0"/>
          <p:nvPr/>
        </p:nvPicPr>
        <p:blipFill rotWithShape="1">
          <a:blip r:embed="rId4">
            <a:alphaModFix/>
          </a:blip>
          <a:srcRect b="0" l="0" r="34128" t="0"/>
          <a:stretch/>
        </p:blipFill>
        <p:spPr>
          <a:xfrm>
            <a:off x="1784165" y="4097566"/>
            <a:ext cx="4743000" cy="268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  Description generated with very high confidence" id="176" name="Shape 176"/>
          <p:cNvPicPr preferRelativeResize="0"/>
          <p:nvPr/>
        </p:nvPicPr>
        <p:blipFill rotWithShape="1">
          <a:blip r:embed="rId5">
            <a:alphaModFix/>
          </a:blip>
          <a:srcRect b="0" l="0" r="20063" t="0"/>
          <a:stretch/>
        </p:blipFill>
        <p:spPr>
          <a:xfrm>
            <a:off x="7305900" y="813150"/>
            <a:ext cx="3886200" cy="317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map  Description generated with very high confidence" id="177" name="Shape 177"/>
          <p:cNvPicPr preferRelativeResize="0"/>
          <p:nvPr/>
        </p:nvPicPr>
        <p:blipFill rotWithShape="1">
          <a:blip r:embed="rId6">
            <a:alphaModFix/>
          </a:blip>
          <a:srcRect b="6594" l="0" r="10" t="0"/>
          <a:stretch/>
        </p:blipFill>
        <p:spPr>
          <a:xfrm>
            <a:off x="7530275" y="4097575"/>
            <a:ext cx="3233100" cy="26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em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