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30021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200" u="none" kumimoji="0" normalizeH="0">
        <a:ln>
          <a:noFill/>
        </a:ln>
        <a:solidFill>
          <a:srgbClr val="333840">
            <a:alpha val="99480"/>
          </a:srgbClr>
        </a:solidFill>
        <a:effectLst/>
        <a:uFillTx/>
        <a:latin typeface="Roboto"/>
        <a:ea typeface="Roboto"/>
        <a:cs typeface="Roboto"/>
        <a:sym typeface="Roboto"/>
      </a:defRPr>
    </a:lvl1pPr>
    <a:lvl2pPr marL="0" marR="0" indent="914216" algn="ctr" defTabSz="130021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200" u="none" kumimoji="0" normalizeH="0">
        <a:ln>
          <a:noFill/>
        </a:ln>
        <a:solidFill>
          <a:srgbClr val="333840">
            <a:alpha val="99480"/>
          </a:srgbClr>
        </a:solidFill>
        <a:effectLst/>
        <a:uFillTx/>
        <a:latin typeface="Roboto"/>
        <a:ea typeface="Roboto"/>
        <a:cs typeface="Roboto"/>
        <a:sym typeface="Roboto"/>
      </a:defRPr>
    </a:lvl2pPr>
    <a:lvl3pPr marL="0" marR="0" indent="1828433" algn="ctr" defTabSz="130021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200" u="none" kumimoji="0" normalizeH="0">
        <a:ln>
          <a:noFill/>
        </a:ln>
        <a:solidFill>
          <a:srgbClr val="333840">
            <a:alpha val="99480"/>
          </a:srgbClr>
        </a:solidFill>
        <a:effectLst/>
        <a:uFillTx/>
        <a:latin typeface="Roboto"/>
        <a:ea typeface="Roboto"/>
        <a:cs typeface="Roboto"/>
        <a:sym typeface="Roboto"/>
      </a:defRPr>
    </a:lvl3pPr>
    <a:lvl4pPr marL="0" marR="0" indent="2742651" algn="ctr" defTabSz="130021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200" u="none" kumimoji="0" normalizeH="0">
        <a:ln>
          <a:noFill/>
        </a:ln>
        <a:solidFill>
          <a:srgbClr val="333840">
            <a:alpha val="99480"/>
          </a:srgbClr>
        </a:solidFill>
        <a:effectLst/>
        <a:uFillTx/>
        <a:latin typeface="Roboto"/>
        <a:ea typeface="Roboto"/>
        <a:cs typeface="Roboto"/>
        <a:sym typeface="Roboto"/>
      </a:defRPr>
    </a:lvl4pPr>
    <a:lvl5pPr marL="0" marR="0" indent="3656867" algn="ctr" defTabSz="130021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200" u="none" kumimoji="0" normalizeH="0">
        <a:ln>
          <a:noFill/>
        </a:ln>
        <a:solidFill>
          <a:srgbClr val="333840">
            <a:alpha val="99480"/>
          </a:srgbClr>
        </a:solidFill>
        <a:effectLst/>
        <a:uFillTx/>
        <a:latin typeface="Roboto"/>
        <a:ea typeface="Roboto"/>
        <a:cs typeface="Roboto"/>
        <a:sym typeface="Roboto"/>
      </a:defRPr>
    </a:lvl5pPr>
    <a:lvl6pPr marL="0" marR="0" indent="4571086" algn="ctr" defTabSz="130021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200" u="none" kumimoji="0" normalizeH="0">
        <a:ln>
          <a:noFill/>
        </a:ln>
        <a:solidFill>
          <a:srgbClr val="333840">
            <a:alpha val="99480"/>
          </a:srgbClr>
        </a:solidFill>
        <a:effectLst/>
        <a:uFillTx/>
        <a:latin typeface="Roboto"/>
        <a:ea typeface="Roboto"/>
        <a:cs typeface="Roboto"/>
        <a:sym typeface="Roboto"/>
      </a:defRPr>
    </a:lvl6pPr>
    <a:lvl7pPr marL="0" marR="0" indent="5485303" algn="ctr" defTabSz="130021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200" u="none" kumimoji="0" normalizeH="0">
        <a:ln>
          <a:noFill/>
        </a:ln>
        <a:solidFill>
          <a:srgbClr val="333840">
            <a:alpha val="99480"/>
          </a:srgbClr>
        </a:solidFill>
        <a:effectLst/>
        <a:uFillTx/>
        <a:latin typeface="Roboto"/>
        <a:ea typeface="Roboto"/>
        <a:cs typeface="Roboto"/>
        <a:sym typeface="Roboto"/>
      </a:defRPr>
    </a:lvl7pPr>
    <a:lvl8pPr marL="0" marR="0" indent="6399519" algn="ctr" defTabSz="130021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200" u="none" kumimoji="0" normalizeH="0">
        <a:ln>
          <a:noFill/>
        </a:ln>
        <a:solidFill>
          <a:srgbClr val="333840">
            <a:alpha val="99480"/>
          </a:srgbClr>
        </a:solidFill>
        <a:effectLst/>
        <a:uFillTx/>
        <a:latin typeface="Roboto"/>
        <a:ea typeface="Roboto"/>
        <a:cs typeface="Roboto"/>
        <a:sym typeface="Roboto"/>
      </a:defRPr>
    </a:lvl8pPr>
    <a:lvl9pPr marL="0" marR="0" indent="7313737" algn="ctr" defTabSz="130021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200" u="none" kumimoji="0" normalizeH="0">
        <a:ln>
          <a:noFill/>
        </a:ln>
        <a:solidFill>
          <a:srgbClr val="333840">
            <a:alpha val="99480"/>
          </a:srgbClr>
        </a:solidFill>
        <a:effectLst/>
        <a:uFillTx/>
        <a:latin typeface="Roboto"/>
        <a:ea typeface="Roboto"/>
        <a:cs typeface="Roboto"/>
        <a:sym typeface="Robot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chemeClr val="accent5"/>
        </a:fontRef>
        <a:schemeClr val="accent5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chemeClr val="accent5"/>
        </a:fontRef>
        <a:schemeClr val="accent5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n">
        <a:fontRef idx="minor">
          <a:schemeClr val="accent5"/>
        </a:fontRef>
        <a:schemeClr val="accent5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solidFill>
                <a:schemeClr val="accent1"/>
              </a:solidFill>
              <a:prstDash val="solid"/>
              <a:bevel/>
            </a:ln>
          </a:top>
          <a:bottom>
            <a:ln w="3175" cap="flat">
              <a:solidFill>
                <a:schemeClr val="accent1"/>
              </a:solidFill>
              <a:prstDash val="solid"/>
              <a:bevel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Ref idx="minor">
          <a:schemeClr val="accent5"/>
        </a:fontRef>
        <a:schemeClr val="accent5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solidFill>
                <a:schemeClr val="accent1"/>
              </a:solidFill>
              <a:prstDash val="solid"/>
              <a:bevel/>
            </a:ln>
          </a:top>
          <a:bottom>
            <a:ln w="3175" cap="flat">
              <a:solidFill>
                <a:schemeClr val="accent1"/>
              </a:solidFill>
              <a:prstDash val="solid"/>
              <a:bevel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n">
        <a:fontRef idx="minor">
          <a:schemeClr val="accent5"/>
        </a:fontRef>
        <a:schemeClr val="accent5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3175" cap="flat">
              <a:solidFill>
                <a:srgbClr val="FFFFFF"/>
              </a:solidFill>
              <a:prstDash val="solid"/>
              <a:bevel/>
            </a:ln>
          </a:top>
          <a:bottom>
            <a:ln w="3175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DFD8"/>
          </a:solidFill>
        </a:fill>
      </a:tcStyle>
    </a:wholeTbl>
    <a:band2H>
      <a:tcTxStyle b="def" i="def"/>
      <a:tcStyle>
        <a:tcBdr/>
        <a:fill>
          <a:solidFill>
            <a:srgbClr val="E7F0ED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3175" cap="flat">
              <a:solidFill>
                <a:srgbClr val="FFFFFF"/>
              </a:solidFill>
              <a:prstDash val="solid"/>
              <a:bevel/>
            </a:ln>
          </a:top>
          <a:bottom>
            <a:ln w="3175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175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3175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chemeClr val="accent5"/>
        </a:fontRef>
        <a:schemeClr val="accent5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3175" cap="flat">
              <a:solidFill>
                <a:srgbClr val="FFFFFF"/>
              </a:solidFill>
              <a:prstDash val="solid"/>
              <a:bevel/>
            </a:ln>
          </a:top>
          <a:bottom>
            <a:ln w="3175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ADECB"/>
          </a:solidFill>
        </a:fill>
      </a:tcStyle>
    </a:wholeTbl>
    <a:band2H>
      <a:tcTxStyle b="def" i="def"/>
      <a:tcStyle>
        <a:tcBdr/>
        <a:fill>
          <a:solidFill>
            <a:srgbClr val="FCEF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3175" cap="flat">
              <a:solidFill>
                <a:srgbClr val="FFFFFF"/>
              </a:solidFill>
              <a:prstDash val="solid"/>
              <a:bevel/>
            </a:ln>
          </a:top>
          <a:bottom>
            <a:ln w="3175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175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3175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chemeClr val="accent5"/>
        </a:fontRef>
        <a:schemeClr val="accent5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3175" cap="flat">
              <a:solidFill>
                <a:srgbClr val="FFFFFF"/>
              </a:solidFill>
              <a:prstDash val="solid"/>
              <a:bevel/>
            </a:ln>
          </a:top>
          <a:bottom>
            <a:ln w="3175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FD3"/>
          </a:solidFill>
        </a:fill>
      </a:tcStyle>
    </a:wholeTbl>
    <a:band2H>
      <a:tcTxStyle b="def" i="def"/>
      <a:tcStyle>
        <a:tcBdr/>
        <a:fill>
          <a:solidFill>
            <a:srgbClr val="E8E9EA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3175" cap="flat">
              <a:solidFill>
                <a:srgbClr val="FFFFFF"/>
              </a:solidFill>
              <a:prstDash val="solid"/>
              <a:bevel/>
            </a:ln>
          </a:top>
          <a:bottom>
            <a:ln w="3175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175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3175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chemeClr val="accent5"/>
        </a:fontRef>
        <a:schemeClr val="accent5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8E9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chemeClr val="accent5"/>
        </a:fontRef>
        <a:schemeClr val="accent5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chemeClr val="accent5"/>
              </a:solidFill>
              <a:prstDash val="solid"/>
              <a:bevel/>
            </a:ln>
          </a:top>
          <a:bottom>
            <a:ln w="12700" cap="flat">
              <a:solidFill>
                <a:schemeClr val="accent5"/>
              </a:solidFill>
              <a:prstDash val="solid"/>
              <a:bevel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chemeClr val="accent5"/>
              </a:solidFill>
              <a:prstDash val="solid"/>
              <a:bevel/>
            </a:ln>
          </a:top>
          <a:bottom>
            <a:ln w="12700" cap="flat">
              <a:solidFill>
                <a:schemeClr val="accent5"/>
              </a:solidFill>
              <a:prstDash val="solid"/>
              <a:bevel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chemeClr val="accent5"/>
        </a:fontRef>
        <a:schemeClr val="accent5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3175" cap="flat">
              <a:solidFill>
                <a:srgbClr val="FFFFFF"/>
              </a:solidFill>
              <a:prstDash val="solid"/>
              <a:bevel/>
            </a:ln>
          </a:top>
          <a:bottom>
            <a:ln w="3175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FD3"/>
          </a:solidFill>
        </a:fill>
      </a:tcStyle>
    </a:wholeTbl>
    <a:band2H>
      <a:tcTxStyle b="def" i="def"/>
      <a:tcStyle>
        <a:tcBdr/>
        <a:fill>
          <a:solidFill>
            <a:srgbClr val="E8E9EA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3175" cap="flat">
              <a:solidFill>
                <a:srgbClr val="FFFFFF"/>
              </a:solidFill>
              <a:prstDash val="solid"/>
              <a:bevel/>
            </a:ln>
          </a:top>
          <a:bottom>
            <a:ln w="3175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175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bevel/>
            </a:ln>
          </a:left>
          <a:right>
            <a:ln w="3175" cap="flat">
              <a:solidFill>
                <a:srgbClr val="FFFFFF"/>
              </a:solidFill>
              <a:prstDash val="solid"/>
              <a:bevel/>
            </a:ln>
          </a:right>
          <a:top>
            <a:ln w="3175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3175" cap="flat">
              <a:solidFill>
                <a:srgbClr val="FFFFFF"/>
              </a:solidFill>
              <a:prstDash val="solid"/>
              <a:bevel/>
            </a:ln>
          </a:insideH>
          <a:insideV>
            <a:ln w="3175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2" name="Shape 10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25120" latinLnBrk="0">
      <a:lnSpc>
        <a:spcPct val="125000"/>
      </a:lnSpc>
      <a:defRPr sz="1600">
        <a:latin typeface="+mj-lt"/>
        <a:ea typeface="+mj-ea"/>
        <a:cs typeface="+mj-cs"/>
        <a:sym typeface="Avenir Roman"/>
      </a:defRPr>
    </a:lvl1pPr>
    <a:lvl2pPr indent="228600" defTabSz="325120" latinLnBrk="0">
      <a:lnSpc>
        <a:spcPct val="125000"/>
      </a:lnSpc>
      <a:defRPr sz="1600">
        <a:latin typeface="+mj-lt"/>
        <a:ea typeface="+mj-ea"/>
        <a:cs typeface="+mj-cs"/>
        <a:sym typeface="Avenir Roman"/>
      </a:defRPr>
    </a:lvl2pPr>
    <a:lvl3pPr indent="457200" defTabSz="325120" latinLnBrk="0">
      <a:lnSpc>
        <a:spcPct val="125000"/>
      </a:lnSpc>
      <a:defRPr sz="1600">
        <a:latin typeface="+mj-lt"/>
        <a:ea typeface="+mj-ea"/>
        <a:cs typeface="+mj-cs"/>
        <a:sym typeface="Avenir Roman"/>
      </a:defRPr>
    </a:lvl3pPr>
    <a:lvl4pPr indent="685800" defTabSz="325120" latinLnBrk="0">
      <a:lnSpc>
        <a:spcPct val="125000"/>
      </a:lnSpc>
      <a:defRPr sz="1600">
        <a:latin typeface="+mj-lt"/>
        <a:ea typeface="+mj-ea"/>
        <a:cs typeface="+mj-cs"/>
        <a:sym typeface="Avenir Roman"/>
      </a:defRPr>
    </a:lvl4pPr>
    <a:lvl5pPr indent="914400" defTabSz="325120" latinLnBrk="0">
      <a:lnSpc>
        <a:spcPct val="125000"/>
      </a:lnSpc>
      <a:defRPr sz="1600">
        <a:latin typeface="+mj-lt"/>
        <a:ea typeface="+mj-ea"/>
        <a:cs typeface="+mj-cs"/>
        <a:sym typeface="Avenir Roman"/>
      </a:defRPr>
    </a:lvl5pPr>
    <a:lvl6pPr indent="1143000" defTabSz="325120" latinLnBrk="0">
      <a:lnSpc>
        <a:spcPct val="125000"/>
      </a:lnSpc>
      <a:defRPr sz="1600">
        <a:latin typeface="+mj-lt"/>
        <a:ea typeface="+mj-ea"/>
        <a:cs typeface="+mj-cs"/>
        <a:sym typeface="Avenir Roman"/>
      </a:defRPr>
    </a:lvl6pPr>
    <a:lvl7pPr indent="1371600" defTabSz="325120" latinLnBrk="0">
      <a:lnSpc>
        <a:spcPct val="125000"/>
      </a:lnSpc>
      <a:defRPr sz="1600">
        <a:latin typeface="+mj-lt"/>
        <a:ea typeface="+mj-ea"/>
        <a:cs typeface="+mj-cs"/>
        <a:sym typeface="Avenir Roman"/>
      </a:defRPr>
    </a:lvl7pPr>
    <a:lvl8pPr indent="1600200" defTabSz="325120" latinLnBrk="0">
      <a:lnSpc>
        <a:spcPct val="125000"/>
      </a:lnSpc>
      <a:defRPr sz="1600">
        <a:latin typeface="+mj-lt"/>
        <a:ea typeface="+mj-ea"/>
        <a:cs typeface="+mj-cs"/>
        <a:sym typeface="Avenir Roman"/>
      </a:defRPr>
    </a:lvl8pPr>
    <a:lvl9pPr indent="1828800" defTabSz="325120" latinLnBrk="0">
      <a:lnSpc>
        <a:spcPct val="125000"/>
      </a:lnSpc>
      <a:defRPr sz="16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www.companyname.com…"/>
          <p:cNvSpPr txBox="1"/>
          <p:nvPr/>
        </p:nvSpPr>
        <p:spPr>
          <a:xfrm>
            <a:off x="4158834" y="7892660"/>
            <a:ext cx="4697341" cy="7451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48" tIns="48748" rIns="48748" bIns="48748">
            <a:spAutoFit/>
          </a:bodyPr>
          <a:lstStyle/>
          <a:p>
            <a:pPr>
              <a:defRPr sz="1600">
                <a:solidFill>
                  <a:schemeClr val="accent1"/>
                </a:solidFill>
              </a:defRPr>
            </a:pPr>
            <a:r>
              <a:t>www.companyname.com</a:t>
            </a:r>
          </a:p>
          <a:p>
            <a:pPr>
              <a:defRPr sz="1400"/>
            </a:pPr>
            <a:r>
              <a:t>© 2016 Jetfabrik </a:t>
            </a:r>
            <a:r>
              <a:t>Multipurpose Theme</a:t>
            </a:r>
            <a:r>
              <a:t>. All Rights Reserved. </a:t>
            </a:r>
          </a:p>
        </p:txBody>
      </p:sp>
      <p:sp>
        <p:nvSpPr>
          <p:cNvPr id="79" name="Circle"/>
          <p:cNvSpPr/>
          <p:nvPr/>
        </p:nvSpPr>
        <p:spPr>
          <a:xfrm>
            <a:off x="12280592" y="1471664"/>
            <a:ext cx="511473" cy="511473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accent1"/>
            </a:solidFill>
            <a:miter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xfrm>
            <a:off x="12361827" y="1542969"/>
            <a:ext cx="364472" cy="376899"/>
          </a:xfrm>
          <a:prstGeom prst="rect">
            <a:avLst/>
          </a:prstGeom>
        </p:spPr>
        <p:txBody>
          <a:bodyPr wrap="none" lIns="48748" tIns="48748" rIns="48748" bIns="48748" anchor="t"/>
          <a:lstStyle>
            <a:lvl1pPr>
              <a:defRPr b="1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ustom Layout">
    <p:bg>
      <p:bgPr>
        <a:solidFill>
          <a:srgbClr val="26659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Text"/>
          <p:cNvSpPr txBox="1"/>
          <p:nvPr>
            <p:ph type="title"/>
          </p:nvPr>
        </p:nvSpPr>
        <p:spPr>
          <a:xfrm>
            <a:off x="894079" y="1608666"/>
            <a:ext cx="11216642" cy="1228205"/>
          </a:xfrm>
          <a:prstGeom prst="rect">
            <a:avLst/>
          </a:prstGeom>
        </p:spPr>
        <p:txBody>
          <a:bodyPr lIns="48767" tIns="48767" rIns="48767" bIns="48767"/>
          <a:lstStyle>
            <a:lvl1pPr>
              <a:defRPr sz="6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xfrm>
            <a:off x="6285653" y="7802457"/>
            <a:ext cx="3034455" cy="393701"/>
          </a:xfrm>
          <a:prstGeom prst="rect">
            <a:avLst/>
          </a:prstGeom>
        </p:spPr>
        <p:txBody>
          <a:bodyPr wrap="none" lIns="48767" tIns="48767" rIns="48767" bIns="48767"/>
          <a:lstStyle>
            <a:lvl1pPr algn="r" defTabSz="1300480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9320107" y="7802457"/>
            <a:ext cx="3034454" cy="393701"/>
          </a:xfrm>
          <a:prstGeom prst="rect">
            <a:avLst/>
          </a:prstGeom>
        </p:spPr>
        <p:txBody>
          <a:bodyPr lIns="48767" tIns="48767" rIns="48767" bIns="48767"/>
          <a:lstStyle>
            <a:lvl1pPr algn="r" defTabSz="1300480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/>
          <p:nvPr>
            <p:ph type="sldNum" sz="quarter" idx="2"/>
          </p:nvPr>
        </p:nvSpPr>
        <p:spPr>
          <a:xfrm>
            <a:off x="9318638" y="7802457"/>
            <a:ext cx="3032874" cy="393701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9197A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/>
          <p:nvPr>
            <p:ph type="sldNum" sz="quarter" idx="2"/>
          </p:nvPr>
        </p:nvSpPr>
        <p:spPr>
          <a:xfrm>
            <a:off x="12361827" y="1542969"/>
            <a:ext cx="364472" cy="376899"/>
          </a:xfrm>
          <a:prstGeom prst="rect">
            <a:avLst/>
          </a:prstGeom>
        </p:spPr>
        <p:txBody>
          <a:bodyPr wrap="none" lIns="48748" tIns="48748" rIns="48748" bIns="48748" anchor="t"/>
          <a:lstStyle>
            <a:lvl1pPr>
              <a:defRPr b="1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www.companyname.com…"/>
          <p:cNvSpPr txBox="1"/>
          <p:nvPr/>
        </p:nvSpPr>
        <p:spPr>
          <a:xfrm>
            <a:off x="4158834" y="7892660"/>
            <a:ext cx="4697341" cy="7451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48" tIns="48748" rIns="48748" bIns="48748">
            <a:spAutoFit/>
          </a:bodyPr>
          <a:lstStyle/>
          <a:p>
            <a:pPr>
              <a:defRPr sz="1600">
                <a:solidFill>
                  <a:schemeClr val="accent1"/>
                </a:solidFill>
              </a:defRPr>
            </a:pPr>
            <a:r>
              <a:t>www.companyname.com</a:t>
            </a:r>
          </a:p>
          <a:p>
            <a:pPr>
              <a:defRPr sz="1400"/>
            </a:pPr>
            <a:r>
              <a:t>© 2016 Jetfabrik </a:t>
            </a:r>
            <a:r>
              <a:t>Multipurpose Theme</a:t>
            </a:r>
            <a:r>
              <a:t>. All Rights Reserved. </a:t>
            </a:r>
          </a:p>
        </p:txBody>
      </p:sp>
      <p:sp>
        <p:nvSpPr>
          <p:cNvPr id="56" name="Rectangle"/>
          <p:cNvSpPr/>
          <p:nvPr/>
        </p:nvSpPr>
        <p:spPr>
          <a:xfrm>
            <a:off x="4570926" y="7844511"/>
            <a:ext cx="3806284" cy="5709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xfrm>
            <a:off x="12361827" y="1542969"/>
            <a:ext cx="364472" cy="376899"/>
          </a:xfrm>
          <a:prstGeom prst="rect">
            <a:avLst/>
          </a:prstGeom>
        </p:spPr>
        <p:txBody>
          <a:bodyPr wrap="none" lIns="48748" tIns="48748" rIns="48748" bIns="48748" anchor="t"/>
          <a:lstStyle>
            <a:lvl1pPr>
              <a:defRPr b="1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losing Slides">
    <p:bg>
      <p:bgPr>
        <a:solidFill>
          <a:srgbClr val="1923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361827" y="1542969"/>
            <a:ext cx="364472" cy="376899"/>
          </a:xfrm>
          <a:prstGeom prst="rect">
            <a:avLst/>
          </a:prstGeom>
        </p:spPr>
        <p:txBody>
          <a:bodyPr wrap="none" lIns="48748" tIns="48748" rIns="48748" bIns="48748" anchor="t"/>
          <a:lstStyle>
            <a:lvl1pPr>
              <a:defRPr b="1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12361827" y="1542969"/>
            <a:ext cx="364472" cy="376899"/>
          </a:xfrm>
          <a:prstGeom prst="rect">
            <a:avLst/>
          </a:prstGeom>
        </p:spPr>
        <p:txBody>
          <a:bodyPr wrap="none" lIns="48748" tIns="48748" rIns="48748" bIns="48748" anchor="t"/>
          <a:lstStyle>
            <a:lvl1pPr>
              <a:defRPr b="1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-orange-dark.png" descr="logo-orange-dark.png"/>
          <p:cNvPicPr>
            <a:picLocks noChangeAspect="1"/>
          </p:cNvPicPr>
          <p:nvPr/>
        </p:nvPicPr>
        <p:blipFill>
          <a:blip r:embed="rId2">
            <a:extLst/>
          </a:blip>
          <a:srcRect l="0" t="0" r="72141" b="0"/>
          <a:stretch>
            <a:fillRect/>
          </a:stretch>
        </p:blipFill>
        <p:spPr>
          <a:xfrm>
            <a:off x="12264856" y="1511366"/>
            <a:ext cx="611230" cy="67727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>
            <a:off x="-27094" y="1511352"/>
            <a:ext cx="2354158" cy="677335"/>
          </a:xfrm>
          <a:prstGeom prst="rect">
            <a:avLst/>
          </a:prstGeom>
          <a:solidFill>
            <a:srgbClr val="FF7B4C">
              <a:alpha val="99480"/>
            </a:srgbClr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 algn="l">
              <a:defRPr b="0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653287" y="1317413"/>
            <a:ext cx="11698226" cy="16086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58" tIns="48758" rIns="48758" bIns="4875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53287" y="2926079"/>
            <a:ext cx="11698226" cy="5608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58" tIns="48758" rIns="48758" bIns="4875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2340990" y="1532168"/>
            <a:ext cx="390675" cy="376918"/>
          </a:xfrm>
          <a:prstGeom prst="rect">
            <a:avLst/>
          </a:prstGeom>
          <a:ln w="3175">
            <a:miter lim="400000"/>
          </a:ln>
        </p:spPr>
        <p:txBody>
          <a:bodyPr lIns="48758" tIns="48758" rIns="48758" bIns="48758" anchor="ctr">
            <a:spAutoFit/>
          </a:bodyPr>
          <a:lstStyle>
            <a:lvl1pPr>
              <a:defRPr b="0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6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1pPr>
      <a:lvl2pPr marL="0" marR="0" indent="0" algn="ctr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6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2pPr>
      <a:lvl3pPr marL="0" marR="0" indent="0" algn="ctr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6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3pPr>
      <a:lvl4pPr marL="0" marR="0" indent="0" algn="ctr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6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4pPr>
      <a:lvl5pPr marL="0" marR="0" indent="0" algn="ctr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6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5pPr>
      <a:lvl6pPr marL="0" marR="0" indent="0" algn="ctr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6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6pPr>
      <a:lvl7pPr marL="0" marR="0" indent="0" algn="ctr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6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7pPr>
      <a:lvl8pPr marL="0" marR="0" indent="0" algn="ctr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6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8pPr>
      <a:lvl9pPr marL="0" marR="0" indent="0" algn="ctr" defTabSz="130048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6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9pPr>
    </p:titleStyle>
    <p:bodyStyle>
      <a:lvl1pPr marL="323785" marR="0" indent="-323785" algn="l" defTabSz="1300219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1pPr>
      <a:lvl2pPr marL="1302759" marR="0" indent="-388542" algn="l" defTabSz="1300219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2pPr>
      <a:lvl3pPr marL="2260148" marR="0" indent="-431713" algn="l" defTabSz="1300219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3pPr>
      <a:lvl4pPr marL="3228329" marR="0" indent="-485678" algn="l" defTabSz="1300219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4pPr>
      <a:lvl5pPr marL="4142546" marR="0" indent="-485678" algn="l" defTabSz="1300219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5pPr>
      <a:lvl6pPr marL="5002798" marR="0" indent="-431713" algn="l" defTabSz="1300219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6pPr>
      <a:lvl7pPr marL="5917015" marR="0" indent="-431713" algn="l" defTabSz="1300219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7pPr>
      <a:lvl8pPr marL="6831233" marR="0" indent="-431714" algn="l" defTabSz="1300219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8pPr>
      <a:lvl9pPr marL="7745451" marR="0" indent="-431714" algn="l" defTabSz="1300219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400" u="none">
          <a:ln>
            <a:noFill/>
          </a:ln>
          <a:solidFill>
            <a:schemeClr val="accent5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13002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914216" algn="ctr" defTabSz="13002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1828433" algn="ctr" defTabSz="13002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2742651" algn="ctr" defTabSz="13002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3656867" algn="ctr" defTabSz="13002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4571086" algn="ctr" defTabSz="13002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5485303" algn="ctr" defTabSz="13002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6399519" algn="ctr" defTabSz="13002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7313737" algn="ctr" defTabSz="130021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1.tif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"/>
          <p:cNvSpPr/>
          <p:nvPr/>
        </p:nvSpPr>
        <p:spPr>
          <a:xfrm>
            <a:off x="3386" y="1216319"/>
            <a:ext cx="13001414" cy="7315201"/>
          </a:xfrm>
          <a:prstGeom prst="rect">
            <a:avLst/>
          </a:prstGeom>
          <a:solidFill>
            <a:schemeClr val="accent5">
              <a:alpha val="61000"/>
            </a:schemeClr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105" name="logo-orange.pdf" descr="logo-orange.pdf"/>
          <p:cNvPicPr>
            <a:picLocks noChangeAspect="1"/>
          </p:cNvPicPr>
          <p:nvPr/>
        </p:nvPicPr>
        <p:blipFill>
          <a:blip r:embed="rId2">
            <a:extLst/>
          </a:blip>
          <a:srcRect l="73" t="0" r="73" b="0"/>
          <a:stretch>
            <a:fillRect/>
          </a:stretch>
        </p:blipFill>
        <p:spPr>
          <a:xfrm>
            <a:off x="-87525" y="1217718"/>
            <a:ext cx="13090630" cy="7318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"/>
          <p:cNvSpPr/>
          <p:nvPr/>
        </p:nvSpPr>
        <p:spPr>
          <a:xfrm>
            <a:off x="765313" y="310219"/>
            <a:ext cx="12050048" cy="9133162"/>
          </a:xfrm>
          <a:prstGeom prst="rect">
            <a:avLst/>
          </a:prstGeom>
          <a:ln w="50800">
            <a:solidFill>
              <a:srgbClr val="718843"/>
            </a:solidFill>
            <a:miter lim="400000"/>
          </a:ln>
        </p:spPr>
        <p:txBody>
          <a:bodyPr lIns="24383" tIns="24383" rIns="24383" bIns="24383" anchor="ctr"/>
          <a:lstStyle/>
          <a:p>
            <a:pPr algn="l"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8" name="LOGO"/>
          <p:cNvSpPr/>
          <p:nvPr/>
        </p:nvSpPr>
        <p:spPr>
          <a:xfrm>
            <a:off x="1676964" y="710635"/>
            <a:ext cx="5219913" cy="7114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 anchor="ctr"/>
          <a:lstStyle>
            <a:lvl1pPr algn="l">
              <a:defRPr b="0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LOGO</a:t>
            </a:r>
          </a:p>
        </p:txBody>
      </p:sp>
      <p:sp>
        <p:nvSpPr>
          <p:cNvPr id="109" name="MOOD PICTURE"/>
          <p:cNvSpPr/>
          <p:nvPr/>
        </p:nvSpPr>
        <p:spPr>
          <a:xfrm>
            <a:off x="1676964" y="1974991"/>
            <a:ext cx="10226747" cy="219110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 anchor="ctr"/>
          <a:lstStyle>
            <a:lvl1pPr algn="l">
              <a:defRPr b="0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MOOD PICTURE</a:t>
            </a:r>
          </a:p>
        </p:txBody>
      </p:sp>
      <p:pic>
        <p:nvPicPr>
          <p:cNvPr id="110" name="couple-in-loungers-on-a-beach-at-thailand-P6JKVUJ.jpg" descr="couple-in-loungers-on-a-beach-at-thailand-P6JKVUJ.jpg"/>
          <p:cNvPicPr>
            <a:picLocks noChangeAspect="0"/>
          </p:cNvPicPr>
          <p:nvPr/>
        </p:nvPicPr>
        <p:blipFill>
          <a:blip r:embed="rId2">
            <a:extLst/>
          </a:blip>
          <a:srcRect l="0" t="25050" r="0" b="0"/>
          <a:stretch>
            <a:fillRect/>
          </a:stretch>
        </p:blipFill>
        <p:spPr>
          <a:xfrm>
            <a:off x="1637903" y="1884084"/>
            <a:ext cx="10304991" cy="237278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HE PROBLEM"/>
          <p:cNvSpPr/>
          <p:nvPr/>
        </p:nvSpPr>
        <p:spPr>
          <a:xfrm>
            <a:off x="1676964" y="6886504"/>
            <a:ext cx="5219913" cy="7114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 anchor="ctr"/>
          <a:lstStyle>
            <a:lvl1pPr algn="l">
              <a:defRPr b="0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THE PROBLEM</a:t>
            </a:r>
          </a:p>
        </p:txBody>
      </p:sp>
      <p:sp>
        <p:nvSpPr>
          <p:cNvPr id="112" name="Beach goers get frustrated trying to find a waiter - you see them standing, waving hands, looking left and right - sometimes even jumping or shouting.…"/>
          <p:cNvSpPr txBox="1"/>
          <p:nvPr/>
        </p:nvSpPr>
        <p:spPr>
          <a:xfrm>
            <a:off x="1538689" y="7915455"/>
            <a:ext cx="10846454" cy="14711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>
            <a:spAutoFit/>
          </a:bodyPr>
          <a:lstStyle/>
          <a:p>
            <a:pPr algn="just">
              <a:defRPr sz="2400"/>
            </a:pPr>
            <a:r>
              <a:t>Beach goers get frustrated trying to find a waiter - you see them standing, waving hands, looking left and right - sometimes even jumping or shouting.</a:t>
            </a:r>
          </a:p>
          <a:p>
            <a:pPr algn="just">
              <a:defRPr sz="2400"/>
            </a:pPr>
            <a:r>
              <a:t>This impacts the customer satisfaction rate and thus the overall business performance of the restaurant/resort</a:t>
            </a:r>
          </a:p>
        </p:txBody>
      </p:sp>
      <p:pic>
        <p:nvPicPr>
          <p:cNvPr id="113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1200" y="376277"/>
            <a:ext cx="3654338" cy="1380129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HE CLAIM: OPTIMIZE 70% OF YOUR WAITER’S COST, INCREASE YOUR AVERAGE CHECK VALUE BY 20% AND DRAMATICALLY IMPROVE YOUR SPEED OF SERVICE… ALL AT THE SAME TIME WITH KWIKI."/>
          <p:cNvSpPr/>
          <p:nvPr/>
        </p:nvSpPr>
        <p:spPr>
          <a:xfrm>
            <a:off x="1782797" y="4971908"/>
            <a:ext cx="8585695" cy="158435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 anchor="ctr"/>
          <a:lstStyle/>
          <a:p>
            <a:pPr algn="l">
              <a:defRPr b="0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THE CLAIM: </a:t>
            </a:r>
            <a:r>
              <a:rPr i="1"/>
              <a:t>OPTIMIZE 70% OF YOUR WAITER’S COST, INCREASE YOUR AVERAGE CHECK VALUE BY 20% AND DRAMATICALLY IMPROVE YOUR SPEED OF SERVICE… ALL AT THE SAME TIME WITH KWIKI.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"/>
          <p:cNvSpPr/>
          <p:nvPr/>
        </p:nvSpPr>
        <p:spPr>
          <a:xfrm>
            <a:off x="334360" y="310219"/>
            <a:ext cx="12050048" cy="9133162"/>
          </a:xfrm>
          <a:prstGeom prst="rect">
            <a:avLst/>
          </a:prstGeom>
          <a:ln w="50800">
            <a:solidFill>
              <a:srgbClr val="718843"/>
            </a:solidFill>
            <a:miter lim="400000"/>
          </a:ln>
        </p:spPr>
        <p:txBody>
          <a:bodyPr lIns="24383" tIns="24383" rIns="24383" bIns="24383" anchor="ctr"/>
          <a:lstStyle/>
          <a:p>
            <a:pPr algn="l"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17" name="THE SOLUTION"/>
          <p:cNvSpPr/>
          <p:nvPr/>
        </p:nvSpPr>
        <p:spPr>
          <a:xfrm>
            <a:off x="1593156" y="709224"/>
            <a:ext cx="5219913" cy="7114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 anchor="ctr"/>
          <a:lstStyle>
            <a:lvl1pPr algn="l">
              <a:defRPr b="0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THE SOLUTION</a:t>
            </a:r>
          </a:p>
        </p:txBody>
      </p:sp>
      <p:grpSp>
        <p:nvGrpSpPr>
          <p:cNvPr id="125" name="Group"/>
          <p:cNvGrpSpPr/>
          <p:nvPr/>
        </p:nvGrpSpPr>
        <p:grpSpPr>
          <a:xfrm>
            <a:off x="6970941" y="1836223"/>
            <a:ext cx="1433762" cy="2816979"/>
            <a:chOff x="0" y="0"/>
            <a:chExt cx="1433761" cy="2816978"/>
          </a:xfrm>
        </p:grpSpPr>
        <p:sp>
          <p:nvSpPr>
            <p:cNvPr id="118" name="Shape"/>
            <p:cNvSpPr/>
            <p:nvPr/>
          </p:nvSpPr>
          <p:spPr>
            <a:xfrm>
              <a:off x="0" y="0"/>
              <a:ext cx="1433762" cy="281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9" y="0"/>
                  </a:moveTo>
                  <a:cubicBezTo>
                    <a:pt x="3309" y="0"/>
                    <a:pt x="3309" y="0"/>
                    <a:pt x="3309" y="0"/>
                  </a:cubicBezTo>
                  <a:cubicBezTo>
                    <a:pt x="1512" y="0"/>
                    <a:pt x="0" y="745"/>
                    <a:pt x="0" y="1682"/>
                  </a:cubicBezTo>
                  <a:cubicBezTo>
                    <a:pt x="0" y="19918"/>
                    <a:pt x="0" y="19918"/>
                    <a:pt x="0" y="19918"/>
                  </a:cubicBezTo>
                  <a:cubicBezTo>
                    <a:pt x="0" y="20855"/>
                    <a:pt x="1512" y="21600"/>
                    <a:pt x="3309" y="21600"/>
                  </a:cubicBezTo>
                  <a:cubicBezTo>
                    <a:pt x="18339" y="21600"/>
                    <a:pt x="18339" y="21600"/>
                    <a:pt x="18339" y="21600"/>
                  </a:cubicBezTo>
                  <a:cubicBezTo>
                    <a:pt x="20135" y="21600"/>
                    <a:pt x="21600" y="20855"/>
                    <a:pt x="21600" y="19918"/>
                  </a:cubicBezTo>
                  <a:cubicBezTo>
                    <a:pt x="21600" y="1682"/>
                    <a:pt x="21600" y="1682"/>
                    <a:pt x="21600" y="1682"/>
                  </a:cubicBezTo>
                  <a:cubicBezTo>
                    <a:pt x="21600" y="745"/>
                    <a:pt x="20135" y="0"/>
                    <a:pt x="18339" y="0"/>
                  </a:cubicBezTo>
                  <a:close/>
                </a:path>
              </a:pathLst>
            </a:custGeom>
            <a:solidFill>
              <a:srgbClr val="0E303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9" name="Shape"/>
            <p:cNvSpPr/>
            <p:nvPr/>
          </p:nvSpPr>
          <p:spPr>
            <a:xfrm>
              <a:off x="535455" y="168325"/>
              <a:ext cx="434084" cy="38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" y="0"/>
                  </a:moveTo>
                  <a:cubicBezTo>
                    <a:pt x="20618" y="0"/>
                    <a:pt x="20618" y="0"/>
                    <a:pt x="20618" y="0"/>
                  </a:cubicBezTo>
                  <a:cubicBezTo>
                    <a:pt x="21109" y="0"/>
                    <a:pt x="21600" y="5400"/>
                    <a:pt x="21600" y="10800"/>
                  </a:cubicBezTo>
                  <a:cubicBezTo>
                    <a:pt x="21600" y="16200"/>
                    <a:pt x="21109" y="21600"/>
                    <a:pt x="20618" y="21600"/>
                  </a:cubicBezTo>
                  <a:cubicBezTo>
                    <a:pt x="982" y="21600"/>
                    <a:pt x="982" y="21600"/>
                    <a:pt x="982" y="21600"/>
                  </a:cubicBezTo>
                  <a:cubicBezTo>
                    <a:pt x="491" y="21600"/>
                    <a:pt x="0" y="16200"/>
                    <a:pt x="0" y="10800"/>
                  </a:cubicBezTo>
                  <a:cubicBezTo>
                    <a:pt x="0" y="5400"/>
                    <a:pt x="491" y="0"/>
                    <a:pt x="98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0" name="Rectangle"/>
            <p:cNvSpPr/>
            <p:nvPr/>
          </p:nvSpPr>
          <p:spPr>
            <a:xfrm>
              <a:off x="109820" y="386158"/>
              <a:ext cx="1214121" cy="21106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23" name="Group"/>
            <p:cNvGrpSpPr/>
            <p:nvPr/>
          </p:nvGrpSpPr>
          <p:grpSpPr>
            <a:xfrm>
              <a:off x="615495" y="2601665"/>
              <a:ext cx="202771" cy="185262"/>
              <a:chOff x="0" y="0"/>
              <a:chExt cx="202769" cy="185261"/>
            </a:xfrm>
          </p:grpSpPr>
          <p:sp>
            <p:nvSpPr>
              <p:cNvPr id="121" name="Oval"/>
              <p:cNvSpPr/>
              <p:nvPr/>
            </p:nvSpPr>
            <p:spPr>
              <a:xfrm>
                <a:off x="0" y="0"/>
                <a:ext cx="202770" cy="18526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4383" tIns="24383" rIns="24383" bIns="24383" numCol="1" anchor="t">
                <a:noAutofit/>
              </a:bodyPr>
              <a:lstStyle/>
              <a:p>
                <a:pPr algn="l" defTabSz="650240">
                  <a:defRPr b="0"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22" name="Oval"/>
              <p:cNvSpPr/>
              <p:nvPr/>
            </p:nvSpPr>
            <p:spPr>
              <a:xfrm>
                <a:off x="30113" y="28291"/>
                <a:ext cx="141538" cy="129594"/>
              </a:xfrm>
              <a:prstGeom prst="ellipse">
                <a:avLst/>
              </a:prstGeom>
              <a:solidFill>
                <a:srgbClr val="0E30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4383" tIns="24383" rIns="24383" bIns="24383" numCol="1" anchor="t">
                <a:noAutofit/>
              </a:bodyPr>
              <a:lstStyle/>
              <a:p>
                <a:pPr algn="l" defTabSz="650240">
                  <a:defRPr b="0"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pic>
          <p:nvPicPr>
            <p:cNvPr id="124" name="logo-orange-dark.png" descr="logo-orange-dark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2141" b="0"/>
            <a:stretch>
              <a:fillRect/>
            </a:stretch>
          </p:blipFill>
          <p:spPr>
            <a:xfrm>
              <a:off x="515742" y="1061910"/>
              <a:ext cx="473423" cy="524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6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5937" y="374866"/>
            <a:ext cx="3654339" cy="138012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Kwiki is a smart mobile app that the resort guests download it on their mobile.…"/>
          <p:cNvSpPr txBox="1"/>
          <p:nvPr/>
        </p:nvSpPr>
        <p:spPr>
          <a:xfrm>
            <a:off x="1495969" y="1680631"/>
            <a:ext cx="4815121" cy="58585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>
            <a:spAutoFit/>
          </a:bodyPr>
          <a:lstStyle/>
          <a:p>
            <a:pPr algn="l" defTabSz="325120">
              <a:lnSpc>
                <a:spcPct val="107916"/>
              </a:lnSpc>
              <a:spcBef>
                <a:spcPts val="500"/>
              </a:spcBef>
              <a:defRPr b="0" sz="1800">
                <a:solidFill>
                  <a:srgbClr val="000000"/>
                </a:solidFill>
              </a:defRPr>
            </a:pPr>
            <a:r>
              <a:t>Kwiki is a smart mobile app that the resort guests download it on their mobile.</a:t>
            </a:r>
          </a:p>
          <a:p>
            <a:pPr algn="l" defTabSz="325120">
              <a:lnSpc>
                <a:spcPct val="107916"/>
              </a:lnSpc>
              <a:spcBef>
                <a:spcPts val="500"/>
              </a:spcBef>
              <a:defRPr b="0" sz="1800">
                <a:solidFill>
                  <a:srgbClr val="000000"/>
                </a:solidFill>
              </a:defRPr>
            </a:pPr>
            <a:r>
              <a:t>Through this app, the user locates himself and then can</a:t>
            </a:r>
          </a:p>
          <a:p>
            <a:pPr marL="325120" indent="-162560" algn="l" defTabSz="325120">
              <a:lnSpc>
                <a:spcPct val="107916"/>
              </a:lnSpc>
              <a:spcBef>
                <a:spcPts val="500"/>
              </a:spcBef>
              <a:defRPr b="0" sz="1800">
                <a:solidFill>
                  <a:srgbClr val="000000"/>
                </a:solidFill>
              </a:defRPr>
            </a:pPr>
            <a:r>
              <a:t>a-	Check the menu</a:t>
            </a:r>
          </a:p>
          <a:p>
            <a:pPr marL="325120" indent="-162560" algn="l" defTabSz="325120">
              <a:lnSpc>
                <a:spcPct val="107916"/>
              </a:lnSpc>
              <a:spcBef>
                <a:spcPts val="500"/>
              </a:spcBef>
              <a:defRPr b="0" sz="1800">
                <a:solidFill>
                  <a:srgbClr val="000000"/>
                </a:solidFill>
              </a:defRPr>
            </a:pPr>
            <a:r>
              <a:t>b-	Order the food &amp; drinks</a:t>
            </a:r>
          </a:p>
          <a:p>
            <a:pPr marL="325120" indent="-162560" algn="l" defTabSz="325120">
              <a:lnSpc>
                <a:spcPct val="107916"/>
              </a:lnSpc>
              <a:spcBef>
                <a:spcPts val="500"/>
              </a:spcBef>
              <a:defRPr b="0" sz="1800">
                <a:solidFill>
                  <a:srgbClr val="000000"/>
                </a:solidFill>
              </a:defRPr>
            </a:pPr>
            <a:r>
              <a:t>c-	Call the waiter</a:t>
            </a:r>
          </a:p>
          <a:p>
            <a:pPr marL="325120" indent="-162560" algn="l" defTabSz="325120">
              <a:lnSpc>
                <a:spcPct val="107916"/>
              </a:lnSpc>
              <a:spcBef>
                <a:spcPts val="500"/>
              </a:spcBef>
              <a:defRPr b="0" sz="1800">
                <a:solidFill>
                  <a:srgbClr val="000000"/>
                </a:solidFill>
              </a:defRPr>
            </a:pPr>
            <a:r>
              <a:t>d-	Send requests to the waiter</a:t>
            </a:r>
          </a:p>
          <a:p>
            <a:pPr marL="325120" indent="-162560" algn="l" defTabSz="325120">
              <a:lnSpc>
                <a:spcPct val="107916"/>
              </a:lnSpc>
              <a:spcBef>
                <a:spcPts val="500"/>
              </a:spcBef>
              <a:defRPr b="0" sz="1800">
                <a:solidFill>
                  <a:srgbClr val="000000"/>
                </a:solidFill>
              </a:defRPr>
            </a:pPr>
            <a:r>
              <a:t>e-	Checkout and pay</a:t>
            </a:r>
          </a:p>
          <a:p>
            <a:pPr marL="325120" indent="-162560" algn="l" defTabSz="325120">
              <a:lnSpc>
                <a:spcPct val="107916"/>
              </a:lnSpc>
              <a:spcBef>
                <a:spcPts val="500"/>
              </a:spcBef>
              <a:defRPr b="0" sz="1800">
                <a:solidFill>
                  <a:srgbClr val="000000"/>
                </a:solidFill>
              </a:defRPr>
            </a:pPr>
          </a:p>
          <a:p>
            <a:pPr algn="l" defTabSz="325120">
              <a:lnSpc>
                <a:spcPct val="107916"/>
              </a:lnSpc>
              <a:spcBef>
                <a:spcPts val="500"/>
              </a:spcBef>
              <a:defRPr b="0" sz="1800">
                <a:solidFill>
                  <a:srgbClr val="000000"/>
                </a:solidFill>
              </a:defRPr>
            </a:pPr>
            <a:r>
              <a:t>The resort receives the app requests on a dedicated POS, to ensure a seamless management of operation. The POS provides details of the requests as well as a summary of the daily activity and controls other aspect of the operation (opening hours, service time etc..)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"/>
          <p:cNvGrpSpPr/>
          <p:nvPr/>
        </p:nvGrpSpPr>
        <p:grpSpPr>
          <a:xfrm>
            <a:off x="200827" y="2336132"/>
            <a:ext cx="2253492" cy="4427539"/>
            <a:chOff x="0" y="0"/>
            <a:chExt cx="2253490" cy="4427537"/>
          </a:xfrm>
        </p:grpSpPr>
        <p:sp>
          <p:nvSpPr>
            <p:cNvPr id="129" name="Shape"/>
            <p:cNvSpPr/>
            <p:nvPr/>
          </p:nvSpPr>
          <p:spPr>
            <a:xfrm>
              <a:off x="0" y="0"/>
              <a:ext cx="2253491" cy="442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9" y="0"/>
                  </a:moveTo>
                  <a:cubicBezTo>
                    <a:pt x="3309" y="0"/>
                    <a:pt x="3309" y="0"/>
                    <a:pt x="3309" y="0"/>
                  </a:cubicBezTo>
                  <a:cubicBezTo>
                    <a:pt x="1512" y="0"/>
                    <a:pt x="0" y="745"/>
                    <a:pt x="0" y="1682"/>
                  </a:cubicBezTo>
                  <a:cubicBezTo>
                    <a:pt x="0" y="19918"/>
                    <a:pt x="0" y="19918"/>
                    <a:pt x="0" y="19918"/>
                  </a:cubicBezTo>
                  <a:cubicBezTo>
                    <a:pt x="0" y="20855"/>
                    <a:pt x="1512" y="21600"/>
                    <a:pt x="3309" y="21600"/>
                  </a:cubicBezTo>
                  <a:cubicBezTo>
                    <a:pt x="18339" y="21600"/>
                    <a:pt x="18339" y="21600"/>
                    <a:pt x="18339" y="21600"/>
                  </a:cubicBezTo>
                  <a:cubicBezTo>
                    <a:pt x="20135" y="21600"/>
                    <a:pt x="21600" y="20855"/>
                    <a:pt x="21600" y="19918"/>
                  </a:cubicBezTo>
                  <a:cubicBezTo>
                    <a:pt x="21600" y="1682"/>
                    <a:pt x="21600" y="1682"/>
                    <a:pt x="21600" y="1682"/>
                  </a:cubicBezTo>
                  <a:cubicBezTo>
                    <a:pt x="21600" y="745"/>
                    <a:pt x="20135" y="0"/>
                    <a:pt x="18339" y="0"/>
                  </a:cubicBezTo>
                  <a:close/>
                </a:path>
              </a:pathLst>
            </a:custGeom>
            <a:solidFill>
              <a:srgbClr val="0E303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0" name="Shape"/>
            <p:cNvSpPr/>
            <p:nvPr/>
          </p:nvSpPr>
          <p:spPr>
            <a:xfrm>
              <a:off x="841592" y="264563"/>
              <a:ext cx="682265" cy="6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" y="0"/>
                  </a:moveTo>
                  <a:cubicBezTo>
                    <a:pt x="20618" y="0"/>
                    <a:pt x="20618" y="0"/>
                    <a:pt x="20618" y="0"/>
                  </a:cubicBezTo>
                  <a:cubicBezTo>
                    <a:pt x="21109" y="0"/>
                    <a:pt x="21600" y="5400"/>
                    <a:pt x="21600" y="10800"/>
                  </a:cubicBezTo>
                  <a:cubicBezTo>
                    <a:pt x="21600" y="16200"/>
                    <a:pt x="21109" y="21600"/>
                    <a:pt x="20618" y="21600"/>
                  </a:cubicBezTo>
                  <a:cubicBezTo>
                    <a:pt x="982" y="21600"/>
                    <a:pt x="982" y="21600"/>
                    <a:pt x="982" y="21600"/>
                  </a:cubicBezTo>
                  <a:cubicBezTo>
                    <a:pt x="491" y="21600"/>
                    <a:pt x="0" y="16200"/>
                    <a:pt x="0" y="10800"/>
                  </a:cubicBezTo>
                  <a:cubicBezTo>
                    <a:pt x="0" y="5400"/>
                    <a:pt x="491" y="0"/>
                    <a:pt x="98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" name="Rectangle"/>
            <p:cNvSpPr/>
            <p:nvPr/>
          </p:nvSpPr>
          <p:spPr>
            <a:xfrm>
              <a:off x="172608" y="606938"/>
              <a:ext cx="1908274" cy="33173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34" name="Group"/>
            <p:cNvGrpSpPr/>
            <p:nvPr/>
          </p:nvGrpSpPr>
          <p:grpSpPr>
            <a:xfrm>
              <a:off x="967395" y="4089123"/>
              <a:ext cx="318701" cy="291182"/>
              <a:chOff x="0" y="0"/>
              <a:chExt cx="318700" cy="291181"/>
            </a:xfrm>
          </p:grpSpPr>
          <p:sp>
            <p:nvSpPr>
              <p:cNvPr id="132" name="Oval"/>
              <p:cNvSpPr/>
              <p:nvPr/>
            </p:nvSpPr>
            <p:spPr>
              <a:xfrm>
                <a:off x="0" y="0"/>
                <a:ext cx="318701" cy="29118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4383" tIns="24383" rIns="24383" bIns="24383" numCol="1" anchor="t">
                <a:noAutofit/>
              </a:bodyPr>
              <a:lstStyle/>
              <a:p>
                <a:pPr algn="l" defTabSz="650240">
                  <a:defRPr b="0"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33" name="Oval"/>
              <p:cNvSpPr/>
              <p:nvPr/>
            </p:nvSpPr>
            <p:spPr>
              <a:xfrm>
                <a:off x="47331" y="44466"/>
                <a:ext cx="222458" cy="203686"/>
              </a:xfrm>
              <a:prstGeom prst="ellipse">
                <a:avLst/>
              </a:prstGeom>
              <a:solidFill>
                <a:srgbClr val="0E30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4383" tIns="24383" rIns="24383" bIns="24383" numCol="1" anchor="t">
                <a:noAutofit/>
              </a:bodyPr>
              <a:lstStyle/>
              <a:p>
                <a:pPr algn="l" defTabSz="650240">
                  <a:defRPr b="0"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</p:grpSp>
      <p:grpSp>
        <p:nvGrpSpPr>
          <p:cNvPr id="142" name="Group"/>
          <p:cNvGrpSpPr/>
          <p:nvPr/>
        </p:nvGrpSpPr>
        <p:grpSpPr>
          <a:xfrm>
            <a:off x="2788241" y="2336132"/>
            <a:ext cx="2253491" cy="4427539"/>
            <a:chOff x="0" y="0"/>
            <a:chExt cx="2253490" cy="4427537"/>
          </a:xfrm>
        </p:grpSpPr>
        <p:sp>
          <p:nvSpPr>
            <p:cNvPr id="136" name="Shape"/>
            <p:cNvSpPr/>
            <p:nvPr/>
          </p:nvSpPr>
          <p:spPr>
            <a:xfrm>
              <a:off x="0" y="0"/>
              <a:ext cx="2253491" cy="442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9" y="0"/>
                  </a:moveTo>
                  <a:cubicBezTo>
                    <a:pt x="3309" y="0"/>
                    <a:pt x="3309" y="0"/>
                    <a:pt x="3309" y="0"/>
                  </a:cubicBezTo>
                  <a:cubicBezTo>
                    <a:pt x="1512" y="0"/>
                    <a:pt x="0" y="745"/>
                    <a:pt x="0" y="1682"/>
                  </a:cubicBezTo>
                  <a:cubicBezTo>
                    <a:pt x="0" y="19918"/>
                    <a:pt x="0" y="19918"/>
                    <a:pt x="0" y="19918"/>
                  </a:cubicBezTo>
                  <a:cubicBezTo>
                    <a:pt x="0" y="20855"/>
                    <a:pt x="1512" y="21600"/>
                    <a:pt x="3309" y="21600"/>
                  </a:cubicBezTo>
                  <a:cubicBezTo>
                    <a:pt x="18339" y="21600"/>
                    <a:pt x="18339" y="21600"/>
                    <a:pt x="18339" y="21600"/>
                  </a:cubicBezTo>
                  <a:cubicBezTo>
                    <a:pt x="20135" y="21600"/>
                    <a:pt x="21600" y="20855"/>
                    <a:pt x="21600" y="19918"/>
                  </a:cubicBezTo>
                  <a:cubicBezTo>
                    <a:pt x="21600" y="1682"/>
                    <a:pt x="21600" y="1682"/>
                    <a:pt x="21600" y="1682"/>
                  </a:cubicBezTo>
                  <a:cubicBezTo>
                    <a:pt x="21600" y="745"/>
                    <a:pt x="20135" y="0"/>
                    <a:pt x="18339" y="0"/>
                  </a:cubicBezTo>
                  <a:close/>
                </a:path>
              </a:pathLst>
            </a:custGeom>
            <a:solidFill>
              <a:srgbClr val="0E303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7" name="Shape"/>
            <p:cNvSpPr/>
            <p:nvPr/>
          </p:nvSpPr>
          <p:spPr>
            <a:xfrm>
              <a:off x="841592" y="264563"/>
              <a:ext cx="682265" cy="6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" y="0"/>
                  </a:moveTo>
                  <a:cubicBezTo>
                    <a:pt x="20618" y="0"/>
                    <a:pt x="20618" y="0"/>
                    <a:pt x="20618" y="0"/>
                  </a:cubicBezTo>
                  <a:cubicBezTo>
                    <a:pt x="21109" y="0"/>
                    <a:pt x="21600" y="5400"/>
                    <a:pt x="21600" y="10800"/>
                  </a:cubicBezTo>
                  <a:cubicBezTo>
                    <a:pt x="21600" y="16200"/>
                    <a:pt x="21109" y="21600"/>
                    <a:pt x="20618" y="21600"/>
                  </a:cubicBezTo>
                  <a:cubicBezTo>
                    <a:pt x="982" y="21600"/>
                    <a:pt x="982" y="21600"/>
                    <a:pt x="982" y="21600"/>
                  </a:cubicBezTo>
                  <a:cubicBezTo>
                    <a:pt x="491" y="21600"/>
                    <a:pt x="0" y="16200"/>
                    <a:pt x="0" y="10800"/>
                  </a:cubicBezTo>
                  <a:cubicBezTo>
                    <a:pt x="0" y="5400"/>
                    <a:pt x="491" y="0"/>
                    <a:pt x="98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8" name="Rectangle"/>
            <p:cNvSpPr/>
            <p:nvPr/>
          </p:nvSpPr>
          <p:spPr>
            <a:xfrm>
              <a:off x="172608" y="606938"/>
              <a:ext cx="1908274" cy="33173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41" name="Group"/>
            <p:cNvGrpSpPr/>
            <p:nvPr/>
          </p:nvGrpSpPr>
          <p:grpSpPr>
            <a:xfrm>
              <a:off x="967395" y="4089123"/>
              <a:ext cx="318701" cy="291182"/>
              <a:chOff x="0" y="0"/>
              <a:chExt cx="318700" cy="291181"/>
            </a:xfrm>
          </p:grpSpPr>
          <p:sp>
            <p:nvSpPr>
              <p:cNvPr id="139" name="Oval"/>
              <p:cNvSpPr/>
              <p:nvPr/>
            </p:nvSpPr>
            <p:spPr>
              <a:xfrm>
                <a:off x="0" y="0"/>
                <a:ext cx="318701" cy="29118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4383" tIns="24383" rIns="24383" bIns="24383" numCol="1" anchor="t">
                <a:noAutofit/>
              </a:bodyPr>
              <a:lstStyle/>
              <a:p>
                <a:pPr algn="l" defTabSz="650240">
                  <a:defRPr b="0"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0" name="Oval"/>
              <p:cNvSpPr/>
              <p:nvPr/>
            </p:nvSpPr>
            <p:spPr>
              <a:xfrm>
                <a:off x="47331" y="44466"/>
                <a:ext cx="222458" cy="203686"/>
              </a:xfrm>
              <a:prstGeom prst="ellipse">
                <a:avLst/>
              </a:prstGeom>
              <a:solidFill>
                <a:srgbClr val="0E30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4383" tIns="24383" rIns="24383" bIns="24383" numCol="1" anchor="t">
                <a:noAutofit/>
              </a:bodyPr>
              <a:lstStyle/>
              <a:p>
                <a:pPr algn="l" defTabSz="650240">
                  <a:defRPr b="0"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</p:grpSp>
      <p:grpSp>
        <p:nvGrpSpPr>
          <p:cNvPr id="149" name="Group"/>
          <p:cNvGrpSpPr/>
          <p:nvPr/>
        </p:nvGrpSpPr>
        <p:grpSpPr>
          <a:xfrm>
            <a:off x="5375654" y="2336132"/>
            <a:ext cx="2253492" cy="4427539"/>
            <a:chOff x="0" y="0"/>
            <a:chExt cx="2253490" cy="4427537"/>
          </a:xfrm>
        </p:grpSpPr>
        <p:sp>
          <p:nvSpPr>
            <p:cNvPr id="143" name="Shape"/>
            <p:cNvSpPr/>
            <p:nvPr/>
          </p:nvSpPr>
          <p:spPr>
            <a:xfrm>
              <a:off x="0" y="0"/>
              <a:ext cx="2253491" cy="442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9" y="0"/>
                  </a:moveTo>
                  <a:cubicBezTo>
                    <a:pt x="3309" y="0"/>
                    <a:pt x="3309" y="0"/>
                    <a:pt x="3309" y="0"/>
                  </a:cubicBezTo>
                  <a:cubicBezTo>
                    <a:pt x="1512" y="0"/>
                    <a:pt x="0" y="745"/>
                    <a:pt x="0" y="1682"/>
                  </a:cubicBezTo>
                  <a:cubicBezTo>
                    <a:pt x="0" y="19918"/>
                    <a:pt x="0" y="19918"/>
                    <a:pt x="0" y="19918"/>
                  </a:cubicBezTo>
                  <a:cubicBezTo>
                    <a:pt x="0" y="20855"/>
                    <a:pt x="1512" y="21600"/>
                    <a:pt x="3309" y="21600"/>
                  </a:cubicBezTo>
                  <a:cubicBezTo>
                    <a:pt x="18339" y="21600"/>
                    <a:pt x="18339" y="21600"/>
                    <a:pt x="18339" y="21600"/>
                  </a:cubicBezTo>
                  <a:cubicBezTo>
                    <a:pt x="20135" y="21600"/>
                    <a:pt x="21600" y="20855"/>
                    <a:pt x="21600" y="19918"/>
                  </a:cubicBezTo>
                  <a:cubicBezTo>
                    <a:pt x="21600" y="1682"/>
                    <a:pt x="21600" y="1682"/>
                    <a:pt x="21600" y="1682"/>
                  </a:cubicBezTo>
                  <a:cubicBezTo>
                    <a:pt x="21600" y="745"/>
                    <a:pt x="20135" y="0"/>
                    <a:pt x="18339" y="0"/>
                  </a:cubicBezTo>
                  <a:close/>
                </a:path>
              </a:pathLst>
            </a:custGeom>
            <a:solidFill>
              <a:srgbClr val="0E303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4" name="Shape"/>
            <p:cNvSpPr/>
            <p:nvPr/>
          </p:nvSpPr>
          <p:spPr>
            <a:xfrm>
              <a:off x="841592" y="264563"/>
              <a:ext cx="682265" cy="6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" y="0"/>
                  </a:moveTo>
                  <a:cubicBezTo>
                    <a:pt x="20618" y="0"/>
                    <a:pt x="20618" y="0"/>
                    <a:pt x="20618" y="0"/>
                  </a:cubicBezTo>
                  <a:cubicBezTo>
                    <a:pt x="21109" y="0"/>
                    <a:pt x="21600" y="5400"/>
                    <a:pt x="21600" y="10800"/>
                  </a:cubicBezTo>
                  <a:cubicBezTo>
                    <a:pt x="21600" y="16200"/>
                    <a:pt x="21109" y="21600"/>
                    <a:pt x="20618" y="21600"/>
                  </a:cubicBezTo>
                  <a:cubicBezTo>
                    <a:pt x="982" y="21600"/>
                    <a:pt x="982" y="21600"/>
                    <a:pt x="982" y="21600"/>
                  </a:cubicBezTo>
                  <a:cubicBezTo>
                    <a:pt x="491" y="21600"/>
                    <a:pt x="0" y="16200"/>
                    <a:pt x="0" y="10800"/>
                  </a:cubicBezTo>
                  <a:cubicBezTo>
                    <a:pt x="0" y="5400"/>
                    <a:pt x="491" y="0"/>
                    <a:pt x="98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5" name="Rectangle"/>
            <p:cNvSpPr/>
            <p:nvPr/>
          </p:nvSpPr>
          <p:spPr>
            <a:xfrm>
              <a:off x="172608" y="606938"/>
              <a:ext cx="1908274" cy="33173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48" name="Group"/>
            <p:cNvGrpSpPr/>
            <p:nvPr/>
          </p:nvGrpSpPr>
          <p:grpSpPr>
            <a:xfrm>
              <a:off x="967395" y="4089123"/>
              <a:ext cx="318701" cy="291182"/>
              <a:chOff x="0" y="0"/>
              <a:chExt cx="318700" cy="291181"/>
            </a:xfrm>
          </p:grpSpPr>
          <p:sp>
            <p:nvSpPr>
              <p:cNvPr id="146" name="Oval"/>
              <p:cNvSpPr/>
              <p:nvPr/>
            </p:nvSpPr>
            <p:spPr>
              <a:xfrm>
                <a:off x="0" y="0"/>
                <a:ext cx="318701" cy="29118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4383" tIns="24383" rIns="24383" bIns="24383" numCol="1" anchor="t">
                <a:noAutofit/>
              </a:bodyPr>
              <a:lstStyle/>
              <a:p>
                <a:pPr algn="l" defTabSz="650240">
                  <a:defRPr b="0"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7" name="Oval"/>
              <p:cNvSpPr/>
              <p:nvPr/>
            </p:nvSpPr>
            <p:spPr>
              <a:xfrm>
                <a:off x="47331" y="44466"/>
                <a:ext cx="222458" cy="203686"/>
              </a:xfrm>
              <a:prstGeom prst="ellipse">
                <a:avLst/>
              </a:prstGeom>
              <a:solidFill>
                <a:srgbClr val="0E30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4383" tIns="24383" rIns="24383" bIns="24383" numCol="1" anchor="t">
                <a:noAutofit/>
              </a:bodyPr>
              <a:lstStyle/>
              <a:p>
                <a:pPr algn="l" defTabSz="650240">
                  <a:defRPr b="0"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</p:grpSp>
      <p:grpSp>
        <p:nvGrpSpPr>
          <p:cNvPr id="156" name="Group"/>
          <p:cNvGrpSpPr/>
          <p:nvPr/>
        </p:nvGrpSpPr>
        <p:grpSpPr>
          <a:xfrm>
            <a:off x="7963068" y="2336132"/>
            <a:ext cx="2253492" cy="4427539"/>
            <a:chOff x="0" y="0"/>
            <a:chExt cx="2253490" cy="4427537"/>
          </a:xfrm>
        </p:grpSpPr>
        <p:sp>
          <p:nvSpPr>
            <p:cNvPr id="150" name="Shape"/>
            <p:cNvSpPr/>
            <p:nvPr/>
          </p:nvSpPr>
          <p:spPr>
            <a:xfrm>
              <a:off x="0" y="0"/>
              <a:ext cx="2253491" cy="442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9" y="0"/>
                  </a:moveTo>
                  <a:cubicBezTo>
                    <a:pt x="3309" y="0"/>
                    <a:pt x="3309" y="0"/>
                    <a:pt x="3309" y="0"/>
                  </a:cubicBezTo>
                  <a:cubicBezTo>
                    <a:pt x="1512" y="0"/>
                    <a:pt x="0" y="745"/>
                    <a:pt x="0" y="1682"/>
                  </a:cubicBezTo>
                  <a:cubicBezTo>
                    <a:pt x="0" y="19918"/>
                    <a:pt x="0" y="19918"/>
                    <a:pt x="0" y="19918"/>
                  </a:cubicBezTo>
                  <a:cubicBezTo>
                    <a:pt x="0" y="20855"/>
                    <a:pt x="1512" y="21600"/>
                    <a:pt x="3309" y="21600"/>
                  </a:cubicBezTo>
                  <a:cubicBezTo>
                    <a:pt x="18339" y="21600"/>
                    <a:pt x="18339" y="21600"/>
                    <a:pt x="18339" y="21600"/>
                  </a:cubicBezTo>
                  <a:cubicBezTo>
                    <a:pt x="20135" y="21600"/>
                    <a:pt x="21600" y="20855"/>
                    <a:pt x="21600" y="19918"/>
                  </a:cubicBezTo>
                  <a:cubicBezTo>
                    <a:pt x="21600" y="1682"/>
                    <a:pt x="21600" y="1682"/>
                    <a:pt x="21600" y="1682"/>
                  </a:cubicBezTo>
                  <a:cubicBezTo>
                    <a:pt x="21600" y="745"/>
                    <a:pt x="20135" y="0"/>
                    <a:pt x="18339" y="0"/>
                  </a:cubicBezTo>
                  <a:close/>
                </a:path>
              </a:pathLst>
            </a:custGeom>
            <a:solidFill>
              <a:srgbClr val="0E303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1" name="Shape"/>
            <p:cNvSpPr/>
            <p:nvPr/>
          </p:nvSpPr>
          <p:spPr>
            <a:xfrm>
              <a:off x="841592" y="264563"/>
              <a:ext cx="682265" cy="6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" y="0"/>
                  </a:moveTo>
                  <a:cubicBezTo>
                    <a:pt x="20618" y="0"/>
                    <a:pt x="20618" y="0"/>
                    <a:pt x="20618" y="0"/>
                  </a:cubicBezTo>
                  <a:cubicBezTo>
                    <a:pt x="21109" y="0"/>
                    <a:pt x="21600" y="5400"/>
                    <a:pt x="21600" y="10800"/>
                  </a:cubicBezTo>
                  <a:cubicBezTo>
                    <a:pt x="21600" y="16200"/>
                    <a:pt x="21109" y="21600"/>
                    <a:pt x="20618" y="21600"/>
                  </a:cubicBezTo>
                  <a:cubicBezTo>
                    <a:pt x="982" y="21600"/>
                    <a:pt x="982" y="21600"/>
                    <a:pt x="982" y="21600"/>
                  </a:cubicBezTo>
                  <a:cubicBezTo>
                    <a:pt x="491" y="21600"/>
                    <a:pt x="0" y="16200"/>
                    <a:pt x="0" y="10800"/>
                  </a:cubicBezTo>
                  <a:cubicBezTo>
                    <a:pt x="0" y="5400"/>
                    <a:pt x="491" y="0"/>
                    <a:pt x="98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" name="Rectangle"/>
            <p:cNvSpPr/>
            <p:nvPr/>
          </p:nvSpPr>
          <p:spPr>
            <a:xfrm>
              <a:off x="172608" y="606938"/>
              <a:ext cx="1908274" cy="33173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55" name="Group"/>
            <p:cNvGrpSpPr/>
            <p:nvPr/>
          </p:nvGrpSpPr>
          <p:grpSpPr>
            <a:xfrm>
              <a:off x="967395" y="4089123"/>
              <a:ext cx="318701" cy="291182"/>
              <a:chOff x="0" y="0"/>
              <a:chExt cx="318700" cy="291181"/>
            </a:xfrm>
          </p:grpSpPr>
          <p:sp>
            <p:nvSpPr>
              <p:cNvPr id="153" name="Oval"/>
              <p:cNvSpPr/>
              <p:nvPr/>
            </p:nvSpPr>
            <p:spPr>
              <a:xfrm>
                <a:off x="0" y="0"/>
                <a:ext cx="318701" cy="29118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4383" tIns="24383" rIns="24383" bIns="24383" numCol="1" anchor="t">
                <a:noAutofit/>
              </a:bodyPr>
              <a:lstStyle/>
              <a:p>
                <a:pPr algn="l" defTabSz="650240">
                  <a:defRPr b="0"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54" name="Oval"/>
              <p:cNvSpPr/>
              <p:nvPr/>
            </p:nvSpPr>
            <p:spPr>
              <a:xfrm>
                <a:off x="47331" y="44466"/>
                <a:ext cx="222458" cy="203686"/>
              </a:xfrm>
              <a:prstGeom prst="ellipse">
                <a:avLst/>
              </a:prstGeom>
              <a:solidFill>
                <a:srgbClr val="0E30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4383" tIns="24383" rIns="24383" bIns="24383" numCol="1" anchor="t">
                <a:noAutofit/>
              </a:bodyPr>
              <a:lstStyle/>
              <a:p>
                <a:pPr algn="l" defTabSz="650240">
                  <a:defRPr b="0"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</p:grpSp>
      <p:grpSp>
        <p:nvGrpSpPr>
          <p:cNvPr id="163" name="Group"/>
          <p:cNvGrpSpPr/>
          <p:nvPr/>
        </p:nvGrpSpPr>
        <p:grpSpPr>
          <a:xfrm>
            <a:off x="10550482" y="2336132"/>
            <a:ext cx="2253491" cy="4427539"/>
            <a:chOff x="0" y="0"/>
            <a:chExt cx="2253490" cy="4427537"/>
          </a:xfrm>
        </p:grpSpPr>
        <p:sp>
          <p:nvSpPr>
            <p:cNvPr id="157" name="Shape"/>
            <p:cNvSpPr/>
            <p:nvPr/>
          </p:nvSpPr>
          <p:spPr>
            <a:xfrm>
              <a:off x="0" y="0"/>
              <a:ext cx="2253491" cy="442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9" y="0"/>
                  </a:moveTo>
                  <a:cubicBezTo>
                    <a:pt x="3309" y="0"/>
                    <a:pt x="3309" y="0"/>
                    <a:pt x="3309" y="0"/>
                  </a:cubicBezTo>
                  <a:cubicBezTo>
                    <a:pt x="1512" y="0"/>
                    <a:pt x="0" y="745"/>
                    <a:pt x="0" y="1682"/>
                  </a:cubicBezTo>
                  <a:cubicBezTo>
                    <a:pt x="0" y="19918"/>
                    <a:pt x="0" y="19918"/>
                    <a:pt x="0" y="19918"/>
                  </a:cubicBezTo>
                  <a:cubicBezTo>
                    <a:pt x="0" y="20855"/>
                    <a:pt x="1512" y="21600"/>
                    <a:pt x="3309" y="21600"/>
                  </a:cubicBezTo>
                  <a:cubicBezTo>
                    <a:pt x="18339" y="21600"/>
                    <a:pt x="18339" y="21600"/>
                    <a:pt x="18339" y="21600"/>
                  </a:cubicBezTo>
                  <a:cubicBezTo>
                    <a:pt x="20135" y="21600"/>
                    <a:pt x="21600" y="20855"/>
                    <a:pt x="21600" y="19918"/>
                  </a:cubicBezTo>
                  <a:cubicBezTo>
                    <a:pt x="21600" y="1682"/>
                    <a:pt x="21600" y="1682"/>
                    <a:pt x="21600" y="1682"/>
                  </a:cubicBezTo>
                  <a:cubicBezTo>
                    <a:pt x="21600" y="745"/>
                    <a:pt x="20135" y="0"/>
                    <a:pt x="18339" y="0"/>
                  </a:cubicBezTo>
                  <a:close/>
                </a:path>
              </a:pathLst>
            </a:custGeom>
            <a:solidFill>
              <a:srgbClr val="0E303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8" name="Shape"/>
            <p:cNvSpPr/>
            <p:nvPr/>
          </p:nvSpPr>
          <p:spPr>
            <a:xfrm>
              <a:off x="841592" y="264563"/>
              <a:ext cx="682265" cy="6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" y="0"/>
                  </a:moveTo>
                  <a:cubicBezTo>
                    <a:pt x="20618" y="0"/>
                    <a:pt x="20618" y="0"/>
                    <a:pt x="20618" y="0"/>
                  </a:cubicBezTo>
                  <a:cubicBezTo>
                    <a:pt x="21109" y="0"/>
                    <a:pt x="21600" y="5400"/>
                    <a:pt x="21600" y="10800"/>
                  </a:cubicBezTo>
                  <a:cubicBezTo>
                    <a:pt x="21600" y="16200"/>
                    <a:pt x="21109" y="21600"/>
                    <a:pt x="20618" y="21600"/>
                  </a:cubicBezTo>
                  <a:cubicBezTo>
                    <a:pt x="982" y="21600"/>
                    <a:pt x="982" y="21600"/>
                    <a:pt x="982" y="21600"/>
                  </a:cubicBezTo>
                  <a:cubicBezTo>
                    <a:pt x="491" y="21600"/>
                    <a:pt x="0" y="16200"/>
                    <a:pt x="0" y="10800"/>
                  </a:cubicBezTo>
                  <a:cubicBezTo>
                    <a:pt x="0" y="5400"/>
                    <a:pt x="491" y="0"/>
                    <a:pt x="98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9" name="Rectangle"/>
            <p:cNvSpPr/>
            <p:nvPr/>
          </p:nvSpPr>
          <p:spPr>
            <a:xfrm>
              <a:off x="172608" y="606938"/>
              <a:ext cx="1908274" cy="33173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62" name="Group"/>
            <p:cNvGrpSpPr/>
            <p:nvPr/>
          </p:nvGrpSpPr>
          <p:grpSpPr>
            <a:xfrm>
              <a:off x="967395" y="4089123"/>
              <a:ext cx="318701" cy="291182"/>
              <a:chOff x="0" y="0"/>
              <a:chExt cx="318700" cy="291181"/>
            </a:xfrm>
          </p:grpSpPr>
          <p:sp>
            <p:nvSpPr>
              <p:cNvPr id="160" name="Oval"/>
              <p:cNvSpPr/>
              <p:nvPr/>
            </p:nvSpPr>
            <p:spPr>
              <a:xfrm>
                <a:off x="0" y="0"/>
                <a:ext cx="318701" cy="291182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4383" tIns="24383" rIns="24383" bIns="24383" numCol="1" anchor="t">
                <a:noAutofit/>
              </a:bodyPr>
              <a:lstStyle/>
              <a:p>
                <a:pPr algn="l" defTabSz="650240">
                  <a:defRPr b="0"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61" name="Oval"/>
              <p:cNvSpPr/>
              <p:nvPr/>
            </p:nvSpPr>
            <p:spPr>
              <a:xfrm>
                <a:off x="47331" y="44466"/>
                <a:ext cx="222458" cy="203686"/>
              </a:xfrm>
              <a:prstGeom prst="ellipse">
                <a:avLst/>
              </a:prstGeom>
              <a:solidFill>
                <a:srgbClr val="0E30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4383" tIns="24383" rIns="24383" bIns="24383" numCol="1" anchor="t">
                <a:noAutofit/>
              </a:bodyPr>
              <a:lstStyle/>
              <a:p>
                <a:pPr algn="l" defTabSz="650240">
                  <a:defRPr b="0"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</p:grpSp>
      <p:pic>
        <p:nvPicPr>
          <p:cNvPr id="164" name="16.png" descr="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7359" y="3511223"/>
            <a:ext cx="1860209" cy="1860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17.png" descr="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2295" y="3511223"/>
            <a:ext cx="1860209" cy="1860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58 - Be There.png" descr="58 - Be Ther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59750" y="3511264"/>
            <a:ext cx="1860102" cy="1860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9.png" descr="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47123" y="3511223"/>
            <a:ext cx="1860208" cy="1860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3.png" descr="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7469" y="3511223"/>
            <a:ext cx="1860208" cy="186020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LOCATE"/>
          <p:cNvSpPr/>
          <p:nvPr/>
        </p:nvSpPr>
        <p:spPr>
          <a:xfrm>
            <a:off x="334454" y="1677102"/>
            <a:ext cx="1907978" cy="543678"/>
          </a:xfrm>
          <a:prstGeom prst="roundRect">
            <a:avLst>
              <a:gd name="adj" fmla="val 35411"/>
            </a:avLst>
          </a:prstGeom>
          <a:solidFill>
            <a:schemeClr val="accent3"/>
          </a:solidFill>
          <a:ln w="12700">
            <a:solidFill>
              <a:srgbClr val="FFFFFF"/>
            </a:solidFill>
            <a:beve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 anchor="ctr"/>
          <a:lstStyle/>
          <a:p>
            <a:pPr lvl="1" indent="228600">
              <a:defRPr b="0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LOCATE</a:t>
            </a:r>
          </a:p>
        </p:txBody>
      </p:sp>
      <p:sp>
        <p:nvSpPr>
          <p:cNvPr id="170" name="BROWSE"/>
          <p:cNvSpPr/>
          <p:nvPr/>
        </p:nvSpPr>
        <p:spPr>
          <a:xfrm>
            <a:off x="2960997" y="1677102"/>
            <a:ext cx="1907979" cy="543678"/>
          </a:xfrm>
          <a:prstGeom prst="roundRect">
            <a:avLst>
              <a:gd name="adj" fmla="val 35411"/>
            </a:avLst>
          </a:prstGeom>
          <a:solidFill>
            <a:schemeClr val="accent3"/>
          </a:solidFill>
          <a:ln w="12700">
            <a:solidFill>
              <a:srgbClr val="FFFFFF"/>
            </a:solidFill>
            <a:beve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 anchor="ctr"/>
          <a:lstStyle/>
          <a:p>
            <a:pPr lvl="1" indent="228600">
              <a:defRPr b="0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BROWSE</a:t>
            </a:r>
          </a:p>
        </p:txBody>
      </p:sp>
      <p:sp>
        <p:nvSpPr>
          <p:cNvPr id="171" name="ORDER"/>
          <p:cNvSpPr/>
          <p:nvPr/>
        </p:nvSpPr>
        <p:spPr>
          <a:xfrm>
            <a:off x="5587541" y="1677102"/>
            <a:ext cx="1907978" cy="543678"/>
          </a:xfrm>
          <a:prstGeom prst="roundRect">
            <a:avLst>
              <a:gd name="adj" fmla="val 35411"/>
            </a:avLst>
          </a:prstGeom>
          <a:solidFill>
            <a:schemeClr val="accent3"/>
          </a:solidFill>
          <a:ln w="12700">
            <a:solidFill>
              <a:srgbClr val="FFFFFF"/>
            </a:solidFill>
            <a:beve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 anchor="ctr"/>
          <a:lstStyle/>
          <a:p>
            <a:pPr lvl="1" indent="228600">
              <a:defRPr b="0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ORDER</a:t>
            </a:r>
          </a:p>
        </p:txBody>
      </p:sp>
      <p:sp>
        <p:nvSpPr>
          <p:cNvPr id="172" name="HELP"/>
          <p:cNvSpPr/>
          <p:nvPr/>
        </p:nvSpPr>
        <p:spPr>
          <a:xfrm>
            <a:off x="8135825" y="1677102"/>
            <a:ext cx="1907978" cy="543678"/>
          </a:xfrm>
          <a:prstGeom prst="roundRect">
            <a:avLst>
              <a:gd name="adj" fmla="val 35411"/>
            </a:avLst>
          </a:prstGeom>
          <a:solidFill>
            <a:schemeClr val="accent3"/>
          </a:solidFill>
          <a:ln w="12700">
            <a:solidFill>
              <a:srgbClr val="FFFFFF"/>
            </a:solidFill>
            <a:beve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 anchor="ctr"/>
          <a:lstStyle/>
          <a:p>
            <a:pPr lvl="1" indent="228600">
              <a:defRPr b="0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HELP</a:t>
            </a:r>
          </a:p>
        </p:txBody>
      </p:sp>
      <p:sp>
        <p:nvSpPr>
          <p:cNvPr id="173" name="PAY"/>
          <p:cNvSpPr/>
          <p:nvPr/>
        </p:nvSpPr>
        <p:spPr>
          <a:xfrm>
            <a:off x="10723238" y="1677102"/>
            <a:ext cx="1907978" cy="543678"/>
          </a:xfrm>
          <a:prstGeom prst="roundRect">
            <a:avLst>
              <a:gd name="adj" fmla="val 35411"/>
            </a:avLst>
          </a:prstGeom>
          <a:solidFill>
            <a:schemeClr val="accent3"/>
          </a:solidFill>
          <a:ln w="12700">
            <a:solidFill>
              <a:srgbClr val="FFFFFF"/>
            </a:solidFill>
            <a:beve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 anchor="ctr"/>
          <a:lstStyle/>
          <a:p>
            <a:pPr lvl="1" indent="228600">
              <a:defRPr b="0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PAY</a:t>
            </a:r>
          </a:p>
        </p:txBody>
      </p:sp>
      <p:sp>
        <p:nvSpPr>
          <p:cNvPr id="174" name="THE FEATURES"/>
          <p:cNvSpPr/>
          <p:nvPr/>
        </p:nvSpPr>
        <p:spPr>
          <a:xfrm>
            <a:off x="1593156" y="709224"/>
            <a:ext cx="5219913" cy="7114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 anchor="ctr"/>
          <a:lstStyle>
            <a:lvl1pPr algn="l">
              <a:defRPr b="0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THE FEATURES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4"/>
      <p:bldP build="whole" bldLvl="1" animBg="1" rev="0" advAuto="0" spid="171" grpId="3"/>
      <p:bldP build="whole" bldLvl="1" animBg="1" rev="0" advAuto="0" spid="169" grpId="1"/>
      <p:bldP build="whole" bldLvl="1" animBg="1" rev="0" advAuto="0" spid="170" grpId="2"/>
      <p:bldP build="whole" bldLvl="1" animBg="1" rev="0" advAuto="0" spid="173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ircle"/>
          <p:cNvSpPr/>
          <p:nvPr/>
        </p:nvSpPr>
        <p:spPr>
          <a:xfrm>
            <a:off x="3667823" y="2848596"/>
            <a:ext cx="5062840" cy="5062840"/>
          </a:xfrm>
          <a:prstGeom prst="ellipse">
            <a:avLst/>
          </a:prstGeom>
          <a:ln w="25400">
            <a:solidFill>
              <a:srgbClr val="FFFFFF"/>
            </a:solidFill>
            <a:prstDash val="dash"/>
            <a:miter/>
          </a:ln>
        </p:spPr>
        <p:txBody>
          <a:bodyPr lIns="48767" tIns="48767" rIns="48767" bIns="48767" anchor="ctr"/>
          <a:lstStyle/>
          <a:p>
            <a:pPr defTabSz="1300480"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7" name="Customization"/>
          <p:cNvSpPr txBox="1"/>
          <p:nvPr/>
        </p:nvSpPr>
        <p:spPr>
          <a:xfrm>
            <a:off x="8654797" y="3095579"/>
            <a:ext cx="4393489" cy="6817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spAutoFit/>
          </a:bodyPr>
          <a:lstStyle>
            <a:lvl1pPr algn="l" defTabSz="1300480">
              <a:lnSpc>
                <a:spcPct val="150000"/>
              </a:lnSpc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Customization</a:t>
            </a:r>
          </a:p>
        </p:txBody>
      </p:sp>
      <p:sp>
        <p:nvSpPr>
          <p:cNvPr id="178" name="Fast Checkout"/>
          <p:cNvSpPr txBox="1"/>
          <p:nvPr/>
        </p:nvSpPr>
        <p:spPr>
          <a:xfrm>
            <a:off x="9431237" y="5039148"/>
            <a:ext cx="4393489" cy="6817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spAutoFit/>
          </a:bodyPr>
          <a:lstStyle>
            <a:lvl1pPr algn="l" defTabSz="1300480">
              <a:lnSpc>
                <a:spcPct val="150000"/>
              </a:lnSpc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Fast Checkout</a:t>
            </a:r>
          </a:p>
        </p:txBody>
      </p:sp>
      <p:sp>
        <p:nvSpPr>
          <p:cNvPr id="179" name="Menu"/>
          <p:cNvSpPr txBox="1"/>
          <p:nvPr/>
        </p:nvSpPr>
        <p:spPr>
          <a:xfrm>
            <a:off x="903819" y="3095579"/>
            <a:ext cx="3009152" cy="6817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spAutoFit/>
          </a:bodyPr>
          <a:lstStyle>
            <a:lvl1pPr algn="r" defTabSz="1300480">
              <a:lnSpc>
                <a:spcPct val="150000"/>
              </a:lnSpc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Menu</a:t>
            </a:r>
          </a:p>
        </p:txBody>
      </p:sp>
      <p:sp>
        <p:nvSpPr>
          <p:cNvPr id="180" name="Speed"/>
          <p:cNvSpPr txBox="1"/>
          <p:nvPr/>
        </p:nvSpPr>
        <p:spPr>
          <a:xfrm>
            <a:off x="-41904" y="4972754"/>
            <a:ext cx="3009152" cy="6817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spAutoFit/>
          </a:bodyPr>
          <a:lstStyle>
            <a:lvl1pPr algn="r" defTabSz="1300480">
              <a:lnSpc>
                <a:spcPct val="150000"/>
              </a:lnSpc>
              <a:defRPr sz="3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Speed</a:t>
            </a:r>
          </a:p>
        </p:txBody>
      </p:sp>
      <p:grpSp>
        <p:nvGrpSpPr>
          <p:cNvPr id="188" name="Group"/>
          <p:cNvGrpSpPr/>
          <p:nvPr/>
        </p:nvGrpSpPr>
        <p:grpSpPr>
          <a:xfrm>
            <a:off x="5287911" y="4937959"/>
            <a:ext cx="1652553" cy="3246849"/>
            <a:chOff x="0" y="0"/>
            <a:chExt cx="1652552" cy="3246847"/>
          </a:xfrm>
        </p:grpSpPr>
        <p:sp>
          <p:nvSpPr>
            <p:cNvPr id="181" name="Shape"/>
            <p:cNvSpPr/>
            <p:nvPr/>
          </p:nvSpPr>
          <p:spPr>
            <a:xfrm>
              <a:off x="0" y="0"/>
              <a:ext cx="1652553" cy="324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9" y="0"/>
                  </a:moveTo>
                  <a:cubicBezTo>
                    <a:pt x="3309" y="0"/>
                    <a:pt x="3309" y="0"/>
                    <a:pt x="3309" y="0"/>
                  </a:cubicBezTo>
                  <a:cubicBezTo>
                    <a:pt x="1512" y="0"/>
                    <a:pt x="0" y="745"/>
                    <a:pt x="0" y="1682"/>
                  </a:cubicBezTo>
                  <a:cubicBezTo>
                    <a:pt x="0" y="19918"/>
                    <a:pt x="0" y="19918"/>
                    <a:pt x="0" y="19918"/>
                  </a:cubicBezTo>
                  <a:cubicBezTo>
                    <a:pt x="0" y="20855"/>
                    <a:pt x="1512" y="21600"/>
                    <a:pt x="3309" y="21600"/>
                  </a:cubicBezTo>
                  <a:cubicBezTo>
                    <a:pt x="18339" y="21600"/>
                    <a:pt x="18339" y="21600"/>
                    <a:pt x="18339" y="21600"/>
                  </a:cubicBezTo>
                  <a:cubicBezTo>
                    <a:pt x="20135" y="21600"/>
                    <a:pt x="21600" y="20855"/>
                    <a:pt x="21600" y="19918"/>
                  </a:cubicBezTo>
                  <a:cubicBezTo>
                    <a:pt x="21600" y="1682"/>
                    <a:pt x="21600" y="1682"/>
                    <a:pt x="21600" y="1682"/>
                  </a:cubicBezTo>
                  <a:cubicBezTo>
                    <a:pt x="21600" y="745"/>
                    <a:pt x="20135" y="0"/>
                    <a:pt x="18339" y="0"/>
                  </a:cubicBezTo>
                  <a:close/>
                </a:path>
              </a:pathLst>
            </a:custGeom>
            <a:solidFill>
              <a:srgbClr val="0E303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2" name="Shape"/>
            <p:cNvSpPr/>
            <p:nvPr/>
          </p:nvSpPr>
          <p:spPr>
            <a:xfrm>
              <a:off x="617165" y="194012"/>
              <a:ext cx="500325" cy="4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" y="0"/>
                  </a:moveTo>
                  <a:cubicBezTo>
                    <a:pt x="20618" y="0"/>
                    <a:pt x="20618" y="0"/>
                    <a:pt x="20618" y="0"/>
                  </a:cubicBezTo>
                  <a:cubicBezTo>
                    <a:pt x="21109" y="0"/>
                    <a:pt x="21600" y="5400"/>
                    <a:pt x="21600" y="10800"/>
                  </a:cubicBezTo>
                  <a:cubicBezTo>
                    <a:pt x="21600" y="16200"/>
                    <a:pt x="21109" y="21600"/>
                    <a:pt x="20618" y="21600"/>
                  </a:cubicBezTo>
                  <a:cubicBezTo>
                    <a:pt x="982" y="21600"/>
                    <a:pt x="982" y="21600"/>
                    <a:pt x="982" y="21600"/>
                  </a:cubicBezTo>
                  <a:cubicBezTo>
                    <a:pt x="491" y="21600"/>
                    <a:pt x="0" y="16200"/>
                    <a:pt x="0" y="10800"/>
                  </a:cubicBezTo>
                  <a:cubicBezTo>
                    <a:pt x="0" y="5400"/>
                    <a:pt x="491" y="0"/>
                    <a:pt x="98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3" name="Rectangle"/>
            <p:cNvSpPr/>
            <p:nvPr/>
          </p:nvSpPr>
          <p:spPr>
            <a:xfrm>
              <a:off x="126579" y="445086"/>
              <a:ext cx="1399395" cy="243273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t">
              <a:noAutofit/>
            </a:bodyPr>
            <a:lstStyle/>
            <a:p>
              <a:pPr algn="l" defTabSz="650240">
                <a:defRPr b="0"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86" name="Group"/>
            <p:cNvGrpSpPr/>
            <p:nvPr/>
          </p:nvGrpSpPr>
          <p:grpSpPr>
            <a:xfrm>
              <a:off x="709420" y="2998677"/>
              <a:ext cx="233713" cy="213533"/>
              <a:chOff x="0" y="0"/>
              <a:chExt cx="233712" cy="213532"/>
            </a:xfrm>
          </p:grpSpPr>
          <p:sp>
            <p:nvSpPr>
              <p:cNvPr id="184" name="Oval"/>
              <p:cNvSpPr/>
              <p:nvPr/>
            </p:nvSpPr>
            <p:spPr>
              <a:xfrm>
                <a:off x="0" y="0"/>
                <a:ext cx="233713" cy="21353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4383" tIns="24383" rIns="24383" bIns="24383" numCol="1" anchor="t">
                <a:noAutofit/>
              </a:bodyPr>
              <a:lstStyle/>
              <a:p>
                <a:pPr algn="l" defTabSz="650240">
                  <a:defRPr b="0"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85" name="Oval"/>
              <p:cNvSpPr/>
              <p:nvPr/>
            </p:nvSpPr>
            <p:spPr>
              <a:xfrm>
                <a:off x="34709" y="32608"/>
                <a:ext cx="163136" cy="149370"/>
              </a:xfrm>
              <a:prstGeom prst="ellipse">
                <a:avLst/>
              </a:prstGeom>
              <a:solidFill>
                <a:srgbClr val="0E30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4383" tIns="24383" rIns="24383" bIns="24383" numCol="1" anchor="t">
                <a:noAutofit/>
              </a:bodyPr>
              <a:lstStyle/>
              <a:p>
                <a:pPr algn="l" defTabSz="650240">
                  <a:defRPr b="0"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pic>
          <p:nvPicPr>
            <p:cNvPr id="187" name="logo-orange-dark.png" descr="logo-orange-dark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72141" b="0"/>
            <a:stretch>
              <a:fillRect/>
            </a:stretch>
          </p:blipFill>
          <p:spPr>
            <a:xfrm>
              <a:off x="594444" y="1223957"/>
              <a:ext cx="545667" cy="604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3519" y="2835049"/>
            <a:ext cx="1228205" cy="1228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1199" y="4962623"/>
            <a:ext cx="1228205" cy="1228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77.png" descr="7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24800" y="5166817"/>
            <a:ext cx="1326013" cy="1326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27.png" descr="2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90080" y="2835049"/>
            <a:ext cx="1561814" cy="156181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Group"/>
          <p:cNvSpPr txBox="1"/>
          <p:nvPr/>
        </p:nvSpPr>
        <p:spPr>
          <a:xfrm>
            <a:off x="766636" y="3811014"/>
            <a:ext cx="2893136" cy="5398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/>
          <a:lstStyle>
            <a:lvl1pPr algn="just">
              <a:lnSpc>
                <a:spcPct val="1500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see a visual for each item, and have all relevant dietary details provided to them – including allergens </a:t>
            </a:r>
          </a:p>
        </p:txBody>
      </p:sp>
      <p:sp>
        <p:nvSpPr>
          <p:cNvPr id="194" name="Group"/>
          <p:cNvSpPr txBox="1"/>
          <p:nvPr/>
        </p:nvSpPr>
        <p:spPr>
          <a:xfrm>
            <a:off x="9152022" y="3808599"/>
            <a:ext cx="2893137" cy="539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/>
          <a:lstStyle>
            <a:lvl1pPr algn="just">
              <a:lnSpc>
                <a:spcPct val="1500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customize the order and avoid human error</a:t>
            </a:r>
          </a:p>
        </p:txBody>
      </p:sp>
      <p:sp>
        <p:nvSpPr>
          <p:cNvPr id="195" name="Group"/>
          <p:cNvSpPr txBox="1"/>
          <p:nvPr/>
        </p:nvSpPr>
        <p:spPr>
          <a:xfrm>
            <a:off x="9571969" y="5724773"/>
            <a:ext cx="2893137" cy="5398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/>
          <a:lstStyle>
            <a:lvl1pPr algn="just">
              <a:lnSpc>
                <a:spcPct val="1500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Avoid waiting for the bill, use the saved credit card, or pay cash</a:t>
            </a:r>
          </a:p>
        </p:txBody>
      </p:sp>
      <p:sp>
        <p:nvSpPr>
          <p:cNvPr id="196" name="Group"/>
          <p:cNvSpPr txBox="1"/>
          <p:nvPr/>
        </p:nvSpPr>
        <p:spPr>
          <a:xfrm>
            <a:off x="251862" y="5724773"/>
            <a:ext cx="2893137" cy="5398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/>
          <a:lstStyle>
            <a:lvl1pPr algn="just">
              <a:lnSpc>
                <a:spcPct val="1500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No more time lost catching a waiter - Submit your orders/requests and lay back</a:t>
            </a:r>
          </a:p>
        </p:txBody>
      </p:sp>
      <p:sp>
        <p:nvSpPr>
          <p:cNvPr id="197" name="THE BENEFITS FOR THE GUESTS"/>
          <p:cNvSpPr/>
          <p:nvPr/>
        </p:nvSpPr>
        <p:spPr>
          <a:xfrm>
            <a:off x="1593156" y="709224"/>
            <a:ext cx="5219913" cy="7114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 anchor="ctr"/>
          <a:lstStyle>
            <a:lvl1pPr algn="l">
              <a:defRPr b="0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THE BENEFITS FOR THE GUESTS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Class="entr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Class="entr" nodeType="after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8"/>
      <p:bldP build="whole" bldLvl="1" animBg="1" rev="0" advAuto="0" spid="193" grpId="6"/>
      <p:bldP build="whole" bldLvl="1" animBg="1" rev="0" advAuto="0" spid="180" grpId="3"/>
      <p:bldP build="whole" bldLvl="1" animBg="1" rev="0" advAuto="0" spid="196" grpId="9"/>
      <p:bldP build="whole" bldLvl="1" animBg="1" rev="0" advAuto="0" spid="176" grpId="1"/>
      <p:bldP build="whole" bldLvl="1" animBg="1" rev="0" advAuto="0" spid="178" grpId="5"/>
      <p:bldP build="whole" bldLvl="1" animBg="1" rev="0" advAuto="0" spid="179" grpId="2"/>
      <p:bldP build="whole" bldLvl="1" animBg="1" rev="0" advAuto="0" spid="194" grpId="7"/>
      <p:bldP build="whole" bldLvl="1" animBg="1" rev="0" advAuto="0" spid="177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"/>
          <p:cNvSpPr/>
          <p:nvPr/>
        </p:nvSpPr>
        <p:spPr>
          <a:xfrm flipH="1" rot="16200000">
            <a:off x="7199958" y="1201781"/>
            <a:ext cx="755027" cy="4450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943"/>
                  <a:pt x="21600" y="210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107"/>
                </a:lnTo>
                <a:cubicBezTo>
                  <a:pt x="0" y="943"/>
                  <a:pt x="4835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0" name="Shape"/>
          <p:cNvSpPr/>
          <p:nvPr/>
        </p:nvSpPr>
        <p:spPr>
          <a:xfrm flipH="1" rot="5400000">
            <a:off x="10133052" y="2703446"/>
            <a:ext cx="766742" cy="1459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2877"/>
                  <a:pt x="21600" y="64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426"/>
                </a:lnTo>
                <a:cubicBezTo>
                  <a:pt x="0" y="2877"/>
                  <a:pt x="4835" y="0"/>
                  <a:pt x="10800" y="0"/>
                </a:cubicBezTo>
                <a:close/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1" name="increase your Guest Service speed by 50%"/>
          <p:cNvSpPr txBox="1"/>
          <p:nvPr/>
        </p:nvSpPr>
        <p:spPr>
          <a:xfrm>
            <a:off x="5923509" y="3061389"/>
            <a:ext cx="3232889" cy="686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511" tIns="58511" rIns="58511" bIns="58511"/>
          <a:lstStyle>
            <a:lvl1pPr>
              <a:defRPr sz="24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increase your Guest Service speed by 50%</a:t>
            </a:r>
          </a:p>
        </p:txBody>
      </p:sp>
      <p:pic>
        <p:nvPicPr>
          <p:cNvPr id="20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2321" y="2790367"/>
            <a:ext cx="1228204" cy="1228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" name="Increase your speed of service by up to 50% by savings on all the inefficient waiter’s runs back and forth between the guests"/>
          <p:cNvGrpSpPr/>
          <p:nvPr/>
        </p:nvGrpSpPr>
        <p:grpSpPr>
          <a:xfrm>
            <a:off x="598540" y="2967462"/>
            <a:ext cx="3940390" cy="1147478"/>
            <a:chOff x="0" y="0"/>
            <a:chExt cx="3940388" cy="1147476"/>
          </a:xfrm>
        </p:grpSpPr>
        <p:sp>
          <p:nvSpPr>
            <p:cNvPr id="204" name="Increase your speed of service by up to 50% by savings on all the inefficient waiter’s runs back and forth between the guests"/>
            <p:cNvSpPr txBox="1"/>
            <p:nvPr/>
          </p:nvSpPr>
          <p:spPr>
            <a:xfrm>
              <a:off x="19050" y="19049"/>
              <a:ext cx="3902289" cy="110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" tIns="24383" rIns="24383" bIns="24383" numCol="1" anchor="t">
              <a:spAutoFit/>
            </a:bodyPr>
            <a:lstStyle>
              <a:lvl1pPr algn="just" defTabSz="325120">
                <a:lnSpc>
                  <a:spcPct val="107916"/>
                </a:lnSpc>
                <a:spcBef>
                  <a:spcPts val="500"/>
                </a:spcBef>
                <a:defRPr b="0" sz="1600">
                  <a:solidFill>
                    <a:srgbClr val="000000"/>
                  </a:solidFill>
                </a:defRPr>
              </a:lvl1pPr>
            </a:lstStyle>
            <a:p>
              <a:pPr/>
              <a:r>
                <a:t>Increase your speed of service by up to 50% by savings on all the inefficient waiter’s runs back and forth between the guests</a:t>
              </a:r>
            </a:p>
          </p:txBody>
        </p:sp>
        <p:pic>
          <p:nvPicPr>
            <p:cNvPr id="203" name="Increase your speed of service by up to 50% by savings on all the inefficient waiter’s runs back and forth between the guests" descr="Increase your speed of service by up to 50% by savings on all the inefficient waiter’s runs back and forth between the guests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940390" cy="1147477"/>
            </a:xfrm>
            <a:prstGeom prst="rect">
              <a:avLst/>
            </a:prstGeom>
            <a:effectLst/>
          </p:spPr>
        </p:pic>
      </p:grpSp>
      <p:sp>
        <p:nvSpPr>
          <p:cNvPr id="206" name="Shape"/>
          <p:cNvSpPr/>
          <p:nvPr/>
        </p:nvSpPr>
        <p:spPr>
          <a:xfrm flipH="1" rot="16200000">
            <a:off x="7315172" y="2440334"/>
            <a:ext cx="755028" cy="4450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943"/>
                  <a:pt x="21600" y="210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107"/>
                </a:lnTo>
                <a:cubicBezTo>
                  <a:pt x="0" y="943"/>
                  <a:pt x="4835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7" name="Shape"/>
          <p:cNvSpPr/>
          <p:nvPr/>
        </p:nvSpPr>
        <p:spPr>
          <a:xfrm flipH="1" rot="5400000">
            <a:off x="10248266" y="3941999"/>
            <a:ext cx="766743" cy="1459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2877"/>
                  <a:pt x="21600" y="64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426"/>
                </a:lnTo>
                <a:cubicBezTo>
                  <a:pt x="0" y="2877"/>
                  <a:pt x="4835" y="0"/>
                  <a:pt x="10800" y="0"/>
                </a:cubicBezTo>
                <a:close/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8" name="Optimize 70% of the waiter’s chore"/>
          <p:cNvSpPr txBox="1"/>
          <p:nvPr/>
        </p:nvSpPr>
        <p:spPr>
          <a:xfrm>
            <a:off x="5347438" y="4331466"/>
            <a:ext cx="4953675" cy="686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511" tIns="58511" rIns="58511" bIns="58511" anchor="ctr"/>
          <a:lstStyle>
            <a:lvl1pPr>
              <a:defRPr sz="24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Optimize 70% of the waiter’s chore</a:t>
            </a:r>
          </a:p>
        </p:txBody>
      </p:sp>
      <p:pic>
        <p:nvPicPr>
          <p:cNvPr id="209" name="010-money.png" descr="010-mone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61989" y="4148039"/>
            <a:ext cx="1139297" cy="11392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" name="Optimize up to 70% of your waiters’ costs with Kwiki – Save it or redeploy it where it matters."/>
          <p:cNvGrpSpPr/>
          <p:nvPr/>
        </p:nvGrpSpPr>
        <p:grpSpPr>
          <a:xfrm>
            <a:off x="382514" y="4456773"/>
            <a:ext cx="4596851" cy="626672"/>
            <a:chOff x="0" y="0"/>
            <a:chExt cx="4596850" cy="626670"/>
          </a:xfrm>
        </p:grpSpPr>
        <p:sp>
          <p:nvSpPr>
            <p:cNvPr id="211" name="Optimize up to 70% of your waiters’ costs with Kwiki – Save it or redeploy it where it matters."/>
            <p:cNvSpPr txBox="1"/>
            <p:nvPr/>
          </p:nvSpPr>
          <p:spPr>
            <a:xfrm>
              <a:off x="19050" y="19050"/>
              <a:ext cx="4558751" cy="588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" tIns="24383" rIns="24383" bIns="24383" numCol="1" anchor="t">
              <a:spAutoFit/>
            </a:bodyPr>
            <a:lstStyle>
              <a:lvl1pPr algn="just" defTabSz="325120">
                <a:lnSpc>
                  <a:spcPct val="107916"/>
                </a:lnSpc>
                <a:spcBef>
                  <a:spcPts val="500"/>
                </a:spcBef>
                <a:defRPr b="0" sz="1600">
                  <a:solidFill>
                    <a:srgbClr val="000000"/>
                  </a:solidFill>
                </a:defRPr>
              </a:lvl1pPr>
            </a:lstStyle>
            <a:p>
              <a:pPr/>
              <a:r>
                <a:t>Optimize up to 70% of your waiters’ costs with Kwiki – Save it or redeploy it where it matters.</a:t>
              </a:r>
            </a:p>
          </p:txBody>
        </p:sp>
        <p:pic>
          <p:nvPicPr>
            <p:cNvPr id="210" name="Optimize up to 70% of your waiters’ costs with Kwiki – Save it or redeploy it where it matters." descr="Optimize up to 70% of your waiters’ costs with Kwiki – Save it or redeploy it where it matters.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4596852" cy="626671"/>
            </a:xfrm>
            <a:prstGeom prst="rect">
              <a:avLst/>
            </a:prstGeom>
            <a:effectLst/>
          </p:spPr>
        </p:pic>
      </p:grpSp>
      <p:grpSp>
        <p:nvGrpSpPr>
          <p:cNvPr id="217" name="Group"/>
          <p:cNvGrpSpPr/>
          <p:nvPr/>
        </p:nvGrpSpPr>
        <p:grpSpPr>
          <a:xfrm>
            <a:off x="5582493" y="5416804"/>
            <a:ext cx="5893957" cy="1226556"/>
            <a:chOff x="0" y="0"/>
            <a:chExt cx="5893955" cy="1226555"/>
          </a:xfrm>
        </p:grpSpPr>
        <p:sp>
          <p:nvSpPr>
            <p:cNvPr id="213" name="Shape"/>
            <p:cNvSpPr/>
            <p:nvPr/>
          </p:nvSpPr>
          <p:spPr>
            <a:xfrm flipH="1" rot="16200000">
              <a:off x="1847892" y="-1664076"/>
              <a:ext cx="755027" cy="445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6765" y="0"/>
                    <a:pt x="21600" y="943"/>
                    <a:pt x="21600" y="2107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107"/>
                  </a:lnTo>
                  <a:cubicBezTo>
                    <a:pt x="0" y="943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ctr">
              <a:noAutofit/>
            </a:bodyPr>
            <a:lstStyle/>
            <a:p>
              <a:pPr>
                <a:defRPr b="0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4" name="Shape"/>
            <p:cNvSpPr/>
            <p:nvPr/>
          </p:nvSpPr>
          <p:spPr>
            <a:xfrm flipH="1" rot="5400000">
              <a:off x="4780986" y="-162411"/>
              <a:ext cx="766743" cy="145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6765" y="0"/>
                    <a:pt x="21600" y="2877"/>
                    <a:pt x="21600" y="6426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6426"/>
                  </a:lnTo>
                  <a:cubicBezTo>
                    <a:pt x="0" y="2877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ctr">
              <a:noAutofit/>
            </a:bodyPr>
            <a:lstStyle/>
            <a:p>
              <a:pPr>
                <a:defRPr b="0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5" name="AVOID HUMAN ERROR"/>
            <p:cNvSpPr txBox="1"/>
            <p:nvPr/>
          </p:nvSpPr>
          <p:spPr>
            <a:xfrm>
              <a:off x="571444" y="195532"/>
              <a:ext cx="3232888" cy="6861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8511" tIns="58511" rIns="58511" bIns="58511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/>
              <a:r>
                <a:t>AVOID HUMAN ERROR</a:t>
              </a:r>
            </a:p>
          </p:txBody>
        </p:sp>
        <p:pic>
          <p:nvPicPr>
            <p:cNvPr id="216" name="8.png" descr="8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51079" y="0"/>
              <a:ext cx="1226557" cy="12265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0" name="Eliminate human error when taking the order’s notes and get the order delivered exactly as requested"/>
          <p:cNvGrpSpPr/>
          <p:nvPr/>
        </p:nvGrpSpPr>
        <p:grpSpPr>
          <a:xfrm>
            <a:off x="382514" y="5741416"/>
            <a:ext cx="4596851" cy="887075"/>
            <a:chOff x="0" y="0"/>
            <a:chExt cx="4596850" cy="887073"/>
          </a:xfrm>
        </p:grpSpPr>
        <p:sp>
          <p:nvSpPr>
            <p:cNvPr id="219" name="Eliminate human error when taking the order’s notes and get the order delivered exactly as requested"/>
            <p:cNvSpPr txBox="1"/>
            <p:nvPr/>
          </p:nvSpPr>
          <p:spPr>
            <a:xfrm>
              <a:off x="19050" y="19049"/>
              <a:ext cx="4558751" cy="84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" tIns="24383" rIns="24383" bIns="24383" numCol="1" anchor="t">
              <a:spAutoFit/>
            </a:bodyPr>
            <a:lstStyle>
              <a:lvl1pPr algn="just" defTabSz="325120">
                <a:lnSpc>
                  <a:spcPct val="107916"/>
                </a:lnSpc>
                <a:spcBef>
                  <a:spcPts val="500"/>
                </a:spcBef>
                <a:defRPr b="0" sz="1600">
                  <a:solidFill>
                    <a:srgbClr val="000000"/>
                  </a:solidFill>
                </a:defRPr>
              </a:lvl1pPr>
            </a:lstStyle>
            <a:p>
              <a:pPr/>
              <a:r>
                <a:t>Eliminate human error when taking the order’s notes and get the order delivered exactly as requested</a:t>
              </a:r>
            </a:p>
          </p:txBody>
        </p:sp>
        <p:pic>
          <p:nvPicPr>
            <p:cNvPr id="218" name="Eliminate human error when taking the order’s notes and get the order delivered exactly as requested" descr="Eliminate human error when taking the order’s notes and get the order delivered exactly as requested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4596852" cy="887075"/>
            </a:xfrm>
            <a:prstGeom prst="rect">
              <a:avLst/>
            </a:prstGeom>
            <a:effectLst/>
          </p:spPr>
        </p:pic>
      </p:grpSp>
      <p:grpSp>
        <p:nvGrpSpPr>
          <p:cNvPr id="224" name="Group"/>
          <p:cNvGrpSpPr/>
          <p:nvPr/>
        </p:nvGrpSpPr>
        <p:grpSpPr>
          <a:xfrm>
            <a:off x="5582493" y="7272155"/>
            <a:ext cx="5893957" cy="766742"/>
            <a:chOff x="0" y="183816"/>
            <a:chExt cx="5893955" cy="766741"/>
          </a:xfrm>
        </p:grpSpPr>
        <p:sp>
          <p:nvSpPr>
            <p:cNvPr id="221" name="Shape"/>
            <p:cNvSpPr/>
            <p:nvPr/>
          </p:nvSpPr>
          <p:spPr>
            <a:xfrm flipH="1" rot="16200000">
              <a:off x="1847892" y="-1664076"/>
              <a:ext cx="755027" cy="445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6765" y="0"/>
                    <a:pt x="21600" y="943"/>
                    <a:pt x="21600" y="2107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107"/>
                  </a:lnTo>
                  <a:cubicBezTo>
                    <a:pt x="0" y="943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ctr">
              <a:noAutofit/>
            </a:bodyPr>
            <a:lstStyle/>
            <a:p>
              <a:pPr>
                <a:defRPr b="0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2" name="Shape"/>
            <p:cNvSpPr/>
            <p:nvPr/>
          </p:nvSpPr>
          <p:spPr>
            <a:xfrm flipH="1" rot="5400000">
              <a:off x="4780986" y="-162411"/>
              <a:ext cx="766743" cy="145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6765" y="0"/>
                    <a:pt x="21600" y="2877"/>
                    <a:pt x="21600" y="6426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6426"/>
                  </a:lnTo>
                  <a:cubicBezTo>
                    <a:pt x="0" y="2877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24383" tIns="24383" rIns="24383" bIns="24383" numCol="1" anchor="ctr">
              <a:noAutofit/>
            </a:bodyPr>
            <a:lstStyle/>
            <a:p>
              <a:pPr>
                <a:defRPr b="0"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3" name="INCREASE YOUR AVERAGE CHECK VALUE"/>
            <p:cNvSpPr txBox="1"/>
            <p:nvPr/>
          </p:nvSpPr>
          <p:spPr>
            <a:xfrm>
              <a:off x="571444" y="195532"/>
              <a:ext cx="3232888" cy="6861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8511" tIns="58511" rIns="58511" bIns="58511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/>
              <a:r>
                <a:t>INCREASE YOUR AVERAGE CHECK VALUE</a:t>
              </a:r>
            </a:p>
          </p:txBody>
        </p:sp>
      </p:grpSp>
      <p:pic>
        <p:nvPicPr>
          <p:cNvPr id="225" name="71 - Economy.png" descr="71 - Economy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125885" y="7042539"/>
            <a:ext cx="1225975" cy="12259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8" name="Increase your average check value by more than 20% through the carefully designed in app tactics of up and cross selling."/>
          <p:cNvGrpSpPr/>
          <p:nvPr/>
        </p:nvGrpSpPr>
        <p:grpSpPr>
          <a:xfrm>
            <a:off x="382514" y="7394611"/>
            <a:ext cx="4596851" cy="1147478"/>
            <a:chOff x="0" y="0"/>
            <a:chExt cx="4596850" cy="1147476"/>
          </a:xfrm>
        </p:grpSpPr>
        <p:sp>
          <p:nvSpPr>
            <p:cNvPr id="227" name="Increase your average check value by more than 20% through the carefully designed in app tactics of up and cross selling."/>
            <p:cNvSpPr txBox="1"/>
            <p:nvPr/>
          </p:nvSpPr>
          <p:spPr>
            <a:xfrm>
              <a:off x="19050" y="19049"/>
              <a:ext cx="4558751" cy="110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" tIns="24383" rIns="24383" bIns="24383" numCol="1" anchor="t">
              <a:spAutoFit/>
            </a:bodyPr>
            <a:lstStyle>
              <a:lvl1pPr marL="650240" algn="l" defTabSz="325120">
                <a:lnSpc>
                  <a:spcPct val="107916"/>
                </a:lnSpc>
                <a:spcBef>
                  <a:spcPts val="500"/>
                </a:spcBef>
                <a:defRPr b="0" sz="16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Increase your average check value by more than 20% through the carefully designed in app tactics of up and cross selling.</a:t>
              </a:r>
            </a:p>
          </p:txBody>
        </p:sp>
        <p:pic>
          <p:nvPicPr>
            <p:cNvPr id="226" name="Increase your average check value by more than 20% through the carefully designed in app tactics of up and cross selling." descr="Increase your average check value by more than 20% through the carefully designed in app tactics of up and cross selling.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0"/>
              <a:ext cx="4596852" cy="1147477"/>
            </a:xfrm>
            <a:prstGeom prst="rect">
              <a:avLst/>
            </a:prstGeom>
            <a:effectLst/>
          </p:spPr>
        </p:pic>
      </p:grpSp>
      <p:sp>
        <p:nvSpPr>
          <p:cNvPr id="229" name="THE BENEFITS FOR THE RESORT"/>
          <p:cNvSpPr/>
          <p:nvPr/>
        </p:nvSpPr>
        <p:spPr>
          <a:xfrm>
            <a:off x="1593156" y="709224"/>
            <a:ext cx="5219913" cy="7114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 anchor="ctr"/>
          <a:lstStyle>
            <a:lvl1pPr algn="l">
              <a:defRPr b="0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THE BENEFITS FOR THE RESORT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1"/>
      <p:bldP build="whole" bldLvl="1" animBg="1" rev="0" advAuto="0" spid="22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"/>
          <p:cNvSpPr/>
          <p:nvPr/>
        </p:nvSpPr>
        <p:spPr>
          <a:xfrm flipH="1" rot="16200000">
            <a:off x="7041539" y="286461"/>
            <a:ext cx="755027" cy="4450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943"/>
                  <a:pt x="21600" y="210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107"/>
                </a:lnTo>
                <a:cubicBezTo>
                  <a:pt x="0" y="943"/>
                  <a:pt x="4835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2" name="Shape"/>
          <p:cNvSpPr/>
          <p:nvPr/>
        </p:nvSpPr>
        <p:spPr>
          <a:xfrm flipH="1" rot="5400000">
            <a:off x="9974633" y="1788126"/>
            <a:ext cx="766742" cy="1459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2877"/>
                  <a:pt x="21600" y="64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426"/>
                </a:lnTo>
                <a:cubicBezTo>
                  <a:pt x="0" y="2877"/>
                  <a:pt x="4835" y="0"/>
                  <a:pt x="10800" y="0"/>
                </a:cubicBezTo>
                <a:close/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3" name="SHARPEN YOUR OFFERING"/>
          <p:cNvSpPr txBox="1"/>
          <p:nvPr/>
        </p:nvSpPr>
        <p:spPr>
          <a:xfrm>
            <a:off x="5765089" y="2146069"/>
            <a:ext cx="3232889" cy="6861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511" tIns="58511" rIns="58511" bIns="58511" anchor="ctr"/>
          <a:lstStyle>
            <a:lvl1pPr>
              <a:defRPr sz="24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SHARPEN YOUR OFFERING</a:t>
            </a:r>
          </a:p>
        </p:txBody>
      </p:sp>
      <p:pic>
        <p:nvPicPr>
          <p:cNvPr id="234" name="008-analytics.png" descr="008-analytic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45016" y="1898879"/>
            <a:ext cx="1225975" cy="12259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" name="Know more about the profile of your customers and optimize your offers to them accordingly"/>
          <p:cNvGrpSpPr/>
          <p:nvPr/>
        </p:nvGrpSpPr>
        <p:grpSpPr>
          <a:xfrm>
            <a:off x="598540" y="2340177"/>
            <a:ext cx="3940390" cy="887075"/>
            <a:chOff x="0" y="0"/>
            <a:chExt cx="3940388" cy="887073"/>
          </a:xfrm>
        </p:grpSpPr>
        <p:sp>
          <p:nvSpPr>
            <p:cNvPr id="236" name="Know more about the profile of your customers and optimize your offers to them accordingly"/>
            <p:cNvSpPr txBox="1"/>
            <p:nvPr/>
          </p:nvSpPr>
          <p:spPr>
            <a:xfrm>
              <a:off x="19050" y="19049"/>
              <a:ext cx="3902289" cy="84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" tIns="24383" rIns="24383" bIns="24383" numCol="1" anchor="t">
              <a:spAutoFit/>
            </a:bodyPr>
            <a:lstStyle>
              <a:lvl1pPr algn="just" defTabSz="325120">
                <a:lnSpc>
                  <a:spcPct val="107916"/>
                </a:lnSpc>
                <a:spcBef>
                  <a:spcPts val="500"/>
                </a:spcBef>
                <a:defRPr b="0" sz="1600">
                  <a:solidFill>
                    <a:srgbClr val="000000"/>
                  </a:solidFill>
                </a:defRPr>
              </a:lvl1pPr>
            </a:lstStyle>
            <a:p>
              <a:pPr/>
              <a:r>
                <a:t>Know more about the profile of your customers and optimize your offers to them accordingly</a:t>
              </a:r>
            </a:p>
          </p:txBody>
        </p:sp>
        <p:pic>
          <p:nvPicPr>
            <p:cNvPr id="235" name="Know more about the profile of your customers and optimize your offers to them accordingly" descr="Know more about the profile of your customers and optimize your offers to them accordingly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940390" cy="887075"/>
            </a:xfrm>
            <a:prstGeom prst="rect">
              <a:avLst/>
            </a:prstGeom>
            <a:effectLst/>
          </p:spPr>
        </p:pic>
      </p:grpSp>
      <p:sp>
        <p:nvSpPr>
          <p:cNvPr id="238" name="Shape"/>
          <p:cNvSpPr/>
          <p:nvPr/>
        </p:nvSpPr>
        <p:spPr>
          <a:xfrm flipH="1" rot="16200000">
            <a:off x="7156752" y="1536011"/>
            <a:ext cx="755027" cy="4450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943"/>
                  <a:pt x="21600" y="210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107"/>
                </a:lnTo>
                <a:cubicBezTo>
                  <a:pt x="0" y="943"/>
                  <a:pt x="4835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9" name="Shape"/>
          <p:cNvSpPr/>
          <p:nvPr/>
        </p:nvSpPr>
        <p:spPr>
          <a:xfrm flipH="1" rot="5400000">
            <a:off x="10089846" y="3037676"/>
            <a:ext cx="766743" cy="1459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2877"/>
                  <a:pt x="21600" y="64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426"/>
                </a:lnTo>
                <a:cubicBezTo>
                  <a:pt x="0" y="2877"/>
                  <a:pt x="4835" y="0"/>
                  <a:pt x="10800" y="0"/>
                </a:cubicBezTo>
                <a:close/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0" name="GO FAST &amp; GREEN"/>
          <p:cNvSpPr txBox="1"/>
          <p:nvPr/>
        </p:nvSpPr>
        <p:spPr>
          <a:xfrm>
            <a:off x="5880304" y="3395619"/>
            <a:ext cx="3232889" cy="686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511" tIns="58511" rIns="58511" bIns="58511" anchor="ctr"/>
          <a:lstStyle>
            <a:lvl1pPr>
              <a:defRPr sz="24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GO FAST &amp; GREEN</a:t>
            </a:r>
          </a:p>
        </p:txBody>
      </p:sp>
      <p:pic>
        <p:nvPicPr>
          <p:cNvPr id="241" name="8.png" descr="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59939" y="3200087"/>
            <a:ext cx="1226556" cy="12265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4" name="Apply your menu changes seamlessly on the spot, avoid reprinting costs !"/>
          <p:cNvGrpSpPr/>
          <p:nvPr/>
        </p:nvGrpSpPr>
        <p:grpSpPr>
          <a:xfrm>
            <a:off x="584138" y="3552450"/>
            <a:ext cx="3940390" cy="626672"/>
            <a:chOff x="0" y="0"/>
            <a:chExt cx="3940388" cy="626670"/>
          </a:xfrm>
        </p:grpSpPr>
        <p:sp>
          <p:nvSpPr>
            <p:cNvPr id="243" name="Apply your menu changes seamlessly on the spot, avoid reprinting costs !"/>
            <p:cNvSpPr txBox="1"/>
            <p:nvPr/>
          </p:nvSpPr>
          <p:spPr>
            <a:xfrm>
              <a:off x="19050" y="19050"/>
              <a:ext cx="3902289" cy="588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" tIns="24383" rIns="24383" bIns="24383" numCol="1" anchor="t">
              <a:spAutoFit/>
            </a:bodyPr>
            <a:lstStyle>
              <a:lvl1pPr algn="just" defTabSz="325120">
                <a:lnSpc>
                  <a:spcPct val="107916"/>
                </a:lnSpc>
                <a:spcBef>
                  <a:spcPts val="500"/>
                </a:spcBef>
                <a:defRPr b="0" sz="1600">
                  <a:solidFill>
                    <a:srgbClr val="000000"/>
                  </a:solidFill>
                </a:defRPr>
              </a:lvl1pPr>
            </a:lstStyle>
            <a:p>
              <a:pPr/>
              <a:r>
                <a:t>Apply your menu changes seamlessly on the spot, avoid reprinting costs !</a:t>
              </a:r>
            </a:p>
          </p:txBody>
        </p:sp>
        <p:pic>
          <p:nvPicPr>
            <p:cNvPr id="242" name="Apply your menu changes seamlessly on the spot, avoid reprinting costs !" descr="Apply your menu changes seamlessly on the spot, avoid reprinting costs !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3940390" cy="626671"/>
            </a:xfrm>
            <a:prstGeom prst="rect">
              <a:avLst/>
            </a:prstGeom>
            <a:effectLst/>
          </p:spPr>
        </p:pic>
      </p:grpSp>
      <p:sp>
        <p:nvSpPr>
          <p:cNvPr id="245" name="Shape"/>
          <p:cNvSpPr/>
          <p:nvPr/>
        </p:nvSpPr>
        <p:spPr>
          <a:xfrm flipH="1" rot="16200000">
            <a:off x="7358377" y="2944666"/>
            <a:ext cx="755027" cy="4450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943"/>
                  <a:pt x="21600" y="210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107"/>
                </a:lnTo>
                <a:cubicBezTo>
                  <a:pt x="0" y="943"/>
                  <a:pt x="4835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6" name="Shape"/>
          <p:cNvSpPr/>
          <p:nvPr/>
        </p:nvSpPr>
        <p:spPr>
          <a:xfrm flipH="1" rot="5400000">
            <a:off x="10291471" y="4446331"/>
            <a:ext cx="766743" cy="1459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2877"/>
                  <a:pt x="21600" y="64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426"/>
                </a:lnTo>
                <a:cubicBezTo>
                  <a:pt x="0" y="2877"/>
                  <a:pt x="4835" y="0"/>
                  <a:pt x="10800" y="0"/>
                </a:cubicBezTo>
                <a:close/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7" name="BUILD LOYALTY"/>
          <p:cNvSpPr txBox="1"/>
          <p:nvPr/>
        </p:nvSpPr>
        <p:spPr>
          <a:xfrm>
            <a:off x="6081929" y="4804274"/>
            <a:ext cx="3232888" cy="686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511" tIns="58511" rIns="58511" bIns="58511" anchor="ctr"/>
          <a:lstStyle>
            <a:lvl1pPr>
              <a:defRPr sz="24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BUILD LOYALTY</a:t>
            </a:r>
          </a:p>
        </p:txBody>
      </p:sp>
      <p:pic>
        <p:nvPicPr>
          <p:cNvPr id="248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72884" y="4501876"/>
            <a:ext cx="1803917" cy="12909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1" name="Use Kwiki as a platform to build a loyalty scheme, and make sure you keep your loyal customers"/>
          <p:cNvGrpSpPr/>
          <p:nvPr/>
        </p:nvGrpSpPr>
        <p:grpSpPr>
          <a:xfrm>
            <a:off x="103307" y="4598756"/>
            <a:ext cx="5237831" cy="1007408"/>
            <a:chOff x="0" y="0"/>
            <a:chExt cx="5237830" cy="1007406"/>
          </a:xfrm>
        </p:grpSpPr>
        <p:sp>
          <p:nvSpPr>
            <p:cNvPr id="250" name="Use Kwiki as a platform to build a loyalty scheme, and make sure you keep your loyal customers"/>
            <p:cNvSpPr txBox="1"/>
            <p:nvPr/>
          </p:nvSpPr>
          <p:spPr>
            <a:xfrm>
              <a:off x="19050" y="19049"/>
              <a:ext cx="5199731" cy="969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" tIns="24383" rIns="24383" bIns="24383" numCol="1" anchor="t">
              <a:spAutoFit/>
            </a:bodyPr>
            <a:lstStyle>
              <a:lvl1pPr marL="650240" algn="l" defTabSz="325120">
                <a:lnSpc>
                  <a:spcPct val="107916"/>
                </a:lnSpc>
                <a:spcBef>
                  <a:spcPts val="500"/>
                </a:spcBef>
                <a:defRPr b="0"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Use Kwiki as a platform to build a loyalty scheme, and make sure you keep your loyal customers</a:t>
              </a:r>
            </a:p>
          </p:txBody>
        </p:sp>
        <p:pic>
          <p:nvPicPr>
            <p:cNvPr id="249" name="Use Kwiki as a platform to build a loyalty scheme, and make sure you keep your loyal customers" descr="Use Kwiki as a platform to build a loyalty scheme, and make sure you keep your loyal customers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5237831" cy="1007408"/>
            </a:xfrm>
            <a:prstGeom prst="rect">
              <a:avLst/>
            </a:prstGeom>
            <a:effectLst/>
          </p:spPr>
        </p:pic>
      </p:grpSp>
      <p:sp>
        <p:nvSpPr>
          <p:cNvPr id="252" name="Shape"/>
          <p:cNvSpPr/>
          <p:nvPr/>
        </p:nvSpPr>
        <p:spPr>
          <a:xfrm flipH="1" rot="16200000">
            <a:off x="7343975" y="4335516"/>
            <a:ext cx="755027" cy="4450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943"/>
                  <a:pt x="21600" y="210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107"/>
                </a:lnTo>
                <a:cubicBezTo>
                  <a:pt x="0" y="943"/>
                  <a:pt x="4835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3" name="Shape"/>
          <p:cNvSpPr/>
          <p:nvPr/>
        </p:nvSpPr>
        <p:spPr>
          <a:xfrm flipH="1" rot="5400000">
            <a:off x="10277070" y="5837181"/>
            <a:ext cx="766742" cy="1459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2877"/>
                  <a:pt x="21600" y="64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426"/>
                </a:lnTo>
                <a:cubicBezTo>
                  <a:pt x="0" y="2877"/>
                  <a:pt x="4835" y="0"/>
                  <a:pt x="10800" y="0"/>
                </a:cubicBezTo>
                <a:close/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4" name="ACHIVE HIGHER COMPLETION RATE"/>
          <p:cNvSpPr txBox="1"/>
          <p:nvPr/>
        </p:nvSpPr>
        <p:spPr>
          <a:xfrm>
            <a:off x="6067527" y="6195124"/>
            <a:ext cx="3232889" cy="686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511" tIns="58511" rIns="58511" bIns="58511" anchor="ctr"/>
          <a:lstStyle>
            <a:lvl1pPr>
              <a:defRPr sz="24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ACHIVE HIGHER COMPLETION RATE</a:t>
            </a:r>
          </a:p>
        </p:txBody>
      </p:sp>
      <p:pic>
        <p:nvPicPr>
          <p:cNvPr id="255" name="007-survey.png" descr="007-survey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47454" y="5925217"/>
            <a:ext cx="1225974" cy="12259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8" name="Use Kwiki as a platform to run surveys- with a higher completion rate"/>
          <p:cNvGrpSpPr/>
          <p:nvPr/>
        </p:nvGrpSpPr>
        <p:grpSpPr>
          <a:xfrm>
            <a:off x="81388" y="6136460"/>
            <a:ext cx="5237831" cy="705888"/>
            <a:chOff x="0" y="0"/>
            <a:chExt cx="5237830" cy="705887"/>
          </a:xfrm>
        </p:grpSpPr>
        <p:sp>
          <p:nvSpPr>
            <p:cNvPr id="257" name="Use Kwiki as a platform to run surveys- with a higher completion rate"/>
            <p:cNvSpPr txBox="1"/>
            <p:nvPr/>
          </p:nvSpPr>
          <p:spPr>
            <a:xfrm>
              <a:off x="19050" y="19050"/>
              <a:ext cx="5199731" cy="667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" tIns="24383" rIns="24383" bIns="24383" numCol="1" anchor="t">
              <a:spAutoFit/>
            </a:bodyPr>
            <a:lstStyle>
              <a:lvl1pPr marL="650240" algn="l" defTabSz="325120">
                <a:lnSpc>
                  <a:spcPct val="107916"/>
                </a:lnSpc>
                <a:spcBef>
                  <a:spcPts val="500"/>
                </a:spcBef>
                <a:defRPr b="0"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Use Kwiki as a platform to run surveys- with a higher completion rate</a:t>
              </a:r>
            </a:p>
          </p:txBody>
        </p:sp>
        <p:pic>
          <p:nvPicPr>
            <p:cNvPr id="256" name="Use Kwiki as a platform to run surveys- with a higher completion rate" descr="Use Kwiki as a platform to run surveys- with a higher completion rat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5237831" cy="705889"/>
            </a:xfrm>
            <a:prstGeom prst="rect">
              <a:avLst/>
            </a:prstGeom>
            <a:effectLst/>
          </p:spPr>
        </p:pic>
      </p:grpSp>
      <p:sp>
        <p:nvSpPr>
          <p:cNvPr id="259" name="Shape"/>
          <p:cNvSpPr/>
          <p:nvPr/>
        </p:nvSpPr>
        <p:spPr>
          <a:xfrm flipH="1" rot="16200000">
            <a:off x="7343975" y="5666331"/>
            <a:ext cx="755027" cy="4450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943"/>
                  <a:pt x="21600" y="2107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107"/>
                </a:lnTo>
                <a:cubicBezTo>
                  <a:pt x="0" y="943"/>
                  <a:pt x="4835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0" name="Shape"/>
          <p:cNvSpPr/>
          <p:nvPr/>
        </p:nvSpPr>
        <p:spPr>
          <a:xfrm flipH="1" rot="5400000">
            <a:off x="10277070" y="7167996"/>
            <a:ext cx="766742" cy="1459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65" y="0"/>
                  <a:pt x="21600" y="2877"/>
                  <a:pt x="21600" y="64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426"/>
                </a:lnTo>
                <a:cubicBezTo>
                  <a:pt x="0" y="2877"/>
                  <a:pt x="4835" y="0"/>
                  <a:pt x="10800" y="0"/>
                </a:cubicBezTo>
                <a:close/>
              </a:path>
            </a:pathLst>
          </a:custGeom>
          <a:solidFill>
            <a:srgbClr val="BFBFBF"/>
          </a:solidFill>
          <a:ln w="12700">
            <a:miter lim="400000"/>
          </a:ln>
        </p:spPr>
        <p:txBody>
          <a:bodyPr lIns="24383" tIns="24383" rIns="24383" bIns="24383" anchor="ctr"/>
          <a:lstStyle/>
          <a:p>
            <a:pPr>
              <a:defRPr b="0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1" name="REACH YOUR TARGET GROUP"/>
          <p:cNvSpPr txBox="1"/>
          <p:nvPr/>
        </p:nvSpPr>
        <p:spPr>
          <a:xfrm>
            <a:off x="6067527" y="7525939"/>
            <a:ext cx="3232889" cy="6861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511" tIns="58511" rIns="58511" bIns="58511" anchor="ctr"/>
          <a:lstStyle>
            <a:lvl1pPr>
              <a:defRPr sz="24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REACH YOUR TARGET GROUP</a:t>
            </a:r>
          </a:p>
        </p:txBody>
      </p:sp>
      <p:pic>
        <p:nvPicPr>
          <p:cNvPr id="262" name="005-megaphone.png" descr="005-megaphon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039936" y="7256031"/>
            <a:ext cx="1225975" cy="12259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Reach your customers through sending them notification about your activities"/>
          <p:cNvGrpSpPr/>
          <p:nvPr/>
        </p:nvGrpSpPr>
        <p:grpSpPr>
          <a:xfrm>
            <a:off x="88905" y="7320421"/>
            <a:ext cx="5237831" cy="705888"/>
            <a:chOff x="0" y="0"/>
            <a:chExt cx="5237830" cy="705887"/>
          </a:xfrm>
        </p:grpSpPr>
        <p:sp>
          <p:nvSpPr>
            <p:cNvPr id="264" name="Reach your customers through sending them notification about your activities"/>
            <p:cNvSpPr txBox="1"/>
            <p:nvPr/>
          </p:nvSpPr>
          <p:spPr>
            <a:xfrm>
              <a:off x="19050" y="19050"/>
              <a:ext cx="5199731" cy="667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" tIns="24383" rIns="24383" bIns="24383" numCol="1" anchor="t">
              <a:spAutoFit/>
            </a:bodyPr>
            <a:lstStyle>
              <a:lvl1pPr marL="650240" algn="l" defTabSz="325120">
                <a:lnSpc>
                  <a:spcPct val="107916"/>
                </a:lnSpc>
                <a:spcBef>
                  <a:spcPts val="500"/>
                </a:spcBef>
                <a:defRPr b="0" sz="1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Reach your customers through sending them notification about your activities</a:t>
              </a:r>
            </a:p>
          </p:txBody>
        </p:sp>
        <p:pic>
          <p:nvPicPr>
            <p:cNvPr id="263" name="Reach your customers through sending them notification about your activities" descr="Reach your customers through sending them notification about your activities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5237831" cy="70588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ONTACT US"/>
          <p:cNvSpPr/>
          <p:nvPr/>
        </p:nvSpPr>
        <p:spPr>
          <a:xfrm>
            <a:off x="1593156" y="709224"/>
            <a:ext cx="5219913" cy="7114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 anchor="ctr"/>
          <a:lstStyle>
            <a:lvl1pPr algn="l">
              <a:defRPr b="0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CONTACT US</a:t>
            </a:r>
          </a:p>
        </p:txBody>
      </p:sp>
      <p:grpSp>
        <p:nvGrpSpPr>
          <p:cNvPr id="270" name="DO YOU WANT TO KNOW MORE ABOUT OUR SOLUTION, OR TRY IT FOR FREE IN YOUR RESORT, CONTACT US:"/>
          <p:cNvGrpSpPr/>
          <p:nvPr/>
        </p:nvGrpSpPr>
        <p:grpSpPr>
          <a:xfrm>
            <a:off x="598540" y="2967462"/>
            <a:ext cx="8269114" cy="626672"/>
            <a:chOff x="0" y="0"/>
            <a:chExt cx="8269113" cy="626670"/>
          </a:xfrm>
        </p:grpSpPr>
        <p:sp>
          <p:nvSpPr>
            <p:cNvPr id="269" name="DO YOU WANT TO KNOW MORE ABOUT OUR SOLUTION, OR TRY IT FOR FREE IN YOUR RESORT, CONTACT US:"/>
            <p:cNvSpPr txBox="1"/>
            <p:nvPr/>
          </p:nvSpPr>
          <p:spPr>
            <a:xfrm>
              <a:off x="19050" y="19050"/>
              <a:ext cx="8231014" cy="588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" tIns="24383" rIns="24383" bIns="24383" numCol="1" anchor="t">
              <a:spAutoFit/>
            </a:bodyPr>
            <a:lstStyle>
              <a:lvl1pPr algn="just" defTabSz="325120">
                <a:lnSpc>
                  <a:spcPct val="107916"/>
                </a:lnSpc>
                <a:spcBef>
                  <a:spcPts val="500"/>
                </a:spcBef>
                <a:defRPr b="0" sz="1600">
                  <a:solidFill>
                    <a:srgbClr val="000000"/>
                  </a:solidFill>
                </a:defRPr>
              </a:lvl1pPr>
            </a:lstStyle>
            <a:p>
              <a:pPr/>
              <a:r>
                <a:t>DO YOU WANT TO KNOW MORE ABOUT OUR SOLUTION, OR TRY IT FOR FREE IN YOUR RESORT, CONTACT US:</a:t>
              </a:r>
            </a:p>
          </p:txBody>
        </p:sp>
        <p:pic>
          <p:nvPicPr>
            <p:cNvPr id="268" name="DO YOU WANT TO KNOW MORE ABOUT OUR SOLUTION, OR TRY IT FOR FREE IN YOUR RESORT, CONTACT US:" descr="DO YOU WANT TO KNOW MORE ABOUT OUR SOLUTION, OR TRY IT FOR FREE IN YOUR RESORT, CONTACT US: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8269114" cy="626671"/>
            </a:xfrm>
            <a:prstGeom prst="rect">
              <a:avLst/>
            </a:prstGeom>
            <a:effectLst/>
          </p:spPr>
        </p:pic>
      </p:grpSp>
      <p:sp>
        <p:nvSpPr>
          <p:cNvPr id="271" name="HERE THERE WILL BE A CONTACT US BOX WHERE THE USER CAN WRITE HIS MESSAGE AND SEND IT TO OUR EMAIL, ALSO WE NEED TO PUT THESE DETAILS"/>
          <p:cNvSpPr txBox="1"/>
          <p:nvPr/>
        </p:nvSpPr>
        <p:spPr>
          <a:xfrm>
            <a:off x="933584" y="4351585"/>
            <a:ext cx="6539058" cy="14711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>
            <a:spAutoFit/>
          </a:bodyPr>
          <a:lstStyle>
            <a:lvl1pPr>
              <a:defRPr sz="2400"/>
            </a:lvl1pPr>
          </a:lstStyle>
          <a:p>
            <a:pPr/>
            <a:r>
              <a:t>HERE THERE WILL BE A CONTACT US BOX WHERE THE USER CAN WRITE HIS MESSAGE AND SEND IT TO OUR EMAIL, ALSO WE NEED TO PUT THESE DETAILS</a:t>
            </a:r>
          </a:p>
        </p:txBody>
      </p:sp>
      <p:sp>
        <p:nvSpPr>
          <p:cNvPr id="272" name="Email : info@kwikism.com…"/>
          <p:cNvSpPr txBox="1"/>
          <p:nvPr/>
        </p:nvSpPr>
        <p:spPr>
          <a:xfrm>
            <a:off x="819531" y="6710002"/>
            <a:ext cx="10534876" cy="16489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4383" tIns="24383" rIns="24383" bIns="24383">
            <a:spAutoFit/>
          </a:bodyPr>
          <a:lstStyle/>
          <a:p>
            <a:pPr>
              <a:defRPr sz="3600"/>
            </a:pPr>
            <a:r>
              <a:t>Email : info@kwikism.com</a:t>
            </a:r>
          </a:p>
          <a:p>
            <a:pPr>
              <a:defRPr sz="3600"/>
            </a:pPr>
            <a:r>
              <a:t>Mobile: +971 5 66 81 44 55</a:t>
            </a:r>
          </a:p>
          <a:p>
            <a:pPr>
              <a:defRPr sz="3600"/>
            </a:pPr>
            <a:r>
              <a:t>Address: Media City - Dubai - United Arab Emirates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333840">
          <a:alpha val="99480"/>
        </a:srgbClr>
      </a:dk1>
      <a:lt1>
        <a:srgbClr val="FFFFFF"/>
      </a:lt1>
      <a:dk2>
        <a:srgbClr val="333840">
          <a:alpha val="99480"/>
        </a:srgbClr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262F3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24383" tIns="24383" rIns="24383" bIns="24383" numCol="1" spcCol="38100" rtlCol="0" anchor="ctr" upright="0">
        <a:spAutoFit/>
      </a:bodyPr>
      <a:lstStyle>
        <a:defPPr marL="0" marR="0" indent="0" algn="l" defTabSz="130021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5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4383" tIns="24383" rIns="24383" bIns="24383" numCol="1" spcCol="38100" rtlCol="0" anchor="t" upright="0">
        <a:spAutoFit/>
      </a:bodyPr>
      <a:lstStyle>
        <a:defPPr marL="0" marR="0" indent="0" algn="ctr" defTabSz="130021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6200" u="none" kumimoji="0" normalizeH="0">
            <a:ln>
              <a:noFill/>
            </a:ln>
            <a:solidFill>
              <a:srgbClr val="333840">
                <a:alpha val="99480"/>
              </a:srgbClr>
            </a:solidFill>
            <a:effectLst/>
            <a:uFillTx/>
            <a:latin typeface="Roboto"/>
            <a:ea typeface="Roboto"/>
            <a:cs typeface="Roboto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333840">
          <a:alpha val="99480"/>
        </a:srgbClr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262F3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24383" tIns="24383" rIns="24383" bIns="24383" numCol="1" spcCol="38100" rtlCol="0" anchor="ctr" upright="0">
        <a:spAutoFit/>
      </a:bodyPr>
      <a:lstStyle>
        <a:defPPr marL="0" marR="0" indent="0" algn="l" defTabSz="130021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5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4383" tIns="24383" rIns="24383" bIns="24383" numCol="1" spcCol="38100" rtlCol="0" anchor="t" upright="0">
        <a:spAutoFit/>
      </a:bodyPr>
      <a:lstStyle>
        <a:defPPr marL="0" marR="0" indent="0" algn="ctr" defTabSz="130021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6200" u="none" kumimoji="0" normalizeH="0">
            <a:ln>
              <a:noFill/>
            </a:ln>
            <a:solidFill>
              <a:srgbClr val="333840">
                <a:alpha val="99480"/>
              </a:srgbClr>
            </a:solidFill>
            <a:effectLst/>
            <a:uFillTx/>
            <a:latin typeface="Roboto"/>
            <a:ea typeface="Roboto"/>
            <a:cs typeface="Roboto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