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63" r:id="rId5"/>
    <p:sldId id="264" r:id="rId6"/>
    <p:sldId id="259" r:id="rId7"/>
    <p:sldId id="260"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113" d="100"/>
          <a:sy n="113" d="100"/>
        </p:scale>
        <p:origin x="-464"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9/5/17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9/5/17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9/5/17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9/5/17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9/5/17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9/5/17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9/5/17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9/5/17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9/5/17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9/5/17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Visitthetable.org</a:t>
            </a:r>
            <a:endParaRPr lang="en-US" dirty="0"/>
          </a:p>
        </p:txBody>
      </p:sp>
      <p:sp>
        <p:nvSpPr>
          <p:cNvPr id="3" name="Subtitle 2"/>
          <p:cNvSpPr>
            <a:spLocks noGrp="1"/>
          </p:cNvSpPr>
          <p:nvPr>
            <p:ph type="subTitle" idx="1"/>
          </p:nvPr>
        </p:nvSpPr>
        <p:spPr/>
        <p:txBody>
          <a:bodyPr/>
          <a:lstStyle/>
          <a:p>
            <a:r>
              <a:rPr lang="en-US" dirty="0"/>
              <a:t>Growing church communities by the magnitudes one disciple at a time</a:t>
            </a:r>
            <a:r>
              <a:rPr lang="en-US" dirty="0" smtClean="0"/>
              <a:t>.</a:t>
            </a:r>
            <a:endParaRPr lang="en-US" dirty="0"/>
          </a:p>
        </p:txBody>
      </p:sp>
    </p:spTree>
    <p:extLst>
      <p:ext uri="{BB962C8B-B14F-4D97-AF65-F5344CB8AC3E}">
        <p14:creationId xmlns:p14="http://schemas.microsoft.com/office/powerpoint/2010/main" val="1908801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the ministry</a:t>
            </a:r>
            <a:endParaRPr lang="en-US" dirty="0"/>
          </a:p>
        </p:txBody>
      </p:sp>
      <p:sp>
        <p:nvSpPr>
          <p:cNvPr id="3" name="Content Placeholder 2"/>
          <p:cNvSpPr>
            <a:spLocks noGrp="1"/>
          </p:cNvSpPr>
          <p:nvPr>
            <p:ph idx="1"/>
          </p:nvPr>
        </p:nvSpPr>
        <p:spPr>
          <a:xfrm>
            <a:off x="2589212" y="2133600"/>
            <a:ext cx="8915400" cy="4458182"/>
          </a:xfrm>
        </p:spPr>
        <p:txBody>
          <a:bodyPr>
            <a:normAutofit/>
          </a:bodyPr>
          <a:lstStyle/>
          <a:p>
            <a:r>
              <a:rPr lang="en-US" dirty="0" smtClean="0"/>
              <a:t>Visit </a:t>
            </a:r>
            <a:r>
              <a:rPr lang="en-US" dirty="0"/>
              <a:t>the Table is a social networking </a:t>
            </a:r>
            <a:r>
              <a:rPr lang="en-US" dirty="0" smtClean="0"/>
              <a:t>platform for Christ followers who would like to connect with and build closer relationships with their local church and the community. </a:t>
            </a:r>
          </a:p>
          <a:p>
            <a:endParaRPr lang="en-US" dirty="0" smtClean="0"/>
          </a:p>
          <a:p>
            <a:r>
              <a:rPr lang="en-US" dirty="0"/>
              <a:t>We believe our churches should lead our disciples; and our disciples should help build our church communities. </a:t>
            </a:r>
          </a:p>
          <a:p>
            <a:endParaRPr lang="en-US" dirty="0"/>
          </a:p>
          <a:p>
            <a:r>
              <a:rPr lang="en-US" dirty="0"/>
              <a:t>The network connects users with people in their local church, or the search can be broadened to connect with any Christian church actively using the site. The network is free to all members, and is funded by donations.  </a:t>
            </a:r>
          </a:p>
          <a:p>
            <a:endParaRPr lang="en-US" dirty="0"/>
          </a:p>
          <a:p>
            <a:r>
              <a:rPr lang="en-US" dirty="0"/>
              <a:t>Visitthetable.org is in pending status of becoming a 501c3 non-profit organization. </a:t>
            </a:r>
          </a:p>
          <a:p>
            <a:endParaRPr lang="en-US" dirty="0"/>
          </a:p>
        </p:txBody>
      </p:sp>
    </p:spTree>
    <p:extLst>
      <p:ext uri="{BB962C8B-B14F-4D97-AF65-F5344CB8AC3E}">
        <p14:creationId xmlns:p14="http://schemas.microsoft.com/office/powerpoint/2010/main" val="2609815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a:t>
            </a:r>
            <a:endParaRPr lang="en-US" dirty="0"/>
          </a:p>
        </p:txBody>
      </p:sp>
      <p:sp>
        <p:nvSpPr>
          <p:cNvPr id="3" name="Content Placeholder 2"/>
          <p:cNvSpPr>
            <a:spLocks noGrp="1"/>
          </p:cNvSpPr>
          <p:nvPr>
            <p:ph idx="1"/>
          </p:nvPr>
        </p:nvSpPr>
        <p:spPr/>
        <p:txBody>
          <a:bodyPr/>
          <a:lstStyle/>
          <a:p>
            <a:r>
              <a:rPr lang="en-US" dirty="0"/>
              <a:t>Provide users of the social network a unique ability to grow the Christian community with other disciples in their local region. </a:t>
            </a:r>
            <a:endParaRPr lang="en-US" dirty="0" smtClean="0"/>
          </a:p>
          <a:p>
            <a:endParaRPr lang="en-US" dirty="0" smtClean="0"/>
          </a:p>
          <a:p>
            <a:r>
              <a:rPr lang="en-US" dirty="0" smtClean="0"/>
              <a:t>Goals:</a:t>
            </a:r>
          </a:p>
          <a:p>
            <a:pPr lvl="1"/>
            <a:r>
              <a:rPr lang="en-US" dirty="0" smtClean="0"/>
              <a:t>List</a:t>
            </a:r>
          </a:p>
          <a:p>
            <a:pPr lvl="1"/>
            <a:r>
              <a:rPr lang="en-US" dirty="0" smtClean="0"/>
              <a:t>List</a:t>
            </a:r>
            <a:endParaRPr lang="en-US" dirty="0"/>
          </a:p>
        </p:txBody>
      </p:sp>
    </p:spTree>
    <p:extLst>
      <p:ext uri="{BB962C8B-B14F-4D97-AF65-F5344CB8AC3E}">
        <p14:creationId xmlns:p14="http://schemas.microsoft.com/office/powerpoint/2010/main" val="370891677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t>
            </a:r>
            <a:r>
              <a:rPr lang="en-US" dirty="0" err="1" smtClean="0"/>
              <a:t>Visitthetable</a:t>
            </a:r>
            <a:r>
              <a:rPr lang="en-US" dirty="0" smtClean="0"/>
              <a:t>?</a:t>
            </a:r>
            <a:endParaRPr lang="en-US" dirty="0"/>
          </a:p>
        </p:txBody>
      </p:sp>
      <p:sp>
        <p:nvSpPr>
          <p:cNvPr id="3" name="Content Placeholder 2"/>
          <p:cNvSpPr>
            <a:spLocks noGrp="1"/>
          </p:cNvSpPr>
          <p:nvPr>
            <p:ph idx="1"/>
          </p:nvPr>
        </p:nvSpPr>
        <p:spPr>
          <a:xfrm>
            <a:off x="2589212" y="2133600"/>
            <a:ext cx="8915400" cy="4572000"/>
          </a:xfrm>
        </p:spPr>
        <p:txBody>
          <a:bodyPr>
            <a:normAutofit fontScale="77500" lnSpcReduction="20000"/>
          </a:bodyPr>
          <a:lstStyle/>
          <a:p>
            <a:r>
              <a:rPr lang="en-US" b="1" u="sng" cap="all" dirty="0" smtClean="0"/>
              <a:t>Megachurch attendance is trending up</a:t>
            </a:r>
            <a:r>
              <a:rPr lang="en-US" b="1" dirty="0" smtClean="0"/>
              <a:t>: </a:t>
            </a:r>
            <a:endParaRPr lang="en-US" dirty="0"/>
          </a:p>
          <a:p>
            <a:pPr marL="400050" lvl="1" indent="0">
              <a:buNone/>
            </a:pPr>
            <a:r>
              <a:rPr lang="en-US" dirty="0" smtClean="0"/>
              <a:t>Megachurches offer rich experiences, education, and ministry opportunities for today’s Christ follower, leading to massive growth in recent years-</a:t>
            </a:r>
          </a:p>
          <a:p>
            <a:pPr lvl="1"/>
            <a:r>
              <a:rPr lang="en-US" dirty="0" smtClean="0"/>
              <a:t>There are 174 million ‘practicing’ Christians in the US (those who attend a church)</a:t>
            </a:r>
          </a:p>
          <a:p>
            <a:pPr lvl="1"/>
            <a:r>
              <a:rPr lang="en-US" dirty="0"/>
              <a:t>Megachurches </a:t>
            </a:r>
            <a:r>
              <a:rPr lang="en-US" dirty="0" smtClean="0"/>
              <a:t>(&gt;2000 members) account </a:t>
            </a:r>
            <a:r>
              <a:rPr lang="en-US" dirty="0"/>
              <a:t>for 9</a:t>
            </a:r>
            <a:r>
              <a:rPr lang="en-US" dirty="0" smtClean="0"/>
              <a:t>%, </a:t>
            </a:r>
            <a:r>
              <a:rPr lang="en-US" dirty="0"/>
              <a:t>or &gt;15 </a:t>
            </a:r>
            <a:r>
              <a:rPr lang="en-US" dirty="0" smtClean="0"/>
              <a:t>million, of practicing Christians</a:t>
            </a:r>
            <a:endParaRPr lang="en-US" dirty="0"/>
          </a:p>
          <a:p>
            <a:pPr lvl="1"/>
            <a:r>
              <a:rPr lang="en-US" dirty="0" smtClean="0"/>
              <a:t>Megachurch attendance is more than doubling every 10 years; there are 32 megachurches in Colorado alone</a:t>
            </a:r>
          </a:p>
          <a:p>
            <a:r>
              <a:rPr lang="en-US" b="1" u="sng" cap="all" dirty="0" smtClean="0"/>
              <a:t>Megachurch attendees want more ways to connect</a:t>
            </a:r>
            <a:r>
              <a:rPr lang="en-US" b="1" cap="all" dirty="0" smtClean="0"/>
              <a:t>: </a:t>
            </a:r>
            <a:endParaRPr lang="en-US" cap="all" dirty="0"/>
          </a:p>
          <a:p>
            <a:pPr marL="400050" lvl="1" indent="0">
              <a:buNone/>
            </a:pPr>
            <a:r>
              <a:rPr lang="en-US" dirty="0" smtClean="0"/>
              <a:t>The explosive growth means a newer, more transient attendee base than traditional churches, who aspire to grow spiritually and impact their community</a:t>
            </a:r>
          </a:p>
          <a:p>
            <a:pPr lvl="1"/>
            <a:r>
              <a:rPr lang="en-US" dirty="0" smtClean="0"/>
              <a:t>Over 2/3 of megachurch attendees have been attending for &lt;5 years</a:t>
            </a:r>
          </a:p>
          <a:p>
            <a:pPr lvl="1"/>
            <a:r>
              <a:rPr lang="en-US" dirty="0" smtClean="0"/>
              <a:t>There is a high percentage of ‘visitors’ on a </a:t>
            </a:r>
            <a:r>
              <a:rPr lang="en-US" dirty="0"/>
              <a:t>weekly </a:t>
            </a:r>
            <a:r>
              <a:rPr lang="en-US" dirty="0" smtClean="0"/>
              <a:t>basis</a:t>
            </a:r>
            <a:r>
              <a:rPr lang="en-US" dirty="0"/>
              <a:t> </a:t>
            </a:r>
            <a:r>
              <a:rPr lang="en-US" dirty="0" smtClean="0"/>
              <a:t>(double that of smaller churches)</a:t>
            </a:r>
          </a:p>
          <a:p>
            <a:pPr lvl="1"/>
            <a:r>
              <a:rPr lang="en-US" dirty="0"/>
              <a:t>The median age of a megachurch attendee is &lt;38 </a:t>
            </a:r>
            <a:r>
              <a:rPr lang="en-US" dirty="0" smtClean="0"/>
              <a:t>years</a:t>
            </a:r>
          </a:p>
          <a:p>
            <a:pPr lvl="1"/>
            <a:r>
              <a:rPr lang="en-US" dirty="0" smtClean="0"/>
              <a:t>“</a:t>
            </a:r>
            <a:r>
              <a:rPr lang="en-US" dirty="0"/>
              <a:t>Members of megachurches are more likely to hold evangelical beliefs, study the Scriptures on their own, and believe in the importance of sharing their </a:t>
            </a:r>
            <a:r>
              <a:rPr lang="en-US" dirty="0" smtClean="0"/>
              <a:t>faith”</a:t>
            </a:r>
          </a:p>
          <a:p>
            <a:r>
              <a:rPr lang="en-US" b="1" cap="all" dirty="0" smtClean="0"/>
              <a:t>Visitthetable.org is for the megachurch seeking to extend church-led efforts to connect members (</a:t>
            </a:r>
            <a:r>
              <a:rPr lang="en-US" b="1" cap="all" dirty="0" err="1" smtClean="0"/>
              <a:t>eg</a:t>
            </a:r>
            <a:r>
              <a:rPr lang="en-US" b="1" cap="all" dirty="0" smtClean="0"/>
              <a:t>, community sections and small groups) by providing a social platform that enables and empowers members to build up the church in their community. </a:t>
            </a:r>
          </a:p>
        </p:txBody>
      </p:sp>
    </p:spTree>
    <p:extLst>
      <p:ext uri="{BB962C8B-B14F-4D97-AF65-F5344CB8AC3E}">
        <p14:creationId xmlns:p14="http://schemas.microsoft.com/office/powerpoint/2010/main" val="52391380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it works</a:t>
            </a:r>
            <a:endParaRPr lang="en-US" dirty="0"/>
          </a:p>
        </p:txBody>
      </p:sp>
      <p:sp>
        <p:nvSpPr>
          <p:cNvPr id="3" name="Content Placeholder 2"/>
          <p:cNvSpPr>
            <a:spLocks noGrp="1"/>
          </p:cNvSpPr>
          <p:nvPr>
            <p:ph idx="1"/>
          </p:nvPr>
        </p:nvSpPr>
        <p:spPr/>
        <p:txBody>
          <a:bodyPr/>
          <a:lstStyle/>
          <a:p>
            <a:r>
              <a:rPr lang="en-US" dirty="0"/>
              <a:t>Once a user verifies their real name, city, and church affiliation-they are allowed access to invite other members of their congregation to join the site. The networking service allows </a:t>
            </a:r>
            <a:r>
              <a:rPr lang="en-US" dirty="0" smtClean="0"/>
              <a:t>disciples </a:t>
            </a:r>
            <a:r>
              <a:rPr lang="en-US" dirty="0"/>
              <a:t>the ability to help grow their church together in the community</a:t>
            </a:r>
            <a:r>
              <a:rPr lang="en-US" dirty="0" smtClean="0"/>
              <a:t>.</a:t>
            </a:r>
          </a:p>
          <a:p>
            <a:endParaRPr lang="en-US" dirty="0"/>
          </a:p>
          <a:p>
            <a:r>
              <a:rPr lang="en-US" dirty="0" smtClean="0"/>
              <a:t>Profile/account setup/notifications</a:t>
            </a:r>
            <a:endParaRPr lang="en-US" dirty="0"/>
          </a:p>
        </p:txBody>
      </p:sp>
    </p:spTree>
    <p:extLst>
      <p:ext uri="{BB962C8B-B14F-4D97-AF65-F5344CB8AC3E}">
        <p14:creationId xmlns:p14="http://schemas.microsoft.com/office/powerpoint/2010/main" val="3723502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Functionality</a:t>
            </a:r>
            <a:br>
              <a:rPr lang="en-US" dirty="0" smtClean="0"/>
            </a:br>
            <a:r>
              <a:rPr lang="en-US" sz="2400" i="1" dirty="0" smtClean="0"/>
              <a:t>Ways to interact on the site</a:t>
            </a:r>
            <a:endParaRPr lang="en-US" sz="2400" i="1" dirty="0"/>
          </a:p>
        </p:txBody>
      </p:sp>
      <p:sp>
        <p:nvSpPr>
          <p:cNvPr id="3" name="Content Placeholder 2"/>
          <p:cNvSpPr>
            <a:spLocks noGrp="1"/>
          </p:cNvSpPr>
          <p:nvPr>
            <p:ph idx="1"/>
          </p:nvPr>
        </p:nvSpPr>
        <p:spPr/>
        <p:txBody>
          <a:bodyPr>
            <a:normAutofit fontScale="85000" lnSpcReduction="20000"/>
          </a:bodyPr>
          <a:lstStyle/>
          <a:p>
            <a:r>
              <a:rPr lang="en-US" dirty="0" smtClean="0"/>
              <a:t>Shout Out—general FYI posting area</a:t>
            </a:r>
          </a:p>
          <a:p>
            <a:pPr lvl="1"/>
            <a:r>
              <a:rPr lang="en-US" dirty="0"/>
              <a:t>Q&amp;A—Need an answer? Ask a </a:t>
            </a:r>
            <a:r>
              <a:rPr lang="en-US" dirty="0" smtClean="0"/>
              <a:t>question</a:t>
            </a:r>
          </a:p>
          <a:p>
            <a:pPr lvl="1"/>
            <a:r>
              <a:rPr lang="en-US" dirty="0"/>
              <a:t>Classifieds—Don’t want it? Maybe somebody else needs it! </a:t>
            </a:r>
            <a:endParaRPr lang="en-US" dirty="0" smtClean="0"/>
          </a:p>
          <a:p>
            <a:pPr lvl="1"/>
            <a:r>
              <a:rPr lang="en-US" dirty="0" smtClean="0"/>
              <a:t>Prayers, invitations</a:t>
            </a:r>
          </a:p>
          <a:p>
            <a:r>
              <a:rPr lang="en-US" dirty="0" smtClean="0"/>
              <a:t>Community Assistance—Need help? Post here</a:t>
            </a:r>
          </a:p>
          <a:p>
            <a:r>
              <a:rPr lang="en-US" dirty="0"/>
              <a:t>Study Groups</a:t>
            </a:r>
          </a:p>
          <a:p>
            <a:pPr lvl="1"/>
            <a:r>
              <a:rPr lang="en-US" dirty="0" smtClean="0"/>
              <a:t>Education—Desire </a:t>
            </a:r>
            <a:r>
              <a:rPr lang="en-US" dirty="0"/>
              <a:t>to host a class on your specific talent or learn from someone who has a talent you desire? Post here</a:t>
            </a:r>
            <a:endParaRPr lang="en-US" dirty="0" smtClean="0"/>
          </a:p>
          <a:p>
            <a:pPr lvl="1"/>
            <a:r>
              <a:rPr lang="en-US" dirty="0"/>
              <a:t>Meeting Space—Need a room to hold a small event or class outside your home? Sign up for space here. </a:t>
            </a:r>
            <a:endParaRPr lang="en-US" dirty="0" smtClean="0"/>
          </a:p>
          <a:p>
            <a:r>
              <a:rPr lang="en-US" dirty="0"/>
              <a:t>Jobs/Interns/Volunteers—Christians working with </a:t>
            </a:r>
            <a:r>
              <a:rPr lang="en-US" dirty="0" smtClean="0"/>
              <a:t>Christians</a:t>
            </a:r>
          </a:p>
          <a:p>
            <a:r>
              <a:rPr lang="en-US" dirty="0"/>
              <a:t>Sunday Sermon—Keep the dialogue going all week long</a:t>
            </a:r>
            <a:endParaRPr lang="en-US" dirty="0" smtClean="0"/>
          </a:p>
          <a:p>
            <a:r>
              <a:rPr lang="en-US" dirty="0"/>
              <a:t>Ministries—Opportunities to volunteer your time and/or donate to a cause</a:t>
            </a:r>
          </a:p>
        </p:txBody>
      </p:sp>
    </p:spTree>
    <p:extLst>
      <p:ext uri="{BB962C8B-B14F-4D97-AF65-F5344CB8AC3E}">
        <p14:creationId xmlns:p14="http://schemas.microsoft.com/office/powerpoint/2010/main" val="1035430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Launch Schedule (2017)</a:t>
            </a:r>
            <a:endParaRPr lang="en-US" dirty="0"/>
          </a:p>
        </p:txBody>
      </p:sp>
      <p:sp>
        <p:nvSpPr>
          <p:cNvPr id="3" name="Rounded Rectangle 2"/>
          <p:cNvSpPr/>
          <p:nvPr/>
        </p:nvSpPr>
        <p:spPr>
          <a:xfrm>
            <a:off x="2398031" y="2936980"/>
            <a:ext cx="1843949" cy="272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JUNE</a:t>
            </a:r>
            <a:endParaRPr lang="en-US" dirty="0"/>
          </a:p>
        </p:txBody>
      </p:sp>
      <p:sp>
        <p:nvSpPr>
          <p:cNvPr id="4" name="Rounded Rectangle 3"/>
          <p:cNvSpPr/>
          <p:nvPr/>
        </p:nvSpPr>
        <p:spPr>
          <a:xfrm>
            <a:off x="4324721" y="2936980"/>
            <a:ext cx="1843949" cy="272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JULY</a:t>
            </a:r>
            <a:endParaRPr lang="en-US" dirty="0"/>
          </a:p>
        </p:txBody>
      </p:sp>
      <p:sp>
        <p:nvSpPr>
          <p:cNvPr id="5" name="Rounded Rectangle 4"/>
          <p:cNvSpPr/>
          <p:nvPr/>
        </p:nvSpPr>
        <p:spPr>
          <a:xfrm>
            <a:off x="6251409" y="2936980"/>
            <a:ext cx="1843949" cy="272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AUGUST</a:t>
            </a:r>
            <a:endParaRPr lang="en-US" dirty="0"/>
          </a:p>
        </p:txBody>
      </p:sp>
      <p:sp>
        <p:nvSpPr>
          <p:cNvPr id="6" name="Rounded Rectangle 5"/>
          <p:cNvSpPr/>
          <p:nvPr/>
        </p:nvSpPr>
        <p:spPr>
          <a:xfrm>
            <a:off x="483453" y="2936980"/>
            <a:ext cx="1843949" cy="272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MAY</a:t>
            </a:r>
            <a:endParaRPr lang="en-US" dirty="0"/>
          </a:p>
        </p:txBody>
      </p:sp>
      <p:sp>
        <p:nvSpPr>
          <p:cNvPr id="7" name="Rounded Rectangle 6"/>
          <p:cNvSpPr/>
          <p:nvPr/>
        </p:nvSpPr>
        <p:spPr>
          <a:xfrm>
            <a:off x="8172040" y="2936980"/>
            <a:ext cx="1843949" cy="272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SEPTEMBER</a:t>
            </a:r>
            <a:endParaRPr lang="en-US" dirty="0"/>
          </a:p>
        </p:txBody>
      </p:sp>
      <p:sp>
        <p:nvSpPr>
          <p:cNvPr id="8" name="Rounded Rectangle 7"/>
          <p:cNvSpPr/>
          <p:nvPr/>
        </p:nvSpPr>
        <p:spPr>
          <a:xfrm>
            <a:off x="10092671" y="2936980"/>
            <a:ext cx="1843949" cy="272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OCTOBER</a:t>
            </a:r>
            <a:endParaRPr lang="en-US" dirty="0"/>
          </a:p>
        </p:txBody>
      </p:sp>
      <p:sp>
        <p:nvSpPr>
          <p:cNvPr id="10" name="TextBox 9"/>
          <p:cNvSpPr txBox="1"/>
          <p:nvPr/>
        </p:nvSpPr>
        <p:spPr>
          <a:xfrm>
            <a:off x="1337574" y="3641300"/>
            <a:ext cx="1060457" cy="600164"/>
          </a:xfrm>
          <a:prstGeom prst="rect">
            <a:avLst/>
          </a:prstGeom>
          <a:noFill/>
        </p:spPr>
        <p:txBody>
          <a:bodyPr wrap="square" rtlCol="0">
            <a:spAutoFit/>
          </a:bodyPr>
          <a:lstStyle/>
          <a:p>
            <a:r>
              <a:rPr lang="en-US" sz="1100" dirty="0" smtClean="0"/>
              <a:t>Board of directors established</a:t>
            </a:r>
            <a:endParaRPr lang="en-US" sz="1100" dirty="0"/>
          </a:p>
        </p:txBody>
      </p:sp>
      <p:cxnSp>
        <p:nvCxnSpPr>
          <p:cNvPr id="14" name="Straight Connector 13"/>
          <p:cNvCxnSpPr/>
          <p:nvPr/>
        </p:nvCxnSpPr>
        <p:spPr>
          <a:xfrm>
            <a:off x="1008224" y="1982643"/>
            <a:ext cx="0" cy="954337"/>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322669" y="3209484"/>
            <a:ext cx="0" cy="954337"/>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008224" y="1905000"/>
            <a:ext cx="1486121" cy="600164"/>
          </a:xfrm>
          <a:prstGeom prst="rect">
            <a:avLst/>
          </a:prstGeom>
          <a:noFill/>
        </p:spPr>
        <p:txBody>
          <a:bodyPr wrap="square" rtlCol="0">
            <a:spAutoFit/>
          </a:bodyPr>
          <a:lstStyle/>
          <a:p>
            <a:r>
              <a:rPr lang="en-US" sz="1100" dirty="0" smtClean="0"/>
              <a:t>501(c)(3) application submission</a:t>
            </a:r>
            <a:endParaRPr lang="en-US" sz="1100" dirty="0"/>
          </a:p>
        </p:txBody>
      </p:sp>
      <p:cxnSp>
        <p:nvCxnSpPr>
          <p:cNvPr id="18" name="Straight Connector 17"/>
          <p:cNvCxnSpPr/>
          <p:nvPr/>
        </p:nvCxnSpPr>
        <p:spPr>
          <a:xfrm>
            <a:off x="10310411" y="1982643"/>
            <a:ext cx="0" cy="954337"/>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0310411" y="1905000"/>
            <a:ext cx="1486121" cy="430887"/>
          </a:xfrm>
          <a:prstGeom prst="rect">
            <a:avLst/>
          </a:prstGeom>
          <a:noFill/>
        </p:spPr>
        <p:txBody>
          <a:bodyPr wrap="square" rtlCol="0">
            <a:spAutoFit/>
          </a:bodyPr>
          <a:lstStyle/>
          <a:p>
            <a:r>
              <a:rPr lang="en-US" sz="1100" dirty="0" smtClean="0"/>
              <a:t>Visitthetable.org</a:t>
            </a:r>
          </a:p>
          <a:p>
            <a:r>
              <a:rPr lang="en-US" sz="1100" dirty="0" smtClean="0"/>
              <a:t>Go live date</a:t>
            </a:r>
            <a:endParaRPr lang="en-US" sz="1100" dirty="0"/>
          </a:p>
        </p:txBody>
      </p:sp>
      <p:sp>
        <p:nvSpPr>
          <p:cNvPr id="20" name="Right Brace 19"/>
          <p:cNvSpPr/>
          <p:nvPr/>
        </p:nvSpPr>
        <p:spPr>
          <a:xfrm rot="5400000">
            <a:off x="2148680" y="3705480"/>
            <a:ext cx="289370" cy="194139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TextBox 20"/>
          <p:cNvSpPr txBox="1"/>
          <p:nvPr/>
        </p:nvSpPr>
        <p:spPr>
          <a:xfrm>
            <a:off x="1788290" y="4820860"/>
            <a:ext cx="1105381" cy="430887"/>
          </a:xfrm>
          <a:prstGeom prst="rect">
            <a:avLst/>
          </a:prstGeom>
          <a:noFill/>
        </p:spPr>
        <p:txBody>
          <a:bodyPr wrap="square" rtlCol="0">
            <a:spAutoFit/>
          </a:bodyPr>
          <a:lstStyle/>
          <a:p>
            <a:r>
              <a:rPr lang="en-US" sz="1100" dirty="0" smtClean="0"/>
              <a:t>Beta test 1: 10 users</a:t>
            </a:r>
            <a:endParaRPr lang="en-US" sz="1100" dirty="0"/>
          </a:p>
        </p:txBody>
      </p:sp>
      <p:sp>
        <p:nvSpPr>
          <p:cNvPr id="22" name="Right Brace 21"/>
          <p:cNvSpPr/>
          <p:nvPr/>
        </p:nvSpPr>
        <p:spPr>
          <a:xfrm rot="5400000">
            <a:off x="4612173" y="3264366"/>
            <a:ext cx="289367" cy="282362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p:cNvSpPr txBox="1"/>
          <p:nvPr/>
        </p:nvSpPr>
        <p:spPr>
          <a:xfrm>
            <a:off x="4324721" y="4820859"/>
            <a:ext cx="1105381" cy="430887"/>
          </a:xfrm>
          <a:prstGeom prst="rect">
            <a:avLst/>
          </a:prstGeom>
          <a:noFill/>
        </p:spPr>
        <p:txBody>
          <a:bodyPr wrap="square" rtlCol="0">
            <a:spAutoFit/>
          </a:bodyPr>
          <a:lstStyle/>
          <a:p>
            <a:r>
              <a:rPr lang="en-US" sz="1100" dirty="0" smtClean="0"/>
              <a:t>Beta test 2: 50 users</a:t>
            </a:r>
            <a:endParaRPr lang="en-US" sz="1100" dirty="0"/>
          </a:p>
        </p:txBody>
      </p:sp>
      <p:sp>
        <p:nvSpPr>
          <p:cNvPr id="24" name="Right Brace 23"/>
          <p:cNvSpPr/>
          <p:nvPr/>
        </p:nvSpPr>
        <p:spPr>
          <a:xfrm rot="5400000">
            <a:off x="7988136" y="2793008"/>
            <a:ext cx="289368" cy="376633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 name="TextBox 24"/>
          <p:cNvSpPr txBox="1"/>
          <p:nvPr/>
        </p:nvSpPr>
        <p:spPr>
          <a:xfrm>
            <a:off x="7689096" y="4820859"/>
            <a:ext cx="1105381" cy="430887"/>
          </a:xfrm>
          <a:prstGeom prst="rect">
            <a:avLst/>
          </a:prstGeom>
          <a:noFill/>
        </p:spPr>
        <p:txBody>
          <a:bodyPr wrap="square" rtlCol="0">
            <a:spAutoFit/>
          </a:bodyPr>
          <a:lstStyle/>
          <a:p>
            <a:r>
              <a:rPr lang="en-US" sz="1100" dirty="0" smtClean="0"/>
              <a:t>Beta test 3: 150 users</a:t>
            </a:r>
            <a:endParaRPr lang="en-US" sz="1100" dirty="0"/>
          </a:p>
        </p:txBody>
      </p:sp>
    </p:spTree>
    <p:extLst>
      <p:ext uri="{BB962C8B-B14F-4D97-AF65-F5344CB8AC3E}">
        <p14:creationId xmlns:p14="http://schemas.microsoft.com/office/powerpoint/2010/main" val="1747864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Roles</a:t>
            </a:r>
            <a:endParaRPr lang="en-US" dirty="0"/>
          </a:p>
        </p:txBody>
      </p:sp>
      <p:sp>
        <p:nvSpPr>
          <p:cNvPr id="3" name="Content Placeholder 2"/>
          <p:cNvSpPr>
            <a:spLocks noGrp="1"/>
          </p:cNvSpPr>
          <p:nvPr>
            <p:ph idx="1"/>
          </p:nvPr>
        </p:nvSpPr>
        <p:spPr>
          <a:xfrm>
            <a:off x="2589212" y="2133599"/>
            <a:ext cx="8915400" cy="4382257"/>
          </a:xfrm>
        </p:spPr>
        <p:txBody>
          <a:bodyPr>
            <a:normAutofit fontScale="77500" lnSpcReduction="20000"/>
          </a:bodyPr>
          <a:lstStyle/>
          <a:p>
            <a:r>
              <a:rPr lang="en-US" dirty="0" smtClean="0"/>
              <a:t>Ministry development</a:t>
            </a:r>
          </a:p>
          <a:p>
            <a:pPr lvl="1"/>
            <a:r>
              <a:rPr lang="en-US" dirty="0" smtClean="0"/>
              <a:t>Story behind Visitthetable.org</a:t>
            </a:r>
          </a:p>
          <a:p>
            <a:pPr lvl="1"/>
            <a:r>
              <a:rPr lang="en-US" dirty="0" smtClean="0"/>
              <a:t>Goals and success measures</a:t>
            </a:r>
          </a:p>
          <a:p>
            <a:r>
              <a:rPr lang="en-US" dirty="0" smtClean="0"/>
              <a:t>Web/app development</a:t>
            </a:r>
          </a:p>
          <a:p>
            <a:pPr lvl="1"/>
            <a:r>
              <a:rPr lang="en-US" dirty="0" smtClean="0"/>
              <a:t>Functionality and programming</a:t>
            </a:r>
          </a:p>
          <a:p>
            <a:pPr lvl="1"/>
            <a:r>
              <a:rPr lang="en-US" dirty="0" smtClean="0"/>
              <a:t>Testing and feedback</a:t>
            </a:r>
          </a:p>
          <a:p>
            <a:pPr lvl="1"/>
            <a:r>
              <a:rPr lang="en-US" dirty="0" smtClean="0"/>
              <a:t>Design/visualization</a:t>
            </a:r>
          </a:p>
          <a:p>
            <a:pPr lvl="1"/>
            <a:r>
              <a:rPr lang="en-US" dirty="0" smtClean="0"/>
              <a:t>Messaging</a:t>
            </a:r>
          </a:p>
          <a:p>
            <a:r>
              <a:rPr lang="en-US" dirty="0" smtClean="0"/>
              <a:t>Community outreach</a:t>
            </a:r>
          </a:p>
          <a:p>
            <a:pPr lvl="1"/>
            <a:r>
              <a:rPr lang="en-US" dirty="0" smtClean="0"/>
              <a:t>Church partners</a:t>
            </a:r>
          </a:p>
          <a:p>
            <a:pPr lvl="1"/>
            <a:r>
              <a:rPr lang="en-US" dirty="0" smtClean="0"/>
              <a:t>Fundraising</a:t>
            </a:r>
          </a:p>
          <a:p>
            <a:pPr lvl="1"/>
            <a:r>
              <a:rPr lang="en-US" dirty="0" smtClean="0"/>
              <a:t>Underwriters</a:t>
            </a:r>
          </a:p>
          <a:p>
            <a:r>
              <a:rPr lang="en-US" dirty="0" smtClean="0"/>
              <a:t>Administration</a:t>
            </a:r>
          </a:p>
          <a:p>
            <a:pPr lvl="1"/>
            <a:r>
              <a:rPr lang="en-US" dirty="0" smtClean="0"/>
              <a:t>501(c)(3)</a:t>
            </a:r>
          </a:p>
          <a:p>
            <a:pPr lvl="1"/>
            <a:r>
              <a:rPr lang="en-US" dirty="0" smtClean="0"/>
              <a:t>Finance</a:t>
            </a:r>
            <a:endParaRPr lang="en-US" dirty="0"/>
          </a:p>
        </p:txBody>
      </p:sp>
    </p:spTree>
    <p:extLst>
      <p:ext uri="{BB962C8B-B14F-4D97-AF65-F5344CB8AC3E}">
        <p14:creationId xmlns:p14="http://schemas.microsoft.com/office/powerpoint/2010/main" val="390715870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1060</TotalTime>
  <Words>648</Words>
  <Application>Microsoft Macintosh PowerPoint</Application>
  <PresentationFormat>Custom</PresentationFormat>
  <Paragraphs>75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Wisp</vt:lpstr>
      <vt:lpstr>Visitthetable.org</vt:lpstr>
      <vt:lpstr>About the ministry</vt:lpstr>
      <vt:lpstr>Mission</vt:lpstr>
      <vt:lpstr>Why Visitthetable?</vt:lpstr>
      <vt:lpstr>How it works</vt:lpstr>
      <vt:lpstr>Functionality Ways to interact on the site</vt:lpstr>
      <vt:lpstr>Launch Schedule (2017)</vt:lpstr>
      <vt:lpstr>Roles</vt:lpstr>
    </vt:vector>
  </TitlesOfParts>
  <Company>EMC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Visitthetable.org</dc:title>
  <dc:creator>Caulfield, Debbie</dc:creator>
  <cp:lastModifiedBy>Melissa Luke</cp:lastModifiedBy>
  <cp:revision>24</cp:revision>
  <dcterms:created xsi:type="dcterms:W3CDTF">2017-05-17T22:02:48Z</dcterms:created>
  <dcterms:modified xsi:type="dcterms:W3CDTF">2017-09-05T23:45:43Z</dcterms:modified>
</cp:coreProperties>
</file>