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9" r:id="rId5"/>
    <p:sldId id="258" r:id="rId6"/>
    <p:sldId id="261" r:id="rId7"/>
    <p:sldId id="265" r:id="rId8"/>
    <p:sldId id="262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7"/>
    <a:srgbClr val="007CC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Overall,</a:t>
            </a:r>
            <a:r>
              <a:rPr lang="en-US" baseline="0" dirty="0"/>
              <a:t> </a:t>
            </a:r>
            <a:r>
              <a:rPr lang="en-US" baseline="0" dirty="0" smtClean="0"/>
              <a:t>How </a:t>
            </a:r>
            <a:r>
              <a:rPr lang="en-US" baseline="0" dirty="0"/>
              <a:t>S</a:t>
            </a:r>
            <a:r>
              <a:rPr lang="en-US" baseline="0" dirty="0" smtClean="0"/>
              <a:t>atisfied </a:t>
            </a:r>
            <a:r>
              <a:rPr lang="en-US" baseline="0" dirty="0"/>
              <a:t>A</a:t>
            </a:r>
            <a:r>
              <a:rPr lang="en-US" baseline="0" dirty="0" smtClean="0"/>
              <a:t>re </a:t>
            </a:r>
            <a:r>
              <a:rPr lang="en-US" baseline="0" dirty="0"/>
              <a:t>Y</a:t>
            </a:r>
            <a:r>
              <a:rPr lang="en-US" baseline="0" dirty="0" smtClean="0"/>
              <a:t>ou</a:t>
            </a:r>
            <a:r>
              <a:rPr lang="en-US" baseline="0" dirty="0"/>
              <a:t>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95692265085567"/>
          <c:y val="0.21338731443994602"/>
          <c:w val="0.65335372646764467"/>
          <c:h val="0.66138586927646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'July ''17 Graphs'!$C$5</c:f>
              <c:strCache>
                <c:ptCount val="1"/>
                <c:pt idx="0">
                  <c:v>June '17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'July ''17 Graphs'!$B$6:$B$10</c:f>
              <c:strCache>
                <c:ptCount val="5"/>
                <c:pt idx="0">
                  <c:v>Very Satisfied</c:v>
                </c:pt>
                <c:pt idx="1">
                  <c:v>Quite Satisfied</c:v>
                </c:pt>
                <c:pt idx="2">
                  <c:v>Indifferent</c:v>
                </c:pt>
                <c:pt idx="3">
                  <c:v>Quite Dissatisfied</c:v>
                </c:pt>
                <c:pt idx="4">
                  <c:v>Very Dissatisfied</c:v>
                </c:pt>
              </c:strCache>
            </c:strRef>
          </c:cat>
          <c:val>
            <c:numRef>
              <c:f>'July ''17 Graphs'!$C$6:$C$10</c:f>
              <c:numCache>
                <c:formatCode>0%</c:formatCode>
                <c:ptCount val="5"/>
                <c:pt idx="0">
                  <c:v>0.76190476190476186</c:v>
                </c:pt>
                <c:pt idx="1">
                  <c:v>0.14285714285714285</c:v>
                </c:pt>
                <c:pt idx="2">
                  <c:v>9.5238095238095233E-2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'July ''17 Graphs'!$D$5</c:f>
              <c:strCache>
                <c:ptCount val="1"/>
                <c:pt idx="0">
                  <c:v>July '17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'July ''17 Graphs'!$B$6:$B$10</c:f>
              <c:strCache>
                <c:ptCount val="5"/>
                <c:pt idx="0">
                  <c:v>Very Satisfied</c:v>
                </c:pt>
                <c:pt idx="1">
                  <c:v>Quite Satisfied</c:v>
                </c:pt>
                <c:pt idx="2">
                  <c:v>Indifferent</c:v>
                </c:pt>
                <c:pt idx="3">
                  <c:v>Quite Dissatisfied</c:v>
                </c:pt>
                <c:pt idx="4">
                  <c:v>Very Dissatisfied</c:v>
                </c:pt>
              </c:strCache>
            </c:strRef>
          </c:cat>
          <c:val>
            <c:numRef>
              <c:f>'July ''17 Graphs'!$D$6:$D$10</c:f>
              <c:numCache>
                <c:formatCode>0%</c:formatCode>
                <c:ptCount val="5"/>
                <c:pt idx="0">
                  <c:v>0.7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08698368"/>
        <c:axId val="508699544"/>
      </c:barChart>
      <c:catAx>
        <c:axId val="50869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99544"/>
        <c:crosses val="autoZero"/>
        <c:auto val="1"/>
        <c:lblAlgn val="ctr"/>
        <c:lblOffset val="100"/>
        <c:noMultiLvlLbl val="0"/>
      </c:catAx>
      <c:valAx>
        <c:axId val="50869954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6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31937914235525"/>
          <c:y val="0.19981042855473022"/>
          <c:w val="0.1465599174203944"/>
          <c:h val="0.18218750996206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Experience</a:t>
            </a:r>
            <a:r>
              <a:rPr lang="en-US" baseline="0" dirty="0"/>
              <a:t> </a:t>
            </a:r>
            <a:r>
              <a:rPr lang="en-US" baseline="0" dirty="0" smtClean="0"/>
              <a:t>Better </a:t>
            </a:r>
            <a:r>
              <a:rPr lang="en-US" baseline="0" dirty="0"/>
              <a:t>O</a:t>
            </a:r>
            <a:r>
              <a:rPr lang="en-US" baseline="0" dirty="0" smtClean="0"/>
              <a:t>r </a:t>
            </a:r>
            <a:r>
              <a:rPr lang="en-US" baseline="0" dirty="0"/>
              <a:t>W</a:t>
            </a:r>
            <a:r>
              <a:rPr lang="en-US" baseline="0" dirty="0" smtClean="0"/>
              <a:t>orse </a:t>
            </a:r>
            <a:r>
              <a:rPr lang="en-US" baseline="0" dirty="0"/>
              <a:t>T</a:t>
            </a:r>
            <a:r>
              <a:rPr lang="en-US" baseline="0" dirty="0" smtClean="0"/>
              <a:t>han </a:t>
            </a:r>
            <a:r>
              <a:rPr lang="en-US" baseline="0" dirty="0"/>
              <a:t>E</a:t>
            </a:r>
            <a:r>
              <a:rPr lang="en-US" baseline="0" dirty="0" smtClean="0"/>
              <a:t>xpected</a:t>
            </a:r>
            <a:r>
              <a:rPr lang="en-US" baseline="0" dirty="0"/>
              <a:t>?</a:t>
            </a:r>
            <a:endParaRPr lang="en-US" dirty="0"/>
          </a:p>
        </c:rich>
      </c:tx>
      <c:layout>
        <c:manualLayout>
          <c:xMode val="edge"/>
          <c:yMode val="edge"/>
          <c:x val="0.11715427657873702"/>
          <c:y val="3.2388663967611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'July ''17 Graphs'!$B$13:$B$17</c:f>
              <c:strCache>
                <c:ptCount val="5"/>
                <c:pt idx="0">
                  <c:v>Much Better</c:v>
                </c:pt>
                <c:pt idx="1">
                  <c:v>Better</c:v>
                </c:pt>
                <c:pt idx="2">
                  <c:v>As Expected</c:v>
                </c:pt>
                <c:pt idx="3">
                  <c:v>Worse</c:v>
                </c:pt>
                <c:pt idx="4">
                  <c:v>Much Worse</c:v>
                </c:pt>
              </c:strCache>
            </c:strRef>
          </c:cat>
          <c:val>
            <c:numRef>
              <c:f>'July ''17 Graphs'!$C$13:$C$17</c:f>
              <c:numCache>
                <c:formatCode>0%</c:formatCode>
                <c:ptCount val="5"/>
                <c:pt idx="0">
                  <c:v>0.66666666666666663</c:v>
                </c:pt>
                <c:pt idx="1">
                  <c:v>0.19047619047619047</c:v>
                </c:pt>
                <c:pt idx="2">
                  <c:v>0.14285714285714285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'July ''17 Graphs'!$B$13:$B$17</c:f>
              <c:strCache>
                <c:ptCount val="5"/>
                <c:pt idx="0">
                  <c:v>Much Better</c:v>
                </c:pt>
                <c:pt idx="1">
                  <c:v>Better</c:v>
                </c:pt>
                <c:pt idx="2">
                  <c:v>As Expected</c:v>
                </c:pt>
                <c:pt idx="3">
                  <c:v>Worse</c:v>
                </c:pt>
                <c:pt idx="4">
                  <c:v>Much Worse</c:v>
                </c:pt>
              </c:strCache>
            </c:strRef>
          </c:cat>
          <c:val>
            <c:numRef>
              <c:f>'July ''17 Graphs'!$D$13:$D$17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08700328"/>
        <c:axId val="508700720"/>
        <c:extLst/>
      </c:barChart>
      <c:catAx>
        <c:axId val="508700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700720"/>
        <c:crossesAt val="0"/>
        <c:auto val="1"/>
        <c:lblAlgn val="ctr"/>
        <c:lblOffset val="100"/>
        <c:noMultiLvlLbl val="0"/>
      </c:catAx>
      <c:valAx>
        <c:axId val="50870072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70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The </a:t>
            </a:r>
            <a:r>
              <a:rPr lang="en-US" dirty="0" smtClean="0"/>
              <a:t>Process </a:t>
            </a:r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Q</a:t>
            </a:r>
            <a:r>
              <a:rPr lang="en-US" dirty="0" smtClean="0"/>
              <a:t>uick </a:t>
            </a:r>
            <a:r>
              <a:rPr lang="en-US" dirty="0"/>
              <a:t>A</a:t>
            </a:r>
            <a:r>
              <a:rPr lang="en-US" dirty="0" smtClean="0"/>
              <a:t>nd Easy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'July ''17 Graphs'!$B$28:$B$32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Indifferent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'July ''17 Graphs'!$C$28:$C$32</c:f>
              <c:numCache>
                <c:formatCode>0%</c:formatCode>
                <c:ptCount val="5"/>
                <c:pt idx="0">
                  <c:v>0.61904761904761907</c:v>
                </c:pt>
                <c:pt idx="1">
                  <c:v>0.38095238095238093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'July ''17 Graphs'!$B$28:$B$32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Indifferent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'July ''17 Graphs'!$D$28:$D$32</c:f>
              <c:numCache>
                <c:formatCode>0%</c:formatCode>
                <c:ptCount val="5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07049808"/>
        <c:axId val="510443304"/>
      </c:barChart>
      <c:catAx>
        <c:axId val="40704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443304"/>
        <c:crosses val="autoZero"/>
        <c:auto val="1"/>
        <c:lblAlgn val="ctr"/>
        <c:lblOffset val="100"/>
        <c:noMultiLvlLbl val="0"/>
      </c:catAx>
      <c:valAx>
        <c:axId val="5104433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04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28AC-0B55-4DAC-93A8-A9772A1CC69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3F249-38F1-447D-8E60-E3AFA53FB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11910970" cy="309563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49225" y="121507"/>
            <a:ext cx="11911914" cy="916461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32238" y="150339"/>
            <a:ext cx="9144000" cy="783239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Automation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93823"/>
            <a:ext cx="9144000" cy="862870"/>
          </a:xfrm>
        </p:spPr>
        <p:txBody>
          <a:bodyPr/>
          <a:lstStyle>
            <a:lvl1pPr marL="0" indent="0" algn="l">
              <a:buNone/>
              <a:defRPr sz="2400" baseline="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6288"/>
            <a:ext cx="4114800" cy="305187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Strictly Confidential</a:t>
            </a:r>
            <a:endParaRPr lang="en-US" dirty="0"/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" name="Straight Connector 9"/>
          <p:cNvSpPr>
            <a:spLocks noChangeShapeType="1"/>
          </p:cNvSpPr>
          <p:nvPr userDrawn="1"/>
        </p:nvSpPr>
        <p:spPr bwMode="auto">
          <a:xfrm>
            <a:off x="152399" y="1051351"/>
            <a:ext cx="11907795" cy="471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 userDrawn="1"/>
        </p:nvSpPr>
        <p:spPr bwMode="auto">
          <a:xfrm>
            <a:off x="5894688" y="83791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5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5" name="Oval 11"/>
          <p:cNvSpPr/>
          <p:nvPr/>
        </p:nvSpPr>
        <p:spPr>
          <a:xfrm>
            <a:off x="5689600" y="26670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12192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" y="152400"/>
            <a:ext cx="11984567" cy="3200400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2" name="Straight Connector 9"/>
          <p:cNvSpPr>
            <a:spLocks noChangeShapeType="1"/>
          </p:cNvSpPr>
          <p:nvPr/>
        </p:nvSpPr>
        <p:spPr bwMode="auto">
          <a:xfrm flipV="1">
            <a:off x="203200" y="3390900"/>
            <a:ext cx="11785600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816600" y="3151189"/>
            <a:ext cx="5588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4" name="Text Placeholder 12"/>
          <p:cNvSpPr>
            <a:spLocks/>
          </p:cNvSpPr>
          <p:nvPr/>
        </p:nvSpPr>
        <p:spPr bwMode="auto">
          <a:xfrm>
            <a:off x="863601" y="3962400"/>
            <a:ext cx="10274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0B5CC"/>
              </a:buClr>
              <a:buSzPct val="85000"/>
              <a:buFont typeface="Wingdings 2" pitchFamily="18" charset="2"/>
              <a:buNone/>
              <a:defRPr/>
            </a:pPr>
            <a:endParaRPr lang="en-US" altLang="en-US" sz="1600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1212" name="Title Placeholder 21"/>
          <p:cNvSpPr>
            <a:spLocks noGrp="1"/>
          </p:cNvSpPr>
          <p:nvPr>
            <p:ph type="ctrTitle"/>
          </p:nvPr>
        </p:nvSpPr>
        <p:spPr bwMode="auto">
          <a:xfrm>
            <a:off x="914400" y="1685926"/>
            <a:ext cx="103632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smtClean="0">
                <a:latin typeface="Georgia" pitchFamily="18" charset="0"/>
              </a:defRPr>
            </a:lvl1pPr>
          </a:lstStyle>
          <a:p>
            <a:r>
              <a:rPr lang="en-US" smtClean="0"/>
              <a:t>Firm Name</a:t>
            </a:r>
          </a:p>
        </p:txBody>
      </p:sp>
      <p:sp>
        <p:nvSpPr>
          <p:cNvPr id="51213" name="Text Placeholder 12"/>
          <p:cNvSpPr>
            <a:spLocks noGrp="1"/>
          </p:cNvSpPr>
          <p:nvPr>
            <p:ph type="subTitle" idx="1"/>
          </p:nvPr>
        </p:nvSpPr>
        <p:spPr>
          <a:xfrm>
            <a:off x="812801" y="4267200"/>
            <a:ext cx="10274300" cy="685800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600" smtClean="0">
                <a:latin typeface="Georgia" pitchFamily="18" charset="0"/>
              </a:defRPr>
            </a:lvl1pPr>
          </a:lstStyle>
          <a:p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9C489-6BF3-4312-9CEF-0B6476BD07F2}" type="datetime1">
              <a:rPr lang="en-US"/>
              <a:pPr>
                <a:defRPr/>
              </a:pPr>
              <a:t>9/6/2017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0" y="6378575"/>
            <a:ext cx="5283200" cy="476250"/>
          </a:xfrm>
        </p:spPr>
        <p:txBody>
          <a:bodyPr/>
          <a:lstStyle>
            <a:lvl1pPr>
              <a:defRPr b="1" i="1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DRAFT - Merlin Securities Capital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1934033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0" name="Straight Connector 8"/>
          <p:cNvSpPr>
            <a:spLocks noChangeShapeType="1"/>
          </p:cNvSpPr>
          <p:nvPr userDrawn="1"/>
        </p:nvSpPr>
        <p:spPr bwMode="auto">
          <a:xfrm>
            <a:off x="203200" y="1019175"/>
            <a:ext cx="11777133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207434" y="152400"/>
            <a:ext cx="11777133" cy="838200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829300" y="75247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3" name="Straight Connector 9"/>
          <p:cNvSpPr>
            <a:spLocks noChangeShapeType="1"/>
          </p:cNvSpPr>
          <p:nvPr userDrawn="1"/>
        </p:nvSpPr>
        <p:spPr bwMode="auto">
          <a:xfrm>
            <a:off x="207434" y="6353175"/>
            <a:ext cx="11777133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/>
          </p:cNvSpPr>
          <p:nvPr userDrawn="1"/>
        </p:nvSpPr>
        <p:spPr bwMode="auto">
          <a:xfrm>
            <a:off x="3441700" y="6426200"/>
            <a:ext cx="5283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i="1" dirty="0" smtClean="0">
                <a:solidFill>
                  <a:srgbClr val="FFFFFF"/>
                </a:solidFill>
                <a:latin typeface="Georgia" pitchFamily="18" charset="0"/>
              </a:rPr>
              <a:t>CONFIDENTIAL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Automation Finance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055100" y="6426200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376DA-59C3-494C-8AC4-BF9829A7647C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876800" y="2286000"/>
            <a:ext cx="12192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3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0" name="Straight Connector 8"/>
          <p:cNvSpPr>
            <a:spLocks noChangeShapeType="1"/>
          </p:cNvSpPr>
          <p:nvPr userDrawn="1"/>
        </p:nvSpPr>
        <p:spPr bwMode="auto">
          <a:xfrm>
            <a:off x="183050" y="765239"/>
            <a:ext cx="11777133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207434" y="152401"/>
            <a:ext cx="11777133" cy="600075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812367" y="55489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876800" y="2286000"/>
            <a:ext cx="12192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42" y="1219200"/>
            <a:ext cx="5574958" cy="49577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19200"/>
            <a:ext cx="5566719" cy="49577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BB9C-E7DC-451A-9C36-8AA5B4B0976F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BB9C-E7DC-451A-9C36-8AA5B4B0976F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BB9C-E7DC-451A-9C36-8AA5B4B0976F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2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A4BB9C-E7DC-451A-9C36-8AA5B4B0976F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38B6-8B5D-44C5-9939-51C7CE3B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algn="ctr">
            <a:solidFill>
              <a:srgbClr val="007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10" name="Straight Connector 8"/>
          <p:cNvSpPr>
            <a:spLocks noChangeShapeType="1"/>
          </p:cNvSpPr>
          <p:nvPr userDrawn="1"/>
        </p:nvSpPr>
        <p:spPr bwMode="auto">
          <a:xfrm>
            <a:off x="183050" y="765239"/>
            <a:ext cx="11777133" cy="0"/>
          </a:xfrm>
          <a:prstGeom prst="line">
            <a:avLst/>
          </a:prstGeom>
          <a:noFill/>
          <a:ln w="9525" algn="ctr">
            <a:solidFill>
              <a:srgbClr val="007CC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207434" y="152401"/>
            <a:ext cx="11777133" cy="600075"/>
          </a:xfrm>
          <a:prstGeom prst="rect">
            <a:avLst/>
          </a:prstGeom>
          <a:solidFill>
            <a:srgbClr val="007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 smtClean="0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812367" y="55489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007CC6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876800" y="2286000"/>
            <a:ext cx="12192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842" y="241558"/>
            <a:ext cx="11294077" cy="658212"/>
          </a:xfrm>
          <a:prstGeom prst="rect">
            <a:avLst/>
          </a:prstGeom>
          <a:solidFill>
            <a:srgbClr val="007CC6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842" y="996778"/>
            <a:ext cx="11294077" cy="551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8450" y="6507892"/>
            <a:ext cx="306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38B6-8B5D-44C5-9939-51C7CE3B8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marL="0" indent="5715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6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6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1137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0" y="6424613"/>
            <a:ext cx="4775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Fund Name, L.P.</a:t>
            </a:r>
          </a:p>
        </p:txBody>
      </p:sp>
    </p:spTree>
    <p:extLst>
      <p:ext uri="{BB962C8B-B14F-4D97-AF65-F5344CB8AC3E}">
        <p14:creationId xmlns:p14="http://schemas.microsoft.com/office/powerpoint/2010/main" val="3317627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200" kern="1200">
          <a:solidFill>
            <a:srgbClr val="FFFFFF"/>
          </a:solidFill>
          <a:latin typeface="Arial" charset="0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rgbClr val="FFFFFF"/>
          </a:solidFill>
          <a:latin typeface="Arial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238" y="150339"/>
            <a:ext cx="4267200" cy="7832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Crowd Funding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Logo and Design Brief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326" y="3573379"/>
            <a:ext cx="4809035" cy="26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Automation Finance Fund?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42" y="1004669"/>
            <a:ext cx="5574958" cy="5540510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/>
              <a:t>What are we?</a:t>
            </a:r>
          </a:p>
          <a:p>
            <a:pPr lvl="0"/>
            <a:r>
              <a:rPr lang="en-US" sz="1200" dirty="0" smtClean="0"/>
              <a:t>Automation Finance is an asset management company that provides smaller investors access to investments usually reserved exclusively institutions. </a:t>
            </a:r>
          </a:p>
          <a:p>
            <a:pPr lvl="0"/>
            <a:r>
              <a:rPr lang="en-US" sz="1200" dirty="0" smtClean="0"/>
              <a:t>We operate an asset-backed investment system that creates passive income for our investors. </a:t>
            </a:r>
          </a:p>
          <a:p>
            <a:pPr lvl="0"/>
            <a:r>
              <a:rPr lang="en-US" sz="1200" dirty="0" smtClean="0"/>
              <a:t>We pay 12% return on your capital (secured by hard assets)</a:t>
            </a:r>
          </a:p>
          <a:p>
            <a:pPr marL="0" indent="0">
              <a:buNone/>
            </a:pPr>
            <a:r>
              <a:rPr lang="en-US" sz="1400" u="sng" dirty="0"/>
              <a:t>How do we do it?</a:t>
            </a:r>
          </a:p>
          <a:p>
            <a:r>
              <a:rPr lang="en-US" sz="1200" dirty="0" smtClean="0"/>
              <a:t>Relentless Pursuit of Value: Thorough due diligence to uncover value</a:t>
            </a:r>
          </a:p>
          <a:p>
            <a:r>
              <a:rPr lang="en-US" sz="1200" dirty="0" smtClean="0"/>
              <a:t>Skip the middlemen:  We save up to 8%  by eliminating broker fees, pension fund fees and the cost of running a sales organization.  That’s millions of dollars of we can pass on to you</a:t>
            </a:r>
          </a:p>
          <a:p>
            <a:pPr lvl="0"/>
            <a:r>
              <a:rPr lang="en-US" sz="1200" dirty="0" smtClean="0"/>
              <a:t>We deal direct and you keep the savings.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lang="en-US" sz="1200" dirty="0" smtClean="0"/>
          </a:p>
          <a:p>
            <a:r>
              <a:rPr lang="en-US" sz="1200" dirty="0" smtClean="0"/>
              <a:t>Automation Finance is a mortgage fund that invests in performing and non-performing mortgages. We have generated 12% return for our investors every year since we started in 2014</a:t>
            </a:r>
          </a:p>
          <a:p>
            <a:r>
              <a:rPr lang="en-US" sz="1200" dirty="0" smtClean="0"/>
              <a:t>We are regulated by the SEC and our trustee is US Bank</a:t>
            </a:r>
          </a:p>
          <a:p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34361" y="1004669"/>
            <a:ext cx="3612870" cy="2701057"/>
            <a:chOff x="6418138" y="1260389"/>
            <a:chExt cx="2715590" cy="19881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b="8486"/>
            <a:stretch/>
          </p:blipFill>
          <p:spPr>
            <a:xfrm>
              <a:off x="6418138" y="1260389"/>
              <a:ext cx="2715590" cy="19881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83335" y="1568904"/>
              <a:ext cx="1809875" cy="261610"/>
            </a:xfrm>
            <a:prstGeom prst="rect">
              <a:avLst/>
            </a:prstGeom>
            <a:solidFill>
              <a:srgbClr val="F8F8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Georgia" panose="02040502050405020303" pitchFamily="18" charset="0"/>
                </a:rPr>
                <a:t>Automation Finance</a:t>
              </a:r>
              <a:endParaRPr lang="en-US" sz="1100" b="1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34361" y="3810625"/>
            <a:ext cx="3928839" cy="2519895"/>
            <a:chOff x="6434361" y="3810625"/>
            <a:chExt cx="3928839" cy="2519895"/>
          </a:xfrm>
        </p:grpSpPr>
        <p:grpSp>
          <p:nvGrpSpPr>
            <p:cNvPr id="14" name="Group 13"/>
            <p:cNvGrpSpPr/>
            <p:nvPr/>
          </p:nvGrpSpPr>
          <p:grpSpPr>
            <a:xfrm>
              <a:off x="6434361" y="3810625"/>
              <a:ext cx="3928839" cy="2519895"/>
              <a:chOff x="7336374" y="3494717"/>
              <a:chExt cx="3048163" cy="198518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6374" y="3494717"/>
                <a:ext cx="3048163" cy="1985189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9387772" y="5082911"/>
                <a:ext cx="92845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1000"/>
                  </a:spcBef>
                  <a:buSzPct val="60000"/>
                </a:pPr>
                <a:r>
                  <a:rPr lang="en-US" sz="1050" dirty="0" smtClean="0">
                    <a:solidFill>
                      <a:prstClr val="black"/>
                    </a:solidFill>
                    <a:latin typeface="Georgia" panose="02040502050405020303" pitchFamily="18" charset="0"/>
                  </a:rPr>
                  <a:t>Automation</a:t>
                </a:r>
                <a:endParaRPr lang="en-US" sz="1050" dirty="0">
                  <a:solidFill>
                    <a:prstClr val="black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120358" y="4324679"/>
              <a:ext cx="68159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12.0% 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34361" y="3810625"/>
            <a:ext cx="3612870" cy="27345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42386" y="1017688"/>
            <a:ext cx="3612870" cy="26880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463275" y="3561310"/>
            <a:ext cx="1482178" cy="899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8855245" y="2358622"/>
            <a:ext cx="2411063" cy="2024444"/>
          </a:xfrm>
          <a:prstGeom prst="arc">
            <a:avLst>
              <a:gd name="adj1" fmla="val 1648176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5812374">
            <a:off x="9182641" y="3573937"/>
            <a:ext cx="2358190" cy="1816498"/>
          </a:xfrm>
          <a:prstGeom prst="arc">
            <a:avLst>
              <a:gd name="adj1" fmla="val 1648176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06259" y="3737909"/>
            <a:ext cx="119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eorgia" panose="02040502050405020303" pitchFamily="18" charset="0"/>
              </a:rPr>
              <a:t>Save up to 8% by dealing direct 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 flipV="1">
            <a:off x="11233431" y="3348530"/>
            <a:ext cx="65754" cy="766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Isosceles Triangle 23"/>
          <p:cNvSpPr/>
          <p:nvPr/>
        </p:nvSpPr>
        <p:spPr>
          <a:xfrm rot="6175374" flipV="1">
            <a:off x="10189071" y="5611421"/>
            <a:ext cx="66547" cy="837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79558" y="2876506"/>
            <a:ext cx="633099" cy="276999"/>
          </a:xfrm>
          <a:prstGeom prst="rect">
            <a:avLst/>
          </a:prstGeom>
          <a:solidFill>
            <a:srgbClr val="F8F8F7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~8%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3002" y="2864814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8096365" y="2862663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8639728" y="2853138"/>
            <a:ext cx="28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7127007" y="2752652"/>
            <a:ext cx="2220079" cy="506144"/>
          </a:xfrm>
          <a:prstGeom prst="roundRect">
            <a:avLst>
              <a:gd name="adj" fmla="val 1229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96" y="5788208"/>
            <a:ext cx="1509432" cy="5810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928" y="5788208"/>
            <a:ext cx="1509432" cy="5810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535" y="5964644"/>
            <a:ext cx="1006016" cy="2853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146" y="5745491"/>
            <a:ext cx="604351" cy="61081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867150" y="5681881"/>
            <a:ext cx="1982960" cy="7159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 sz="1400" u="sng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6552798" y="1134824"/>
            <a:ext cx="485781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 sz="1400" u="sng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Automation Finance Fund?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42" y="1004669"/>
            <a:ext cx="5574958" cy="5540510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/>
              <a:t>How Does it Work</a:t>
            </a:r>
          </a:p>
          <a:p>
            <a:pPr lvl="0"/>
            <a:r>
              <a:rPr lang="en-US" sz="1200" dirty="0" smtClean="0"/>
              <a:t>We accept investments from small and large investors of as little as $1,000</a:t>
            </a:r>
          </a:p>
          <a:p>
            <a:pPr lvl="0"/>
            <a:r>
              <a:rPr lang="en-US" sz="1200" dirty="0" smtClean="0"/>
              <a:t>We pool the funds and buy troubled mortgages from large banks and institutions. The borrower may be paying late, paying infrequently or not paying at all.</a:t>
            </a:r>
          </a:p>
          <a:p>
            <a:pPr lvl="0"/>
            <a:r>
              <a:rPr lang="en-US" sz="1200" dirty="0" smtClean="0"/>
              <a:t>We re-negotiate the terms of the borrowers mortgage to make it affordable for them. In some cases we have to foreclose and sell the house.</a:t>
            </a:r>
          </a:p>
          <a:p>
            <a:pPr lvl="0"/>
            <a:r>
              <a:rPr lang="en-US" sz="1200" dirty="0" smtClean="0"/>
              <a:t>We have liquidated more than 1,200 loans (5% through Foreclosure). That’s several hundred families we have helped to keep their home. </a:t>
            </a:r>
          </a:p>
          <a:p>
            <a:pPr lvl="0"/>
            <a:r>
              <a:rPr lang="en-US" sz="1200" dirty="0" smtClean="0"/>
              <a:t>We pay you 12% return on your capital (secured by the loans in the fund).</a:t>
            </a:r>
          </a:p>
          <a:p>
            <a:pPr marL="0" lvl="0" indent="0">
              <a:buNone/>
            </a:pPr>
            <a:r>
              <a:rPr lang="en-US" sz="1400" u="sng" dirty="0" smtClean="0"/>
              <a:t>Project Description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We </a:t>
            </a:r>
            <a:r>
              <a:rPr lang="en-US" sz="1200" dirty="0">
                <a:solidFill>
                  <a:prstClr val="black"/>
                </a:solidFill>
              </a:rPr>
              <a:t>are launching our first crowdfunding program and need a corporate identity that is warm, open, trustworthy and appealing….without seeming frivolous or lightweight. This is a serious business. We need to look like we have been around for a long time and will be around </a:t>
            </a:r>
            <a:r>
              <a:rPr lang="en-US" sz="1200" dirty="0" smtClean="0">
                <a:solidFill>
                  <a:prstClr val="black"/>
                </a:solidFill>
              </a:rPr>
              <a:t>forever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Deliverable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Logo and color palate that is warm, serious and approachable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Inspiration: </a:t>
            </a:r>
            <a:r>
              <a:rPr lang="en-US" sz="1200" dirty="0" err="1" smtClean="0">
                <a:solidFill>
                  <a:prstClr val="black"/>
                </a:solidFill>
              </a:rPr>
              <a:t>SoFi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</a:rPr>
              <a:t>Wealthfront</a:t>
            </a:r>
            <a:r>
              <a:rPr lang="en-US" sz="1200" dirty="0" smtClean="0">
                <a:solidFill>
                  <a:prstClr val="black"/>
                </a:solidFill>
              </a:rPr>
              <a:t>, Betterment</a:t>
            </a:r>
          </a:p>
          <a:p>
            <a:pPr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5813505"/>
            <a:ext cx="1515253" cy="5832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24" y="5813505"/>
            <a:ext cx="1509432" cy="5810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56" y="5801212"/>
            <a:ext cx="1509432" cy="5810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27" y="2414137"/>
            <a:ext cx="711014" cy="6215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r="2306"/>
          <a:stretch/>
        </p:blipFill>
        <p:spPr>
          <a:xfrm>
            <a:off x="6491836" y="5149846"/>
            <a:ext cx="1396237" cy="88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1099" y="1124880"/>
            <a:ext cx="413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The old school: One day we will be a peer…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0171" y="1004669"/>
            <a:ext cx="5468748" cy="20694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 sz="1400" u="sng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70171" y="3102148"/>
            <a:ext cx="5468748" cy="34430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 sz="1400" u="sng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982" y="5555695"/>
            <a:ext cx="1428803" cy="3995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126" y="5129013"/>
            <a:ext cx="1600062" cy="3890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8855" y="5556927"/>
            <a:ext cx="1549087" cy="3769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373" y="5147963"/>
            <a:ext cx="865589" cy="3887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8148" y="2534760"/>
            <a:ext cx="1490015" cy="4813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0507" y="1853722"/>
            <a:ext cx="1424778" cy="3502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7516" y="1760111"/>
            <a:ext cx="857950" cy="4963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2688" y="1812299"/>
            <a:ext cx="1715588" cy="4822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3280" y="2650840"/>
            <a:ext cx="1452786" cy="3044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8610" y="2422619"/>
            <a:ext cx="894299" cy="60459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6312" y="4044101"/>
            <a:ext cx="1877874" cy="6277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36373" y="4131535"/>
            <a:ext cx="961569" cy="49478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416391" y="4831180"/>
            <a:ext cx="5215836" cy="11852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 sz="1400" u="sng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23280" y="4830593"/>
            <a:ext cx="1179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Pooled Capital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24407" y="3871007"/>
            <a:ext cx="5215836" cy="8058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SzPct val="60000"/>
              <a:buFont typeface="Arial" panose="020B0604020202020204" pitchFamily="34" charset="0"/>
              <a:buNone/>
            </a:pPr>
            <a:endParaRPr lang="en-US" sz="1200" u="sng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27247" y="3888828"/>
            <a:ext cx="273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Low Costs through technology</a:t>
            </a: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 For Retirement: Turn $100,000 into $1.9 million in 20 years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19201"/>
            <a:ext cx="5566719" cy="2390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u="sng" dirty="0" smtClean="0"/>
              <a:t>How does it work?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You invest a lump sum of $100,000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AF pays 12% interest on your principal each month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interest is re-invested in the fund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No distributions are made and the principal grows over time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You save $25,000 in fees or $1180 per year </a:t>
            </a:r>
            <a:r>
              <a:rPr lang="en-US" sz="900" dirty="0" smtClean="0"/>
              <a:t>(1.18% - Sofi)</a:t>
            </a:r>
            <a:endParaRPr lang="en-US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5" y="1944701"/>
            <a:ext cx="5419888" cy="3757318"/>
          </a:xfrm>
          <a:prstGeom prst="rect">
            <a:avLst/>
          </a:prstGeom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516580" y="1219201"/>
            <a:ext cx="5566719" cy="5277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6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Invest $100,000 today</a:t>
            </a:r>
          </a:p>
          <a:p>
            <a:r>
              <a:rPr lang="en-US" sz="1400" dirty="0"/>
              <a:t>R</a:t>
            </a:r>
            <a:r>
              <a:rPr lang="en-US" sz="1400" dirty="0" smtClean="0"/>
              <a:t>e-invest the monthly interest payments of $1,000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100" y="5837926"/>
            <a:ext cx="50834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Retire in 20 years with a $1.9m pension </a:t>
            </a:r>
            <a:r>
              <a:rPr lang="en-US" sz="1400" dirty="0" smtClean="0"/>
              <a:t>pot and $200,000 of annual income pre-tax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8" y="3726332"/>
            <a:ext cx="5566719" cy="27707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5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 For College: Start today $10,000 for your 8 year-old, add $5,000 per year and Fund 100%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19201"/>
            <a:ext cx="5566719" cy="3039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 smtClean="0"/>
              <a:t>How does it work?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You invest a lump sum of $10,000 and $5,000 each year for 10 years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AF pays 12% interest on your principal each month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interest is re-invested in the fund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No distributions are made and the principal grows over time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You save up to $122 in fees each year </a:t>
            </a:r>
            <a:r>
              <a:rPr lang="en-US" sz="900" dirty="0" smtClean="0"/>
              <a:t>(1.18% - Sofi)</a:t>
            </a:r>
            <a:endParaRPr lang="en-US" sz="9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6580" y="1219201"/>
            <a:ext cx="5566719" cy="52778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6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Invest $10,000 on child’s 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birthday: top up $5,000 each year</a:t>
            </a:r>
          </a:p>
          <a:p>
            <a:r>
              <a:rPr lang="en-US" sz="1400" dirty="0"/>
              <a:t>R</a:t>
            </a:r>
            <a:r>
              <a:rPr lang="en-US" sz="1400" dirty="0" smtClean="0"/>
              <a:t>e-invest the monthly interest payments of $100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236" y="6077362"/>
            <a:ext cx="508340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Fund 100% of child’s college fund by the day they start in 2027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0" y="2021817"/>
            <a:ext cx="5490039" cy="3698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842" y="65810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https://www.americanfunds.com/individual/planning/tools/ext/college-savings-calculator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4429725"/>
            <a:ext cx="5567202" cy="20673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38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22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Automation Holdings LLC</a:t>
            </a:r>
          </a:p>
        </p:txBody>
      </p:sp>
      <p:sp>
        <p:nvSpPr>
          <p:cNvPr id="20483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22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50343E5-861C-4C61-B9E9-8C55A0440920}" type="slidenum">
              <a:rPr lang="en-US" altLang="en-US" sz="1200">
                <a:solidFill>
                  <a:prstClr val="white"/>
                </a:solidFill>
                <a:latin typeface="Georgia" panose="020405020504050203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842" y="301323"/>
            <a:ext cx="411577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How does it work?</a:t>
            </a:r>
            <a:endParaRPr lang="en-US" alt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2984"/>
              </p:ext>
            </p:extLst>
          </p:nvPr>
        </p:nvGraphicFramePr>
        <p:xfrm>
          <a:off x="6304572" y="1143000"/>
          <a:ext cx="5220677" cy="2211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020"/>
                <a:gridCol w="3704657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latin typeface="Georgia" panose="02040502050405020303" pitchFamily="18" charset="0"/>
                        </a:rPr>
                        <a:t>Borrower Situation: Delinquent on Payments</a:t>
                      </a:r>
                      <a:r>
                        <a:rPr lang="en-US" sz="1000" baseline="0" dirty="0" smtClean="0">
                          <a:latin typeface="Georgia" panose="02040502050405020303" pitchFamily="18" charset="0"/>
                        </a:rPr>
                        <a:t> 60 Months</a:t>
                      </a:r>
                      <a:endParaRPr lang="en-US" sz="10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Asset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First Lien </a:t>
                      </a:r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Mortgage – Accelerated Payoff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17082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Type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Loan Modification</a:t>
                      </a: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Location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Royal Oak, Michigan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Asset Valuation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$135,000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NPL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Purchase Price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$72,028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Purchase Date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1/5/2016</a:t>
                      </a:r>
                      <a:endParaRPr lang="en-US" sz="800" kern="120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Recoveries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UPB: </a:t>
                      </a:r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$151,500     </a:t>
                      </a:r>
                      <a:r>
                        <a:rPr lang="en-US" sz="8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Monthly Payment </a:t>
                      </a:r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$860.20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250020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Sale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Date</a:t>
                      </a:r>
                      <a:endParaRPr lang="en-US" sz="8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June 2017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35751"/>
              </p:ext>
            </p:extLst>
          </p:nvPr>
        </p:nvGraphicFramePr>
        <p:xfrm>
          <a:off x="6286499" y="3384604"/>
          <a:ext cx="5238749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919"/>
                <a:gridCol w="3748830"/>
              </a:tblGrid>
              <a:tr h="152400">
                <a:tc gridSpan="2">
                  <a:txBody>
                    <a:bodyPr/>
                    <a:lstStyle/>
                    <a:p>
                      <a:r>
                        <a:rPr lang="en-US" sz="1000" dirty="0" smtClean="0">
                          <a:latin typeface="Georgia" panose="02040502050405020303" pitchFamily="18" charset="0"/>
                        </a:rPr>
                        <a:t>Investment Performance: Typical</a:t>
                      </a:r>
                      <a:r>
                        <a:rPr lang="en-US" sz="1000" baseline="0" dirty="0" smtClean="0">
                          <a:latin typeface="Georgia" panose="02040502050405020303" pitchFamily="18" charset="0"/>
                        </a:rPr>
                        <a:t> Example</a:t>
                      </a:r>
                      <a:endParaRPr lang="en-US" sz="10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Comment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Elderly borrower unaware of loan and had not paid in 5 years. Deceased husband managed finances. Borrower had good income and wanted to pay off asap. Reduced term and increased payment to help reach her goal. 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Hold Period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 Months (2 months post RPL status)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Returns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Sold $105,106: ROI 1.29x and IRR 28%</a:t>
                      </a:r>
                      <a:endParaRPr lang="en-US" sz="8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DFF0F5"/>
                    </a:solidFill>
                  </a:tcPr>
                </a:tc>
              </a:tr>
            </a:tbl>
          </a:graphicData>
        </a:graphic>
      </p:graphicFrame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1664834" y="8412956"/>
            <a:ext cx="2430916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0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65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2288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Automation Holdings LLC</a:t>
            </a:r>
            <a:endParaRPr lang="en-US" altLang="en-US" sz="900" dirty="0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4735111"/>
            <a:ext cx="3134802" cy="156740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44842" y="1004669"/>
            <a:ext cx="5574958" cy="5540510"/>
          </a:xfrm>
          <a:prstGeom prst="rect">
            <a:avLst/>
          </a:prstGeom>
          <a:ln>
            <a:solidFill>
              <a:srgbClr val="9D90A0">
                <a:lumMod val="75000"/>
              </a:srgb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6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6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Raising Funds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Automation Finance pools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funds from investors under Section A of the SEC code.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Management has put up $1m of the funds in the Fund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ysClr val="windowText" lastClr="000000"/>
                </a:solidFill>
              </a:rPr>
              <a:t>Those funds are held by US Bank in trust for the investors in the Fund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Investing Funds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AF as the fund manager finds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pools of mortgages to buy, conducts due diligence and agrees a transaction with a Bank of other seller. We buy the loans a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discount to face value.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US Bank sends the purchase funds to the seller and takes ownership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the loans. AF is hired as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lang="en-US" sz="1200" dirty="0" smtClean="0">
                <a:solidFill>
                  <a:sysClr val="windowText" lastClr="000000"/>
                </a:solidFill>
              </a:rPr>
              <a:t>e asset manager.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400" u="sng" dirty="0">
                <a:solidFill>
                  <a:sysClr val="windowText" lastClr="000000"/>
                </a:solidFill>
              </a:rPr>
              <a:t>How AF Adds Value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Our team works through the loan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servicer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modify their loan so they can afford their payment. 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In effect, we are sharing some of the discount to face value with the borrower.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Once the loan is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performing for 12 months, it can be sold at a higher price. In the intervening period, AF collects a monthly payment that is greater than the 12% paid to the investor.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SzTx/>
              <a:buNone/>
            </a:pPr>
            <a:r>
              <a:rPr lang="en-US" sz="1400" u="sng" dirty="0" smtClean="0">
                <a:solidFill>
                  <a:sysClr val="windowText" lastClr="000000"/>
                </a:solidFill>
                <a:latin typeface="+mn-lt"/>
              </a:rPr>
              <a:t>Returning Funds</a:t>
            </a:r>
          </a:p>
          <a:p>
            <a:pPr>
              <a:defRPr/>
            </a:pPr>
            <a:r>
              <a:rPr lang="en-US" sz="1200" dirty="0">
                <a:solidFill>
                  <a:sysClr val="windowText" lastClr="000000"/>
                </a:solidFill>
              </a:rPr>
              <a:t>The loan servicer remits the monthly borrower payments directly to the Trustee (US Bank) who holds them and makes the 12% interest payments. AF doesn’t touch any of the fund</a:t>
            </a:r>
          </a:p>
          <a:p>
            <a:pPr lvl="0">
              <a:defRPr/>
            </a:pPr>
            <a:r>
              <a:rPr lang="en-US" sz="1200" dirty="0" smtClean="0">
                <a:solidFill>
                  <a:sysClr val="windowText" lastClr="000000"/>
                </a:solidFill>
              </a:rPr>
              <a:t>As the end of the investment period, the Trustee returns the capital to the investor </a:t>
            </a:r>
          </a:p>
          <a:p>
            <a:pPr marL="0" lvl="0" indent="0">
              <a:buNone/>
              <a:defRPr/>
            </a:pPr>
            <a:r>
              <a:rPr lang="en-US" sz="1200" dirty="0" smtClean="0">
                <a:solidFill>
                  <a:sysClr val="windowText" lastClr="000000"/>
                </a:solidFill>
              </a:rPr>
              <a:t>. </a:t>
            </a:r>
            <a:endParaRPr lang="en-US" sz="12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1828801" y="6236599"/>
            <a:ext cx="8596745" cy="381268"/>
          </a:xfrm>
          <a:prstGeom prst="rect">
            <a:avLst/>
          </a:prstGeom>
          <a:solidFill>
            <a:srgbClr val="007CC6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prstClr val="white"/>
                </a:solidFill>
                <a:latin typeface="Georgia" panose="02040502050405020303" pitchFamily="18" charset="0"/>
              </a:rPr>
              <a:t>Borrowers are Happy To Sign Attractive Modifications and Make Monthly Payments by ACH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7083" y="914400"/>
            <a:ext cx="4942979" cy="2521146"/>
          </a:xfrm>
          <a:prstGeom prst="roundRect">
            <a:avLst>
              <a:gd name="adj" fmla="val 1519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1200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77083" y="3590574"/>
            <a:ext cx="4942979" cy="2521146"/>
          </a:xfrm>
          <a:prstGeom prst="roundRect">
            <a:avLst>
              <a:gd name="adj" fmla="val 1835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1200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579853" y="914400"/>
            <a:ext cx="4942979" cy="2521146"/>
          </a:xfrm>
          <a:prstGeom prst="roundRect">
            <a:avLst>
              <a:gd name="adj" fmla="val 1204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1200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572073" y="3590574"/>
            <a:ext cx="4942979" cy="2521146"/>
          </a:xfrm>
          <a:prstGeom prst="roundRect">
            <a:avLst>
              <a:gd name="adj" fmla="val 1204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1200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54188" y="3725001"/>
            <a:ext cx="420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u="sng" dirty="0">
                <a:solidFill>
                  <a:srgbClr val="D4D4D6">
                    <a:lumMod val="50000"/>
                  </a:srgbClr>
                </a:solidFill>
                <a:latin typeface="Georgia" panose="02040502050405020303" pitchFamily="18" charset="0"/>
              </a:rPr>
              <a:t>Borrower Quotes</a:t>
            </a:r>
            <a:r>
              <a:rPr lang="en-US" sz="1200" b="1" dirty="0">
                <a:solidFill>
                  <a:srgbClr val="D4D4D6">
                    <a:lumMod val="50000"/>
                  </a:srgbClr>
                </a:solidFill>
                <a:latin typeface="Georgia" panose="02040502050405020303" pitchFamily="18" charset="0"/>
              </a:rPr>
              <a:t>….June/July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8541" y="4026664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“As Josh told me … he wanted to help us keep our house and move forward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” V. Harnden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93146" y="4264300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Kind, Understanding, Genuine … did not talk down to me like others”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M. Schweikard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600564" y="4488644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Spoke maybe 20 times, 15 emails, never missed a call, even at 7pm”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M. Allan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600564" y="4934692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“…worked with me much better than previous owners of our loan”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T &amp;L. Brown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598541" y="4707548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“Josh was wonderful, its the loan I did not like...that’s not on your company”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Anon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613301" y="5172140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“Josh was very polite and patient”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R. Morales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02587" y="5397955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“Very determined to help my situation so it worked for both parties”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S. McMinn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604610" y="5613399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“Josh was very helpful”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T.  Kamill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605209" y="5844708"/>
            <a:ext cx="5360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  <a:latin typeface="Georgia" panose="02040502050405020303" pitchFamily="18" charset="0"/>
              </a:rPr>
              <a:t>“…terrific, honest follow up skills too” </a:t>
            </a:r>
            <a:r>
              <a:rPr lang="en-US" sz="800" dirty="0">
                <a:solidFill>
                  <a:prstClr val="black"/>
                </a:solidFill>
                <a:latin typeface="Georgia" panose="02040502050405020303" pitchFamily="18" charset="0"/>
              </a:rPr>
              <a:t>D.  French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70327" y="5813930"/>
            <a:ext cx="1416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600" b="1" dirty="0">
                <a:solidFill>
                  <a:srgbClr val="D4D4D6">
                    <a:lumMod val="50000"/>
                  </a:srgbClr>
                </a:solidFill>
                <a:latin typeface="Georgia" panose="02040502050405020303" pitchFamily="18" charset="0"/>
              </a:rPr>
              <a:t> June: 21 Surveys  6.21.17</a:t>
            </a:r>
          </a:p>
          <a:p>
            <a:pPr defTabSz="457200"/>
            <a:r>
              <a:rPr lang="en-US" sz="600" b="1" dirty="0">
                <a:solidFill>
                  <a:srgbClr val="D4D4D6">
                    <a:lumMod val="50000"/>
                  </a:srgbClr>
                </a:solidFill>
                <a:latin typeface="Georgia" panose="02040502050405020303" pitchFamily="18" charset="0"/>
              </a:rPr>
              <a:t>July: 10 Surveys 7.21.17</a:t>
            </a:r>
          </a:p>
        </p:txBody>
      </p:sp>
      <p:sp>
        <p:nvSpPr>
          <p:cNvPr id="9" name="Oval 8"/>
          <p:cNvSpPr/>
          <p:nvPr/>
        </p:nvSpPr>
        <p:spPr>
          <a:xfrm>
            <a:off x="3196497" y="1905000"/>
            <a:ext cx="1266316" cy="5065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white"/>
                </a:solidFill>
              </a:rPr>
              <a:t>90% Satisfied</a:t>
            </a:r>
          </a:p>
        </p:txBody>
      </p:sp>
      <p:sp>
        <p:nvSpPr>
          <p:cNvPr id="82" name="Oval 81"/>
          <p:cNvSpPr/>
          <p:nvPr/>
        </p:nvSpPr>
        <p:spPr>
          <a:xfrm>
            <a:off x="9362568" y="1862255"/>
            <a:ext cx="1266316" cy="5065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white"/>
                </a:solidFill>
              </a:rPr>
              <a:t>100% Better than Expected</a:t>
            </a:r>
          </a:p>
        </p:txBody>
      </p:sp>
      <p:sp>
        <p:nvSpPr>
          <p:cNvPr id="83" name="Oval 82"/>
          <p:cNvSpPr/>
          <p:nvPr/>
        </p:nvSpPr>
        <p:spPr>
          <a:xfrm>
            <a:off x="3197846" y="4534071"/>
            <a:ext cx="1266316" cy="5065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white"/>
                </a:solidFill>
              </a:rPr>
              <a:t>100% Agree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306505"/>
              </p:ext>
            </p:extLst>
          </p:nvPr>
        </p:nvGraphicFramePr>
        <p:xfrm>
          <a:off x="673152" y="1046311"/>
          <a:ext cx="480603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052048"/>
              </p:ext>
            </p:extLst>
          </p:nvPr>
        </p:nvGraphicFramePr>
        <p:xfrm>
          <a:off x="6638405" y="1005974"/>
          <a:ext cx="480603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205774"/>
              </p:ext>
            </p:extLst>
          </p:nvPr>
        </p:nvGraphicFramePr>
        <p:xfrm>
          <a:off x="673152" y="3725001"/>
          <a:ext cx="480603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673152" y="273024"/>
            <a:ext cx="7385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white"/>
                </a:solidFill>
                <a:latin typeface="Georgia" panose="02040502050405020303" pitchFamily="18" charset="0"/>
              </a:rPr>
              <a:t>Every month, we help around 30 borrowers to avoid foreclosure….</a:t>
            </a:r>
            <a:endParaRPr lang="en-US" sz="1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use the logo for advertising like this….(AHP is a similar business to ours)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" y="1530972"/>
            <a:ext cx="5091466" cy="498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80" y="1530972"/>
            <a:ext cx="4303739" cy="986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9826" y="2933426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65" y="1161640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Cookie Driven in Media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26" y="3302758"/>
            <a:ext cx="5665759" cy="32140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746558" y="4244454"/>
            <a:ext cx="345322" cy="13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11487" y="2517847"/>
            <a:ext cx="13647" cy="689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59532" y="1082024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Banner 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6">
              <a:lumMod val="75000"/>
            </a:schemeClr>
          </a:solidFill>
        </a:ln>
      </a:spPr>
      <a:bodyPr vert="horz" lIns="91440" tIns="45720" rIns="91440" bIns="45720" rtlCol="0">
        <a:normAutofit/>
      </a:bodyPr>
      <a:lstStyle>
        <a:defPPr>
          <a:spcBef>
            <a:spcPts val="1000"/>
          </a:spcBef>
          <a:buSzPct val="60000"/>
          <a:buFont typeface="Arial" panose="020B0604020202020204" pitchFamily="34" charset="0"/>
          <a:buNone/>
          <a:defRPr sz="1400" u="sng">
            <a:solidFill>
              <a:schemeClr val="tx1"/>
            </a:solidFill>
            <a:latin typeface="Georgia" panose="02040502050405020303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4" id="{0A6C7154-4E78-44BC-A2E3-5F19FED18692}" vid="{7C1B65DD-23B1-405D-8C6B-B62558D10F9D}"/>
    </a:ext>
  </a:extLst>
</a:theme>
</file>

<file path=ppt/theme/theme2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AF PPT template</Template>
  <TotalTime>8616</TotalTime>
  <Words>1242</Words>
  <Application>Microsoft Office PowerPoint</Application>
  <PresentationFormat>Widescreen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Wingdings 2</vt:lpstr>
      <vt:lpstr>Office Theme</vt:lpstr>
      <vt:lpstr>Civic</vt:lpstr>
      <vt:lpstr>PowerPoint Presentation</vt:lpstr>
      <vt:lpstr>What is the Automation Finance Fund?</vt:lpstr>
      <vt:lpstr>What is the Automation Finance Fund?</vt:lpstr>
      <vt:lpstr>AF For Retirement: Turn $100,000 into $1.9 million in 20 years</vt:lpstr>
      <vt:lpstr>AF For College: Start today $10,000 for your 8 year-old, add $5,000 per year and Fund 100%</vt:lpstr>
      <vt:lpstr>How does it work?</vt:lpstr>
      <vt:lpstr>PowerPoint Presentation</vt:lpstr>
      <vt:lpstr>We will use the logo for advertising like this….(AHP is a similar business to ours)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Birkett</dc:creator>
  <cp:lastModifiedBy>Paul Birkett</cp:lastModifiedBy>
  <cp:revision>57</cp:revision>
  <dcterms:created xsi:type="dcterms:W3CDTF">2017-08-30T23:16:49Z</dcterms:created>
  <dcterms:modified xsi:type="dcterms:W3CDTF">2017-09-06T22:41:40Z</dcterms:modified>
</cp:coreProperties>
</file>