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72" r:id="rId7"/>
    <p:sldId id="265" r:id="rId8"/>
    <p:sldId id="273" r:id="rId9"/>
    <p:sldId id="270" r:id="rId10"/>
    <p:sldId id="271" r:id="rId11"/>
    <p:sldId id="274" r:id="rId12"/>
    <p:sldId id="266" r:id="rId13"/>
    <p:sldId id="267" r:id="rId14"/>
    <p:sldId id="276" r:id="rId15"/>
    <p:sldId id="275" r:id="rId16"/>
    <p:sldId id="259" r:id="rId17"/>
    <p:sldId id="268" r:id="rId18"/>
    <p:sldId id="269" r:id="rId19"/>
    <p:sldId id="260" r:id="rId20"/>
    <p:sldId id="261" r:id="rId21"/>
    <p:sldId id="262" r:id="rId22"/>
    <p:sldId id="263" r:id="rId23"/>
    <p:sldId id="26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85" autoAdjust="0"/>
    <p:restoredTop sz="94660"/>
  </p:normalViewPr>
  <p:slideViewPr>
    <p:cSldViewPr snapToGrid="0">
      <p:cViewPr>
        <p:scale>
          <a:sx n="89" d="100"/>
          <a:sy n="89" d="100"/>
        </p:scale>
        <p:origin x="-510" y="6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BE785-B464-4AB7-867F-F3652E43A0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107A93-3ABD-4F21-8032-46A3C2BEF8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807B67-7AE8-4265-ABC6-B5780B3D55BE}"/>
              </a:ext>
            </a:extLst>
          </p:cNvPr>
          <p:cNvSpPr>
            <a:spLocks noGrp="1"/>
          </p:cNvSpPr>
          <p:nvPr>
            <p:ph type="dt" sz="half" idx="10"/>
          </p:nvPr>
        </p:nvSpPr>
        <p:spPr/>
        <p:txBody>
          <a:bodyPr/>
          <a:lstStyle/>
          <a:p>
            <a:fld id="{8E160885-B28E-463F-B1B3-D8033279055C}" type="datetimeFigureOut">
              <a:rPr lang="en-US" smtClean="0"/>
              <a:t>8/20/2017</a:t>
            </a:fld>
            <a:endParaRPr lang="en-US"/>
          </a:p>
        </p:txBody>
      </p:sp>
      <p:sp>
        <p:nvSpPr>
          <p:cNvPr id="5" name="Footer Placeholder 4">
            <a:extLst>
              <a:ext uri="{FF2B5EF4-FFF2-40B4-BE49-F238E27FC236}">
                <a16:creationId xmlns:a16="http://schemas.microsoft.com/office/drawing/2014/main" id="{8D4C86F8-EBC5-47FE-84F8-E2A696FC84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A4769-3B73-44B4-9583-011C3CC2E874}"/>
              </a:ext>
            </a:extLst>
          </p:cNvPr>
          <p:cNvSpPr>
            <a:spLocks noGrp="1"/>
          </p:cNvSpPr>
          <p:nvPr>
            <p:ph type="sldNum" sz="quarter" idx="12"/>
          </p:nvPr>
        </p:nvSpPr>
        <p:spPr/>
        <p:txBody>
          <a:bodyPr/>
          <a:lstStyle/>
          <a:p>
            <a:fld id="{12B2D901-196A-4DF6-B49F-2515387B68E7}" type="slidenum">
              <a:rPr lang="en-US" smtClean="0"/>
              <a:t>‹#›</a:t>
            </a:fld>
            <a:endParaRPr lang="en-US"/>
          </a:p>
        </p:txBody>
      </p:sp>
    </p:spTree>
    <p:extLst>
      <p:ext uri="{BB962C8B-B14F-4D97-AF65-F5344CB8AC3E}">
        <p14:creationId xmlns:p14="http://schemas.microsoft.com/office/powerpoint/2010/main" val="3096680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48289-E657-45C7-A51C-1778CE5586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ED9409-FA6E-4BDA-B0A3-509D826ACAC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6CD4D5-7141-4359-8EC2-D75D3232D77A}"/>
              </a:ext>
            </a:extLst>
          </p:cNvPr>
          <p:cNvSpPr>
            <a:spLocks noGrp="1"/>
          </p:cNvSpPr>
          <p:nvPr>
            <p:ph type="dt" sz="half" idx="10"/>
          </p:nvPr>
        </p:nvSpPr>
        <p:spPr/>
        <p:txBody>
          <a:bodyPr/>
          <a:lstStyle/>
          <a:p>
            <a:fld id="{8E160885-B28E-463F-B1B3-D8033279055C}" type="datetimeFigureOut">
              <a:rPr lang="en-US" smtClean="0"/>
              <a:t>8/20/2017</a:t>
            </a:fld>
            <a:endParaRPr lang="en-US"/>
          </a:p>
        </p:txBody>
      </p:sp>
      <p:sp>
        <p:nvSpPr>
          <p:cNvPr id="5" name="Footer Placeholder 4">
            <a:extLst>
              <a:ext uri="{FF2B5EF4-FFF2-40B4-BE49-F238E27FC236}">
                <a16:creationId xmlns:a16="http://schemas.microsoft.com/office/drawing/2014/main" id="{D01002B1-5F8D-4A95-BB2C-C7E168342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DC8B38-F498-425D-BEE2-8EAB3B57E215}"/>
              </a:ext>
            </a:extLst>
          </p:cNvPr>
          <p:cNvSpPr>
            <a:spLocks noGrp="1"/>
          </p:cNvSpPr>
          <p:nvPr>
            <p:ph type="sldNum" sz="quarter" idx="12"/>
          </p:nvPr>
        </p:nvSpPr>
        <p:spPr/>
        <p:txBody>
          <a:bodyPr/>
          <a:lstStyle/>
          <a:p>
            <a:fld id="{12B2D901-196A-4DF6-B49F-2515387B68E7}" type="slidenum">
              <a:rPr lang="en-US" smtClean="0"/>
              <a:t>‹#›</a:t>
            </a:fld>
            <a:endParaRPr lang="en-US"/>
          </a:p>
        </p:txBody>
      </p:sp>
    </p:spTree>
    <p:extLst>
      <p:ext uri="{BB962C8B-B14F-4D97-AF65-F5344CB8AC3E}">
        <p14:creationId xmlns:p14="http://schemas.microsoft.com/office/powerpoint/2010/main" val="2525550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3EADA7-F665-4D64-8E97-79314F7617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B1115C-7B8F-4A90-8FC4-01743CE8E8A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57DC92-C693-45AB-ACC8-5D94DF09075B}"/>
              </a:ext>
            </a:extLst>
          </p:cNvPr>
          <p:cNvSpPr>
            <a:spLocks noGrp="1"/>
          </p:cNvSpPr>
          <p:nvPr>
            <p:ph type="dt" sz="half" idx="10"/>
          </p:nvPr>
        </p:nvSpPr>
        <p:spPr/>
        <p:txBody>
          <a:bodyPr/>
          <a:lstStyle/>
          <a:p>
            <a:fld id="{8E160885-B28E-463F-B1B3-D8033279055C}" type="datetimeFigureOut">
              <a:rPr lang="en-US" smtClean="0"/>
              <a:t>8/20/2017</a:t>
            </a:fld>
            <a:endParaRPr lang="en-US"/>
          </a:p>
        </p:txBody>
      </p:sp>
      <p:sp>
        <p:nvSpPr>
          <p:cNvPr id="5" name="Footer Placeholder 4">
            <a:extLst>
              <a:ext uri="{FF2B5EF4-FFF2-40B4-BE49-F238E27FC236}">
                <a16:creationId xmlns:a16="http://schemas.microsoft.com/office/drawing/2014/main" id="{D295F593-3CE1-43F4-8F8F-9F3A56352B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F92055-F361-446A-91B0-B91F32844003}"/>
              </a:ext>
            </a:extLst>
          </p:cNvPr>
          <p:cNvSpPr>
            <a:spLocks noGrp="1"/>
          </p:cNvSpPr>
          <p:nvPr>
            <p:ph type="sldNum" sz="quarter" idx="12"/>
          </p:nvPr>
        </p:nvSpPr>
        <p:spPr/>
        <p:txBody>
          <a:bodyPr/>
          <a:lstStyle/>
          <a:p>
            <a:fld id="{12B2D901-196A-4DF6-B49F-2515387B68E7}" type="slidenum">
              <a:rPr lang="en-US" smtClean="0"/>
              <a:t>‹#›</a:t>
            </a:fld>
            <a:endParaRPr lang="en-US"/>
          </a:p>
        </p:txBody>
      </p:sp>
    </p:spTree>
    <p:extLst>
      <p:ext uri="{BB962C8B-B14F-4D97-AF65-F5344CB8AC3E}">
        <p14:creationId xmlns:p14="http://schemas.microsoft.com/office/powerpoint/2010/main" val="2896097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73AEF-7D86-4035-B077-DDECFCBC25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CB8EEA-AD7D-4BA8-9381-068A424808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141C5F-5119-4930-8F38-3F9FBDB020D4}"/>
              </a:ext>
            </a:extLst>
          </p:cNvPr>
          <p:cNvSpPr>
            <a:spLocks noGrp="1"/>
          </p:cNvSpPr>
          <p:nvPr>
            <p:ph type="dt" sz="half" idx="10"/>
          </p:nvPr>
        </p:nvSpPr>
        <p:spPr/>
        <p:txBody>
          <a:bodyPr/>
          <a:lstStyle/>
          <a:p>
            <a:fld id="{8E160885-B28E-463F-B1B3-D8033279055C}" type="datetimeFigureOut">
              <a:rPr lang="en-US" smtClean="0"/>
              <a:t>8/20/2017</a:t>
            </a:fld>
            <a:endParaRPr lang="en-US"/>
          </a:p>
        </p:txBody>
      </p:sp>
      <p:sp>
        <p:nvSpPr>
          <p:cNvPr id="5" name="Footer Placeholder 4">
            <a:extLst>
              <a:ext uri="{FF2B5EF4-FFF2-40B4-BE49-F238E27FC236}">
                <a16:creationId xmlns:a16="http://schemas.microsoft.com/office/drawing/2014/main" id="{ABFC5C60-168F-4F2C-A3E1-CCEE82B4B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82AE28-970C-40EC-9BE7-7788E55B144D}"/>
              </a:ext>
            </a:extLst>
          </p:cNvPr>
          <p:cNvSpPr>
            <a:spLocks noGrp="1"/>
          </p:cNvSpPr>
          <p:nvPr>
            <p:ph type="sldNum" sz="quarter" idx="12"/>
          </p:nvPr>
        </p:nvSpPr>
        <p:spPr/>
        <p:txBody>
          <a:bodyPr/>
          <a:lstStyle/>
          <a:p>
            <a:fld id="{12B2D901-196A-4DF6-B49F-2515387B68E7}" type="slidenum">
              <a:rPr lang="en-US" smtClean="0"/>
              <a:t>‹#›</a:t>
            </a:fld>
            <a:endParaRPr lang="en-US"/>
          </a:p>
        </p:txBody>
      </p:sp>
    </p:spTree>
    <p:extLst>
      <p:ext uri="{BB962C8B-B14F-4D97-AF65-F5344CB8AC3E}">
        <p14:creationId xmlns:p14="http://schemas.microsoft.com/office/powerpoint/2010/main" val="2926768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B20F5-0DA1-4AE1-8E27-EB40863886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D6294D-9AF2-419B-B576-D621142112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9C46CC7-3B5F-493C-BCD4-2F94CDF4F7CD}"/>
              </a:ext>
            </a:extLst>
          </p:cNvPr>
          <p:cNvSpPr>
            <a:spLocks noGrp="1"/>
          </p:cNvSpPr>
          <p:nvPr>
            <p:ph type="dt" sz="half" idx="10"/>
          </p:nvPr>
        </p:nvSpPr>
        <p:spPr/>
        <p:txBody>
          <a:bodyPr/>
          <a:lstStyle/>
          <a:p>
            <a:fld id="{8E160885-B28E-463F-B1B3-D8033279055C}" type="datetimeFigureOut">
              <a:rPr lang="en-US" smtClean="0"/>
              <a:t>8/20/2017</a:t>
            </a:fld>
            <a:endParaRPr lang="en-US"/>
          </a:p>
        </p:txBody>
      </p:sp>
      <p:sp>
        <p:nvSpPr>
          <p:cNvPr id="5" name="Footer Placeholder 4">
            <a:extLst>
              <a:ext uri="{FF2B5EF4-FFF2-40B4-BE49-F238E27FC236}">
                <a16:creationId xmlns:a16="http://schemas.microsoft.com/office/drawing/2014/main" id="{A1E9298A-9F41-4B4F-B9CB-D936BA6DE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52454-7678-43B8-B26F-D4FD2C5F3CD9}"/>
              </a:ext>
            </a:extLst>
          </p:cNvPr>
          <p:cNvSpPr>
            <a:spLocks noGrp="1"/>
          </p:cNvSpPr>
          <p:nvPr>
            <p:ph type="sldNum" sz="quarter" idx="12"/>
          </p:nvPr>
        </p:nvSpPr>
        <p:spPr/>
        <p:txBody>
          <a:bodyPr/>
          <a:lstStyle/>
          <a:p>
            <a:fld id="{12B2D901-196A-4DF6-B49F-2515387B68E7}" type="slidenum">
              <a:rPr lang="en-US" smtClean="0"/>
              <a:t>‹#›</a:t>
            </a:fld>
            <a:endParaRPr lang="en-US"/>
          </a:p>
        </p:txBody>
      </p:sp>
    </p:spTree>
    <p:extLst>
      <p:ext uri="{BB962C8B-B14F-4D97-AF65-F5344CB8AC3E}">
        <p14:creationId xmlns:p14="http://schemas.microsoft.com/office/powerpoint/2010/main" val="632848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79F82-DF5A-4C66-B427-DBDEB0971E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AE1C8D-DD3D-4B21-B955-74AB89E00B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B2702E-E725-494F-9C8D-777C8B91341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3E3CBA-9EC2-4154-8155-3D782FA70633}"/>
              </a:ext>
            </a:extLst>
          </p:cNvPr>
          <p:cNvSpPr>
            <a:spLocks noGrp="1"/>
          </p:cNvSpPr>
          <p:nvPr>
            <p:ph type="dt" sz="half" idx="10"/>
          </p:nvPr>
        </p:nvSpPr>
        <p:spPr/>
        <p:txBody>
          <a:bodyPr/>
          <a:lstStyle/>
          <a:p>
            <a:fld id="{8E160885-B28E-463F-B1B3-D8033279055C}" type="datetimeFigureOut">
              <a:rPr lang="en-US" smtClean="0"/>
              <a:t>8/20/2017</a:t>
            </a:fld>
            <a:endParaRPr lang="en-US"/>
          </a:p>
        </p:txBody>
      </p:sp>
      <p:sp>
        <p:nvSpPr>
          <p:cNvPr id="6" name="Footer Placeholder 5">
            <a:extLst>
              <a:ext uri="{FF2B5EF4-FFF2-40B4-BE49-F238E27FC236}">
                <a16:creationId xmlns:a16="http://schemas.microsoft.com/office/drawing/2014/main" id="{C641A4C8-C30E-42D5-93A7-A146FCCF24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275AE1-99DE-42B5-88CD-A702C53AB831}"/>
              </a:ext>
            </a:extLst>
          </p:cNvPr>
          <p:cNvSpPr>
            <a:spLocks noGrp="1"/>
          </p:cNvSpPr>
          <p:nvPr>
            <p:ph type="sldNum" sz="quarter" idx="12"/>
          </p:nvPr>
        </p:nvSpPr>
        <p:spPr/>
        <p:txBody>
          <a:bodyPr/>
          <a:lstStyle/>
          <a:p>
            <a:fld id="{12B2D901-196A-4DF6-B49F-2515387B68E7}" type="slidenum">
              <a:rPr lang="en-US" smtClean="0"/>
              <a:t>‹#›</a:t>
            </a:fld>
            <a:endParaRPr lang="en-US"/>
          </a:p>
        </p:txBody>
      </p:sp>
    </p:spTree>
    <p:extLst>
      <p:ext uri="{BB962C8B-B14F-4D97-AF65-F5344CB8AC3E}">
        <p14:creationId xmlns:p14="http://schemas.microsoft.com/office/powerpoint/2010/main" val="2086854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C30DA-32C9-4DED-8AB8-118D8D0B2D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494419-F3B6-4F19-886E-0D6A149142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24E8EA7-4E61-4A7D-BDE9-83020308D23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CBEDB8-D6CD-483B-8430-9683549CC0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BB7FEA0-80E8-4941-91E7-592807551CA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0856DF-7463-4000-A3AB-C487A084C40A}"/>
              </a:ext>
            </a:extLst>
          </p:cNvPr>
          <p:cNvSpPr>
            <a:spLocks noGrp="1"/>
          </p:cNvSpPr>
          <p:nvPr>
            <p:ph type="dt" sz="half" idx="10"/>
          </p:nvPr>
        </p:nvSpPr>
        <p:spPr/>
        <p:txBody>
          <a:bodyPr/>
          <a:lstStyle/>
          <a:p>
            <a:fld id="{8E160885-B28E-463F-B1B3-D8033279055C}" type="datetimeFigureOut">
              <a:rPr lang="en-US" smtClean="0"/>
              <a:t>8/20/2017</a:t>
            </a:fld>
            <a:endParaRPr lang="en-US"/>
          </a:p>
        </p:txBody>
      </p:sp>
      <p:sp>
        <p:nvSpPr>
          <p:cNvPr id="8" name="Footer Placeholder 7">
            <a:extLst>
              <a:ext uri="{FF2B5EF4-FFF2-40B4-BE49-F238E27FC236}">
                <a16:creationId xmlns:a16="http://schemas.microsoft.com/office/drawing/2014/main" id="{5E42A07C-4CE3-4B18-BE98-14D31FA9E0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EAAB9E-FA64-471A-ACF1-754153C1D0F1}"/>
              </a:ext>
            </a:extLst>
          </p:cNvPr>
          <p:cNvSpPr>
            <a:spLocks noGrp="1"/>
          </p:cNvSpPr>
          <p:nvPr>
            <p:ph type="sldNum" sz="quarter" idx="12"/>
          </p:nvPr>
        </p:nvSpPr>
        <p:spPr/>
        <p:txBody>
          <a:bodyPr/>
          <a:lstStyle/>
          <a:p>
            <a:fld id="{12B2D901-196A-4DF6-B49F-2515387B68E7}" type="slidenum">
              <a:rPr lang="en-US" smtClean="0"/>
              <a:t>‹#›</a:t>
            </a:fld>
            <a:endParaRPr lang="en-US"/>
          </a:p>
        </p:txBody>
      </p:sp>
    </p:spTree>
    <p:extLst>
      <p:ext uri="{BB962C8B-B14F-4D97-AF65-F5344CB8AC3E}">
        <p14:creationId xmlns:p14="http://schemas.microsoft.com/office/powerpoint/2010/main" val="3204404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B0DB4-79C8-49E8-9FCA-D2EE29E493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BA8D12-CCBE-460F-9737-EF1856BCB3B9}"/>
              </a:ext>
            </a:extLst>
          </p:cNvPr>
          <p:cNvSpPr>
            <a:spLocks noGrp="1"/>
          </p:cNvSpPr>
          <p:nvPr>
            <p:ph type="dt" sz="half" idx="10"/>
          </p:nvPr>
        </p:nvSpPr>
        <p:spPr/>
        <p:txBody>
          <a:bodyPr/>
          <a:lstStyle/>
          <a:p>
            <a:fld id="{8E160885-B28E-463F-B1B3-D8033279055C}" type="datetimeFigureOut">
              <a:rPr lang="en-US" smtClean="0"/>
              <a:t>8/20/2017</a:t>
            </a:fld>
            <a:endParaRPr lang="en-US"/>
          </a:p>
        </p:txBody>
      </p:sp>
      <p:sp>
        <p:nvSpPr>
          <p:cNvPr id="4" name="Footer Placeholder 3">
            <a:extLst>
              <a:ext uri="{FF2B5EF4-FFF2-40B4-BE49-F238E27FC236}">
                <a16:creationId xmlns:a16="http://schemas.microsoft.com/office/drawing/2014/main" id="{92E3CE91-45FE-490C-82A7-6344E83F92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DB8E91-4A6B-4B88-A8AB-4E3D2317EC39}"/>
              </a:ext>
            </a:extLst>
          </p:cNvPr>
          <p:cNvSpPr>
            <a:spLocks noGrp="1"/>
          </p:cNvSpPr>
          <p:nvPr>
            <p:ph type="sldNum" sz="quarter" idx="12"/>
          </p:nvPr>
        </p:nvSpPr>
        <p:spPr/>
        <p:txBody>
          <a:bodyPr/>
          <a:lstStyle/>
          <a:p>
            <a:fld id="{12B2D901-196A-4DF6-B49F-2515387B68E7}" type="slidenum">
              <a:rPr lang="en-US" smtClean="0"/>
              <a:t>‹#›</a:t>
            </a:fld>
            <a:endParaRPr lang="en-US"/>
          </a:p>
        </p:txBody>
      </p:sp>
    </p:spTree>
    <p:extLst>
      <p:ext uri="{BB962C8B-B14F-4D97-AF65-F5344CB8AC3E}">
        <p14:creationId xmlns:p14="http://schemas.microsoft.com/office/powerpoint/2010/main" val="399364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A7A5DC-BC04-4F5F-BE0D-31B9607D2A48}"/>
              </a:ext>
            </a:extLst>
          </p:cNvPr>
          <p:cNvSpPr>
            <a:spLocks noGrp="1"/>
          </p:cNvSpPr>
          <p:nvPr>
            <p:ph type="dt" sz="half" idx="10"/>
          </p:nvPr>
        </p:nvSpPr>
        <p:spPr/>
        <p:txBody>
          <a:bodyPr/>
          <a:lstStyle/>
          <a:p>
            <a:fld id="{8E160885-B28E-463F-B1B3-D8033279055C}" type="datetimeFigureOut">
              <a:rPr lang="en-US" smtClean="0"/>
              <a:t>8/20/2017</a:t>
            </a:fld>
            <a:endParaRPr lang="en-US"/>
          </a:p>
        </p:txBody>
      </p:sp>
      <p:sp>
        <p:nvSpPr>
          <p:cNvPr id="3" name="Footer Placeholder 2">
            <a:extLst>
              <a:ext uri="{FF2B5EF4-FFF2-40B4-BE49-F238E27FC236}">
                <a16:creationId xmlns:a16="http://schemas.microsoft.com/office/drawing/2014/main" id="{9CA20D41-8F5F-41B6-9703-4B31C632F3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12273E-9EBB-4F95-A50E-5ADA0139BF50}"/>
              </a:ext>
            </a:extLst>
          </p:cNvPr>
          <p:cNvSpPr>
            <a:spLocks noGrp="1"/>
          </p:cNvSpPr>
          <p:nvPr>
            <p:ph type="sldNum" sz="quarter" idx="12"/>
          </p:nvPr>
        </p:nvSpPr>
        <p:spPr/>
        <p:txBody>
          <a:bodyPr/>
          <a:lstStyle/>
          <a:p>
            <a:fld id="{12B2D901-196A-4DF6-B49F-2515387B68E7}" type="slidenum">
              <a:rPr lang="en-US" smtClean="0"/>
              <a:t>‹#›</a:t>
            </a:fld>
            <a:endParaRPr lang="en-US"/>
          </a:p>
        </p:txBody>
      </p:sp>
    </p:spTree>
    <p:extLst>
      <p:ext uri="{BB962C8B-B14F-4D97-AF65-F5344CB8AC3E}">
        <p14:creationId xmlns:p14="http://schemas.microsoft.com/office/powerpoint/2010/main" val="2927164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E691F-B94F-4FFA-8CB8-8DB52BE4F3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11A961-B180-45F4-A1A0-3E25BA5DB1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3D0301-38DC-418E-B4B6-CD6E593D17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4E21A10-9EEB-4DE0-8C41-7454490FE305}"/>
              </a:ext>
            </a:extLst>
          </p:cNvPr>
          <p:cNvSpPr>
            <a:spLocks noGrp="1"/>
          </p:cNvSpPr>
          <p:nvPr>
            <p:ph type="dt" sz="half" idx="10"/>
          </p:nvPr>
        </p:nvSpPr>
        <p:spPr/>
        <p:txBody>
          <a:bodyPr/>
          <a:lstStyle/>
          <a:p>
            <a:fld id="{8E160885-B28E-463F-B1B3-D8033279055C}" type="datetimeFigureOut">
              <a:rPr lang="en-US" smtClean="0"/>
              <a:t>8/20/2017</a:t>
            </a:fld>
            <a:endParaRPr lang="en-US"/>
          </a:p>
        </p:txBody>
      </p:sp>
      <p:sp>
        <p:nvSpPr>
          <p:cNvPr id="6" name="Footer Placeholder 5">
            <a:extLst>
              <a:ext uri="{FF2B5EF4-FFF2-40B4-BE49-F238E27FC236}">
                <a16:creationId xmlns:a16="http://schemas.microsoft.com/office/drawing/2014/main" id="{B56E2BC3-0394-4E93-885C-07D8E250DB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6D9060-BA27-4534-B607-704B502197E5}"/>
              </a:ext>
            </a:extLst>
          </p:cNvPr>
          <p:cNvSpPr>
            <a:spLocks noGrp="1"/>
          </p:cNvSpPr>
          <p:nvPr>
            <p:ph type="sldNum" sz="quarter" idx="12"/>
          </p:nvPr>
        </p:nvSpPr>
        <p:spPr/>
        <p:txBody>
          <a:bodyPr/>
          <a:lstStyle/>
          <a:p>
            <a:fld id="{12B2D901-196A-4DF6-B49F-2515387B68E7}" type="slidenum">
              <a:rPr lang="en-US" smtClean="0"/>
              <a:t>‹#›</a:t>
            </a:fld>
            <a:endParaRPr lang="en-US"/>
          </a:p>
        </p:txBody>
      </p:sp>
    </p:spTree>
    <p:extLst>
      <p:ext uri="{BB962C8B-B14F-4D97-AF65-F5344CB8AC3E}">
        <p14:creationId xmlns:p14="http://schemas.microsoft.com/office/powerpoint/2010/main" val="620540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6FDED-8002-4E22-9CA7-0E1FA507D1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47ACEA-AB86-4C10-8E5E-ED1D3A9081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B34C75-EADC-4215-A588-602AD0F42D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B31F359-DEA9-4246-9402-06C4C6C92A70}"/>
              </a:ext>
            </a:extLst>
          </p:cNvPr>
          <p:cNvSpPr>
            <a:spLocks noGrp="1"/>
          </p:cNvSpPr>
          <p:nvPr>
            <p:ph type="dt" sz="half" idx="10"/>
          </p:nvPr>
        </p:nvSpPr>
        <p:spPr/>
        <p:txBody>
          <a:bodyPr/>
          <a:lstStyle/>
          <a:p>
            <a:fld id="{8E160885-B28E-463F-B1B3-D8033279055C}" type="datetimeFigureOut">
              <a:rPr lang="en-US" smtClean="0"/>
              <a:t>8/20/2017</a:t>
            </a:fld>
            <a:endParaRPr lang="en-US"/>
          </a:p>
        </p:txBody>
      </p:sp>
      <p:sp>
        <p:nvSpPr>
          <p:cNvPr id="6" name="Footer Placeholder 5">
            <a:extLst>
              <a:ext uri="{FF2B5EF4-FFF2-40B4-BE49-F238E27FC236}">
                <a16:creationId xmlns:a16="http://schemas.microsoft.com/office/drawing/2014/main" id="{6B780A8D-E655-4CE1-844A-1E6ABEC39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D9F37-3B61-41BA-8C0D-EEEA48BE196C}"/>
              </a:ext>
            </a:extLst>
          </p:cNvPr>
          <p:cNvSpPr>
            <a:spLocks noGrp="1"/>
          </p:cNvSpPr>
          <p:nvPr>
            <p:ph type="sldNum" sz="quarter" idx="12"/>
          </p:nvPr>
        </p:nvSpPr>
        <p:spPr/>
        <p:txBody>
          <a:bodyPr/>
          <a:lstStyle/>
          <a:p>
            <a:fld id="{12B2D901-196A-4DF6-B49F-2515387B68E7}" type="slidenum">
              <a:rPr lang="en-US" smtClean="0"/>
              <a:t>‹#›</a:t>
            </a:fld>
            <a:endParaRPr lang="en-US"/>
          </a:p>
        </p:txBody>
      </p:sp>
    </p:spTree>
    <p:extLst>
      <p:ext uri="{BB962C8B-B14F-4D97-AF65-F5344CB8AC3E}">
        <p14:creationId xmlns:p14="http://schemas.microsoft.com/office/powerpoint/2010/main" val="2119568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9779E8-3D86-4093-A090-39AC72B1D9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291C97-FF99-4C34-9E28-6AA2EB04D2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C963EA-06D5-4149-9924-72FC2729B2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160885-B28E-463F-B1B3-D8033279055C}" type="datetimeFigureOut">
              <a:rPr lang="en-US" smtClean="0"/>
              <a:t>8/20/2017</a:t>
            </a:fld>
            <a:endParaRPr lang="en-US"/>
          </a:p>
        </p:txBody>
      </p:sp>
      <p:sp>
        <p:nvSpPr>
          <p:cNvPr id="5" name="Footer Placeholder 4">
            <a:extLst>
              <a:ext uri="{FF2B5EF4-FFF2-40B4-BE49-F238E27FC236}">
                <a16:creationId xmlns:a16="http://schemas.microsoft.com/office/drawing/2014/main" id="{830B866C-2D22-4A4A-816F-85D3452250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35AD8D-DE64-42DF-BECD-892F22C736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2D901-196A-4DF6-B49F-2515387B68E7}" type="slidenum">
              <a:rPr lang="en-US" smtClean="0"/>
              <a:t>‹#›</a:t>
            </a:fld>
            <a:endParaRPr lang="en-US"/>
          </a:p>
        </p:txBody>
      </p:sp>
    </p:spTree>
    <p:extLst>
      <p:ext uri="{BB962C8B-B14F-4D97-AF65-F5344CB8AC3E}">
        <p14:creationId xmlns:p14="http://schemas.microsoft.com/office/powerpoint/2010/main" val="528489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3C60D3-F99B-4519-85DC-D299231CBC5A}"/>
              </a:ext>
            </a:extLst>
          </p:cNvPr>
          <p:cNvSpPr/>
          <p:nvPr/>
        </p:nvSpPr>
        <p:spPr>
          <a:xfrm>
            <a:off x="1131247" y="4262384"/>
            <a:ext cx="6096000" cy="1854354"/>
          </a:xfrm>
          <a:prstGeom prst="rect">
            <a:avLst/>
          </a:prstGeom>
        </p:spPr>
        <p:txBody>
          <a:bodyPr>
            <a:spAutoFit/>
          </a:bodyPr>
          <a:lstStyle/>
          <a:p>
            <a:r>
              <a:rPr lang="en-US" sz="3200" b="1" i="0" u="none" strike="noStrike" baseline="0" dirty="0">
                <a:solidFill>
                  <a:srgbClr val="231F20"/>
                </a:solidFill>
                <a:latin typeface="Proxima Nova Rg" panose="02000506030000020004" pitchFamily="50" charset="0"/>
              </a:rPr>
              <a:t>Concept Application</a:t>
            </a:r>
          </a:p>
          <a:p>
            <a:endParaRPr lang="en-US" sz="1050" b="0" i="0" u="none" strike="noStrike" baseline="0" dirty="0">
              <a:latin typeface="Times New Roman" panose="02020603050405020304" pitchFamily="18" charset="0"/>
            </a:endParaRPr>
          </a:p>
          <a:p>
            <a:pPr marR="73690"/>
            <a:r>
              <a:rPr lang="en-CA" dirty="0">
                <a:solidFill>
                  <a:srgbClr val="231F20"/>
                </a:solidFill>
                <a:latin typeface="Proxima Nova Rg" panose="02000506030000020004" pitchFamily="50" charset="0"/>
              </a:rPr>
              <a:t>Initial concept was mentioned as a sticker, so this would have to adhere to the front of the lower rack. Alternatively it could be a “standee” of sorts that stands among the posts of the lower rack.</a:t>
            </a:r>
          </a:p>
        </p:txBody>
      </p:sp>
      <p:pic>
        <p:nvPicPr>
          <p:cNvPr id="6" name="Picture 5">
            <a:extLst>
              <a:ext uri="{FF2B5EF4-FFF2-40B4-BE49-F238E27FC236}">
                <a16:creationId xmlns:a16="http://schemas.microsoft.com/office/drawing/2014/main" id="{AC272BCD-AD75-4760-9858-AECF92E18F64}"/>
              </a:ext>
            </a:extLst>
          </p:cNvPr>
          <p:cNvPicPr>
            <a:picLocks noChangeAspect="1"/>
          </p:cNvPicPr>
          <p:nvPr/>
        </p:nvPicPr>
        <p:blipFill>
          <a:blip r:embed="rId2"/>
          <a:stretch>
            <a:fillRect/>
          </a:stretch>
        </p:blipFill>
        <p:spPr>
          <a:xfrm>
            <a:off x="7428785" y="2382402"/>
            <a:ext cx="3305476" cy="4092971"/>
          </a:xfrm>
          <a:prstGeom prst="rect">
            <a:avLst/>
          </a:prstGeom>
        </p:spPr>
      </p:pic>
      <p:sp>
        <p:nvSpPr>
          <p:cNvPr id="7" name="Rectangle 6">
            <a:extLst>
              <a:ext uri="{FF2B5EF4-FFF2-40B4-BE49-F238E27FC236}">
                <a16:creationId xmlns:a16="http://schemas.microsoft.com/office/drawing/2014/main" id="{364AC8B0-AB7D-4131-B4CA-8BC139352BBA}"/>
              </a:ext>
            </a:extLst>
          </p:cNvPr>
          <p:cNvSpPr/>
          <p:nvPr/>
        </p:nvSpPr>
        <p:spPr>
          <a:xfrm>
            <a:off x="5373315" y="528694"/>
            <a:ext cx="6096000" cy="981423"/>
          </a:xfrm>
          <a:prstGeom prst="rect">
            <a:avLst/>
          </a:prstGeom>
        </p:spPr>
        <p:txBody>
          <a:bodyPr>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13,000  – The number of times you won’t have to hand wash your dishes in the next 5 years.  Don’t forget the Appliance Service Pan.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A picture containing knife&#10;&#10;Description generated with high confidence">
            <a:extLst>
              <a:ext uri="{FF2B5EF4-FFF2-40B4-BE49-F238E27FC236}">
                <a16:creationId xmlns:a16="http://schemas.microsoft.com/office/drawing/2014/main" id="{738D41A4-8831-4547-BAB7-6522B0E5C9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432" y="1409250"/>
            <a:ext cx="3569999" cy="2382819"/>
          </a:xfrm>
          <a:prstGeom prst="rect">
            <a:avLst/>
          </a:prstGeom>
        </p:spPr>
      </p:pic>
      <p:pic>
        <p:nvPicPr>
          <p:cNvPr id="10" name="Picture 9" descr="A picture containing knife&#10;&#10;Description generated with high confidence">
            <a:extLst>
              <a:ext uri="{FF2B5EF4-FFF2-40B4-BE49-F238E27FC236}">
                <a16:creationId xmlns:a16="http://schemas.microsoft.com/office/drawing/2014/main" id="{A58C36CA-ECAE-410A-AD11-2ED2DE0661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9602" y="3797446"/>
            <a:ext cx="2063886" cy="1377554"/>
          </a:xfrm>
          <a:prstGeom prst="rect">
            <a:avLst/>
          </a:prstGeom>
        </p:spPr>
      </p:pic>
    </p:spTree>
    <p:extLst>
      <p:ext uri="{BB962C8B-B14F-4D97-AF65-F5344CB8AC3E}">
        <p14:creationId xmlns:p14="http://schemas.microsoft.com/office/powerpoint/2010/main" val="1397418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refrigerator, appliance, indoor, cabinet&#10;&#10;Description generated with very high confidence">
            <a:extLst>
              <a:ext uri="{FF2B5EF4-FFF2-40B4-BE49-F238E27FC236}">
                <a16:creationId xmlns:a16="http://schemas.microsoft.com/office/drawing/2014/main" id="{0604BB54-7F4E-4D45-A47A-1671FB527A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672924"/>
            <a:ext cx="5291666" cy="5512152"/>
          </a:xfrm>
          <a:prstGeom prst="rect">
            <a:avLst/>
          </a:prstGeom>
        </p:spPr>
      </p:pic>
      <p:pic>
        <p:nvPicPr>
          <p:cNvPr id="5" name="Picture 4" descr="A picture containing refrigerator, appliance, open, cabinet&#10;&#10;Description generated with very high confidence">
            <a:extLst>
              <a:ext uri="{FF2B5EF4-FFF2-40B4-BE49-F238E27FC236}">
                <a16:creationId xmlns:a16="http://schemas.microsoft.com/office/drawing/2014/main" id="{47A6FAAF-4453-43C8-B239-2CD108F06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865" y="672923"/>
            <a:ext cx="5291667" cy="5512153"/>
          </a:xfrm>
          <a:prstGeom prst="rect">
            <a:avLst/>
          </a:prstGeom>
        </p:spPr>
      </p:pic>
    </p:spTree>
    <p:extLst>
      <p:ext uri="{BB962C8B-B14F-4D97-AF65-F5344CB8AC3E}">
        <p14:creationId xmlns:p14="http://schemas.microsoft.com/office/powerpoint/2010/main" val="1796859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cabinet, microwave, wall&#10;&#10;Description generated with very high confidence">
            <a:extLst>
              <a:ext uri="{FF2B5EF4-FFF2-40B4-BE49-F238E27FC236}">
                <a16:creationId xmlns:a16="http://schemas.microsoft.com/office/drawing/2014/main" id="{3B88351D-1C08-4FB4-B195-EF2EB22BD9FC}"/>
              </a:ext>
            </a:extLst>
          </p:cNvPr>
          <p:cNvPicPr/>
          <p:nvPr/>
        </p:nvPicPr>
        <p:blipFill>
          <a:blip r:embed="rId2" cstate="print">
            <a:extLst>
              <a:ext uri="{28A0092B-C50C-407E-A947-70E740481C1C}">
                <a14:useLocalDpi xmlns:a14="http://schemas.microsoft.com/office/drawing/2010/main" val="0"/>
              </a:ext>
            </a:extLst>
          </a:blip>
          <a:stretch>
            <a:fillRect/>
          </a:stretch>
        </p:blipFill>
        <p:spPr>
          <a:xfrm rot="5400000">
            <a:off x="913503" y="1119691"/>
            <a:ext cx="4734261" cy="4108525"/>
          </a:xfrm>
          <a:prstGeom prst="rect">
            <a:avLst/>
          </a:prstGeom>
        </p:spPr>
      </p:pic>
    </p:spTree>
    <p:extLst>
      <p:ext uri="{BB962C8B-B14F-4D97-AF65-F5344CB8AC3E}">
        <p14:creationId xmlns:p14="http://schemas.microsoft.com/office/powerpoint/2010/main" val="2270005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refrigerator, appliance, indoor, cabinet&#10;&#10;Description generated with very high confidence">
            <a:extLst>
              <a:ext uri="{FF2B5EF4-FFF2-40B4-BE49-F238E27FC236}">
                <a16:creationId xmlns:a16="http://schemas.microsoft.com/office/drawing/2014/main" id="{0604BB54-7F4E-4D45-A47A-1671FB527A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672924"/>
            <a:ext cx="5291666" cy="5512152"/>
          </a:xfrm>
          <a:prstGeom prst="rect">
            <a:avLst/>
          </a:prstGeom>
        </p:spPr>
      </p:pic>
      <p:sp>
        <p:nvSpPr>
          <p:cNvPr id="2" name="Rectangle 1">
            <a:extLst>
              <a:ext uri="{FF2B5EF4-FFF2-40B4-BE49-F238E27FC236}">
                <a16:creationId xmlns:a16="http://schemas.microsoft.com/office/drawing/2014/main" id="{3547EF5C-DF76-4EC2-AC13-F8833278D8CF}"/>
              </a:ext>
            </a:extLst>
          </p:cNvPr>
          <p:cNvSpPr/>
          <p:nvPr/>
        </p:nvSpPr>
        <p:spPr>
          <a:xfrm>
            <a:off x="5360894" y="-1330574"/>
            <a:ext cx="6096000" cy="7956730"/>
          </a:xfrm>
          <a:prstGeom prst="rect">
            <a:avLst/>
          </a:prstGeom>
        </p:spPr>
        <p:txBody>
          <a:bodyPr>
            <a:spAutoFit/>
          </a:bodyPr>
          <a:lstStyle/>
          <a:p>
            <a:pPr>
              <a:lnSpc>
                <a:spcPct val="107000"/>
              </a:lnSpc>
              <a:spcAft>
                <a:spcPts val="800"/>
              </a:spcAft>
            </a:pPr>
            <a:r>
              <a:rPr lang="en-US" sz="1600" dirty="0">
                <a:latin typeface="Calibri" panose="020F0502020204030204" pitchFamily="34" charset="0"/>
                <a:ea typeface="Calibri" panose="020F0502020204030204" pitchFamily="34" charset="0"/>
                <a:cs typeface="Calibri" panose="020F0502020204030204" pitchFamily="34" charset="0"/>
              </a:rPr>
              <a:t>Breakdown Fear</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latin typeface="Calibri" panose="020F0502020204030204" pitchFamily="34" charset="0"/>
                <a:ea typeface="Calibri" panose="020F0502020204030204" pitchFamily="34" charset="0"/>
                <a:cs typeface="Calibri" panose="020F0502020204030204" pitchFamily="34" charset="0"/>
              </a:rPr>
              <a:t>Ice Maker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b="1" dirty="0">
                <a:latin typeface="Calibri" panose="020F0502020204030204" pitchFamily="34" charset="0"/>
                <a:ea typeface="Calibri" panose="020F0502020204030204" pitchFamily="34" charset="0"/>
                <a:cs typeface="Calibri" panose="020F0502020204030204" pitchFamily="34" charset="0"/>
              </a:rPr>
              <a:t>Breakdown Fear</a:t>
            </a:r>
            <a:r>
              <a:rPr lang="en-US" sz="1600" dirty="0">
                <a:latin typeface="Calibri" panose="020F0502020204030204" pitchFamily="34" charset="0"/>
                <a:ea typeface="Calibri" panose="020F0502020204030204" pitchFamily="34" charset="0"/>
                <a:cs typeface="Calibri" panose="020F0502020204030204" pitchFamily="34" charset="0"/>
              </a:rPr>
              <a:t> - “FACT: Large loads put stress on your drum assembly”.</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b="1" dirty="0">
                <a:latin typeface="Calibri" panose="020F0502020204030204" pitchFamily="34" charset="0"/>
                <a:ea typeface="Calibri" panose="020F0502020204030204" pitchFamily="34" charset="0"/>
                <a:cs typeface="Calibri" panose="020F0502020204030204" pitchFamily="34" charset="0"/>
              </a:rPr>
              <a:t>Technology Fear</a:t>
            </a:r>
            <a:r>
              <a:rPr lang="en-US" sz="1600" dirty="0">
                <a:latin typeface="Calibri" panose="020F0502020204030204" pitchFamily="34" charset="0"/>
                <a:ea typeface="Calibri" panose="020F0502020204030204" pitchFamily="34" charset="0"/>
                <a:cs typeface="Calibri" panose="020F0502020204030204" pitchFamily="34" charset="0"/>
              </a:rPr>
              <a:t> - Water, Heating, Cooling and Hi-Tech Electronics.  What could go wrong?    You won’t have to worry if you protect me with the Appliance Protection Plan.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b="1" dirty="0">
                <a:latin typeface="Calibri" panose="020F0502020204030204" pitchFamily="34" charset="0"/>
                <a:ea typeface="Calibri" panose="020F0502020204030204" pitchFamily="34" charset="0"/>
                <a:cs typeface="Calibri" panose="020F0502020204030204" pitchFamily="34" charset="0"/>
              </a:rPr>
              <a:t>Wear and Tear/Usage</a:t>
            </a:r>
            <a:r>
              <a:rPr lang="en-US" sz="1600" dirty="0">
                <a:latin typeface="Calibri" panose="020F0502020204030204" pitchFamily="34" charset="0"/>
                <a:ea typeface="Calibri" panose="020F0502020204030204" pitchFamily="34" charset="0"/>
                <a:cs typeface="Calibri" panose="020F0502020204030204" pitchFamily="34" charset="0"/>
              </a:rPr>
              <a:t> – Your family will open your fridge 10,000 time a year. That’s a lot of work. Protect me with the Appliance Service Plan.</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latin typeface="Calibri" panose="020F0502020204030204" pitchFamily="34" charset="0"/>
                <a:ea typeface="Calibri" panose="020F0502020204030204" pitchFamily="34" charset="0"/>
                <a:cs typeface="Calibri" panose="020F0502020204030204" pitchFamily="34" charset="0"/>
              </a:rPr>
              <a:t>10,000 The number of times your family will open this fridge every year.  That’s a lot of work.  Protect me with the Appliance protection plan.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latin typeface="Calibri" panose="020F0502020204030204" pitchFamily="34" charset="0"/>
                <a:ea typeface="Calibri" panose="020F0502020204030204" pitchFamily="34" charset="0"/>
                <a:cs typeface="Calibri" panose="020F0502020204030204" pitchFamily="34"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latin typeface="Calibri" panose="020F0502020204030204" pitchFamily="34" charset="0"/>
                <a:ea typeface="Calibri" panose="020F0502020204030204" pitchFamily="34" charset="0"/>
                <a:cs typeface="Calibri" panose="020F0502020204030204" pitchFamily="34"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u="sng" dirty="0">
                <a:latin typeface="Calibri" panose="020F0502020204030204" pitchFamily="34" charset="0"/>
                <a:ea typeface="Calibri" panose="020F0502020204030204" pitchFamily="34" charset="0"/>
                <a:cs typeface="Calibri" panose="020F0502020204030204" pitchFamily="34" charset="0"/>
              </a:rPr>
              <a:t>First Idea:</a:t>
            </a:r>
            <a:r>
              <a:rPr lang="en-US" sz="1600" dirty="0">
                <a:latin typeface="Calibri" panose="020F0502020204030204" pitchFamily="34" charset="0"/>
                <a:ea typeface="Calibri" panose="020F0502020204030204" pitchFamily="34" charset="0"/>
                <a:cs typeface="Calibri" panose="020F0502020204030204" pitchFamily="34" charset="0"/>
              </a:rPr>
              <a:t> Fridges WITH ice makers should have a sticker POS that would go on/inside the internal ice machine. Image could be cubes of ice stuck together or Ice stacked (along those lines, could be transparent or none transparent). The text on top of the image should read “FACT: The ice machine is the #1 breakdown in refrigerators”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latin typeface="Calibri" panose="020F0502020204030204" pitchFamily="34" charset="0"/>
                <a:ea typeface="Calibri" panose="020F0502020204030204" pitchFamily="34" charset="0"/>
                <a:cs typeface="Calibri" panose="020F0502020204030204" pitchFamily="34"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u="sng" dirty="0">
                <a:latin typeface="Calibri" panose="020F0502020204030204" pitchFamily="34" charset="0"/>
                <a:ea typeface="Calibri" panose="020F0502020204030204" pitchFamily="34" charset="0"/>
                <a:cs typeface="Calibri" panose="020F0502020204030204" pitchFamily="34" charset="0"/>
              </a:rPr>
              <a:t>Second Idea:</a:t>
            </a:r>
            <a:r>
              <a:rPr lang="en-US" sz="1600" dirty="0">
                <a:latin typeface="Calibri" panose="020F0502020204030204" pitchFamily="34" charset="0"/>
                <a:ea typeface="Calibri" panose="020F0502020204030204" pitchFamily="34" charset="0"/>
                <a:cs typeface="Calibri" panose="020F0502020204030204" pitchFamily="34" charset="0"/>
              </a:rPr>
              <a:t> Fridges WITHOUT ice makers will have a sticker that is an image of food (i.e. fruit pile, veggie pile, milk and eggs… lets see some variety) in either the glass shelves inside a refrigerator OR “inside” the plastic drawers. The text on top of this background image should read “FACT: You open your refrigerator on average 10x a day”  Keep your food fresh with the Appliance Service Plan.</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0362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white, toilet, wall, dishware&#10;&#10;Description generated with very high confidence">
            <a:extLst>
              <a:ext uri="{FF2B5EF4-FFF2-40B4-BE49-F238E27FC236}">
                <a16:creationId xmlns:a16="http://schemas.microsoft.com/office/drawing/2014/main" id="{9A130341-7C06-4311-904B-41225232C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851" y="-225910"/>
            <a:ext cx="7148714" cy="6858000"/>
          </a:xfrm>
          <a:prstGeom prst="rect">
            <a:avLst/>
          </a:prstGeom>
        </p:spPr>
      </p:pic>
      <p:sp>
        <p:nvSpPr>
          <p:cNvPr id="3" name="Rectangle 2">
            <a:extLst>
              <a:ext uri="{FF2B5EF4-FFF2-40B4-BE49-F238E27FC236}">
                <a16:creationId xmlns:a16="http://schemas.microsoft.com/office/drawing/2014/main" id="{C1A8925B-1628-4703-870C-AECE47593922}"/>
              </a:ext>
            </a:extLst>
          </p:cNvPr>
          <p:cNvSpPr/>
          <p:nvPr/>
        </p:nvSpPr>
        <p:spPr>
          <a:xfrm>
            <a:off x="3026485" y="2979741"/>
            <a:ext cx="4450080" cy="968278"/>
          </a:xfrm>
          <a:prstGeom prst="rect">
            <a:avLst/>
          </a:prstGeom>
        </p:spPr>
        <p:txBody>
          <a:bodyPr wrap="squar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The number of times you won’t have to hand wash your dishes in the next 5 years.  Don’t forget the Appliance Service Pan.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7CCD62E2-E31F-4551-B61A-87C40CF8EDEC}"/>
              </a:ext>
            </a:extLst>
          </p:cNvPr>
          <p:cNvSpPr/>
          <p:nvPr/>
        </p:nvSpPr>
        <p:spPr>
          <a:xfrm>
            <a:off x="3373948" y="1502670"/>
            <a:ext cx="3583032" cy="1477071"/>
          </a:xfrm>
          <a:prstGeom prst="rect">
            <a:avLst/>
          </a:prstGeom>
        </p:spPr>
        <p:txBody>
          <a:bodyPr wrap="none">
            <a:spAutoFit/>
          </a:bodyPr>
          <a:lstStyle/>
          <a:p>
            <a:pPr>
              <a:lnSpc>
                <a:spcPct val="107000"/>
              </a:lnSpc>
              <a:spcAft>
                <a:spcPts val="800"/>
              </a:spcAft>
            </a:pPr>
            <a:r>
              <a:rPr lang="en-US" sz="8800" dirty="0">
                <a:latin typeface="Calibri" panose="020F0502020204030204" pitchFamily="34" charset="0"/>
                <a:ea typeface="Calibri" panose="020F0502020204030204" pitchFamily="34" charset="0"/>
                <a:cs typeface="Calibri" panose="020F0502020204030204" pitchFamily="34" charset="0"/>
              </a:rPr>
              <a:t>13,000 </a:t>
            </a:r>
          </a:p>
        </p:txBody>
      </p:sp>
      <p:sp>
        <p:nvSpPr>
          <p:cNvPr id="5" name="TextBox 4">
            <a:extLst>
              <a:ext uri="{FF2B5EF4-FFF2-40B4-BE49-F238E27FC236}">
                <a16:creationId xmlns:a16="http://schemas.microsoft.com/office/drawing/2014/main" id="{2E9B28E2-C3F5-46A3-940F-1FE2395A9BEA}"/>
              </a:ext>
            </a:extLst>
          </p:cNvPr>
          <p:cNvSpPr txBox="1"/>
          <p:nvPr/>
        </p:nvSpPr>
        <p:spPr>
          <a:xfrm>
            <a:off x="8457565" y="1317875"/>
            <a:ext cx="2904565" cy="1200329"/>
          </a:xfrm>
          <a:prstGeom prst="rect">
            <a:avLst/>
          </a:prstGeom>
          <a:noFill/>
        </p:spPr>
        <p:txBody>
          <a:bodyPr wrap="square" rtlCol="0">
            <a:spAutoFit/>
          </a:bodyPr>
          <a:lstStyle/>
          <a:p>
            <a:r>
              <a:rPr lang="en-US" dirty="0"/>
              <a:t>Design  plate that can be placed in a dishwasher that has key messaging on it.  Include the P3 logo </a:t>
            </a:r>
          </a:p>
        </p:txBody>
      </p:sp>
    </p:spTree>
    <p:extLst>
      <p:ext uri="{BB962C8B-B14F-4D97-AF65-F5344CB8AC3E}">
        <p14:creationId xmlns:p14="http://schemas.microsoft.com/office/powerpoint/2010/main" val="850536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ECADDF4-93F4-4D0D-9C91-25EF3603AC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3817" y="1489811"/>
            <a:ext cx="5294715" cy="3878378"/>
          </a:xfrm>
          <a:prstGeom prst="rect">
            <a:avLst/>
          </a:prstGeom>
        </p:spPr>
      </p:pic>
      <p:pic>
        <p:nvPicPr>
          <p:cNvPr id="5" name="Picture 4">
            <a:extLst>
              <a:ext uri="{FF2B5EF4-FFF2-40B4-BE49-F238E27FC236}">
                <a16:creationId xmlns:a16="http://schemas.microsoft.com/office/drawing/2014/main" id="{2BF524F9-8163-4278-B76D-7A559F01D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1489809"/>
            <a:ext cx="5294716" cy="3878379"/>
          </a:xfrm>
          <a:prstGeom prst="rect">
            <a:avLst/>
          </a:prstGeom>
        </p:spPr>
      </p:pic>
      <p:cxnSp>
        <p:nvCxnSpPr>
          <p:cNvPr id="14" name="Straight Connector 1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3758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C398D73-D937-4C21-BFA1-D59CA1D87A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3817" y="1648652"/>
            <a:ext cx="5294715" cy="3560695"/>
          </a:xfrm>
          <a:prstGeom prst="rect">
            <a:avLst/>
          </a:prstGeom>
        </p:spPr>
      </p:pic>
      <p:pic>
        <p:nvPicPr>
          <p:cNvPr id="3" name="Picture 2">
            <a:extLst>
              <a:ext uri="{FF2B5EF4-FFF2-40B4-BE49-F238E27FC236}">
                <a16:creationId xmlns:a16="http://schemas.microsoft.com/office/drawing/2014/main" id="{DE819DB7-1246-4700-A2B7-A40152D535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1648651"/>
            <a:ext cx="5294716" cy="3560696"/>
          </a:xfrm>
          <a:prstGeom prst="rect">
            <a:avLst/>
          </a:prstGeom>
        </p:spPr>
      </p:pic>
      <p:cxnSp>
        <p:nvCxnSpPr>
          <p:cNvPr id="14" name="Straight Connector 1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3074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owl of fruit&#10;&#10;Description generated with very high confidence">
            <a:extLst>
              <a:ext uri="{FF2B5EF4-FFF2-40B4-BE49-F238E27FC236}">
                <a16:creationId xmlns:a16="http://schemas.microsoft.com/office/drawing/2014/main" id="{E16AF77B-025B-4532-B534-468840A750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722" y="1464450"/>
            <a:ext cx="6350000" cy="4229100"/>
          </a:xfrm>
          <a:prstGeom prst="rect">
            <a:avLst/>
          </a:prstGeom>
        </p:spPr>
      </p:pic>
    </p:spTree>
    <p:extLst>
      <p:ext uri="{BB962C8B-B14F-4D97-AF65-F5344CB8AC3E}">
        <p14:creationId xmlns:p14="http://schemas.microsoft.com/office/powerpoint/2010/main" val="834976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flower&#10;&#10;Description generated with very high confidence">
            <a:extLst>
              <a:ext uri="{FF2B5EF4-FFF2-40B4-BE49-F238E27FC236}">
                <a16:creationId xmlns:a16="http://schemas.microsoft.com/office/drawing/2014/main" id="{8B3F03CC-0B0B-4B68-BA3D-65120FD234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622" y="2205000"/>
            <a:ext cx="5410200" cy="3048000"/>
          </a:xfrm>
          <a:prstGeom prst="rect">
            <a:avLst/>
          </a:prstGeom>
        </p:spPr>
      </p:pic>
    </p:spTree>
    <p:extLst>
      <p:ext uri="{BB962C8B-B14F-4D97-AF65-F5344CB8AC3E}">
        <p14:creationId xmlns:p14="http://schemas.microsoft.com/office/powerpoint/2010/main" val="4262769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lass of wine on a table&#10;&#10;Description generated with high confidence">
            <a:extLst>
              <a:ext uri="{FF2B5EF4-FFF2-40B4-BE49-F238E27FC236}">
                <a16:creationId xmlns:a16="http://schemas.microsoft.com/office/drawing/2014/main" id="{FB362765-12D8-48B3-9D5A-2CA910038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2722" y="2355000"/>
            <a:ext cx="5334000" cy="3048000"/>
          </a:xfrm>
          <a:prstGeom prst="rect">
            <a:avLst/>
          </a:prstGeom>
        </p:spPr>
      </p:pic>
    </p:spTree>
    <p:extLst>
      <p:ext uri="{BB962C8B-B14F-4D97-AF65-F5344CB8AC3E}">
        <p14:creationId xmlns:p14="http://schemas.microsoft.com/office/powerpoint/2010/main" val="290734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kitchenware, snow&#10;&#10;Description generated with very high confidence">
            <a:extLst>
              <a:ext uri="{FF2B5EF4-FFF2-40B4-BE49-F238E27FC236}">
                <a16:creationId xmlns:a16="http://schemas.microsoft.com/office/drawing/2014/main" id="{B861CBA7-EA7F-415E-962F-BDDC816A46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222" y="2505000"/>
            <a:ext cx="7493000" cy="3048000"/>
          </a:xfrm>
          <a:prstGeom prst="rect">
            <a:avLst/>
          </a:prstGeom>
        </p:spPr>
      </p:pic>
    </p:spTree>
    <p:extLst>
      <p:ext uri="{BB962C8B-B14F-4D97-AF65-F5344CB8AC3E}">
        <p14:creationId xmlns:p14="http://schemas.microsoft.com/office/powerpoint/2010/main" val="815106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cage&#10;&#10;Description generated with high confidence">
            <a:extLst>
              <a:ext uri="{FF2B5EF4-FFF2-40B4-BE49-F238E27FC236}">
                <a16:creationId xmlns:a16="http://schemas.microsoft.com/office/drawing/2014/main" id="{5377291A-44F0-412E-B28E-8B90B11940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783167"/>
            <a:ext cx="5291666" cy="5291666"/>
          </a:xfrm>
          <a:prstGeom prst="rect">
            <a:avLst/>
          </a:prstGeom>
        </p:spPr>
      </p:pic>
      <p:pic>
        <p:nvPicPr>
          <p:cNvPr id="5" name="Picture 4">
            <a:extLst>
              <a:ext uri="{FF2B5EF4-FFF2-40B4-BE49-F238E27FC236}">
                <a16:creationId xmlns:a16="http://schemas.microsoft.com/office/drawing/2014/main" id="{6BC41DB4-F561-4A7A-A3E4-6FDC70282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865" y="1643062"/>
            <a:ext cx="5291667" cy="3571875"/>
          </a:xfrm>
          <a:prstGeom prst="rect">
            <a:avLst/>
          </a:prstGeom>
        </p:spPr>
      </p:pic>
    </p:spTree>
    <p:extLst>
      <p:ext uri="{BB962C8B-B14F-4D97-AF65-F5344CB8AC3E}">
        <p14:creationId xmlns:p14="http://schemas.microsoft.com/office/powerpoint/2010/main" val="4193521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fruit&#10;&#10;Description generated with high confidence">
            <a:extLst>
              <a:ext uri="{FF2B5EF4-FFF2-40B4-BE49-F238E27FC236}">
                <a16:creationId xmlns:a16="http://schemas.microsoft.com/office/drawing/2014/main" id="{0EB11DAD-33EC-4909-A5A2-7F495BE330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380" y="-150000"/>
            <a:ext cx="10332203" cy="6858000"/>
          </a:xfrm>
          <a:prstGeom prst="rect">
            <a:avLst/>
          </a:prstGeom>
        </p:spPr>
      </p:pic>
    </p:spTree>
    <p:extLst>
      <p:ext uri="{BB962C8B-B14F-4D97-AF65-F5344CB8AC3E}">
        <p14:creationId xmlns:p14="http://schemas.microsoft.com/office/powerpoint/2010/main" val="24243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C41DB4-F561-4A7A-A3E4-6FDC70282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6865" y="1643062"/>
            <a:ext cx="5291667" cy="3571875"/>
          </a:xfrm>
          <a:prstGeom prst="rect">
            <a:avLst/>
          </a:prstGeom>
        </p:spPr>
      </p:pic>
      <p:sp>
        <p:nvSpPr>
          <p:cNvPr id="2" name="Rectangle 1">
            <a:extLst>
              <a:ext uri="{FF2B5EF4-FFF2-40B4-BE49-F238E27FC236}">
                <a16:creationId xmlns:a16="http://schemas.microsoft.com/office/drawing/2014/main" id="{49B9FD4B-DB00-4C47-AAB0-5EB327F5FAEE}"/>
              </a:ext>
            </a:extLst>
          </p:cNvPr>
          <p:cNvSpPr/>
          <p:nvPr/>
        </p:nvSpPr>
        <p:spPr>
          <a:xfrm>
            <a:off x="390861" y="532029"/>
            <a:ext cx="6096000" cy="5449697"/>
          </a:xfrm>
          <a:prstGeom prst="rect">
            <a:avLst/>
          </a:prstGeom>
        </p:spPr>
        <p:txBody>
          <a:bodyPr>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Inside the dishwasher, we would have a sticker image of cutlery (knifes, forks, spoons, </a:t>
            </a:r>
            <a:r>
              <a:rPr lang="en-US" dirty="0" err="1">
                <a:latin typeface="Calibri" panose="020F0502020204030204" pitchFamily="34" charset="0"/>
                <a:ea typeface="Calibri" panose="020F0502020204030204" pitchFamily="34" charset="0"/>
                <a:cs typeface="Calibri" panose="020F0502020204030204" pitchFamily="34" charset="0"/>
              </a:rPr>
              <a:t>etc</a:t>
            </a:r>
            <a:r>
              <a:rPr lang="en-US" dirty="0">
                <a:latin typeface="Calibri" panose="020F0502020204030204" pitchFamily="34" charset="0"/>
                <a:ea typeface="Calibri" panose="020F0502020204030204" pitchFamily="34" charset="0"/>
                <a:cs typeface="Calibri" panose="020F0502020204030204" pitchFamily="34" charset="0"/>
              </a:rPr>
              <a:t>) all bunched together. This sticker would go on the dishwasher rack.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Heat and hot water plus electronics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 Breakdown Fear - “FACT: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Technology Fear - Water, Heat, Hi-Tech Electronics, Spinning Blades -   What could go wrong?    You won’t have to worry if you protect me with the Appliance Protection Plan.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Wear and Tear - The average family does 3,000  loads of laundry a year.  That’s a lot of work. Make sure you protect me with the Appliance Service Plan.</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13,000  – The number of times you won’t have to hand wash your dishes in the next 5 years.  Don’t forget the Appliance Service Pan.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 13,000 – The number of times you won’t have to hand wash your dished in the next 5 years.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80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peaker&#10;&#10;Description generated with high confidence">
            <a:extLst>
              <a:ext uri="{FF2B5EF4-FFF2-40B4-BE49-F238E27FC236}">
                <a16:creationId xmlns:a16="http://schemas.microsoft.com/office/drawing/2014/main" id="{D44362FD-6889-4CA4-A021-201539329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783167"/>
            <a:ext cx="5291666" cy="5291666"/>
          </a:xfrm>
          <a:prstGeom prst="rect">
            <a:avLst/>
          </a:prstGeom>
        </p:spPr>
      </p:pic>
      <p:pic>
        <p:nvPicPr>
          <p:cNvPr id="3" name="Picture 2" descr="A picture containing object&#10;&#10;Description generated with high confidence">
            <a:extLst>
              <a:ext uri="{FF2B5EF4-FFF2-40B4-BE49-F238E27FC236}">
                <a16:creationId xmlns:a16="http://schemas.microsoft.com/office/drawing/2014/main" id="{133BA419-26D5-42C1-8037-278ACDA0BB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865" y="783166"/>
            <a:ext cx="5291667" cy="5291667"/>
          </a:xfrm>
          <a:prstGeom prst="rect">
            <a:avLst/>
          </a:prstGeom>
        </p:spPr>
      </p:pic>
    </p:spTree>
    <p:extLst>
      <p:ext uri="{BB962C8B-B14F-4D97-AF65-F5344CB8AC3E}">
        <p14:creationId xmlns:p14="http://schemas.microsoft.com/office/powerpoint/2010/main" val="3246075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peaker&#10;&#10;Description generated with high confidence">
            <a:extLst>
              <a:ext uri="{FF2B5EF4-FFF2-40B4-BE49-F238E27FC236}">
                <a16:creationId xmlns:a16="http://schemas.microsoft.com/office/drawing/2014/main" id="{D44362FD-6889-4CA4-A021-201539329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406" y="1043492"/>
            <a:ext cx="4149214" cy="4149214"/>
          </a:xfrm>
          <a:prstGeom prst="rect">
            <a:avLst/>
          </a:prstGeom>
        </p:spPr>
      </p:pic>
      <p:sp>
        <p:nvSpPr>
          <p:cNvPr id="2" name="Rectangle 1">
            <a:extLst>
              <a:ext uri="{FF2B5EF4-FFF2-40B4-BE49-F238E27FC236}">
                <a16:creationId xmlns:a16="http://schemas.microsoft.com/office/drawing/2014/main" id="{0757446F-BFC2-4C7E-81CD-3BC4FE337821}"/>
              </a:ext>
            </a:extLst>
          </p:cNvPr>
          <p:cNvSpPr/>
          <p:nvPr/>
        </p:nvSpPr>
        <p:spPr>
          <a:xfrm>
            <a:off x="5188771" y="626356"/>
            <a:ext cx="6096000" cy="5347105"/>
          </a:xfrm>
          <a:prstGeom prst="rect">
            <a:avLst/>
          </a:prstGeom>
        </p:spPr>
        <p:txBody>
          <a:bodyPr>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On the exterior of the oven, directly on top of the heating element, we are thinking we would have an image, circular, of a heating element (so basically a sticker of a heating element on top of an actual heating element). It can be black, grey or maybe even “heated” so “warm </a:t>
            </a:r>
            <a:r>
              <a:rPr lang="en-US" dirty="0" err="1">
                <a:latin typeface="Calibri" panose="020F0502020204030204" pitchFamily="34" charset="0"/>
                <a:ea typeface="Calibri" panose="020F0502020204030204" pitchFamily="34" charset="0"/>
                <a:cs typeface="Calibri" panose="020F0502020204030204" pitchFamily="34" charset="0"/>
              </a:rPr>
              <a:t>colours</a:t>
            </a:r>
            <a:r>
              <a:rPr lang="en-US" dirty="0">
                <a:latin typeface="Calibri" panose="020F0502020204030204" pitchFamily="34" charset="0"/>
                <a:ea typeface="Calibri" panose="020F0502020204030204" pitchFamily="34" charset="0"/>
                <a:cs typeface="Calibri" panose="020F0502020204030204" pitchFamily="34" charset="0"/>
              </a:rPr>
              <a:t>”. The text on the sticker would read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Calibri" panose="020F0502020204030204" pitchFamily="34" charset="0"/>
                <a:ea typeface="Calibri" panose="020F0502020204030204" pitchFamily="34" charset="0"/>
                <a:cs typeface="Calibri" panose="020F0502020204030204" pitchFamily="34" charset="0"/>
              </a:rPr>
              <a:t>Breakdown Fear</a:t>
            </a:r>
            <a:r>
              <a:rPr lang="en-US" dirty="0">
                <a:latin typeface="Calibri" panose="020F0502020204030204" pitchFamily="34" charset="0"/>
                <a:ea typeface="Calibri" panose="020F0502020204030204" pitchFamily="34" charset="0"/>
                <a:cs typeface="Calibri" panose="020F0502020204030204" pitchFamily="34" charset="0"/>
              </a:rPr>
              <a:t> - “FACT: Heating Elements can range in repair from $400-700”.</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Calibri" panose="020F0502020204030204" pitchFamily="34" charset="0"/>
                <a:ea typeface="Calibri" panose="020F0502020204030204" pitchFamily="34" charset="0"/>
                <a:cs typeface="Calibri" panose="020F0502020204030204" pitchFamily="34" charset="0"/>
              </a:rPr>
              <a:t>Technology Fear </a:t>
            </a:r>
            <a:r>
              <a:rPr lang="en-US" dirty="0">
                <a:latin typeface="Calibri" panose="020F0502020204030204" pitchFamily="34" charset="0"/>
                <a:ea typeface="Calibri" panose="020F0502020204030204" pitchFamily="34" charset="0"/>
                <a:cs typeface="Calibri" panose="020F0502020204030204" pitchFamily="34" charset="0"/>
              </a:rPr>
              <a:t>- Water, Heat and Electronics.  What could go wrong?    You won’t have to worry if you protect me with the Appliance Protection Plan.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Calibri" panose="020F0502020204030204" pitchFamily="34" charset="0"/>
                <a:ea typeface="Calibri" panose="020F0502020204030204" pitchFamily="34" charset="0"/>
                <a:cs typeface="Calibri" panose="020F0502020204030204" pitchFamily="34" charset="0"/>
              </a:rPr>
              <a:t>Wear and Tear</a:t>
            </a:r>
            <a:r>
              <a:rPr lang="en-US" dirty="0">
                <a:latin typeface="Calibri" panose="020F0502020204030204" pitchFamily="34" charset="0"/>
                <a:ea typeface="Calibri" panose="020F0502020204030204" pitchFamily="34" charset="0"/>
                <a:cs typeface="Calibri" panose="020F0502020204030204" pitchFamily="34" charset="0"/>
              </a:rPr>
              <a:t> - The average family cooks about 1,0000 meals a year .  That’s a lot of work. Make sure you protect me with the Appliance Service Plan.</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Calibri" panose="020F0502020204030204" pitchFamily="34" charset="0"/>
                <a:ea typeface="Calibri" panose="020F0502020204030204" pitchFamily="34" charset="0"/>
                <a:cs typeface="Calibri" panose="020F0502020204030204" pitchFamily="34" charset="0"/>
              </a:rPr>
              <a:t>Peace of Mind/ Less Work</a:t>
            </a:r>
            <a:r>
              <a:rPr lang="en-US" dirty="0">
                <a:latin typeface="Calibri" panose="020F0502020204030204" pitchFamily="34" charset="0"/>
                <a:ea typeface="Calibri" panose="020F0502020204030204" pitchFamily="34" charset="0"/>
                <a:cs typeface="Calibri" panose="020F0502020204030204" pitchFamily="34" charset="0"/>
              </a:rPr>
              <a:t> – Dinner for a family of 4 costs $80.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4600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chine&#10;&#10;Description generated with high confidence">
            <a:extLst>
              <a:ext uri="{FF2B5EF4-FFF2-40B4-BE49-F238E27FC236}">
                <a16:creationId xmlns:a16="http://schemas.microsoft.com/office/drawing/2014/main" id="{908D13CA-076F-4E48-B26B-FCA432D3FB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907" y="-969517"/>
            <a:ext cx="9271870" cy="9271870"/>
          </a:xfrm>
          <a:prstGeom prst="rect">
            <a:avLst/>
          </a:prstGeom>
        </p:spPr>
      </p:pic>
      <p:sp>
        <p:nvSpPr>
          <p:cNvPr id="4" name="Rectangle 3">
            <a:extLst>
              <a:ext uri="{FF2B5EF4-FFF2-40B4-BE49-F238E27FC236}">
                <a16:creationId xmlns:a16="http://schemas.microsoft.com/office/drawing/2014/main" id="{485063DC-A027-4652-AE32-4722CB2E45F6}"/>
              </a:ext>
            </a:extLst>
          </p:cNvPr>
          <p:cNvSpPr/>
          <p:nvPr/>
        </p:nvSpPr>
        <p:spPr>
          <a:xfrm>
            <a:off x="6917635" y="884203"/>
            <a:ext cx="3962400" cy="1779333"/>
          </a:xfrm>
          <a:prstGeom prst="rect">
            <a:avLst/>
          </a:prstGeom>
        </p:spPr>
        <p:txBody>
          <a:bodyPr wrap="squar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Water, Heat and Electronics.  What could go wrong?    </a:t>
            </a:r>
          </a:p>
          <a:p>
            <a:pPr>
              <a:lnSpc>
                <a:spcPct val="107000"/>
              </a:lnSpc>
              <a:spcAft>
                <a:spcPts val="800"/>
              </a:spcAft>
            </a:pPr>
            <a:endParaRPr lang="en-US"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You wont have to worry if you protect me with the Appliance Protection Plan.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Oval 6">
            <a:extLst>
              <a:ext uri="{FF2B5EF4-FFF2-40B4-BE49-F238E27FC236}">
                <a16:creationId xmlns:a16="http://schemas.microsoft.com/office/drawing/2014/main" id="{06B87C8B-8078-43D9-917B-CF7D26DA6F30}"/>
              </a:ext>
            </a:extLst>
          </p:cNvPr>
          <p:cNvSpPr/>
          <p:nvPr/>
        </p:nvSpPr>
        <p:spPr>
          <a:xfrm>
            <a:off x="1316182" y="1537854"/>
            <a:ext cx="3616036" cy="3643745"/>
          </a:xfrm>
          <a:prstGeom prst="ellipse">
            <a:avLst/>
          </a:prstGeom>
          <a:solidFill>
            <a:srgbClr val="4472C4">
              <a:alpha val="6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1600" b="1" dirty="0">
                <a:solidFill>
                  <a:schemeClr val="bg1"/>
                </a:solidFill>
                <a:latin typeface="Calibri" panose="020F0502020204030204" pitchFamily="34" charset="0"/>
                <a:ea typeface="Calibri" panose="020F0502020204030204" pitchFamily="34" charset="0"/>
                <a:cs typeface="Calibri" panose="020F0502020204030204" pitchFamily="34" charset="0"/>
              </a:rPr>
              <a:t>Water + Heat + Electronics. </a:t>
            </a:r>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algn="ctr">
              <a:lnSpc>
                <a:spcPct val="107000"/>
              </a:lnSpc>
              <a:spcAft>
                <a:spcPts val="800"/>
              </a:spcAft>
            </a:pP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What could go wrong?  </a:t>
            </a:r>
            <a:r>
              <a:rPr lang="en-US" sz="14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p>
        </p:txBody>
      </p:sp>
      <p:pic>
        <p:nvPicPr>
          <p:cNvPr id="14" name="Picture 13">
            <a:extLst>
              <a:ext uri="{FF2B5EF4-FFF2-40B4-BE49-F238E27FC236}">
                <a16:creationId xmlns:a16="http://schemas.microsoft.com/office/drawing/2014/main" id="{C21A8195-2E8B-4EA0-AF1E-ECAAA5FBBB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4277" y="3977777"/>
            <a:ext cx="679845" cy="188635"/>
          </a:xfrm>
          <a:prstGeom prst="rect">
            <a:avLst/>
          </a:prstGeom>
        </p:spPr>
      </p:pic>
    </p:spTree>
    <p:extLst>
      <p:ext uri="{BB962C8B-B14F-4D97-AF65-F5344CB8AC3E}">
        <p14:creationId xmlns:p14="http://schemas.microsoft.com/office/powerpoint/2010/main" val="1623571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chine&#10;&#10;Description generated with high confidence">
            <a:extLst>
              <a:ext uri="{FF2B5EF4-FFF2-40B4-BE49-F238E27FC236}">
                <a16:creationId xmlns:a16="http://schemas.microsoft.com/office/drawing/2014/main" id="{908D13CA-076F-4E48-B26B-FCA432D3FB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907" y="-969517"/>
            <a:ext cx="9271870" cy="9271870"/>
          </a:xfrm>
          <a:prstGeom prst="rect">
            <a:avLst/>
          </a:prstGeom>
        </p:spPr>
      </p:pic>
      <p:sp>
        <p:nvSpPr>
          <p:cNvPr id="4" name="Rectangle 3">
            <a:extLst>
              <a:ext uri="{FF2B5EF4-FFF2-40B4-BE49-F238E27FC236}">
                <a16:creationId xmlns:a16="http://schemas.microsoft.com/office/drawing/2014/main" id="{485063DC-A027-4652-AE32-4722CB2E45F6}"/>
              </a:ext>
            </a:extLst>
          </p:cNvPr>
          <p:cNvSpPr/>
          <p:nvPr/>
        </p:nvSpPr>
        <p:spPr>
          <a:xfrm>
            <a:off x="6917635" y="884203"/>
            <a:ext cx="3962400" cy="1779333"/>
          </a:xfrm>
          <a:prstGeom prst="rect">
            <a:avLst/>
          </a:prstGeom>
        </p:spPr>
        <p:txBody>
          <a:bodyPr wrap="squar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Water, Heat and Electronics.  What could go wrong?    </a:t>
            </a:r>
          </a:p>
          <a:p>
            <a:pPr>
              <a:lnSpc>
                <a:spcPct val="107000"/>
              </a:lnSpc>
              <a:spcAft>
                <a:spcPts val="800"/>
              </a:spcAft>
            </a:pPr>
            <a:endParaRPr lang="en-US"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You wont have to worry if you protect me with the Appliance Protection Plan.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Oval 6">
            <a:extLst>
              <a:ext uri="{FF2B5EF4-FFF2-40B4-BE49-F238E27FC236}">
                <a16:creationId xmlns:a16="http://schemas.microsoft.com/office/drawing/2014/main" id="{06B87C8B-8078-43D9-917B-CF7D26DA6F30}"/>
              </a:ext>
            </a:extLst>
          </p:cNvPr>
          <p:cNvSpPr/>
          <p:nvPr/>
        </p:nvSpPr>
        <p:spPr>
          <a:xfrm>
            <a:off x="1316182" y="1537854"/>
            <a:ext cx="3616036" cy="3643745"/>
          </a:xfrm>
          <a:prstGeom prst="ellipse">
            <a:avLst/>
          </a:prstGeom>
          <a:solidFill>
            <a:srgbClr val="4472C4">
              <a:alpha val="6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18,000</a:t>
            </a:r>
            <a:endParaRPr lang="en-US"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800"/>
              </a:spcAft>
            </a:pPr>
            <a:endParaRPr lang="en-US" sz="1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0742BA1D-DAD1-4FCB-AAED-8428CC30EB39}"/>
              </a:ext>
            </a:extLst>
          </p:cNvPr>
          <p:cNvCxnSpPr/>
          <p:nvPr/>
        </p:nvCxnSpPr>
        <p:spPr>
          <a:xfrm>
            <a:off x="1648692" y="3477491"/>
            <a:ext cx="28401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83A7C32-4EA3-46EA-9C99-3C3DBCBB5ADA}"/>
              </a:ext>
            </a:extLst>
          </p:cNvPr>
          <p:cNvSpPr/>
          <p:nvPr/>
        </p:nvSpPr>
        <p:spPr>
          <a:xfrm>
            <a:off x="1669471" y="3477491"/>
            <a:ext cx="2909455" cy="738344"/>
          </a:xfrm>
          <a:prstGeom prst="rect">
            <a:avLst/>
          </a:prstGeom>
        </p:spPr>
        <p:txBody>
          <a:bodyPr wrap="square">
            <a:spAutoFit/>
          </a:bodyPr>
          <a:lstStyle/>
          <a:p>
            <a:pPr algn="ctr">
              <a:lnSpc>
                <a:spcPct val="107000"/>
              </a:lnSpc>
              <a:spcAft>
                <a:spcPts val="800"/>
              </a:spcAft>
            </a:pPr>
            <a:r>
              <a:rPr lang="en-US" sz="1100" dirty="0">
                <a:solidFill>
                  <a:schemeClr val="bg1"/>
                </a:solidFill>
                <a:latin typeface="Calibri" panose="020F0502020204030204" pitchFamily="34" charset="0"/>
                <a:ea typeface="Calibri" panose="020F0502020204030204" pitchFamily="34" charset="0"/>
                <a:cs typeface="Calibri" panose="020F0502020204030204" pitchFamily="34" charset="0"/>
              </a:rPr>
              <a:t>The average family des  10 loads of laundry a week.   </a:t>
            </a:r>
          </a:p>
          <a:p>
            <a:pPr algn="ctr">
              <a:lnSpc>
                <a:spcPct val="107000"/>
              </a:lnSpc>
              <a:spcAft>
                <a:spcPts val="800"/>
              </a:spcAft>
            </a:pPr>
            <a:r>
              <a:rPr lang="en-US" sz="1100" dirty="0">
                <a:solidFill>
                  <a:schemeClr val="bg1"/>
                </a:solidFill>
                <a:latin typeface="Calibri" panose="020F0502020204030204" pitchFamily="34" charset="0"/>
                <a:ea typeface="Calibri" panose="020F0502020204030204" pitchFamily="34" charset="0"/>
                <a:cs typeface="Calibri" panose="020F0502020204030204" pitchFamily="34" charset="0"/>
              </a:rPr>
              <a:t>Over 5 years  5 years that’s a big number. </a:t>
            </a:r>
            <a:endParaRPr lang="en-US" sz="1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2513502A-A07A-4E83-BBBF-80A9EB2DD9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4277" y="4235228"/>
            <a:ext cx="679845" cy="188635"/>
          </a:xfrm>
          <a:prstGeom prst="rect">
            <a:avLst/>
          </a:prstGeom>
        </p:spPr>
      </p:pic>
    </p:spTree>
    <p:extLst>
      <p:ext uri="{BB962C8B-B14F-4D97-AF65-F5344CB8AC3E}">
        <p14:creationId xmlns:p14="http://schemas.microsoft.com/office/powerpoint/2010/main" val="3671342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chine&#10;&#10;Description generated with high confidence">
            <a:extLst>
              <a:ext uri="{FF2B5EF4-FFF2-40B4-BE49-F238E27FC236}">
                <a16:creationId xmlns:a16="http://schemas.microsoft.com/office/drawing/2014/main" id="{908D13CA-076F-4E48-B26B-FCA432D3FB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907" y="-969517"/>
            <a:ext cx="9271870" cy="9271870"/>
          </a:xfrm>
          <a:prstGeom prst="rect">
            <a:avLst/>
          </a:prstGeom>
        </p:spPr>
      </p:pic>
      <p:sp>
        <p:nvSpPr>
          <p:cNvPr id="4" name="Rectangle 3">
            <a:extLst>
              <a:ext uri="{FF2B5EF4-FFF2-40B4-BE49-F238E27FC236}">
                <a16:creationId xmlns:a16="http://schemas.microsoft.com/office/drawing/2014/main" id="{485063DC-A027-4652-AE32-4722CB2E45F6}"/>
              </a:ext>
            </a:extLst>
          </p:cNvPr>
          <p:cNvSpPr/>
          <p:nvPr/>
        </p:nvSpPr>
        <p:spPr>
          <a:xfrm>
            <a:off x="6788543" y="405071"/>
            <a:ext cx="3962400" cy="6463308"/>
          </a:xfrm>
          <a:prstGeom prst="rect">
            <a:avLst/>
          </a:prstGeom>
        </p:spPr>
        <p:txBody>
          <a:bodyPr wrap="square">
            <a:spAutoFit/>
          </a:bodyPr>
          <a:lstStyle/>
          <a:p>
            <a:r>
              <a:rPr lang="en-US" dirty="0"/>
              <a:t>On the exterior of a front load washing machine, we picture an image that covers half the circle of a Front load door. This image will be a stack of clothes being washed or a “pile” of clothes (likely non-transparent image, but would like to see both options if possible. The text on top of the image would read </a:t>
            </a:r>
          </a:p>
          <a:p>
            <a:r>
              <a:rPr lang="en-US" dirty="0"/>
              <a:t> </a:t>
            </a:r>
          </a:p>
          <a:p>
            <a:r>
              <a:rPr lang="en-US" b="1" dirty="0"/>
              <a:t>Breakdown Fear</a:t>
            </a:r>
            <a:r>
              <a:rPr lang="en-US" dirty="0"/>
              <a:t> - “FACT: Large loads put stress on your drum assembly”.</a:t>
            </a:r>
          </a:p>
          <a:p>
            <a:endParaRPr lang="en-US" dirty="0"/>
          </a:p>
          <a:p>
            <a:r>
              <a:rPr lang="en-US" b="1" dirty="0"/>
              <a:t>Technology Fear</a:t>
            </a:r>
            <a:r>
              <a:rPr lang="en-US" dirty="0"/>
              <a:t> - Water, Heat and Electronics.  What could go wrong?    You wont have to worry if you protect me with the Appliance Protection Plan. </a:t>
            </a:r>
          </a:p>
          <a:p>
            <a:endParaRPr lang="en-US" b="1" dirty="0"/>
          </a:p>
          <a:p>
            <a:r>
              <a:rPr lang="en-US" b="1" dirty="0"/>
              <a:t>Wear and Tear </a:t>
            </a:r>
            <a:r>
              <a:rPr lang="en-US" dirty="0"/>
              <a:t>- The average family does 4,000  loads of laundry a year.  That’s a lot of work. Make sure you protect me with the Appliance Service Plan.</a:t>
            </a:r>
          </a:p>
        </p:txBody>
      </p:sp>
      <p:sp>
        <p:nvSpPr>
          <p:cNvPr id="7" name="Oval 6">
            <a:extLst>
              <a:ext uri="{FF2B5EF4-FFF2-40B4-BE49-F238E27FC236}">
                <a16:creationId xmlns:a16="http://schemas.microsoft.com/office/drawing/2014/main" id="{06B87C8B-8078-43D9-917B-CF7D26DA6F30}"/>
              </a:ext>
            </a:extLst>
          </p:cNvPr>
          <p:cNvSpPr/>
          <p:nvPr/>
        </p:nvSpPr>
        <p:spPr>
          <a:xfrm>
            <a:off x="1316182" y="1537854"/>
            <a:ext cx="3616036" cy="3643745"/>
          </a:xfrm>
          <a:prstGeom prst="ellipse">
            <a:avLst/>
          </a:prstGeom>
          <a:solidFill>
            <a:srgbClr val="4472C4">
              <a:alpha val="6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endParaRPr lang="en-US" sz="1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0742BA1D-DAD1-4FCB-AAED-8428CC30EB39}"/>
              </a:ext>
            </a:extLst>
          </p:cNvPr>
          <p:cNvCxnSpPr/>
          <p:nvPr/>
        </p:nvCxnSpPr>
        <p:spPr>
          <a:xfrm>
            <a:off x="1648692" y="3477491"/>
            <a:ext cx="28401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83A7C32-4EA3-46EA-9C99-3C3DBCBB5ADA}"/>
              </a:ext>
            </a:extLst>
          </p:cNvPr>
          <p:cNvSpPr/>
          <p:nvPr/>
        </p:nvSpPr>
        <p:spPr>
          <a:xfrm>
            <a:off x="1669471" y="3477491"/>
            <a:ext cx="2909455" cy="446597"/>
          </a:xfrm>
          <a:prstGeom prst="rect">
            <a:avLst/>
          </a:prstGeom>
        </p:spPr>
        <p:txBody>
          <a:bodyPr wrap="square">
            <a:spAutoFit/>
          </a:bodyPr>
          <a:lstStyle/>
          <a:p>
            <a:pPr algn="ctr">
              <a:lnSpc>
                <a:spcPct val="107000"/>
              </a:lnSpc>
              <a:spcAft>
                <a:spcPts val="800"/>
              </a:spcAft>
            </a:pPr>
            <a:r>
              <a:rPr lang="en-US" sz="1100" dirty="0">
                <a:solidFill>
                  <a:schemeClr val="bg1"/>
                </a:solidFill>
                <a:latin typeface="Calibri" panose="020F0502020204030204" pitchFamily="34" charset="0"/>
                <a:ea typeface="Calibri" panose="020F0502020204030204" pitchFamily="34" charset="0"/>
                <a:cs typeface="Calibri" panose="020F0502020204030204" pitchFamily="34" charset="0"/>
              </a:rPr>
              <a:t>The average family dos 10 loads of laundry a week.   In 5 years that’s a big number. </a:t>
            </a:r>
            <a:endParaRPr lang="en-US" sz="1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2513502A-A07A-4E83-BBBF-80A9EB2DD9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4277" y="4235228"/>
            <a:ext cx="679845" cy="188635"/>
          </a:xfrm>
          <a:prstGeom prst="rect">
            <a:avLst/>
          </a:prstGeom>
        </p:spPr>
      </p:pic>
      <p:sp>
        <p:nvSpPr>
          <p:cNvPr id="2" name="Rectangle 1">
            <a:extLst>
              <a:ext uri="{FF2B5EF4-FFF2-40B4-BE49-F238E27FC236}">
                <a16:creationId xmlns:a16="http://schemas.microsoft.com/office/drawing/2014/main" id="{BA4E5A3E-A3D8-4699-A396-C81C8FDFB5E8}"/>
              </a:ext>
            </a:extLst>
          </p:cNvPr>
          <p:cNvSpPr/>
          <p:nvPr/>
        </p:nvSpPr>
        <p:spPr>
          <a:xfrm>
            <a:off x="2185193" y="2592847"/>
            <a:ext cx="1906292" cy="847604"/>
          </a:xfrm>
          <a:prstGeom prst="rect">
            <a:avLst/>
          </a:prstGeom>
        </p:spPr>
        <p:txBody>
          <a:bodyPr wrap="none">
            <a:spAutoFit/>
          </a:bodyPr>
          <a:lstStyle/>
          <a:p>
            <a:pPr algn="ctr">
              <a:lnSpc>
                <a:spcPct val="107000"/>
              </a:lnSpc>
              <a:spcAft>
                <a:spcPts val="800"/>
              </a:spcAft>
            </a:pPr>
            <a:r>
              <a:rPr lang="en-US" sz="4800" b="1" dirty="0">
                <a:solidFill>
                  <a:schemeClr val="bg1"/>
                </a:solidFill>
                <a:latin typeface="Calibri" panose="020F0502020204030204" pitchFamily="34" charset="0"/>
                <a:ea typeface="Calibri" panose="020F0502020204030204" pitchFamily="34" charset="0"/>
                <a:cs typeface="Calibri" panose="020F0502020204030204" pitchFamily="34" charset="0"/>
              </a:rPr>
              <a:t>18,000</a:t>
            </a:r>
          </a:p>
        </p:txBody>
      </p:sp>
    </p:spTree>
    <p:extLst>
      <p:ext uri="{BB962C8B-B14F-4D97-AF65-F5344CB8AC3E}">
        <p14:creationId xmlns:p14="http://schemas.microsoft.com/office/powerpoint/2010/main" val="566182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bottle&#10;&#10;Description generated with high confidence">
            <a:extLst>
              <a:ext uri="{FF2B5EF4-FFF2-40B4-BE49-F238E27FC236}">
                <a16:creationId xmlns:a16="http://schemas.microsoft.com/office/drawing/2014/main" id="{A93A5894-4DD5-46F0-89BD-2FF3C6BE4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3817" y="1648652"/>
            <a:ext cx="5294715" cy="3560695"/>
          </a:xfrm>
          <a:prstGeom prst="rect">
            <a:avLst/>
          </a:prstGeom>
        </p:spPr>
      </p:pic>
      <p:pic>
        <p:nvPicPr>
          <p:cNvPr id="5" name="Picture 4" descr="A screenshot of a cell phone&#10;&#10;Description generated with high confidence">
            <a:extLst>
              <a:ext uri="{FF2B5EF4-FFF2-40B4-BE49-F238E27FC236}">
                <a16:creationId xmlns:a16="http://schemas.microsoft.com/office/drawing/2014/main" id="{97A7F03C-C249-45ED-94BA-114613FE1C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1648651"/>
            <a:ext cx="5294716" cy="3560696"/>
          </a:xfrm>
          <a:prstGeom prst="rect">
            <a:avLst/>
          </a:prstGeom>
        </p:spPr>
      </p:pic>
      <p:cxnSp>
        <p:nvCxnSpPr>
          <p:cNvPr id="14" name="Straight Connector 1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E19D2C2-91FD-4597-A2AB-54224453C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7610" y="3201923"/>
            <a:ext cx="1636779" cy="454153"/>
          </a:xfrm>
          <a:prstGeom prst="rect">
            <a:avLst/>
          </a:prstGeom>
        </p:spPr>
      </p:pic>
    </p:spTree>
    <p:extLst>
      <p:ext uri="{BB962C8B-B14F-4D97-AF65-F5344CB8AC3E}">
        <p14:creationId xmlns:p14="http://schemas.microsoft.com/office/powerpoint/2010/main" val="1170795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60B6754D499124688E6CAF22DA43F95" ma:contentTypeVersion="6" ma:contentTypeDescription="Create a new document." ma:contentTypeScope="" ma:versionID="8fd9d6e724553e668ca1cd1b130a0a82">
  <xsd:schema xmlns:xsd="http://www.w3.org/2001/XMLSchema" xmlns:xs="http://www.w3.org/2001/XMLSchema" xmlns:p="http://schemas.microsoft.com/office/2006/metadata/properties" xmlns:ns2="f86f75f7-411d-416d-852b-62df34a2834b" xmlns:ns3="1d38405f-6f75-4666-b0b8-05e54e0c726c" targetNamespace="http://schemas.microsoft.com/office/2006/metadata/properties" ma:root="true" ma:fieldsID="3de348f01dce75dc186237bd5ae23798" ns2:_="" ns3:_="">
    <xsd:import namespace="f86f75f7-411d-416d-852b-62df34a2834b"/>
    <xsd:import namespace="1d38405f-6f75-4666-b0b8-05e54e0c726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6f75f7-411d-416d-852b-62df34a2834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d38405f-6f75-4666-b0b8-05e54e0c726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3E0CEE-FC1F-4A33-AFFE-562C0043426B}">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d38405f-6f75-4666-b0b8-05e54e0c726c"/>
    <ds:schemaRef ds:uri="f86f75f7-411d-416d-852b-62df34a2834b"/>
    <ds:schemaRef ds:uri="http://www.w3.org/XML/1998/namespace"/>
    <ds:schemaRef ds:uri="http://purl.org/dc/dcmitype/"/>
  </ds:schemaRefs>
</ds:datastoreItem>
</file>

<file path=customXml/itemProps2.xml><?xml version="1.0" encoding="utf-8"?>
<ds:datastoreItem xmlns:ds="http://schemas.openxmlformats.org/officeDocument/2006/customXml" ds:itemID="{68BC0CD0-26F4-4F09-991B-C30D48EC55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6f75f7-411d-416d-852b-62df34a2834b"/>
    <ds:schemaRef ds:uri="1d38405f-6f75-4666-b0b8-05e54e0c72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34B9528-831C-4B0D-B48C-574870492C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2032</TotalTime>
  <Words>510</Words>
  <Application>Microsoft Office PowerPoint</Application>
  <PresentationFormat>Widescreen</PresentationFormat>
  <Paragraphs>51</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Proxima Nova Rg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Walker</dc:creator>
  <cp:lastModifiedBy>Scott Walker</cp:lastModifiedBy>
  <cp:revision>6</cp:revision>
  <dcterms:created xsi:type="dcterms:W3CDTF">2017-08-20T14:09:00Z</dcterms:created>
  <dcterms:modified xsi:type="dcterms:W3CDTF">2017-08-22T00:01:57Z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0x010100260B6754D499124688E6CAF22DA43F95</vt:lpwstr>
  </property>
</Properties>
</file>