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9" r:id="rId2"/>
    <p:sldId id="281" r:id="rId3"/>
    <p:sldId id="283" r:id="rId4"/>
    <p:sldId id="286" r:id="rId5"/>
    <p:sldId id="285" r:id="rId6"/>
  </p:sldIdLst>
  <p:sldSz cx="9144000" cy="6858000" type="screen4x3"/>
  <p:notesSz cx="7010400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641E"/>
    <a:srgbClr val="0A823C"/>
    <a:srgbClr val="DCDCDC"/>
    <a:srgbClr val="9B9B9B"/>
    <a:srgbClr val="C3CD28"/>
    <a:srgbClr val="D2DC32"/>
    <a:srgbClr val="DCE67D"/>
    <a:srgbClr val="004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2" autoAdjust="0"/>
    <p:restoredTop sz="94659" autoAdjust="0"/>
  </p:normalViewPr>
  <p:slideViewPr>
    <p:cSldViewPr>
      <p:cViewPr varScale="1">
        <p:scale>
          <a:sx n="110" d="100"/>
          <a:sy n="110" d="100"/>
        </p:scale>
        <p:origin x="49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-201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9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01600"/>
            <a:ext cx="70104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4" tIns="46586" rIns="93174" bIns="46586" numCol="1" anchor="t" anchorCtr="0" compatLnSpc="1">
            <a:prstTxWarp prst="textNoShape">
              <a:avLst/>
            </a:prstTxWarp>
          </a:bodyPr>
          <a:lstStyle>
            <a:lvl1pPr algn="ctr" defTabSz="930275">
              <a:defRPr sz="1300" b="1"/>
            </a:lvl1pPr>
          </a:lstStyle>
          <a:p>
            <a:r>
              <a:rPr lang="en-GB"/>
              <a:t>Section 7:Strategic Accounts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0" y="8524875"/>
            <a:ext cx="70104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297" tIns="46149" rIns="92297" bIns="46149">
            <a:spAutoFit/>
          </a:bodyPr>
          <a:lstStyle>
            <a:lvl1pPr defTabSz="9223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461963" defTabSz="922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922338" defTabSz="92233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384300" defTabSz="9223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846263" defTabSz="92233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303463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760663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217863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675063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GB" sz="1100">
                <a:latin typeface="Arial" charset="0"/>
              </a:rPr>
              <a:t>CONFIDENTIAL INFORMATION – FOR INTERNAL USE ONLY</a:t>
            </a:r>
          </a:p>
          <a:p>
            <a:pPr algn="ctr"/>
            <a:r>
              <a:rPr lang="en-GB" sz="1100">
                <a:latin typeface="Arial" charset="0"/>
              </a:rPr>
              <a:t>Version: January 2011</a:t>
            </a:r>
            <a:r>
              <a:rPr lang="en-US" sz="1100">
                <a:latin typeface="Arial" charset="0"/>
              </a:rPr>
              <a:t>	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85661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4" tIns="46586" rIns="93174" bIns="46586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" pitchFamily="18" charset="0"/>
              </a:defRPr>
            </a:lvl1pPr>
          </a:lstStyle>
          <a:p>
            <a:r>
              <a:rPr lang="en-GB"/>
              <a:t>CONFIDENTIAL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4" tIns="46586" rIns="93174" bIns="4658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" pitchFamily="18" charset="0"/>
              </a:defRPr>
            </a:lvl1pPr>
          </a:lstStyle>
          <a:p>
            <a:r>
              <a:rPr lang="en-GB"/>
              <a:t>Section 6</a:t>
            </a:r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4" tIns="46586" rIns="93174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4" tIns="46586" rIns="93174" bIns="46586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" pitchFamily="18" charset="0"/>
              </a:defRPr>
            </a:lvl1pPr>
          </a:lstStyle>
          <a:p>
            <a:r>
              <a:rPr lang="en-GB"/>
              <a:t>04/27/2007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4" tIns="46586" rIns="93174" bIns="4658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" pitchFamily="18" charset="0"/>
              </a:defRPr>
            </a:lvl1pPr>
          </a:lstStyle>
          <a:p>
            <a:fld id="{56545568-B953-4044-89E0-DDC09AFAEA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46953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103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03" name="Picture 1055" descr="King-green-logan-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0" name="Rectangle 10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3771900"/>
            <a:ext cx="8382000" cy="990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3080" name="Rectangle 1032"/>
          <p:cNvSpPr>
            <a:spLocks noGrp="1" noChangeArrowheads="1"/>
          </p:cNvSpPr>
          <p:nvPr>
            <p:ph type="ctrTitle"/>
          </p:nvPr>
        </p:nvSpPr>
        <p:spPr>
          <a:xfrm>
            <a:off x="381000" y="1376363"/>
            <a:ext cx="8382000" cy="1143000"/>
          </a:xfrm>
        </p:spPr>
        <p:txBody>
          <a:bodyPr anchor="ctr"/>
          <a:lstStyle>
            <a:lvl1pPr algn="ctr">
              <a:defRPr sz="40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pic>
        <p:nvPicPr>
          <p:cNvPr id="3082" name="Picture 10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358775"/>
            <a:ext cx="1949450" cy="4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STRAUMANN </a:t>
            </a:r>
            <a:fld id="{B911B338-DC81-4EF3-B02F-94F490A7F609}" type="datetime4">
              <a:rPr lang="en-GB" b="0"/>
              <a:pPr/>
              <a:t>9 August 2017</a:t>
            </a:fld>
            <a:endParaRPr lang="en-GB" b="0"/>
          </a:p>
        </p:txBody>
      </p:sp>
    </p:spTree>
    <p:extLst>
      <p:ext uri="{BB962C8B-B14F-4D97-AF65-F5344CB8AC3E}">
        <p14:creationId xmlns:p14="http://schemas.microsoft.com/office/powerpoint/2010/main" val="2094902452"/>
      </p:ext>
    </p:extLst>
  </p:cSld>
  <p:clrMapOvr>
    <a:masterClrMapping/>
  </p:clrMapOvr>
  <p:transition advClick="0" advTm="1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11150"/>
            <a:ext cx="2095500" cy="5480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11150"/>
            <a:ext cx="6134100" cy="5480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STRAUMANN </a:t>
            </a:r>
            <a:fld id="{9FA99156-2509-468B-ABC1-1BD18A768D4E}" type="datetime4">
              <a:rPr lang="en-GB" b="0"/>
              <a:pPr/>
              <a:t>9 August 2017</a:t>
            </a:fld>
            <a:endParaRPr lang="en-GB" b="0"/>
          </a:p>
        </p:txBody>
      </p:sp>
    </p:spTree>
    <p:extLst>
      <p:ext uri="{BB962C8B-B14F-4D97-AF65-F5344CB8AC3E}">
        <p14:creationId xmlns:p14="http://schemas.microsoft.com/office/powerpoint/2010/main" val="2760426387"/>
      </p:ext>
    </p:extLst>
  </p:cSld>
  <p:clrMapOvr>
    <a:masterClrMapping/>
  </p:clrMapOvr>
  <p:transition advClick="0" advTm="1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11150"/>
            <a:ext cx="838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41148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71463" y="6324600"/>
            <a:ext cx="4224337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STRAUMANN </a:t>
            </a:r>
            <a:fld id="{77FF7E4A-EEEA-46B2-B83F-9807E2EF901A}" type="datetime4">
              <a:rPr lang="en-GB" b="0"/>
              <a:pPr/>
              <a:t>9 August 2017</a:t>
            </a:fld>
            <a:endParaRPr lang="en-GB" b="0"/>
          </a:p>
        </p:txBody>
      </p:sp>
    </p:spTree>
    <p:extLst>
      <p:ext uri="{BB962C8B-B14F-4D97-AF65-F5344CB8AC3E}">
        <p14:creationId xmlns:p14="http://schemas.microsoft.com/office/powerpoint/2010/main" val="1441323010"/>
      </p:ext>
    </p:extLst>
  </p:cSld>
  <p:clrMapOvr>
    <a:masterClrMapping/>
  </p:clrMapOvr>
  <p:transition advClick="0" advTm="1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STRAUMANN </a:t>
            </a:r>
            <a:fld id="{A613E8FD-4A14-4772-A728-70913BB2364E}" type="datetime4">
              <a:rPr lang="en-GB" b="0"/>
              <a:pPr/>
              <a:t>9 August 2017</a:t>
            </a:fld>
            <a:endParaRPr lang="en-GB" b="0"/>
          </a:p>
        </p:txBody>
      </p:sp>
    </p:spTree>
    <p:extLst>
      <p:ext uri="{BB962C8B-B14F-4D97-AF65-F5344CB8AC3E}">
        <p14:creationId xmlns:p14="http://schemas.microsoft.com/office/powerpoint/2010/main" val="2486785921"/>
      </p:ext>
    </p:extLst>
  </p:cSld>
  <p:clrMapOvr>
    <a:masterClrMapping/>
  </p:clrMapOvr>
  <p:transition advClick="0" advTm="1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STRAUMANN </a:t>
            </a:r>
            <a:fld id="{EB11775C-DC54-47CF-8B3B-41A416DB974F}" type="datetime4">
              <a:rPr lang="en-GB" b="0"/>
              <a:pPr/>
              <a:t>9 August 2017</a:t>
            </a:fld>
            <a:endParaRPr lang="en-GB" b="0"/>
          </a:p>
        </p:txBody>
      </p:sp>
    </p:spTree>
    <p:extLst>
      <p:ext uri="{BB962C8B-B14F-4D97-AF65-F5344CB8AC3E}">
        <p14:creationId xmlns:p14="http://schemas.microsoft.com/office/powerpoint/2010/main" val="1082926949"/>
      </p:ext>
    </p:extLst>
  </p:cSld>
  <p:clrMapOvr>
    <a:masterClrMapping/>
  </p:clrMapOvr>
  <p:transition advClick="0" advTm="1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STRAUMANN </a:t>
            </a:r>
            <a:fld id="{64B9BFE9-BC54-4A1B-8E0E-4CDC774DEA01}" type="datetime4">
              <a:rPr lang="en-GB" b="0"/>
              <a:pPr/>
              <a:t>9 August 2017</a:t>
            </a:fld>
            <a:endParaRPr lang="en-GB" b="0"/>
          </a:p>
        </p:txBody>
      </p:sp>
    </p:spTree>
    <p:extLst>
      <p:ext uri="{BB962C8B-B14F-4D97-AF65-F5344CB8AC3E}">
        <p14:creationId xmlns:p14="http://schemas.microsoft.com/office/powerpoint/2010/main" val="2947748994"/>
      </p:ext>
    </p:extLst>
  </p:cSld>
  <p:clrMapOvr>
    <a:masterClrMapping/>
  </p:clrMapOvr>
  <p:transition advClick="0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STRAUMANN </a:t>
            </a:r>
            <a:fld id="{1404E24E-E3CE-4AF5-A07E-1BD3D7CB50FE}" type="datetime4">
              <a:rPr lang="en-GB" b="0"/>
              <a:pPr/>
              <a:t>9 August 2017</a:t>
            </a:fld>
            <a:endParaRPr lang="en-GB" b="0"/>
          </a:p>
        </p:txBody>
      </p:sp>
    </p:spTree>
    <p:extLst>
      <p:ext uri="{BB962C8B-B14F-4D97-AF65-F5344CB8AC3E}">
        <p14:creationId xmlns:p14="http://schemas.microsoft.com/office/powerpoint/2010/main" val="3556068166"/>
      </p:ext>
    </p:extLst>
  </p:cSld>
  <p:clrMapOvr>
    <a:masterClrMapping/>
  </p:clrMapOvr>
  <p:transition advClick="0" advTm="1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STRAUMANN </a:t>
            </a:r>
            <a:fld id="{5D1194CB-436E-4A1D-B743-340FEF24CD7E}" type="datetime4">
              <a:rPr lang="en-GB" b="0"/>
              <a:pPr/>
              <a:t>9 August 2017</a:t>
            </a:fld>
            <a:endParaRPr lang="en-GB" b="0"/>
          </a:p>
        </p:txBody>
      </p:sp>
    </p:spTree>
    <p:extLst>
      <p:ext uri="{BB962C8B-B14F-4D97-AF65-F5344CB8AC3E}">
        <p14:creationId xmlns:p14="http://schemas.microsoft.com/office/powerpoint/2010/main" val="2476820674"/>
      </p:ext>
    </p:extLst>
  </p:cSld>
  <p:clrMapOvr>
    <a:masterClrMapping/>
  </p:clrMapOvr>
  <p:transition advClick="0" advTm="1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STRAUMANN </a:t>
            </a:r>
            <a:fld id="{81E54787-7574-4D93-A2A4-9B54938F4A49}" type="datetime4">
              <a:rPr lang="en-GB" b="0"/>
              <a:pPr/>
              <a:t>9 August 2017</a:t>
            </a:fld>
            <a:endParaRPr lang="en-GB" b="0"/>
          </a:p>
        </p:txBody>
      </p:sp>
    </p:spTree>
    <p:extLst>
      <p:ext uri="{BB962C8B-B14F-4D97-AF65-F5344CB8AC3E}">
        <p14:creationId xmlns:p14="http://schemas.microsoft.com/office/powerpoint/2010/main" val="2033231013"/>
      </p:ext>
    </p:extLst>
  </p:cSld>
  <p:clrMapOvr>
    <a:masterClrMapping/>
  </p:clrMapOvr>
  <p:transition advClick="0" advTm="1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STRAUMANN </a:t>
            </a:r>
            <a:fld id="{EF794ABB-218D-4115-8640-7A4ECAF5E048}" type="datetime4">
              <a:rPr lang="en-GB" b="0"/>
              <a:pPr/>
              <a:t>9 August 2017</a:t>
            </a:fld>
            <a:endParaRPr lang="en-GB" b="0"/>
          </a:p>
        </p:txBody>
      </p:sp>
    </p:spTree>
    <p:extLst>
      <p:ext uri="{BB962C8B-B14F-4D97-AF65-F5344CB8AC3E}">
        <p14:creationId xmlns:p14="http://schemas.microsoft.com/office/powerpoint/2010/main" val="126560340"/>
      </p:ext>
    </p:extLst>
  </p:cSld>
  <p:clrMapOvr>
    <a:masterClrMapping/>
  </p:clrMapOvr>
  <p:transition advClick="0" advTm="1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STRAUMANN </a:t>
            </a:r>
            <a:fld id="{33007E3F-53E6-4FB8-BC30-071AD1D23A56}" type="datetime4">
              <a:rPr lang="en-GB" b="0"/>
              <a:pPr/>
              <a:t>9 August 2017</a:t>
            </a:fld>
            <a:endParaRPr lang="en-GB" b="0"/>
          </a:p>
        </p:txBody>
      </p:sp>
    </p:spTree>
    <p:extLst>
      <p:ext uri="{BB962C8B-B14F-4D97-AF65-F5344CB8AC3E}">
        <p14:creationId xmlns:p14="http://schemas.microsoft.com/office/powerpoint/2010/main" val="752345539"/>
      </p:ext>
    </p:extLst>
  </p:cSld>
  <p:clrMapOvr>
    <a:masterClrMapping/>
  </p:clrMapOvr>
  <p:transition advClick="0" advTm="1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7" name="Picture 13" descr="King-green-slid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8375"/>
            <a:ext cx="91440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11150"/>
            <a:ext cx="838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1463" y="6324600"/>
            <a:ext cx="42243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STRAUMANN </a:t>
            </a:r>
            <a:fld id="{94B99C8B-C5EF-4306-B177-CA013160DBE1}" type="datetime4">
              <a:rPr lang="en-GB" b="0"/>
              <a:pPr/>
              <a:t>9 August 2017</a:t>
            </a:fld>
            <a:endParaRPr lang="en-GB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1000">
    <p:fade/>
  </p:transition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193675" indent="-193675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05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955675" indent="-1905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336675" indent="-1905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1717675" indent="-1905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74875" indent="-1905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632075" indent="-1905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89275" indent="-1905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46475" indent="-1905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\\de10file\pcoudir\Quality%20Management\Handbook\Chapter%207\Icons\transfercenter.tif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\\de10file\pcoudir\Quality Management\Handbook\Chapter 7\Icons\transfercenter.t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7938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3554413" y="6172200"/>
            <a:ext cx="29527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A823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* For some licenses, case fee my apply</a:t>
            </a:r>
          </a:p>
        </p:txBody>
      </p:sp>
      <p:pic>
        <p:nvPicPr>
          <p:cNvPr id="118789" name="Picture 5" descr="coDiagnostiX_Presenter_Previ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57912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CARES caseXchange™: Impressions</a:t>
            </a:r>
            <a:endParaRPr lang="en-US" sz="2800"/>
          </a:p>
        </p:txBody>
      </p:sp>
      <p:sp>
        <p:nvSpPr>
          <p:cNvPr id="118792" name="AutoShape 8"/>
          <p:cNvSpPr>
            <a:spLocks noChangeArrowheads="1"/>
          </p:cNvSpPr>
          <p:nvPr/>
        </p:nvSpPr>
        <p:spPr bwMode="auto">
          <a:xfrm>
            <a:off x="7858125" y="6084888"/>
            <a:ext cx="871538" cy="773112"/>
          </a:xfrm>
          <a:prstGeom prst="star24">
            <a:avLst>
              <a:gd name="adj" fmla="val 37500"/>
            </a:avLst>
          </a:prstGeom>
          <a:solidFill>
            <a:schemeClr val="accent2"/>
          </a:solidFill>
          <a:ln w="9525" algn="ctr">
            <a:solidFill>
              <a:srgbClr val="0A823C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New</a:t>
            </a:r>
          </a:p>
          <a:p>
            <a:pPr algn="ctr"/>
            <a:r>
              <a:rPr lang="en-US" sz="1600" b="1">
                <a:solidFill>
                  <a:schemeClr val="bg1"/>
                </a:solidFill>
              </a:rPr>
              <a:t>coDX 8</a:t>
            </a:r>
          </a:p>
        </p:txBody>
      </p:sp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14800"/>
            <a:ext cx="564832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A823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6705600" y="2057400"/>
            <a:ext cx="1905000" cy="43497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Click to Begin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Apple iPa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553325" cy="578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1" name="Picture 3" descr="IMG_01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6243638" cy="468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b="0" dirty="0"/>
          </a:p>
        </p:txBody>
      </p:sp>
      <p:pic>
        <p:nvPicPr>
          <p:cNvPr id="132098" name="Picture 2" descr="Apple iPa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553325" cy="578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099" name="Picture 3" descr="IMG_01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6243638" cy="468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b="0" dirty="0"/>
          </a:p>
        </p:txBody>
      </p:sp>
      <p:pic>
        <p:nvPicPr>
          <p:cNvPr id="135170" name="Picture 2" descr="Apple iPa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553325" cy="578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1" name="Picture 3" descr="IMG_01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6243638" cy="468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Apple iPa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553325" cy="578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47" name="Picture 3" descr="IMG_01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6243638" cy="468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1 March Digital Bundles">
  <a:themeElements>
    <a:clrScheme name="2011 March Digital Bundles 13">
      <a:dk1>
        <a:srgbClr val="000000"/>
      </a:dk1>
      <a:lt1>
        <a:srgbClr val="FFFFFF"/>
      </a:lt1>
      <a:dk2>
        <a:srgbClr val="000000"/>
      </a:dk2>
      <a:lt2>
        <a:srgbClr val="6E6E6E"/>
      </a:lt2>
      <a:accent1>
        <a:srgbClr val="006E32"/>
      </a:accent1>
      <a:accent2>
        <a:srgbClr val="C3CD28"/>
      </a:accent2>
      <a:accent3>
        <a:srgbClr val="FFFFFF"/>
      </a:accent3>
      <a:accent4>
        <a:srgbClr val="000000"/>
      </a:accent4>
      <a:accent5>
        <a:srgbClr val="AABAAD"/>
      </a:accent5>
      <a:accent6>
        <a:srgbClr val="B0BA23"/>
      </a:accent6>
      <a:hlink>
        <a:srgbClr val="005028"/>
      </a:hlink>
      <a:folHlink>
        <a:srgbClr val="DCE67D"/>
      </a:folHlink>
    </a:clrScheme>
    <a:fontScheme name="2011 March Digital Bund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011 March Digital Bundl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 March Digital Bundl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 March Digital Bundl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 March Digital Bundl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 March Digital Bundl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 March Digital Bundl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 March Digital Bundl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 March Digital Bundl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 March Digital Bundl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 March Digital Bundl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 March Digital Bundl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 March Digital Bundl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 March Digital Bundles 13">
        <a:dk1>
          <a:srgbClr val="000000"/>
        </a:dk1>
        <a:lt1>
          <a:srgbClr val="FFFFFF"/>
        </a:lt1>
        <a:dk2>
          <a:srgbClr val="000000"/>
        </a:dk2>
        <a:lt2>
          <a:srgbClr val="6E6E6E"/>
        </a:lt2>
        <a:accent1>
          <a:srgbClr val="006E32"/>
        </a:accent1>
        <a:accent2>
          <a:srgbClr val="C3CD28"/>
        </a:accent2>
        <a:accent3>
          <a:srgbClr val="FFFFFF"/>
        </a:accent3>
        <a:accent4>
          <a:srgbClr val="000000"/>
        </a:accent4>
        <a:accent5>
          <a:srgbClr val="AABAAD"/>
        </a:accent5>
        <a:accent6>
          <a:srgbClr val="B0BA23"/>
        </a:accent6>
        <a:hlink>
          <a:srgbClr val="005028"/>
        </a:hlink>
        <a:folHlink>
          <a:srgbClr val="DCE6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2011 March Digital Bundles</Template>
  <TotalTime>148</TotalTime>
  <Words>20</Words>
  <Application>Microsoft Macintosh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Times</vt:lpstr>
      <vt:lpstr>Wingdings</vt:lpstr>
      <vt:lpstr>2011 March Digital Bundles</vt:lpstr>
      <vt:lpstr>CARES caseXchange™: Impressions</vt:lpstr>
      <vt:lpstr>PowerPoint Presentation</vt:lpstr>
      <vt:lpstr>PowerPoint Presentation</vt:lpstr>
      <vt:lpstr>PowerPoint Presentation</vt:lpstr>
      <vt:lpstr>PowerPoint Presentation</vt:lpstr>
    </vt:vector>
  </TitlesOfParts>
  <Company>Institut Straumann AG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 Roche</dc:creator>
  <cp:lastModifiedBy>joe farra</cp:lastModifiedBy>
  <cp:revision>10</cp:revision>
  <dcterms:created xsi:type="dcterms:W3CDTF">2011-09-09T21:36:34Z</dcterms:created>
  <dcterms:modified xsi:type="dcterms:W3CDTF">2017-08-09T04:32:21Z</dcterms:modified>
</cp:coreProperties>
</file>