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62" r:id="rId4"/>
    <p:sldId id="263" r:id="rId5"/>
    <p:sldId id="265" r:id="rId6"/>
    <p:sldId id="266" r:id="rId7"/>
    <p:sldId id="267" r:id="rId8"/>
    <p:sldId id="258" r:id="rId9"/>
  </p:sldIdLst>
  <p:sldSz cx="9906000" cy="6858000" type="A4"/>
  <p:notesSz cx="6735763" cy="9866313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C00"/>
    <a:srgbClr val="00247D"/>
    <a:srgbClr val="0099FF"/>
    <a:srgbClr val="E6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0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19FBA-BDE6-4778-A745-D1FBD3E7499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06963-0C16-40C0-9F88-9CB1ACD08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4691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AAE56-ECE3-4D86-AF97-21EEAF1A09C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4AEB9-AE95-4A6F-B9D9-38217891E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97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4AEB9-AE95-4A6F-B9D9-38217891E6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1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4AEB9-AE95-4A6F-B9D9-38217891E6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37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0" y="3505200"/>
            <a:ext cx="9906000" cy="1143000"/>
          </a:xfrm>
          <a:prstGeom prst="rect">
            <a:avLst/>
          </a:prstGeom>
          <a:solidFill>
            <a:srgbClr val="0099FF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47650" y="4114800"/>
            <a:ext cx="7842250" cy="533400"/>
          </a:xfrm>
          <a:noFill/>
        </p:spPr>
        <p:txBody>
          <a:bodyPr vert="horz"/>
          <a:lstStyle>
            <a:lvl1pPr algn="l">
              <a:defRPr sz="2000" b="1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47650" y="4706112"/>
            <a:ext cx="751205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8" name="Rectangle 10"/>
          <p:cNvSpPr/>
          <p:nvPr/>
        </p:nvSpPr>
        <p:spPr>
          <a:xfrm>
            <a:off x="0" y="0"/>
            <a:ext cx="9906000" cy="4038600"/>
          </a:xfrm>
          <a:prstGeom prst="rect">
            <a:avLst/>
          </a:prstGeom>
          <a:solidFill>
            <a:srgbClr val="E60019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645880"/>
            <a:ext cx="9906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36" y="5694608"/>
            <a:ext cx="4320164" cy="1163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260648"/>
            <a:ext cx="8750300" cy="348952"/>
          </a:xfrm>
          <a:solidFill>
            <a:srgbClr val="E60019"/>
          </a:solidFill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26898" y="609600"/>
            <a:ext cx="8746998" cy="260337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26898" y="3198920"/>
            <a:ext cx="4295902" cy="348952"/>
          </a:xfrm>
          <a:solidFill>
            <a:srgbClr val="E60019"/>
          </a:solidFill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26898" y="3547872"/>
            <a:ext cx="429590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784598" y="3198920"/>
            <a:ext cx="4295902" cy="348952"/>
          </a:xfrm>
          <a:solidFill>
            <a:srgbClr val="E60019"/>
          </a:solidFill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784598" y="3547872"/>
            <a:ext cx="429590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fld id="{42DE272F-2383-4484-8243-D46A3C6E9F8D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>
          <a:xfrm>
            <a:off x="2930525" y="6477001"/>
            <a:ext cx="404495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4292600" cy="325752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30200" y="764704"/>
            <a:ext cx="4292600" cy="25515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26898" y="3319272"/>
            <a:ext cx="4295902" cy="325752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26898" y="3702976"/>
            <a:ext cx="4295902" cy="25515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787900" y="381000"/>
            <a:ext cx="4292600" cy="325752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787900" y="764704"/>
            <a:ext cx="4292600" cy="25515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784598" y="3319272"/>
            <a:ext cx="4295902" cy="325752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784598" y="3702976"/>
            <a:ext cx="4295902" cy="25515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fld id="{42DE272F-2383-4484-8243-D46A3C6E9F8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787900" y="381000"/>
            <a:ext cx="4292600" cy="311696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787900" y="692696"/>
            <a:ext cx="4292600" cy="16451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4295902" cy="311696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30200" y="692695"/>
            <a:ext cx="4292600" cy="555570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784598" y="2340864"/>
            <a:ext cx="4292600" cy="311696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784598" y="2652560"/>
            <a:ext cx="4292600" cy="16451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787900" y="4291584"/>
            <a:ext cx="4292600" cy="311696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787900" y="4603280"/>
            <a:ext cx="4292600" cy="16451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fld id="{42DE272F-2383-4484-8243-D46A3C6E9F8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784598" y="381000"/>
            <a:ext cx="4295902" cy="311696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784598" y="692695"/>
            <a:ext cx="4292600" cy="555570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30200" y="381000"/>
            <a:ext cx="4292600" cy="311696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30200" y="692696"/>
            <a:ext cx="4292600" cy="16451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26898" y="2340864"/>
            <a:ext cx="4292600" cy="311696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26898" y="2652560"/>
            <a:ext cx="4292600" cy="16451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30200" y="4291584"/>
            <a:ext cx="4292600" cy="311696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30200" y="4603280"/>
            <a:ext cx="4292600" cy="16451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fld id="{42DE272F-2383-4484-8243-D46A3C6E9F8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4292600" cy="311696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30200" y="692696"/>
            <a:ext cx="4292600" cy="262352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26898" y="3319272"/>
            <a:ext cx="4295902" cy="311696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26898" y="3630968"/>
            <a:ext cx="4295902" cy="262352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787900" y="381000"/>
            <a:ext cx="4292600" cy="311696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787900" y="692696"/>
            <a:ext cx="4292600" cy="16451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784598" y="2340864"/>
            <a:ext cx="4292600" cy="311696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784598" y="2652560"/>
            <a:ext cx="4292600" cy="16451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787900" y="4291584"/>
            <a:ext cx="4292600" cy="311696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787900" y="4603280"/>
            <a:ext cx="4292600" cy="164512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fld id="{42DE272F-2383-4484-8243-D46A3C6E9F8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33502" y="381000"/>
            <a:ext cx="4292600" cy="289544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33502" y="670544"/>
            <a:ext cx="4292600" cy="166727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30200" y="2340864"/>
            <a:ext cx="4292600" cy="289544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30200" y="2630408"/>
            <a:ext cx="4292600" cy="166727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33502" y="4291584"/>
            <a:ext cx="4292600" cy="289544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33502" y="4581128"/>
            <a:ext cx="4292600" cy="166727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787900" y="381000"/>
            <a:ext cx="4292600" cy="289544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787900" y="692696"/>
            <a:ext cx="4292600" cy="262352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784598" y="3319272"/>
            <a:ext cx="4295902" cy="289544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784598" y="3630968"/>
            <a:ext cx="4295902" cy="262352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42DE272F-2383-4484-8243-D46A3C6E9F8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36804" y="381000"/>
            <a:ext cx="8000746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30200" y="838200"/>
            <a:ext cx="800735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36804" y="1295400"/>
            <a:ext cx="8000746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36804" y="1752600"/>
            <a:ext cx="8000746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36804" y="2209800"/>
            <a:ext cx="8000746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36804" y="2667000"/>
            <a:ext cx="8000746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36804" y="3124200"/>
            <a:ext cx="8000746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36804" y="3581400"/>
            <a:ext cx="8000746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36804" y="4038600"/>
            <a:ext cx="8000746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36804" y="4495800"/>
            <a:ext cx="8000746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36804" y="4953000"/>
            <a:ext cx="8000746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36804" y="5410200"/>
            <a:ext cx="8000746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8337550" y="381000"/>
            <a:ext cx="742950" cy="2286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8337550" y="838200"/>
            <a:ext cx="742950" cy="2286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8337550" y="1295400"/>
            <a:ext cx="742950" cy="2286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8337550" y="1752600"/>
            <a:ext cx="742950" cy="2286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8337550" y="2209800"/>
            <a:ext cx="742950" cy="2286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8337550" y="2667000"/>
            <a:ext cx="742950" cy="2286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8337550" y="3124200"/>
            <a:ext cx="742950" cy="2286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8337550" y="3581400"/>
            <a:ext cx="742950" cy="2286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8337550" y="4038600"/>
            <a:ext cx="742950" cy="2286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8337550" y="4495800"/>
            <a:ext cx="742950" cy="2286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8337550" y="4953000"/>
            <a:ext cx="742950" cy="2286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8337550" y="5410200"/>
            <a:ext cx="742950" cy="2286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36804" y="5867400"/>
            <a:ext cx="8000746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8337550" y="5867400"/>
            <a:ext cx="742950" cy="2286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fld id="{42DE272F-2383-4484-8243-D46A3C6E9F8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038601"/>
            <a:ext cx="9906000" cy="609600"/>
          </a:xfrm>
          <a:prstGeom prst="rect">
            <a:avLst/>
          </a:prstGeom>
          <a:solidFill>
            <a:srgbClr val="E60019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47650" y="4114800"/>
            <a:ext cx="784225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6456" y="6453336"/>
            <a:ext cx="1106170" cy="304800"/>
          </a:xfrm>
        </p:spPr>
        <p:txBody>
          <a:bodyPr anchor="ctr"/>
          <a:lstStyle>
            <a:extLst/>
          </a:lstStyle>
          <a:p>
            <a:fld id="{42DE272F-2383-4484-8243-D46A3C6E9F8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4645880"/>
            <a:ext cx="9906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42" y="5877272"/>
            <a:ext cx="3641858" cy="980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8750300" cy="383704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42DE272F-2383-4484-8243-D46A3C6E9F8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fld id="{42DE272F-2383-4484-8243-D46A3C6E9F8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8750300" cy="311696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30200" y="764704"/>
            <a:ext cx="8750300" cy="548369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42DE272F-2383-4484-8243-D46A3C6E9F8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260648"/>
            <a:ext cx="4295902" cy="348952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30200" y="692695"/>
            <a:ext cx="4292600" cy="555570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784598" y="260648"/>
            <a:ext cx="4295902" cy="348952"/>
          </a:xfrm>
          <a:solidFill>
            <a:srgbClr val="E60019"/>
          </a:solidFill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784598" y="692695"/>
            <a:ext cx="4292600" cy="555570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42DE272F-2383-4484-8243-D46A3C6E9F8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32656"/>
            <a:ext cx="4292600" cy="276944"/>
          </a:xfrm>
          <a:solidFill>
            <a:srgbClr val="E60019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30200" y="609600"/>
            <a:ext cx="4292600" cy="267538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26898" y="3270928"/>
            <a:ext cx="4295902" cy="276944"/>
          </a:xfrm>
          <a:solidFill>
            <a:srgbClr val="CC0000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26898" y="3547872"/>
            <a:ext cx="429590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784598" y="332656"/>
            <a:ext cx="4295902" cy="276944"/>
          </a:xfrm>
          <a:solidFill>
            <a:srgbClr val="CC0000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784598" y="609601"/>
            <a:ext cx="42926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42DE272F-2383-4484-8243-D46A3C6E9F8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381000"/>
            <a:ext cx="4295902" cy="311696"/>
          </a:xfrm>
          <a:solidFill>
            <a:srgbClr val="E60019"/>
          </a:solidFill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30200" y="692695"/>
            <a:ext cx="4292600" cy="555570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787900" y="381000"/>
            <a:ext cx="4292600" cy="311696"/>
          </a:xfrm>
          <a:solidFill>
            <a:srgbClr val="E60019"/>
          </a:solidFill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787900" y="706752"/>
            <a:ext cx="4292600" cy="260947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784598" y="3319272"/>
            <a:ext cx="4295902" cy="311696"/>
          </a:xfrm>
          <a:solidFill>
            <a:srgbClr val="E60019"/>
          </a:solidFill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784598" y="3645024"/>
            <a:ext cx="4295902" cy="260947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42DE272F-2383-4484-8243-D46A3C6E9F8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9328150" y="0"/>
            <a:ext cx="577850" cy="6858000"/>
          </a:xfrm>
          <a:prstGeom prst="rect">
            <a:avLst/>
          </a:prstGeom>
          <a:solidFill>
            <a:srgbClr val="0099FF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9328150" y="381001"/>
            <a:ext cx="57785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30200" y="381001"/>
            <a:ext cx="8750300" cy="578430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350489" y="6446557"/>
            <a:ext cx="1073150" cy="3048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/>
            </a:lvl1pPr>
            <a:extLst/>
          </a:lstStyle>
          <a:p>
            <a:fld id="{42DE272F-2383-4484-8243-D46A3C6E9F8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82550" cy="6858000"/>
          </a:xfrm>
          <a:prstGeom prst="rect">
            <a:avLst/>
          </a:prstGeom>
          <a:solidFill>
            <a:srgbClr val="29CC00">
              <a:alpha val="50196"/>
            </a:srgb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2" y="6237312"/>
            <a:ext cx="2254266" cy="6070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285750" marR="0" indent="-285750" algn="l" rtl="0" eaLnBrk="1" latinLnBrk="0" hangingPunct="1">
        <a:spcBef>
          <a:spcPct val="20000"/>
        </a:spcBef>
        <a:buFont typeface="Arial" pitchFamily="34" charset="0"/>
        <a:buChar char="•"/>
        <a:defRPr sz="1800" b="1">
          <a:solidFill>
            <a:srgbClr val="00247D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Calibri" pitchFamily="34" charset="0"/>
        <a:buChar char="—"/>
        <a:defRPr sz="1400" b="0">
          <a:solidFill>
            <a:srgbClr val="00247D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Calibri" pitchFamily="34" charset="0"/>
        <a:buChar char="…"/>
        <a:defRPr sz="1100" i="1">
          <a:solidFill>
            <a:srgbClr val="00247D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050" i="1">
          <a:solidFill>
            <a:srgbClr val="00247D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050" i="1">
          <a:solidFill>
            <a:srgbClr val="00247D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Sports for Schools: </a:t>
            </a:r>
            <a:r>
              <a:rPr lang="en-GB" dirty="0" smtClean="0"/>
              <a:t>brand guidelines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4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of 2014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Guiding Principles &amp; some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1568624" y="1628800"/>
            <a:ext cx="6768752" cy="3528392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To do our bit to encourage </a:t>
            </a:r>
            <a:r>
              <a:rPr lang="en-GB" sz="2400" dirty="0" smtClean="0"/>
              <a:t>kids </a:t>
            </a:r>
            <a:r>
              <a:rPr lang="en-GB" sz="2400" dirty="0"/>
              <a:t>to live a healthy life</a:t>
            </a:r>
          </a:p>
          <a:p>
            <a:pPr lvl="0"/>
            <a:r>
              <a:rPr lang="en-GB" sz="2400" dirty="0"/>
              <a:t>To inspire, challenge, and excite</a:t>
            </a:r>
          </a:p>
          <a:p>
            <a:pPr lvl="0"/>
            <a:r>
              <a:rPr lang="en-GB" sz="2400" dirty="0"/>
              <a:t>To encourage </a:t>
            </a:r>
            <a:r>
              <a:rPr lang="en-GB" sz="2400" dirty="0" smtClean="0"/>
              <a:t>“</a:t>
            </a:r>
            <a:r>
              <a:rPr lang="en-GB" sz="2400" dirty="0" err="1" smtClean="0">
                <a:solidFill>
                  <a:srgbClr val="E60019"/>
                </a:solidFill>
              </a:rPr>
              <a:t>i</a:t>
            </a:r>
            <a:r>
              <a:rPr lang="en-GB" sz="2400" dirty="0" smtClean="0">
                <a:solidFill>
                  <a:srgbClr val="E60019"/>
                </a:solidFill>
              </a:rPr>
              <a:t> </a:t>
            </a:r>
            <a:r>
              <a:rPr lang="en-GB" sz="2400" dirty="0">
                <a:solidFill>
                  <a:srgbClr val="E60019"/>
                </a:solidFill>
              </a:rPr>
              <a:t>can’t</a:t>
            </a:r>
            <a:r>
              <a:rPr lang="en-GB" sz="2400" dirty="0"/>
              <a:t>” to become “</a:t>
            </a:r>
            <a:r>
              <a:rPr lang="en-GB" sz="2400" dirty="0">
                <a:solidFill>
                  <a:srgbClr val="29CC00"/>
                </a:solidFill>
              </a:rPr>
              <a:t>I </a:t>
            </a:r>
            <a:r>
              <a:rPr lang="en-GB" sz="2400" dirty="0" smtClean="0">
                <a:solidFill>
                  <a:srgbClr val="29CC00"/>
                </a:solidFill>
              </a:rPr>
              <a:t>CAN</a:t>
            </a:r>
            <a:r>
              <a:rPr lang="en-GB" sz="2400" dirty="0" smtClean="0"/>
              <a:t>”</a:t>
            </a:r>
            <a:endParaRPr lang="en-GB" sz="2400" dirty="0"/>
          </a:p>
          <a:p>
            <a:pPr lvl="0"/>
            <a:r>
              <a:rPr lang="en-GB" sz="2400" dirty="0"/>
              <a:t>To be socially and environmentally responsible</a:t>
            </a:r>
          </a:p>
          <a:p>
            <a:pPr lvl="0"/>
            <a:r>
              <a:rPr lang="en-GB" sz="2400" dirty="0"/>
              <a:t>To create worthwhile and well rewarded careers</a:t>
            </a:r>
          </a:p>
          <a:p>
            <a:pPr lvl="0"/>
            <a:r>
              <a:rPr lang="en-GB" sz="2400" dirty="0"/>
              <a:t>To do the right </a:t>
            </a:r>
            <a:r>
              <a:rPr lang="en-GB" sz="2400" dirty="0" smtClean="0"/>
              <a:t>thing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16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Our 5 brand values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488504" y="1183352"/>
          <a:ext cx="3994842" cy="4693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94842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3200" b="1" dirty="0" smtClean="0">
                          <a:solidFill>
                            <a:srgbClr val="00247D"/>
                          </a:solidFill>
                        </a:rPr>
                        <a:t>EXCITE</a:t>
                      </a:r>
                      <a:endParaRPr lang="en-GB" sz="2400" b="1" dirty="0">
                        <a:solidFill>
                          <a:srgbClr val="00247D"/>
                        </a:solidFill>
                      </a:endParaRPr>
                    </a:p>
                  </a:txBody>
                  <a:tcPr>
                    <a:solidFill>
                      <a:srgbClr val="00247D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>
                          <a:solidFill>
                            <a:srgbClr val="00247D"/>
                          </a:solidFill>
                        </a:rPr>
                        <a:t>The key, central value around which the other four are built.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>
                          <a:solidFill>
                            <a:srgbClr val="00247D"/>
                          </a:solidFill>
                        </a:rPr>
                        <a:t>We want children to discover for themselves the great feeling from physical exercise – whether at an event or elsewhere.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>
                          <a:solidFill>
                            <a:srgbClr val="00247D"/>
                          </a:solidFill>
                        </a:rPr>
                        <a:t>If we had to sum Sports for Schools up in just one word, this would be it.</a:t>
                      </a:r>
                      <a:endParaRPr lang="en-GB" sz="2400" dirty="0">
                        <a:solidFill>
                          <a:srgbClr val="00247D"/>
                        </a:solidFill>
                      </a:endParaRPr>
                    </a:p>
                  </a:txBody>
                  <a:tcPr>
                    <a:solidFill>
                      <a:srgbClr val="00247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greenbeankindergarten.files.wordpress.com/2011/07/thumbs-up-b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84" y="1412776"/>
            <a:ext cx="2523656" cy="38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Our 5 brand values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488504" y="1122000"/>
          <a:ext cx="3994842" cy="5547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94842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3200" b="1" dirty="0" smtClean="0">
                          <a:solidFill>
                            <a:srgbClr val="00247D"/>
                          </a:solidFill>
                        </a:rPr>
                        <a:t>ACHIEVE</a:t>
                      </a:r>
                      <a:endParaRPr lang="en-GB" sz="2400" b="1" dirty="0">
                        <a:solidFill>
                          <a:srgbClr val="00247D"/>
                        </a:solidFill>
                      </a:endParaRPr>
                    </a:p>
                  </a:txBody>
                  <a:tcPr>
                    <a:solidFill>
                      <a:srgbClr val="00247D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rgbClr val="00247D"/>
                          </a:solidFill>
                        </a:rPr>
                        <a:t>We want everyone who connects with Sports for Schools to get a sense of achievement.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rgbClr val="00247D"/>
                          </a:solidFill>
                        </a:rPr>
                        <a:t>We want people to discover that anything is possible to those that try – and the result is a wonderful sense of achievement.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rgbClr val="00247D"/>
                          </a:solidFill>
                        </a:rPr>
                        <a:t>For some this will be from just completing a fitness circuit, for others it will come from seeing those children discover new physical abilities.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rgbClr val="00247D"/>
                          </a:solidFill>
                        </a:rPr>
                        <a:t>However it happens, touching Sports for Schools will deliver a great result for that person – they will have achieved something.</a:t>
                      </a:r>
                      <a:endParaRPr lang="en-GB" sz="2000" dirty="0">
                        <a:solidFill>
                          <a:srgbClr val="00247D"/>
                        </a:solidFill>
                      </a:endParaRPr>
                    </a:p>
                  </a:txBody>
                  <a:tcPr>
                    <a:solidFill>
                      <a:srgbClr val="00247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http://www.kidpointz.com/oh-behave/wp-content/uploads/2012/01/iStock_000003207225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745">
            <a:off x="5455393" y="1208704"/>
            <a:ext cx="2962898" cy="19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eachersinsport.files.wordpress.com/2011/05/kids-finish-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714">
            <a:off x="6475381" y="2947430"/>
            <a:ext cx="2534716" cy="254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logs.mydevstaging.com/blogs/fearless-feisty-mama/files/2013/09/shutterstock_141360337-2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870">
            <a:off x="5102100" y="3549721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oregonchildsupport.gov/services/PublishingImages/sibling_hug_600x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86">
            <a:off x="6481809" y="2604494"/>
            <a:ext cx="2813294" cy="187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k.picdn.net/shutterstock/videos/2465393/preview/stock-footage-parents-and-children-hugging-and-looking-at-camera-from-above-representing-family-support-and-u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536">
            <a:off x="5054339" y="889645"/>
            <a:ext cx="3211567" cy="17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0200" y="381000"/>
            <a:ext cx="8750300" cy="31169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Our 5 brand values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416496" y="1360512"/>
          <a:ext cx="4176464" cy="487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76464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2800" b="1" dirty="0" smtClean="0">
                          <a:solidFill>
                            <a:srgbClr val="00247D"/>
                          </a:solidFill>
                        </a:rPr>
                        <a:t>TEAM</a:t>
                      </a:r>
                      <a:endParaRPr lang="en-GB" sz="2000" b="1" dirty="0">
                        <a:solidFill>
                          <a:srgbClr val="00247D"/>
                        </a:solidFill>
                      </a:endParaRPr>
                    </a:p>
                  </a:txBody>
                  <a:tcPr>
                    <a:solidFill>
                      <a:srgbClr val="00247D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rgbClr val="00247D"/>
                          </a:solidFill>
                        </a:rPr>
                        <a:t>Excitement isn’t the same when you have no one to share it with.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rgbClr val="00247D"/>
                          </a:solidFill>
                        </a:rPr>
                        <a:t>The sense of being</a:t>
                      </a:r>
                      <a:r>
                        <a:rPr lang="en-GB" sz="2000" baseline="0" dirty="0" smtClean="0">
                          <a:solidFill>
                            <a:srgbClr val="00247D"/>
                          </a:solidFill>
                        </a:rPr>
                        <a:t> in a crowd trying your hardest, making your muscles work, and then the great feeling of recovering from the activity are all part of being in a team.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 smtClean="0">
                          <a:solidFill>
                            <a:srgbClr val="00247D"/>
                          </a:solidFill>
                        </a:rPr>
                        <a:t>Creating a new personal benchmark each and every time you do the fitness circuits, during the event or weeks afterwards, competing with your friends to better yourself.</a:t>
                      </a:r>
                      <a:endParaRPr lang="en-GB" sz="2000" dirty="0">
                        <a:solidFill>
                          <a:srgbClr val="00247D"/>
                        </a:solidFill>
                      </a:endParaRPr>
                    </a:p>
                  </a:txBody>
                  <a:tcPr>
                    <a:solidFill>
                      <a:srgbClr val="00247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104" name="Picture 8" descr="http://www.mykidsy.com/wp-content/uploads/2013/11/iStock_000011846803Small_ikgKGYcAPC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9263">
            <a:off x="4632909" y="3801301"/>
            <a:ext cx="2615438" cy="174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.yimg.com/ao/i/customsolutions/individual-vs-te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883">
            <a:off x="6837259" y="5017612"/>
            <a:ext cx="2468919" cy="16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://carlstonmd.com/wp-content/uploads/2013/06/glass_of_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3598626"/>
            <a:ext cx="2081808" cy="26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hroniclejournal.com/sites/default/files/publications/new-horizons/issues/2010/september/images/healthy-child-develop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7175">
            <a:off x="5815640" y="1328551"/>
            <a:ext cx="2693927" cy="209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Our 5 brand values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488504" y="1183352"/>
          <a:ext cx="3994842" cy="4632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94842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3200" b="1" dirty="0" smtClean="0">
                          <a:solidFill>
                            <a:srgbClr val="00247D"/>
                          </a:solidFill>
                        </a:rPr>
                        <a:t>ALERT</a:t>
                      </a:r>
                      <a:endParaRPr lang="en-GB" sz="2400" b="1" dirty="0">
                        <a:solidFill>
                          <a:srgbClr val="00247D"/>
                        </a:solidFill>
                      </a:endParaRPr>
                    </a:p>
                  </a:txBody>
                  <a:tcPr>
                    <a:solidFill>
                      <a:srgbClr val="00247D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rgbClr val="00247D"/>
                          </a:solidFill>
                        </a:rPr>
                        <a:t>The net result of all</a:t>
                      </a:r>
                      <a:r>
                        <a:rPr lang="en-GB" sz="2000" baseline="0" dirty="0" smtClean="0">
                          <a:solidFill>
                            <a:srgbClr val="00247D"/>
                          </a:solidFill>
                        </a:rPr>
                        <a:t> the excitement, achievement, working as a team is a sense of being sharp: both physically and mentally sharp.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 smtClean="0">
                          <a:solidFill>
                            <a:srgbClr val="00247D"/>
                          </a:solidFill>
                        </a:rPr>
                        <a:t>We don’t molly-coddle participants; because letting them work hard, pushing their physical boundaries is perhaps the best way for them to feel sharp at the end of the event – and later on when they test their physical fitness in the future.</a:t>
                      </a:r>
                      <a:endParaRPr lang="en-GB" sz="2400" dirty="0">
                        <a:solidFill>
                          <a:srgbClr val="00247D"/>
                        </a:solidFill>
                      </a:endParaRPr>
                    </a:p>
                  </a:txBody>
                  <a:tcPr>
                    <a:solidFill>
                      <a:srgbClr val="00247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AutoShape 12" descr="data:image/jpeg;base64,/9j/4AAQSkZJRgABAQAAAQABAAD/2wCEAAkGBxQTEhUSEhQUFRUVGBQUFRQVFRUUFRUVFBQWFhQUFBQYHCggGBolGxQWITEhJSkrLi4uFx8zODMsNygtLisBCgoKDg0OGhAQGiwfICYsLCwsLCwsLCwsLCwtMCwsLCwsLCwsLCwsLCwsLCwsLCwsLCwsLCwsNyw3LCssLDQsLP/AABEIAMkA+wMBIgACEQEDEQH/xAAcAAABBQEBAQAAAAAAAAAAAAAAAwQFBgcBAgj/xABCEAABAwIDBAUJBQcDBQAAAAABAAIDBBESITEFBkFRImFxgZEHEzJCUqGxwdEUYnLh8BUjM4KSsvEWU2MIJEOiwv/EABoBAQADAQEBAAAAAAAAAAAAAAACAwQBBQb/xAAqEQACAgEDBAEEAQUAAAAAAAAAAQIRAwQSIRMxQVEiBRQycWFCgaHh8P/aAAwDAQACEQMRAD8A3FCEIAQhCAEIQgBCEIAQhCAEIQgBCEIAQhCAEIQgBCEIAQhCAELiCUB1CYV21I4wbuaXWyYCMR6gE2p9utOo8D9dVBzinTLFim1aRMITNu0WH2vAr0yvYTbMHhdd3x9kdkvQ6QuXQFIidQhCAEIQgBCF4c8DUhAe02rK6OIYpJGMHNzg34qp78b6tpYh5qz3vvgIIIsPWy1CxDa+3nzPLpnyOcebvyyVcsldiyOO+Wb9Wb70rMg4yfgFx/Uckzd5Q4B/45bc+j8Lr58+0NOuLxI/ylnz5dEkdjlXvkW9OJvkflJozqXt7Wg27gVMbN3rpJzaOdlz6rjhPcHar5jY9pNi4368k5gqyw5E5cL38LrvUkc6UT6tBXVgmwt+KqEDBLiZpgf0mnq5tPYtE3e8okMxDJh5l+l73YT26jvU45EyuWJou6FxrgcxmF1WFYIQhACEIQAhCEAIQhAcKzTe3eGSepdSQS+aZGDjeL3c7IFuRBtn7j1LSnL57jc77RUSuOjnN73OLvdZZ9RJpUj0vp0IuUpvx2/ZObswOjdI6V2J7iQHXPoDiCeZUtVbx+aIbG1rn8zo0dQUFQ1PQbJI7t8SGge5RdFNic5x5nVY7Z7WmwLUZXKfJYKjbM7/AEpHDqacI9yVodtyxkdIuHsuN/AnMKJBXcS5bPWelxOO3aq/Rs2x9otnibI3iMxxDhqCnwWf+TSqOOWK+WFrwOsGxPgR4LQAvSxy3RTPiNdpvt88sa7eP0dQhCmZAQheJXhoJJsACSeQGqAgt8d420cOL0pHXETObvaP3Qvn7eHbtQ+TzrpnOcL36Ry7G8B2Kf3x2y6qnklLuiCWR3OTWNOVus696oU8xMhdcHX/AAs7luZpUdqFH7Ue8AElwbkLn0RybySTTc5XBOlyT8UkJbZWaOy6V1/Wa4dR4LDfP5pVkNxkSnfmcQB6rntBsusitc8rHxNiuWdoZ+ZvYnr9yUYy5IOrcr/AqRjps/H8kmaQ+kOvwsuWd2sb073NOX8zPvDW3JSlNUXz4DUcQkoNnuLr2Njbx6k5k2a5hLrHL5/MKLaJqLNK8nO9RY5tNK7FG7KJ59V3sHtWphfM8NSWEHhfMjhyd4rft0drfaaVknrAYX/ib9cj3q7FO+DPmhXKJpCEK8oBCEIAQhCAEIQgOFZVv1uw+Gd1VE0uglI881oJMbv9wDiNb9p6lqq4QoTgpqmXYc0sUrR89bQjkthYRYm+l+9p5FIRNMb7HR+Y7eI7fqtp29ujFO7G392+1jYdE9o+ao22NyaiO9m+dZr0de3mCsU8Uo+D2dF9RhCdsr7Hr3jSf2BzXlmKxHtDMeGqmtm7FYXDzji7q9Ee7Mqk+gl9QwJXdlj8m1IQXTHR4wN7BmT2XAHctBCr2zbNDABYAgAcANLKwhb8H40fG6/M82Zzfk6hCFeYgVY8o+0DDQSlps5+CJv87gD7rqzqk+Vunc6iDhmGSxucOonDfuJCjP8AFkofkjDKuW/RHA2UXPSZ5cfiSlhN03eKGVHSI4giyzI1PkamiIuUrBSk5BOm1IuAeX5pSGpa11xp8TyC6ziQtBAW2aeZHuTt9NZw5cU2+03IJyzuVLCcFpcBfgFFk0hu1lnW6v8ACmYNn48LeYuVH+aOIZagX7bZBXjZezeieZsCeQtY2VUmXQS8idJsceaabZ4Qlv2Y2QObbIkW/pF1YWRCwHACy9R04AyUKJ7jJ9p7NMZLeRwnrB0Wg+SOct87CeTXDtaS0/JRG3KJz6gNAyu0k9it25WyvNvdJzbbtJwlx8b+Cuwt7ijUpbS5IQhbjzwQhCAEIQgBCEIAQhCAFxdQgMw8o1D5uoZMBlICD+Ia+IISewenZWjyi0uOmDvYePA5fRVvdplgvPyxrIepgneIt0Is1T0LrgHmAoOP0VLbPdeNvh4LRhfNGTOuLHKEIWgzAoneyDHR1DbX/dvNusC494UsvEzA4Fp0IIPYciuPlHVwz5EqBZzz15eOaZGXpO/Wmint6dmmGaoiItgkIHYCfp71Wnuy7b/FZ4o0sXEtzcpamfofAdfNRzSVJ01M8WLmPaDoXNLQewkWXZKhHkkoG5Fx0YNeZUns2oIZn+r6pnK0YGxjQZu6yl252YOOR+aqZai27qx+dde2V73+CvkTbWUNu1TNZE0NFtFPtYqi58I8OnsbW/JMKjaEoPRaLe0T8k4qqpsdy4ho4kmwUTV7XgyAliuSAOmOKOySryTFBIXem1oOtwp/ddzyJS62DGBHzsB0r96iKCDoagnnfLxUzurVNfDYZOY5zXtILXNdc6tOdjqDxCtwL5GbUNbSaXUIW0wghCEAIQhACEIQAhCEAIQhAQ+9seKkl6gD4OBVL3fKv+2mYoJRzY74LPNhHNY9QvmjdpX8Gi4w6KQ2S7okcj8VHUxyTvZr7PI5i/gfzXcbqSI5VcWSqFxdWsxghCEBi3ly2HgeyqYOjIcMluDgMie0fBYvMM/14L613z2KKujmgIzLSWdT25s9+XevlOrpy11iPRJB53HP3qlqpF8XaJ3yd7OZJUFzwHCJuMNOYvzt1WWi7wUU7oWvDRIzImEDMDmCs+8n1UI6kBxsJG4Cet2nxWwVVMJ4yy5Ac3CADbpDIg25ELJl5melhaWNV/czao2MGnE24bbFbMgchdRjGkSN6j81eaFrWymnlADWtDWvcbXcNRnzvl2JKs2I3HcDtCiptdyUsSb4Jrd6a8YPd4ZKwQyKr7NGAYRw+am6WdRUuTk4cElLEHCxVdO7ELZfONYA7ibfJWKF917c1WFa4CHJqf7NrS3I5t58W/komofYdVxfivVLI90jW4Q2M2z9Y568hddjNp8EJwTi7LiCury0L0vQPMBCEIAQhCAEIQgBCEIAQhCAQrReN45td8Fmmxjn3rTKs9B34XfBZjsp2fesep7o26TtIuFKck4hfaRp67eKZ0jsktNz5Z+Cgn2JyV2iwrq8xuuAeea9LeeeCEIQAsK8rG5gjqHVDOjFUG97XayfTCbaB9znzut1TetpGSsdHI0Oa4WIOijKNolGW1nyhDQPY/MG4+S0Hd/etobgmOF2gfwdbTF19ad7/wC4T4SaiFznM4ji3li6utUCC4cWvCxZIu+T0cGRI1qF1NOzC8MkBsc7HMcb6jNIbSrYXPtG9riMnW0BHBQ+61G17cNgAvVfu4ad2OP0eI7VQzVasfxOvoncLioWlm5qWgkUPJNkxTTp+12SiqdwUjA5WxfBRNCzXgLlPWNMjWg3JcBlnx5ppV7Pa/N5ceoEgf0jI96N3NmsbUscwC7Q65tb1SPmrIctEGo7G2y8hdXAur0DyQQhCAEIQgBCEIAQhCAEIQgGu1HWhkPJjv7Ssz2TqtE3jfalmP3HDxy+aznZZWLVP5I36RfFstVG5PX6KOoypAnJVrsTl3JnZ7rxt7LeCcphsZ37u3IuHvv80/W+DuKPPmqkwQhCkRBCEIBOWMOBa4AgixB0IKxjykbptpnslj9F5cLezaxA61tSovlbZeniP/Ifew/RVZl8bLsDamkUDdevwPF+PxWikB7M81kUZLHXWl7t1okjA4rAelIiK+gDXZLzE6yn62K97i9uWqgaqOxyv2FpVb7lsXaH9O9SEE1lVDNI3PC63Mi3xVqg3bq3NBDoQCAQcbjkdPVU4xk+yIZJRj3ZIgg8U/3eYMbiBkBYnrPWmtFu3NkJJWW+4CT71PNjbBGcINm52Au5x45cStWLFK7ZhzZYtbY82PLrt1Bw700zwcMgLm6ssQ8G9sJacwQRmOCZTbafIej0ByGvefor5ZYxKI4ZSZaC4c0Bw5qoAk6kntzXsBVfcfwWfb/yWy66qwyse3Rx78x704Ztpw1DT7lJaiPki9PLwT6FBt3gF8OHM/e/JEm3DmAwZZa3+Sl1oeyPQn6JxCr52xJyaO4lc/a8v3fD81zrwO/bzLChV8bbf7LT4ryd4H+w3xKdeA+3n6FN9p8NI/7xa33g/JUPZvBTu81ZJURhlmizsRte5ytkoajhLclizzUpWjfp4OEKZYaJ2Skb5KKoipEFdXY5JcknsJ2TxydfxH5KVUHsJ/TeOYB96nFtwv4IwZlU2CEIVpUCEJKapYz0nAdpsljuKqjeVf8AgQj/AJf/AIcrRJtqEetfsBKqW+d6zzbWXa2MuccWpJFhYDvVGWcdrVmjDjlvTozCUKW3a2kYpMJORUr/AKYvq89wSv8ApVhscbwRxFvosVo9Esrsy0jMOCVdTZcEypWuY0NBva1r65didmpeeDU4IOyMq9ng5kknr+nBQ+8u8+0KaKNlO+NrBZpfgDpGgX9q4IOXDK3WrHJG48U3qdmiRjmO9YEX5XFrqWOe2VojkhvjTIzcHe6plmfFLM6U4cQxBmVrAjJo5rSX3dYutlw4X5rM9190zR1DZxLjAa5paW2uHC2t+YB7lef2meLD4j6LX1YX3MssTpUv3/36IPe3ZYZJ9sYLDJs46iQGy92h6s+C7ShTLtoAtLXR3DgWkEggg5EaKAoqB0YwYrtaSGXHSDL9AO5kCwv1LPl2t3E1423CpcNf5X+iVY4JCprgNEn5k816ZDbRVuxwNWyveeIHXklo6ZwIJdknAj7Uxq5bGzvyXKSJ3fYWmAJswAc3fRLQ2GSjRLdOI5UTOu6okbouE0EiU84u2V0KlJ2SZkXh0y4SSFy26bSU+d16FQF5fUBcdEkmLQBPbqIZWAFLSbRAXU0RlFsmtiH98fwH+5qsKr27EZOKUiwIs3rGpI6tPBWFb8KagednfzBI1NUyMYnuDRzJ/V1ysqWxsdI42a0EnuWWbV266VzpXnIXDG3yHZ9UyZFA5ixObLbtrfFjRhhzcfWcLAddtSoGnlc84nEuJ1JzKoctccV78bq17Dq8QCxZMkpdz0sWGMFwWSEpfBdN404jcuISQeYHJevMpVrguYl2iG4SbCumJenSrz55KR22egxdDUkZ15dUhODg5DV0NTT7WFwVoTgUx6WLgjTQ7QC8/tRvNd4OUx46JeTEk27QalftIKlSZzk84FE7bj6JcNRn3cVIy1rQmNV+/wD3bSAXAtB4XdkLqMlfBOD8shqepCeNqQlWbi1PtxeLvolm7lVP+5F/7fRc6M/R158fsbipSn2tOG7kz8Zox/K4paPcV/rVA7o/q5d6OT0R6+L2R5qhzTeSqHNWGLcVnrTyHsDW/VO4tzKca43drz8rLv2+RkXqcaKVJXDmvMT5JMo2Pd+FpPvWk02wqdnowx9paHHxKkGsAyAt2ZKcdJ7ZB61f0ozmj3VqpM3gRD7xBP8AS1WbZm6UMdnPJld970R2M+t1YbLqvjghEzz1GSfk8hq9IQrigqflIq8FJYeu9re4XcfgFllfPZob1D35rSfKrCTSseNGyC/8wIHvssr2hezTwLW/T5LHnXyN2m/EZ3U5sKoLOtQLoydFJUM5aFnaNsZUXeGvunTKvrVQFfYEnIAXJOQHekdlbyR1EhiicS4Ak3BAsLDXvRRl4OSki9NretcdXKN2JQmdzml+HCAche9+SmxsONvpF7u02HuVixTZRLLBDB9d1rz9sJ0BPYn7KdjHghot4/FSk0AcLgKawPyyt514RANjlOjT3kD4rlHRzSF2JpiAyBcQcXWA06dqlWixsn0YyU1hRB55EMdjuHr37vzXPsAGuI+5S0z+m0L29ql04kOrL2RApG+x4klMKnZheej0SM8uPUrIGJvGOmUeNCOV3ZVKeNxdhxW7k/MDhliJJy7zop11G297DNM6aL/uGM5PB8OkqJ49tGiObcmRdXu1W4uJt7OEsdnrnmMlZd2NhvZ05gAR6IvfPiTZWYBdstMcMU7M09TOUdoLqEK4zghCEBxC6hACEIQAhCEAIQhAM9rbPZPC+GQdF4seY5EdYOaxXaWyHwPNNPk4XdE/1Xt6j+rFbqmG2tjxVMZjmbcagjJzT7TTwKqyY9xbjybDBTAW6oEoHWeSe767ElopQxxxsdcxv5gHMEcCLhVuoqgGG2pWRqnR6EXatEdtraD5Xlt+gDZrRp2nmnG5UdpZZOxt/efgo/DxParFu1TYIGuIzkxSd17D3BWRdJka5svu6Fdaptf02kd4z+quFY/NZXs6p83Kx49V11p3nA4AqzHLgz5Y07PHGykKd2VlHtb0k/iapoqYjUx53S8buj2L05iRlyFua6cG0LsU3YE/cE22bF0iVI4FxBjZybws6RKkXMXmKJdo5YhI3JcpKW9TG/gGvv2gZfEpyWZJntfzjYHvhNpY2l7Li4Lmi+EjiCARbrXHG+51P0WZdTDYW0W1FPFO3SVjXjquMx4p+rSoEIQgBCEIAQhCAEIQgBCEIAQhCAEIQgMX8v8AOY56B/qFtQxw4WxQ37879yzmdudlo3/Ul/Co/wAU/wDY1Z3U/IfBZdQvJs0z7oZVHom2pyHfkr/NTBjYmDRkQCoE/D8TPitIqtR+AqC7F0mQ7fSWibAqMcLSdQMJ7slno18fgr1up/CP4iuw7leTsWCJvFPIgm8Oidx6BaDLZ7wptUBO02qECO0TLEp5ZI0mqcrqOMTeENGS9PQ3RdOWcGiGr0NFwrgO7u0DYKdkLBZrMQA6i4kfFSaQpdO8/FLqZFghCEAIQhACEIQAhCEAIQhACEI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6" name="Picture 14" descr="http://www.practicingparents.com/wp-content/uploads/2009/05/exercis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367" y="3358530"/>
            <a:ext cx="2440775" cy="15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Our 5 brand values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344488" y="764704"/>
          <a:ext cx="4896544" cy="5897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96544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3200" b="1" dirty="0" smtClean="0">
                          <a:solidFill>
                            <a:srgbClr val="00247D"/>
                          </a:solidFill>
                        </a:rPr>
                        <a:t>WOW</a:t>
                      </a:r>
                      <a:endParaRPr lang="en-GB" sz="2400" b="1" dirty="0">
                        <a:solidFill>
                          <a:srgbClr val="00247D"/>
                        </a:solidFill>
                      </a:endParaRPr>
                    </a:p>
                  </a:txBody>
                  <a:tcPr>
                    <a:solidFill>
                      <a:srgbClr val="00247D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solidFill>
                            <a:srgbClr val="00247D"/>
                          </a:solidFill>
                        </a:rPr>
                        <a:t>The very best brands all create a sense of ‘wow’ by going to great lengths to make them happy. This is what WE want to achieve.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solidFill>
                            <a:srgbClr val="00247D"/>
                          </a:solidFill>
                        </a:rPr>
                        <a:t>Whether it’s because someone has received great service, discovered an extraordinary athlete, discovered something in themselves or we’ve done a great job of correcting a mistake.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solidFill>
                            <a:srgbClr val="00247D"/>
                          </a:solidFill>
                        </a:rPr>
                        <a:t>Negative situations will happen from time to time, but there is always a way to turn them around – and beyond that, to turn dissatisfied customers into brand ‘ambassadors’.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solidFill>
                            <a:srgbClr val="00247D"/>
                          </a:solidFill>
                        </a:rPr>
                        <a:t>If there’s an apology to be made, make it straight away. Be genuinely sorry. And use your discretion to satisfy the customer – even if the cause for complaint was out of your control.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solidFill>
                            <a:srgbClr val="00247D"/>
                          </a:solidFill>
                        </a:rPr>
                        <a:t>No customer is louder in their praise than the one who expected the worst and received the very best. This is word-of-mouth marketing at its very best.</a:t>
                      </a:r>
                      <a:endParaRPr lang="en-GB" sz="1700" dirty="0">
                        <a:solidFill>
                          <a:srgbClr val="00247D"/>
                        </a:solidFill>
                      </a:endParaRPr>
                    </a:p>
                  </a:txBody>
                  <a:tcPr>
                    <a:solidFill>
                      <a:srgbClr val="00247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://winthecustomer.com/wp-content/uploads/customer-service-w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2257424"/>
            <a:ext cx="33337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88023"/>
              </p:ext>
            </p:extLst>
          </p:nvPr>
        </p:nvGraphicFramePr>
        <p:xfrm>
          <a:off x="1124741" y="332656"/>
          <a:ext cx="7560846" cy="568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94"/>
                <a:gridCol w="840094"/>
                <a:gridCol w="840094"/>
                <a:gridCol w="840094"/>
                <a:gridCol w="840094"/>
                <a:gridCol w="840094"/>
                <a:gridCol w="840094"/>
                <a:gridCol w="840094"/>
                <a:gridCol w="840094"/>
              </a:tblGrid>
              <a:tr h="5171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Red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Green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Blue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HEX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171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#E60019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#d70b24</a:t>
                      </a:r>
                      <a:endParaRPr lang="en-GB" sz="1400" dirty="0"/>
                    </a:p>
                  </a:txBody>
                  <a:tcPr anchor="ctr"/>
                </a:tc>
              </a:tr>
              <a:tr h="5171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#66FF00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#6eb92b</a:t>
                      </a:r>
                      <a:endParaRPr lang="en-GB" sz="1400" dirty="0"/>
                    </a:p>
                  </a:txBody>
                  <a:tcPr anchor="ctr"/>
                </a:tc>
              </a:tr>
              <a:tr h="5171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#0DD9FF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#0094db</a:t>
                      </a:r>
                      <a:endParaRPr lang="en-GB" sz="1400" dirty="0"/>
                    </a:p>
                  </a:txBody>
                  <a:tcPr anchor="ctr"/>
                </a:tc>
              </a:tr>
              <a:tr h="5171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#191919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#3e3a39</a:t>
                      </a:r>
                      <a:endParaRPr lang="en-GB" sz="1400" dirty="0"/>
                    </a:p>
                  </a:txBody>
                  <a:tcPr anchor="ctr"/>
                </a:tc>
              </a:tr>
              <a:tr h="5171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#FF3319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#ea541f</a:t>
                      </a:r>
                      <a:endParaRPr lang="en-GB" sz="1400" dirty="0"/>
                    </a:p>
                  </a:txBody>
                  <a:tcPr anchor="ctr"/>
                </a:tc>
              </a:tr>
              <a:tr h="5171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#FF6619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#ef831e</a:t>
                      </a:r>
                      <a:endParaRPr lang="en-GB" sz="1400" dirty="0"/>
                    </a:p>
                  </a:txBody>
                  <a:tcPr anchor="ctr"/>
                </a:tc>
              </a:tr>
              <a:tr h="5171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#29CC00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#009233</a:t>
                      </a:r>
                      <a:endParaRPr lang="en-GB" sz="1400" dirty="0"/>
                    </a:p>
                  </a:txBody>
                  <a:tcPr anchor="ctr"/>
                </a:tc>
              </a:tr>
              <a:tr h="5171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#45E900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#3fa531</a:t>
                      </a:r>
                      <a:endParaRPr lang="en-GB" sz="1400" dirty="0"/>
                    </a:p>
                  </a:txBody>
                  <a:tcPr anchor="ctr"/>
                </a:tc>
              </a:tr>
              <a:tr h="5171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#0099FF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#0074c1</a:t>
                      </a:r>
                      <a:endParaRPr lang="en-GB" sz="1400" dirty="0"/>
                    </a:p>
                  </a:txBody>
                  <a:tcPr anchor="ctr"/>
                </a:tc>
              </a:tr>
              <a:tr h="51714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#33FFFF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#00afec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560512" y="908720"/>
            <a:ext cx="348208" cy="348208"/>
          </a:xfrm>
          <a:prstGeom prst="ellipse">
            <a:avLst/>
          </a:prstGeom>
          <a:solidFill>
            <a:srgbClr val="E6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60512" y="1428778"/>
            <a:ext cx="348208" cy="348208"/>
          </a:xfrm>
          <a:prstGeom prst="ellipse">
            <a:avLst/>
          </a:prstGeom>
          <a:solidFill>
            <a:srgbClr val="66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60512" y="1948836"/>
            <a:ext cx="348208" cy="348208"/>
          </a:xfrm>
          <a:prstGeom prst="ellipse">
            <a:avLst/>
          </a:prstGeom>
          <a:solidFill>
            <a:srgbClr val="0D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60512" y="2468894"/>
            <a:ext cx="348208" cy="348208"/>
          </a:xfrm>
          <a:prstGeom prst="ellips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60512" y="2988952"/>
            <a:ext cx="348208" cy="348208"/>
          </a:xfrm>
          <a:prstGeom prst="ellipse">
            <a:avLst/>
          </a:prstGeom>
          <a:solidFill>
            <a:srgbClr val="FF3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60512" y="3509010"/>
            <a:ext cx="348208" cy="348208"/>
          </a:xfrm>
          <a:prstGeom prst="ellipse">
            <a:avLst/>
          </a:prstGeom>
          <a:solidFill>
            <a:srgbClr val="FF6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60512" y="4029068"/>
            <a:ext cx="348208" cy="348208"/>
          </a:xfrm>
          <a:prstGeom prst="ellipse">
            <a:avLst/>
          </a:prstGeom>
          <a:solidFill>
            <a:srgbClr val="2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60512" y="4549126"/>
            <a:ext cx="348208" cy="348208"/>
          </a:xfrm>
          <a:prstGeom prst="ellipse">
            <a:avLst/>
          </a:prstGeom>
          <a:solidFill>
            <a:srgbClr val="45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0512" y="5069184"/>
            <a:ext cx="348208" cy="348208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60512" y="5589240"/>
            <a:ext cx="348208" cy="348208"/>
          </a:xfrm>
          <a:prstGeom prst="ellipse">
            <a:avLst/>
          </a:prstGeom>
          <a:solidFill>
            <a:srgbClr val="3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S Powerpoint Templat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SFS Powerpoint Template</Template>
  <TotalTime>683</TotalTime>
  <Words>659</Words>
  <Application>Microsoft Office PowerPoint</Application>
  <PresentationFormat>A4 Paper (210x297 mm)</PresentationFormat>
  <Paragraphs>136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SFS Powerpoint Template</vt:lpstr>
      <vt:lpstr>Sports for Schools: brand guidelines</vt:lpstr>
      <vt:lpstr>Review of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for Schools: 2014-15 Plan</dc:title>
  <dc:creator>Michael</dc:creator>
  <cp:lastModifiedBy>Francesca Laughton</cp:lastModifiedBy>
  <cp:revision>26</cp:revision>
  <cp:lastPrinted>2014-09-05T07:16:07Z</cp:lastPrinted>
  <dcterms:created xsi:type="dcterms:W3CDTF">2014-09-04T08:41:56Z</dcterms:created>
  <dcterms:modified xsi:type="dcterms:W3CDTF">2017-05-08T15:58:11Z</dcterms:modified>
</cp:coreProperties>
</file>