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2"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5" autoAdjust="0"/>
    <p:restoredTop sz="94660"/>
  </p:normalViewPr>
  <p:slideViewPr>
    <p:cSldViewPr>
      <p:cViewPr>
        <p:scale>
          <a:sx n="130" d="100"/>
          <a:sy n="130" d="100"/>
        </p:scale>
        <p:origin x="-1728" y="352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4B047-F2B5-4350-844B-9F8AD756D6A9}" type="datetimeFigureOut">
              <a:rPr lang="en-US" smtClean="0"/>
              <a:t>7/15/17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15909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B047-F2B5-4350-844B-9F8AD756D6A9}" type="datetimeFigureOut">
              <a:rPr lang="en-US" smtClean="0"/>
              <a:t>7/15/17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111954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B047-F2B5-4350-844B-9F8AD756D6A9}" type="datetimeFigureOut">
              <a:rPr lang="en-US" smtClean="0"/>
              <a:t>7/15/17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213106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B047-F2B5-4350-844B-9F8AD756D6A9}" type="datetimeFigureOut">
              <a:rPr lang="en-US" smtClean="0"/>
              <a:t>7/15/17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354050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4B047-F2B5-4350-844B-9F8AD756D6A9}" type="datetimeFigureOut">
              <a:rPr lang="en-US" smtClean="0"/>
              <a:t>7/15/17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39053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4B047-F2B5-4350-844B-9F8AD756D6A9}" type="datetimeFigureOut">
              <a:rPr lang="en-US" smtClean="0"/>
              <a:t>7/15/17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427679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4B047-F2B5-4350-844B-9F8AD756D6A9}" type="datetimeFigureOut">
              <a:rPr lang="en-US" smtClean="0"/>
              <a:t>7/15/17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400734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4B047-F2B5-4350-844B-9F8AD756D6A9}" type="datetimeFigureOut">
              <a:rPr lang="en-US" smtClean="0"/>
              <a:t>7/15/17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135750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4B047-F2B5-4350-844B-9F8AD756D6A9}" type="datetimeFigureOut">
              <a:rPr lang="en-US" smtClean="0"/>
              <a:t>7/15/17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11917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B047-F2B5-4350-844B-9F8AD756D6A9}" type="datetimeFigureOut">
              <a:rPr lang="en-US" smtClean="0"/>
              <a:t>7/15/17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202749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B047-F2B5-4350-844B-9F8AD756D6A9}" type="datetimeFigureOut">
              <a:rPr lang="en-US" smtClean="0"/>
              <a:t>7/15/17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C9621-CD65-43A0-A5DD-5ABF592A1895}" type="slidenum">
              <a:rPr lang="en-US" smtClean="0"/>
              <a:t>‹#›</a:t>
            </a:fld>
            <a:endParaRPr lang="en-US" dirty="0"/>
          </a:p>
        </p:txBody>
      </p:sp>
    </p:spTree>
    <p:extLst>
      <p:ext uri="{BB962C8B-B14F-4D97-AF65-F5344CB8AC3E}">
        <p14:creationId xmlns:p14="http://schemas.microsoft.com/office/powerpoint/2010/main" val="2487495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0E4B047-F2B5-4350-844B-9F8AD756D6A9}" type="datetimeFigureOut">
              <a:rPr lang="en-US" smtClean="0"/>
              <a:t>7/15/17</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98C9621-CD65-43A0-A5DD-5ABF592A1895}" type="slidenum">
              <a:rPr lang="en-US" smtClean="0"/>
              <a:t>‹#›</a:t>
            </a:fld>
            <a:endParaRPr lang="en-US" dirty="0"/>
          </a:p>
        </p:txBody>
      </p:sp>
    </p:spTree>
    <p:extLst>
      <p:ext uri="{BB962C8B-B14F-4D97-AF65-F5344CB8AC3E}">
        <p14:creationId xmlns:p14="http://schemas.microsoft.com/office/powerpoint/2010/main" val="77668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6324600" cy="1219200"/>
          </a:xfrm>
        </p:spPr>
        <p:txBody>
          <a:bodyPr>
            <a:normAutofit fontScale="92500" lnSpcReduction="10000"/>
          </a:bodyPr>
          <a:lstStyle/>
          <a:p>
            <a:r>
              <a:rPr lang="en-US" sz="3900" dirty="0" smtClean="0">
                <a:solidFill>
                  <a:schemeClr val="tx1"/>
                </a:solidFill>
              </a:rPr>
              <a:t>12% </a:t>
            </a:r>
            <a:r>
              <a:rPr lang="en-US" sz="1900" dirty="0" smtClean="0">
                <a:solidFill>
                  <a:schemeClr val="tx1"/>
                </a:solidFill>
              </a:rPr>
              <a:t>LLC</a:t>
            </a:r>
          </a:p>
          <a:p>
            <a:r>
              <a:rPr lang="en-US" sz="1300" dirty="0" smtClean="0">
                <a:solidFill>
                  <a:schemeClr val="tx1"/>
                </a:solidFill>
              </a:rPr>
              <a:t>Narrowing the racial diversity gap </a:t>
            </a:r>
          </a:p>
          <a:p>
            <a:r>
              <a:rPr lang="en-US" sz="1300" b="1" dirty="0" smtClean="0">
                <a:solidFill>
                  <a:schemeClr val="tx1"/>
                </a:solidFill>
              </a:rPr>
              <a:t>A powerful new approach to increasing the African-American employment rate in the communications industry</a:t>
            </a:r>
            <a:endParaRPr lang="en-US" sz="1300" b="1" dirty="0">
              <a:solidFill>
                <a:schemeClr val="tx1"/>
              </a:solidFill>
            </a:endParaRPr>
          </a:p>
        </p:txBody>
      </p:sp>
      <p:sp>
        <p:nvSpPr>
          <p:cNvPr id="4" name="Subtitle 2"/>
          <p:cNvSpPr txBox="1">
            <a:spLocks/>
          </p:cNvSpPr>
          <p:nvPr/>
        </p:nvSpPr>
        <p:spPr>
          <a:xfrm>
            <a:off x="533400" y="1066800"/>
            <a:ext cx="60960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200" dirty="0" smtClean="0">
                <a:solidFill>
                  <a:srgbClr val="7F7F7F"/>
                </a:solidFill>
              </a:rPr>
              <a:t>Despite efforts to increase participation, African-American rates of employment in the communications industry have actually declined over the past decade</a:t>
            </a:r>
            <a:endParaRPr lang="en-US" sz="1200" dirty="0">
              <a:solidFill>
                <a:srgbClr val="7F7F7F"/>
              </a:solidFill>
            </a:endParaRPr>
          </a:p>
        </p:txBody>
      </p:sp>
      <p:sp>
        <p:nvSpPr>
          <p:cNvPr id="5" name="Subtitle 2"/>
          <p:cNvSpPr txBox="1">
            <a:spLocks/>
          </p:cNvSpPr>
          <p:nvPr/>
        </p:nvSpPr>
        <p:spPr>
          <a:xfrm>
            <a:off x="533400" y="3429000"/>
            <a:ext cx="5905499" cy="1143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r>
              <a:rPr lang="en-US" sz="1200" dirty="0" smtClean="0">
                <a:solidFill>
                  <a:schemeClr val="bg1">
                    <a:lumMod val="50000"/>
                  </a:schemeClr>
                </a:solidFill>
              </a:rPr>
              <a:t>While the communications agency hiring rate of people of Hispanic or Asian origin has reached parity with their overall workforce participation rates, African-American participation has actually dropped by nearly a third.</a:t>
            </a:r>
            <a:br>
              <a:rPr lang="en-US" sz="1200" dirty="0" smtClean="0">
                <a:solidFill>
                  <a:schemeClr val="bg1">
                    <a:lumMod val="50000"/>
                  </a:schemeClr>
                </a:solidFill>
              </a:rPr>
            </a:br>
            <a:r>
              <a:rPr lang="en-US" sz="1200" dirty="0" smtClean="0">
                <a:solidFill>
                  <a:schemeClr val="bg1">
                    <a:lumMod val="50000"/>
                  </a:schemeClr>
                </a:solidFill>
              </a:rPr>
              <a:t>Communications agencies have identified this gap as a critical issue but are falling further behind on AA hiring.  </a:t>
            </a:r>
            <a:r>
              <a:rPr lang="en-US" sz="1100" dirty="0"/>
              <a:t/>
            </a:r>
            <a:br>
              <a:rPr lang="en-US" sz="1100" dirty="0"/>
            </a:br>
            <a:r>
              <a:rPr lang="en-US" sz="1100" dirty="0" smtClean="0"/>
              <a:t>*REFERENCE TO COME</a:t>
            </a:r>
            <a:endParaRPr lang="en-US" sz="1200" dirty="0" smtClean="0">
              <a:solidFill>
                <a:schemeClr val="bg1">
                  <a:lumMod val="50000"/>
                </a:schemeClr>
              </a:solidFill>
            </a:endParaRPr>
          </a:p>
        </p:txBody>
      </p:sp>
      <p:sp>
        <p:nvSpPr>
          <p:cNvPr id="6" name="Subtitle 2"/>
          <p:cNvSpPr txBox="1">
            <a:spLocks/>
          </p:cNvSpPr>
          <p:nvPr/>
        </p:nvSpPr>
        <p:spPr>
          <a:xfrm>
            <a:off x="381000" y="1600200"/>
            <a:ext cx="62484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dirty="0" smtClean="0"/>
              <a:t>African-American Proportion of Workforce*</a:t>
            </a:r>
            <a:endParaRPr lang="en-US" sz="1100" b="1" dirty="0"/>
          </a:p>
        </p:txBody>
      </p:sp>
      <p:sp>
        <p:nvSpPr>
          <p:cNvPr id="9" name="Subtitle 2"/>
          <p:cNvSpPr txBox="1">
            <a:spLocks/>
          </p:cNvSpPr>
          <p:nvPr/>
        </p:nvSpPr>
        <p:spPr>
          <a:xfrm>
            <a:off x="1464261" y="2694648"/>
            <a:ext cx="1257300"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dirty="0" smtClean="0"/>
              <a:t>2005</a:t>
            </a:r>
            <a:endParaRPr lang="en-US" sz="1100" b="1" dirty="0"/>
          </a:p>
        </p:txBody>
      </p:sp>
      <p:sp>
        <p:nvSpPr>
          <p:cNvPr id="10" name="Subtitle 2"/>
          <p:cNvSpPr txBox="1">
            <a:spLocks/>
          </p:cNvSpPr>
          <p:nvPr/>
        </p:nvSpPr>
        <p:spPr>
          <a:xfrm>
            <a:off x="4152900" y="2704173"/>
            <a:ext cx="1257300" cy="5071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dirty="0" smtClean="0"/>
              <a:t>2016</a:t>
            </a:r>
            <a:endParaRPr lang="en-US" sz="1000" b="1" dirty="0"/>
          </a:p>
        </p:txBody>
      </p:sp>
      <p:sp>
        <p:nvSpPr>
          <p:cNvPr id="13" name="Subtitle 2"/>
          <p:cNvSpPr txBox="1">
            <a:spLocks/>
          </p:cNvSpPr>
          <p:nvPr/>
        </p:nvSpPr>
        <p:spPr>
          <a:xfrm>
            <a:off x="12700" y="6400800"/>
            <a:ext cx="6809508"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b="1" dirty="0" smtClean="0">
                <a:solidFill>
                  <a:schemeClr val="tx1"/>
                </a:solidFill>
              </a:rPr>
              <a:t>Why are communications agencies failing to increase the AA hiring rate? </a:t>
            </a:r>
            <a:endParaRPr lang="en-US" sz="1400" b="1" dirty="0">
              <a:solidFill>
                <a:schemeClr val="tx1"/>
              </a:solidFill>
            </a:endParaRPr>
          </a:p>
        </p:txBody>
      </p:sp>
      <p:sp>
        <p:nvSpPr>
          <p:cNvPr id="2" name="AutoShape 8" descr="data:image/jpeg;base64,/9j/4AAQSkZJRgABAQAAAQABAAD/2wCEAAkGBxQSERUSEhQWFBMVGBUXFhgWFRUXGBYdFBYXFxURGBUYHCgiGB0lHRYVIjQhMSkrLi4uFx8zODMsNygtLisBCgoKDA0OFBAQFCwkHBwsLCwsLCwrKywrLCwsLCwsKywsLCwsLCwsLCwsLCwsLCw3LCwsLDcsLDcrKywrKywrLP/AABEIAMIBBAMBIgACEQEDEQH/xAAcAAEAAgIDAQAAAAAAAAAAAAAABwgFBgIDBAH/xABQEAABAwICBgUEDQkGBQUAAAABAAIDBBEFIQYHEjFBURNhcYGRFCIygggVI0JSYnKSobGzwdIlM1WToqOywtEWNHN0g+EkNUPw8URTVGNk/8QAFgEBAQEAAAAAAAAAAAAAAAAAAAEC/8QAGBEBAQEBAQAAAAAAAAAAAAAAABEBMSH/2gAMAwEAAhEDEQA/AJxREQEREBERAREQEREBERAREQEREBERAREQEREBERAREQEREBERAREQEREBERAREQEREBERAREQEREBERAREQEREBERAREQEREBQzrP1j1mH4m2GnLHRBkTjG9gO0Xl1xtCxG4KZlWrXY4e3nnGzQ2muTuA3k/Sgsqi8GGY1T1H93nimyv7nI11hzIByXvQEREBERAREQEREBERAREQEREBERAREQEREBERAREQEREBERAREQFWDXwfyzL1Rw/wBWfVWdd7r4zUdQiHhE1B7fY/D8r/AOhL/KrMqo2q+uEGK00jtwc7LPMmN4a3Lm4tVpdGcbZW0sVVF6MrQbXuWkZPYTzDgR3IMoiIgIiICIiAiIgIiICIiAiIgIiICItY0p09ocP82omHSf8AtM8+Tqu0ej2myDZ0UE4xr9eSRSUjWjg6d5cT2xstb5xWsVGuTFHuuJY2D4LIWW/aufpQWdRVso9dGJN9IwyfLh/A5q3bRrXjA/za6IwG3px7UjD1FoG036e1WJUuotAw3W9h09THTxmXalcGNe6PZYCfRBJN8zYbt5C39RRERAREQEREBVS1yuvjNX1OjH7mNWtVTdbrr4xWf4gHhGwINRikLTdpII3EGxHYVafUoy2C0vX0p8ZpFWjR/D+mke07mQ1EpzI/MwveMx1gK0GqJlsGox8Rx8ZHn70G4IiICIiAiIgIiICIiAiIgIiIC+OcALnIDeeXWuqrqWRMdJI4MYwFznOIAaBmSSdwVdtaWtJ9btU1ISyk3Odm18/O/wAFnxePHkgzmtDW+bupMNfYZiSoG882xHgPj+HNQlLIXEucSSSSSTcknMkk7yuKFAuvoK4og7mlcZH3XAFfFaPdhUrGvDnFzSCCxzd7XNNw63FWRoNceGuYDI98TuILCRfjm26rAvqgtPPrewlv/qS75MUp/lXqwfWfhlS7YZVNa7KwlDor33WLwAfFVOXxBeFjwQCCCDuIzB6wVyVUNANYtThjwLmWmz2oXOyF7ecw+9dl2FWa0Yx+KupmVMBux+8G12nix3WEGVREQFVXTWhfV4/UQRgF8lTsNBIAvYDMnsVqlUvTHEpIMbqp4XbEsdVM5jrNNi1xF7OBB8EEiU2rx2H4fiNRUNZ0nk8rYi03ttxvY+9hxDutSTqyj2cJoh/9DD84bX3ro1oSWwarJ4w2+cWj717tXw/JdD/loPs23SpjYEREUREQEREBERARYPTatkgoZpor7UYa52z6WwHt6Yt+MI9sjrAUI6F626mlk6OrkdV0wNto2MrRwka73447JuetWJVikXjwnE4qmJs8DxJE8Xa5v1HkRy4L2KKIijPXZpt5FS+SwutU1DSMj50cZydJluJzaO88EGga6dPvK5jRU7v+GiPuhBymeDz4sbw5m54BRqKB5zNh2lfKSMBpkdc2IAA55f1C+Mj6V5JyHH7gPD6FR9OHv5t8f9l554Cw2d3da9k+Hi12k3GdjY3+hddM8PaI3X47JHDjZQeSNlzb/vLNdhpjluz6+9fI/NfbrsfqK75XWFx8L7ig6vJjzb4rg6Ei3Xu5LtZI87gPmi3iuyU5Otwse+459pQdJpjzb4r46nI5HsP3LtD3nOzc+ewPrXNt8t21fh3W3cd6DzsgJF7gdpX3yY82+K9DQMhw2j/EuETnE2LbDjkRbrug8zoyDa2Z3dd+XNTF7HnFDFNUQPdZj2NkA3gOadknLiQR81RQ33vr/wAIP1qYPY+4M1xqamS1hswtu6xvYPdx3WLUE2R10biAHXJ3ZFdplC6IaWIOBaBcbrOJ+9d5iQdig2q1bXx5ss745qepmnmMdnh2ySXbLhusHPaL3ztu4Kclw6Jt9qw2rWvYXtyuiMLpvgZraCelY7YdIyzSd12kOaD1EgDvWg+x+JihqqSV7m1EU13QOyMYsG7QzzBN725DmpbUXa0MDlpZ2Y3Qi00FvKWDdLEMiXDjYZHqsd7QipRRYvRrHYq6mjqYTdkgvbi0++jd1g5LKICIiAiIgIiIOqpgEjHMcLte1zSOYcLEeBVMa2mMM8sJ9497O9ji37ldNVJ1pwiPGKxoFgZdr57WvP0uKuDKaptNzh1WGSOPkkxDZQTkwnJs45WyB5jsCtC03F1SJys/qX0i8rwtgkdeSmJheSeDReNxJ+JYX+KU1Gz6WaQxYfSvqZj5rRZrRve4+jG3rJ8Bc8FUbSHGZayokqJnbT5HEnk0e9YOTQLAdi2/XBpt7Y1exE69LT3bHY5SO9/N37h1DrKj9RXtYfcHfK/CuFDLskjgbcL2t/5K+QTjZLHg2Jvlv4f0C746tjRZtwOz6Tnmg7ZqiwNszbKwPiV4aH84O/6ivZ7YN5u8P9109PGHbQB2u4BB53fnPW+9ektve/Ak+AOS8Yf51zzv9K9PlDevO/AcR2oEklgCbnkNwy+rsW2YRq2xCspmVMMbOiftFoL9lx2CRexzN7GyyGrrV3PiLmyu24qQG5eRYyWObIxfqsXbh2qxOFYZ0ADWu8xrQ1rRcBoFgABfgAgpr0pb5paLjLO4Iz3HNd0b8g61t/YfHtsrA6yNXcUsU1UzaNXsgta15G2QQLbBNidm/K6jXCdXM8g6Sqngo495NRKzbHI9GHbuokINKDdw6yP2lwa8G9r5cwslj1DHSy9G2oiqWgkiSE3BF7gnkTyue1do0UqWUjK3o3Ohc7Zyab2c0EP7DffzSDFxxudKxrRcuFmtG8kgi3WbqzernRJlNQsid+cuXSFtrFzgCd44ZDsaFGuo/RE1E5rJGuEUIeIi4WDpHgsJGeYYAe9w5KecPpejaWk3ub7rcAPuQcaXDmxu2gTe1s7ce5exEQEREBcXsBBBAIORBzBB3ghclxe8DeQO02QRFY6O4kOGE1zs99qeTn1D62/IUvNcCLjMFYHSqnpKullpqmSMRvabkvYCwjNsjbnIg5qP9SWnDXtdhs0gcYL+TyHzekiaQ0MzORFxYcjbggl9ERAREQFjNJMbjoqWWqmPmRNJtxcdzYxfi42A7Vk1oGvSDawac/AfC7961v1OKCI9HdbNRDXSVVRtSMlcNuNtrBovZjb2zaDkerPetQ0wxw11ZNVlux0rrhvwQ1oa0X4mzQsOUO5Wkc7rMYRpNNS01VTRHZbViNshvmGs2rtHyg6xPK/NYYblxKgL4iICIiAiIg+tNutdkQc4gAgE8yGjxNgF1Ig27DdDcWYWzU9PUNO9r4ja/WHNOamDRvSvFaeAR1GHVlU8f9RwjYbfBNgdrt3qO9UWsf2ucaep2jSSG9xdxhdxeG8WnK4HaOuyNBXRzxtlhe2SN4u1zTcEHrQVy050br8QrJKsUFWwybPmuDXBuy0NsDlllfvWAOrrEP8A4VT81v8AVW0RBUl2rvE75UMw7h/VSzo/pFi1NTxwnB5XGJrWh3SAbVt7iLZccrqXURIj8abYh+hKj9dH+Fff7b4j+hKj9dH+Fb+iKj86bYj+hKj9fH+FRpiNLpI+RxZ5eGEktBlaCByOwQPABWLRBWSTA9I3el5d+vcP51g6uHFWx9LIa0R7IdtOlk2SHW2Te/G48VbYjmoR0Ne6eur8DrnOfEGyNgDrHoxG/wA0tJFydhzXAm/oq5E9Rvh+i+I1kTZoop543EjaEjXA2NnDM5HtWSi1b1XvsPrD2SQj62rbNSlfJh+JVGE1Hml5dsjh0kQvccw9mfqhTyoqrw1c1H6Orv1sH4FzoNXk7XAy4ZWyAOvsieFocB70nYuL8x9Cs8iCOqbTDEI2NjZgUzWMAa1rZowGhosGgbOQAC7P7b4l+hJ/17PwqQUQR9/bfEv0JP8Ar2fhRSCiAtW1o0+3hFaOULnfq7P/AJVtKxOllN0tBVxje+nnaPWicB9aCmgXsxmrbLM58cYiadmzGgADZY1pyGWZBPevJGBcXvbq39yyVNo/VSbLo6ad7XeiWwyODrG2RaCDmgxq4KY9WuqCZ8zajEY+jhYbthcQXSkbttoPms5g5m1rWUYaU7HltV0bQ1nTzbLRuA6R1gOQsgxaIiAiIgIiICIiAtu0B09qMLlvGekgcfdIXE7LvjN+A7r8brUUQXE0T0wpMRj26aUFwA243ebIwkbnNPhcXGWRWfVIaapfG4Pjc5jhuc1xa4dhGYUhaJ64a6lcGzu8qhuLiT84Bx2ZN9+26CziLA6LaX0mIs2qWUOIALmHzZGX+Ew59+Y61nkBERAREQFCWt8PwzFKXF4G3LwWSAkhrnMbs7Jt8Jh/YuptUG+yKxF0ktLQxguIa+d7QLncQ09zWylBj9aEkkU2GY42LonytifIy9wHstI1hNh6TCQcveqbdG9IaevgE9K/bjuWnJzS1wtdhDgCCLhQzplpIyq0XpS8bUxkjiud7X04cHSd7B+8W4ex/rmSYUI2iz4ZZGv6y87bXeDgPVQSWiIgIiICIiAuE0e00t5gjxFlzRBSWRmxKW/BeR811vuVpNUEoOGtaPeSSt+na/mVa9MqQxV9VGRbZnmt2F5LfoIU9ajMSa6nmhv5202UDm17GtPgW/SFrOazvcSgVSzSCMtq6hp3iaUHue4K6arLr00XdS4g6pa33Cq88EDJslvdGHrJ871jyKy0jZERAREQEREBERAREQF9C+Ig9mF4jJTytmge6ORhBa5pscj9I5jcVavVtpmzFKQS5Nmjs2Zg9662TwPguzI7COCqSp89jXIDT1bdhocJIzt7I2nBzXWYXbyAQSPllBMyIiAiIgKGdDGjEtI66rcA6Kma6FlxcG94WkdRa2U+spN0xxfyOhqKncY43FvyiLMHe4tWmag8J6HC+nd6VTI+Qk79lvmNufVcfWQQ4NG5BirMIJc6NtWfNPwXFu1L3xMBW9arne1mPVWGuNmS7Qjud+xeSI5843O71p2HaXH2+9szfoXVOy5xGQjfeMXJ3ER52+Kt315UrqOvocViBu1zWvsbXdC7bYD8ppcOxqCb0XTR1LZY2SsN2Pa17TzDgCD4FdyAiIgIiICIiCv+v7RB0c4xGNt4pdlk1h6DwLNeepwAF+Y6wtE0O0ukoJWuF7NORG8X3tscnNPLLtVssRoY54nwytD45GlrmncQVVPWLobJhlUYjd0T7ugk+E2/on4zbgHuPFXNTcqX6fXpRdGS9kokAuGhuTzyBv5veog031g1eJnZlcGQB12ws9EWvYuO97rHee4Ba5h8MbnESP2BbI2uCbjI8sr5rk/owbA3HNIWPHZfF7Pc+a6JIrZjNt9/3HkkK6kXOOMlfSFFdaL2U1G12+Rre0j+oXodgrveSQv6hI0HwcR9as1LjFou+ejewkOaRbfxHbcZLoUUREQEREBWZ1A4T0OF9KRZ1RI+T1W2Y3+EnvVZ2i+Q3ncroaN4cKakggG6KKNne1oufG6DJIiICIiCKfZBYi7ySCijzkqpm+bxIZaw+e6PwWf0znGF4FIxhsY6dtPGRv2nNEQf25l3ctTxA+2Glcce+KgYHHK42mjaPftvYPVXX7InEHPFJQRgufK8yFoO8/m4295e7wQYHDNDdvRWWa3upkdVtuNzYfcyOzYEju9bbiP5X0XEnpTRRbfM9JS3D7Dm5rXfPCkfDMJZDSx0lrxsibFbmAzZN+371GGpZ5parEMIlN+ikMjAffN9BxtyLeiPegzuozHPKcKYwm76ZxhPyR50f7JA9VSGoN1ZP9rMfq8NdlHMXdHyuwGWL92XDtAU5ICIiAiIgIiICwGm2i0WJUrqeXzT6UcgAJjeNzhzHAjiCe1Z9EFUMf1bYhSyFr6aSRt8pIGmRruRs3MdhAWtRYNUOldC2CV0rTZzGxvL2nkWgXCuouLYwCSAATmSBv6zzQU1fotWjfR1I7aeX8K7aPC6yF215LMR75roJC1w5EFquOiCmmL4c+M9I2KSOJ24PaQWHK7Dfhc5HisQVaHXsPyNN8uH7Vqq6qmNjwDQaurCOgp3lpt57gWMsdx2nbwpQ0d1CDJ1dUHh7nAAO4yOBv3BSxoc22H0Y/8AzU/2TVmFFa/o5oXRUIIpoGtLhsucbve4ci51zbq3LH6Sas8OrQduARSH/qQ2jf2mw2Xd4K3BEFK8eomwVU8LHFzYpZIw4ixIY4tuR3LwLJaSf3yp/wAab7RyxqAiIgzGh1J0uIUkdr7U8II6ukbf6Lq5aqtqUoulxmn5R9JIfVjcAfnFqtSgIiIC6K6qbFG+V5s2NrnuPINBJPgF3rQdduMeT4TM0Gz5y2FvWH5v/Ya7xQYHUJSul8txKQefUzEDuJkeQet0gHqrEQflPS1zt8VHfrH/AA/mj964lSBoxCMKwONzxYw07png/DcDK5vznbK1H2O2GuMNVXSXL55NgE8djz3u73P/AGUEwqHdPfydpDQ4gMo6m0Mx4cI3OJ6mvYfUUxKP9eGCeU4VI8C76ciZvY3KT9hzj6oQajrxp3UdfQ4rEDcOa19txMLttoPyml47GqaKOpbLGyRhux7WvaeYcAQfAqMsbHtxowJR50zImyXtn0lNlKAObg2QesFkNRmOeU4UyNxu+mcYT8kedH+yQPVQSGiIgIiICIiAiIgIiICIiDQNen/JZ/lQfbMVXF8RBc7RP+4Un+Xg+yasqiICIiClukn98qf8ab7RyxyIgIiIJO9jz/zV3+Xl/jjVlURAREQFEOv/ADOHA7jObjgfQ4d5REGx67nEYLU2Ns4RllkZ47hfdSQ/ItN/rfbSIiDel4cdaDSzggEGKUEHMEFhuCERBG/senE4VKDmBPIADmADHGSLd58VhPY6G1RiDRk0dFYcB50o3IiCcU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0" descr="data:image/jpeg;base64,/9j/4AAQSkZJRgABAQAAAQABAAD/2wCEAAkGBxQSERUSEhQWFBMVGBUXFhgWFRUXGBYdFBYXFxURGBUYHCgiGB0lHRYVIjQhMSkrLi4uFx8zODMsNygtLisBCgoKDA0OFBAQFCwkHBwsLCwsLCwrKywrLCwsLCwsKywsLCwsLCwsLCwsLCwsLCw3LCwsLDcsLDcrKywrKywrLP/AABEIAMIBBAMBIgACEQEDEQH/xAAcAAEAAgIDAQAAAAAAAAAAAAAABwgFBgIDBAH/xABQEAABAwICBgUEDQkGBQUAAAABAAIDBBEFIQYHEjFBURNhcYGRFCIygggVI0JSYnKSobGzwdIlM1WToqOywtEWNHN0g+EkNUPw8URTVGNk/8QAFgEBAQEAAAAAAAAAAAAAAAAAAAEC/8QAGBEBAQEBAQAAAAAAAAAAAAAAABEBMSH/2gAMAwEAAhEDEQA/AJxREQEREBERAREQEREBERAREQEREBERAREQEREBERAREQEREBERAREQEREBERAREQEREBERAREQEREBERAREQEREBERAREQEREBQzrP1j1mH4m2GnLHRBkTjG9gO0Xl1xtCxG4KZlWrXY4e3nnGzQ2muTuA3k/Sgsqi8GGY1T1H93nimyv7nI11hzIByXvQEREBERAREQEREBERAREQEREBERAREQEREBERAREQEREBERAREQFWDXwfyzL1Rw/wBWfVWdd7r4zUdQiHhE1B7fY/D8r/AOhL/KrMqo2q+uEGK00jtwc7LPMmN4a3Lm4tVpdGcbZW0sVVF6MrQbXuWkZPYTzDgR3IMoiIgIiICIiAiIgIiICIiAiIgIiICItY0p09ocP82omHSf8AtM8+Tqu0ej2myDZ0UE4xr9eSRSUjWjg6d5cT2xstb5xWsVGuTFHuuJY2D4LIWW/aufpQWdRVso9dGJN9IwyfLh/A5q3bRrXjA/za6IwG3px7UjD1FoG036e1WJUuotAw3W9h09THTxmXalcGNe6PZYCfRBJN8zYbt5C39RRERAREQEREBVS1yuvjNX1OjH7mNWtVTdbrr4xWf4gHhGwINRikLTdpII3EGxHYVafUoy2C0vX0p8ZpFWjR/D+mke07mQ1EpzI/MwveMx1gK0GqJlsGox8Rx8ZHn70G4IiICIiAiIgIiICIiAiIgIiIC+OcALnIDeeXWuqrqWRMdJI4MYwFznOIAaBmSSdwVdtaWtJ9btU1ISyk3Odm18/O/wAFnxePHkgzmtDW+bupMNfYZiSoG882xHgPj+HNQlLIXEucSSSSSTcknMkk7yuKFAuvoK4og7mlcZH3XAFfFaPdhUrGvDnFzSCCxzd7XNNw63FWRoNceGuYDI98TuILCRfjm26rAvqgtPPrewlv/qS75MUp/lXqwfWfhlS7YZVNa7KwlDor33WLwAfFVOXxBeFjwQCCCDuIzB6wVyVUNANYtThjwLmWmz2oXOyF7ecw+9dl2FWa0Yx+KupmVMBux+8G12nix3WEGVREQFVXTWhfV4/UQRgF8lTsNBIAvYDMnsVqlUvTHEpIMbqp4XbEsdVM5jrNNi1xF7OBB8EEiU2rx2H4fiNRUNZ0nk8rYi03ttxvY+9hxDutSTqyj2cJoh/9DD84bX3ro1oSWwarJ4w2+cWj717tXw/JdD/loPs23SpjYEREUREQEREBERARYPTatkgoZpor7UYa52z6WwHt6Yt+MI9sjrAUI6F626mlk6OrkdV0wNto2MrRwka73447JuetWJVikXjwnE4qmJs8DxJE8Xa5v1HkRy4L2KKIijPXZpt5FS+SwutU1DSMj50cZydJluJzaO88EGga6dPvK5jRU7v+GiPuhBymeDz4sbw5m54BRqKB5zNh2lfKSMBpkdc2IAA55f1C+Mj6V5JyHH7gPD6FR9OHv5t8f9l554Cw2d3da9k+Hi12k3GdjY3+hddM8PaI3X47JHDjZQeSNlzb/vLNdhpjluz6+9fI/NfbrsfqK75XWFx8L7ig6vJjzb4rg6Ei3Xu5LtZI87gPmi3iuyU5Otwse+459pQdJpjzb4r46nI5HsP3LtD3nOzc+ewPrXNt8t21fh3W3cd6DzsgJF7gdpX3yY82+K9DQMhw2j/EuETnE2LbDjkRbrug8zoyDa2Z3dd+XNTF7HnFDFNUQPdZj2NkA3gOadknLiQR81RQ33vr/wAIP1qYPY+4M1xqamS1hswtu6xvYPdx3WLUE2R10biAHXJ3ZFdplC6IaWIOBaBcbrOJ+9d5iQdig2q1bXx5ss745qepmnmMdnh2ySXbLhusHPaL3ztu4Kclw6Jt9qw2rWvYXtyuiMLpvgZraCelY7YdIyzSd12kOaD1EgDvWg+x+JihqqSV7m1EU13QOyMYsG7QzzBN725DmpbUXa0MDlpZ2Y3Qi00FvKWDdLEMiXDjYZHqsd7QipRRYvRrHYq6mjqYTdkgvbi0++jd1g5LKICIiAiIgIiIOqpgEjHMcLte1zSOYcLEeBVMa2mMM8sJ9497O9ji37ldNVJ1pwiPGKxoFgZdr57WvP0uKuDKaptNzh1WGSOPkkxDZQTkwnJs45WyB5jsCtC03F1SJys/qX0i8rwtgkdeSmJheSeDReNxJ+JYX+KU1Gz6WaQxYfSvqZj5rRZrRve4+jG3rJ8Bc8FUbSHGZayokqJnbT5HEnk0e9YOTQLAdi2/XBpt7Y1exE69LT3bHY5SO9/N37h1DrKj9RXtYfcHfK/CuFDLskjgbcL2t/5K+QTjZLHg2Jvlv4f0C746tjRZtwOz6Tnmg7ZqiwNszbKwPiV4aH84O/6ivZ7YN5u8P9109PGHbQB2u4BB53fnPW+9ektve/Ak+AOS8Yf51zzv9K9PlDevO/AcR2oEklgCbnkNwy+rsW2YRq2xCspmVMMbOiftFoL9lx2CRexzN7GyyGrrV3PiLmyu24qQG5eRYyWObIxfqsXbh2qxOFYZ0ADWu8xrQ1rRcBoFgABfgAgpr0pb5paLjLO4Iz3HNd0b8g61t/YfHtsrA6yNXcUsU1UzaNXsgta15G2QQLbBNidm/K6jXCdXM8g6Sqngo495NRKzbHI9GHbuokINKDdw6yP2lwa8G9r5cwslj1DHSy9G2oiqWgkiSE3BF7gnkTyue1do0UqWUjK3o3Ohc7Zyab2c0EP7DffzSDFxxudKxrRcuFmtG8kgi3WbqzernRJlNQsid+cuXSFtrFzgCd44ZDsaFGuo/RE1E5rJGuEUIeIi4WDpHgsJGeYYAe9w5KecPpejaWk3ub7rcAPuQcaXDmxu2gTe1s7ce5exEQEREBcXsBBBAIORBzBB3ghclxe8DeQO02QRFY6O4kOGE1zs99qeTn1D62/IUvNcCLjMFYHSqnpKullpqmSMRvabkvYCwjNsjbnIg5qP9SWnDXtdhs0gcYL+TyHzekiaQ0MzORFxYcjbggl9ERAREQFjNJMbjoqWWqmPmRNJtxcdzYxfi42A7Vk1oGvSDawac/AfC7961v1OKCI9HdbNRDXSVVRtSMlcNuNtrBovZjb2zaDkerPetQ0wxw11ZNVlux0rrhvwQ1oa0X4mzQsOUO5Wkc7rMYRpNNS01VTRHZbViNshvmGs2rtHyg6xPK/NYYblxKgL4iICIiAiIg+tNutdkQc4gAgE8yGjxNgF1Ig27DdDcWYWzU9PUNO9r4ja/WHNOamDRvSvFaeAR1GHVlU8f9RwjYbfBNgdrt3qO9UWsf2ucaep2jSSG9xdxhdxeG8WnK4HaOuyNBXRzxtlhe2SN4u1zTcEHrQVy050br8QrJKsUFWwybPmuDXBuy0NsDlllfvWAOrrEP8A4VT81v8AVW0RBUl2rvE75UMw7h/VSzo/pFi1NTxwnB5XGJrWh3SAbVt7iLZccrqXURIj8abYh+hKj9dH+Fff7b4j+hKj9dH+Fb+iKj86bYj+hKj9fH+FRpiNLpI+RxZ5eGEktBlaCByOwQPABWLRBWSTA9I3el5d+vcP51g6uHFWx9LIa0R7IdtOlk2SHW2Te/G48VbYjmoR0Ne6eur8DrnOfEGyNgDrHoxG/wA0tJFydhzXAm/oq5E9Rvh+i+I1kTZoop543EjaEjXA2NnDM5HtWSi1b1XvsPrD2SQj62rbNSlfJh+JVGE1Hml5dsjh0kQvccw9mfqhTyoqrw1c1H6Orv1sH4FzoNXk7XAy4ZWyAOvsieFocB70nYuL8x9Cs8iCOqbTDEI2NjZgUzWMAa1rZowGhosGgbOQAC7P7b4l+hJ/17PwqQUQR9/bfEv0JP8Ar2fhRSCiAtW1o0+3hFaOULnfq7P/AJVtKxOllN0tBVxje+nnaPWicB9aCmgXsxmrbLM58cYiadmzGgADZY1pyGWZBPevJGBcXvbq39yyVNo/VSbLo6ad7XeiWwyODrG2RaCDmgxq4KY9WuqCZ8zajEY+jhYbthcQXSkbttoPms5g5m1rWUYaU7HltV0bQ1nTzbLRuA6R1gOQsgxaIiAiIgIiICIiAtu0B09qMLlvGekgcfdIXE7LvjN+A7r8brUUQXE0T0wpMRj26aUFwA243ebIwkbnNPhcXGWRWfVIaapfG4Pjc5jhuc1xa4dhGYUhaJ64a6lcGzu8qhuLiT84Bx2ZN9+26CziLA6LaX0mIs2qWUOIALmHzZGX+Ew59+Y61nkBERAREQFCWt8PwzFKXF4G3LwWSAkhrnMbs7Jt8Jh/YuptUG+yKxF0ktLQxguIa+d7QLncQ09zWylBj9aEkkU2GY42LonytifIy9wHstI1hNh6TCQcveqbdG9IaevgE9K/bjuWnJzS1wtdhDgCCLhQzplpIyq0XpS8bUxkjiud7X04cHSd7B+8W4ex/rmSYUI2iz4ZZGv6y87bXeDgPVQSWiIgIiICIiAuE0e00t5gjxFlzRBSWRmxKW/BeR811vuVpNUEoOGtaPeSSt+na/mVa9MqQxV9VGRbZnmt2F5LfoIU9ajMSa6nmhv5202UDm17GtPgW/SFrOazvcSgVSzSCMtq6hp3iaUHue4K6arLr00XdS4g6pa33Cq88EDJslvdGHrJ871jyKy0jZERAREQEREBERAREQF9C+Ig9mF4jJTytmge6ORhBa5pscj9I5jcVavVtpmzFKQS5Nmjs2Zg9662TwPguzI7COCqSp89jXIDT1bdhocJIzt7I2nBzXWYXbyAQSPllBMyIiAiIgKGdDGjEtI66rcA6Kma6FlxcG94WkdRa2U+spN0xxfyOhqKncY43FvyiLMHe4tWmag8J6HC+nd6VTI+Qk79lvmNufVcfWQQ4NG5BirMIJc6NtWfNPwXFu1L3xMBW9arne1mPVWGuNmS7Qjud+xeSI5843O71p2HaXH2+9szfoXVOy5xGQjfeMXJ3ER52+Kt315UrqOvocViBu1zWvsbXdC7bYD8ppcOxqCb0XTR1LZY2SsN2Pa17TzDgCD4FdyAiIgIiICIiCv+v7RB0c4xGNt4pdlk1h6DwLNeepwAF+Y6wtE0O0ukoJWuF7NORG8X3tscnNPLLtVssRoY54nwytD45GlrmncQVVPWLobJhlUYjd0T7ugk+E2/on4zbgHuPFXNTcqX6fXpRdGS9kokAuGhuTzyBv5veog031g1eJnZlcGQB12ws9EWvYuO97rHee4Ba5h8MbnESP2BbI2uCbjI8sr5rk/owbA3HNIWPHZfF7Pc+a6JIrZjNt9/3HkkK6kXOOMlfSFFdaL2U1G12+Rre0j+oXodgrveSQv6hI0HwcR9as1LjFou+ejewkOaRbfxHbcZLoUUREQEREBWZ1A4T0OF9KRZ1RI+T1W2Y3+EnvVZ2i+Q3ncroaN4cKakggG6KKNne1oufG6DJIiICIiCKfZBYi7ySCijzkqpm+bxIZaw+e6PwWf0znGF4FIxhsY6dtPGRv2nNEQf25l3ctTxA+2Glcce+KgYHHK42mjaPftvYPVXX7InEHPFJQRgufK8yFoO8/m4295e7wQYHDNDdvRWWa3upkdVtuNzYfcyOzYEju9bbiP5X0XEnpTRRbfM9JS3D7Dm5rXfPCkfDMJZDSx0lrxsibFbmAzZN+371GGpZ5parEMIlN+ikMjAffN9BxtyLeiPegzuozHPKcKYwm76ZxhPyR50f7JA9VSGoN1ZP9rMfq8NdlHMXdHyuwGWL92XDtAU5ICIiAiIgIiICwGm2i0WJUrqeXzT6UcgAJjeNzhzHAjiCe1Z9EFUMf1bYhSyFr6aSRt8pIGmRruRs3MdhAWtRYNUOldC2CV0rTZzGxvL2nkWgXCuouLYwCSAATmSBv6zzQU1fotWjfR1I7aeX8K7aPC6yF215LMR75roJC1w5EFquOiCmmL4c+M9I2KSOJ24PaQWHK7Dfhc5HisQVaHXsPyNN8uH7Vqq6qmNjwDQaurCOgp3lpt57gWMsdx2nbwpQ0d1CDJ1dUHh7nAAO4yOBv3BSxoc22H0Y/8AzU/2TVmFFa/o5oXRUIIpoGtLhsucbve4ci51zbq3LH6Sas8OrQduARSH/qQ2jf2mw2Xd4K3BEFK8eomwVU8LHFzYpZIw4ixIY4tuR3LwLJaSf3yp/wAab7RyxqAiIgzGh1J0uIUkdr7U8II6ukbf6Lq5aqtqUoulxmn5R9JIfVjcAfnFqtSgIiIC6K6qbFG+V5s2NrnuPINBJPgF3rQdduMeT4TM0Gz5y2FvWH5v/Ya7xQYHUJSul8txKQefUzEDuJkeQet0gHqrEQflPS1zt8VHfrH/AA/mj964lSBoxCMKwONzxYw07png/DcDK5vznbK1H2O2GuMNVXSXL55NgE8djz3u73P/AGUEwqHdPfydpDQ4gMo6m0Mx4cI3OJ6mvYfUUxKP9eGCeU4VI8C76ciZvY3KT9hzj6oQajrxp3UdfQ4rEDcOa19txMLttoPyml47GqaKOpbLGyRhux7WvaeYcAQfAqMsbHtxowJR50zImyXtn0lNlKAObg2QesFkNRmOeU4UyNxu+mcYT8kedH+yQPVQSGiIgIiICIiAiIgIiICIiDQNen/JZ/lQfbMVXF8RBc7RP+4Un+Xg+yasqiICIiClukn98qf8ab7RyxyIgIiIJO9jz/zV3+Xl/jjVlURAREQFEOv/ADOHA7jObjgfQ4d5REGx67nEYLU2Ns4RllkZ47hfdSQ/ItN/rfbSIiDel4cdaDSzggEGKUEHMEFhuCERBG/senE4VKDmBPIADmADHGSLd58VhPY6G1RiDRk0dFYcB50o3IiCcUREBER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143000" y="1905000"/>
            <a:ext cx="685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ubtitle 2"/>
          <p:cNvSpPr txBox="1">
            <a:spLocks/>
          </p:cNvSpPr>
          <p:nvPr/>
        </p:nvSpPr>
        <p:spPr>
          <a:xfrm>
            <a:off x="1219200" y="3363684"/>
            <a:ext cx="547511"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dirty="0" smtClean="0">
                <a:solidFill>
                  <a:schemeClr val="bg1"/>
                </a:solidFill>
              </a:rPr>
              <a:t>11%</a:t>
            </a:r>
            <a:endParaRPr lang="en-US" sz="1600" b="1" dirty="0">
              <a:solidFill>
                <a:schemeClr val="bg1"/>
              </a:solidFill>
            </a:endParaRPr>
          </a:p>
        </p:txBody>
      </p:sp>
      <p:sp>
        <p:nvSpPr>
          <p:cNvPr id="23" name="Rectangle 22"/>
          <p:cNvSpPr/>
          <p:nvPr/>
        </p:nvSpPr>
        <p:spPr>
          <a:xfrm>
            <a:off x="2133600" y="2209800"/>
            <a:ext cx="68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2271889" y="3363684"/>
            <a:ext cx="547511"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dirty="0" smtClean="0">
                <a:solidFill>
                  <a:schemeClr val="bg1"/>
                </a:solidFill>
              </a:rPr>
              <a:t>7%</a:t>
            </a:r>
            <a:endParaRPr lang="en-US" sz="1600" b="1" dirty="0">
              <a:solidFill>
                <a:schemeClr val="bg1"/>
              </a:solidFill>
            </a:endParaRPr>
          </a:p>
        </p:txBody>
      </p:sp>
      <p:sp>
        <p:nvSpPr>
          <p:cNvPr id="30" name="Subtitle 2"/>
          <p:cNvSpPr txBox="1">
            <a:spLocks/>
          </p:cNvSpPr>
          <p:nvPr/>
        </p:nvSpPr>
        <p:spPr>
          <a:xfrm>
            <a:off x="838200" y="2819400"/>
            <a:ext cx="12192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smtClean="0"/>
              <a:t>Overall Workforce</a:t>
            </a:r>
            <a:endParaRPr lang="en-US" sz="1200" b="1" dirty="0"/>
          </a:p>
        </p:txBody>
      </p:sp>
      <p:sp>
        <p:nvSpPr>
          <p:cNvPr id="31" name="Subtitle 2"/>
          <p:cNvSpPr txBox="1">
            <a:spLocks/>
          </p:cNvSpPr>
          <p:nvPr/>
        </p:nvSpPr>
        <p:spPr>
          <a:xfrm>
            <a:off x="1828800" y="2895600"/>
            <a:ext cx="12954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smtClean="0"/>
              <a:t>Communications Industry</a:t>
            </a:r>
            <a:endParaRPr lang="en-US" sz="1200" b="1" dirty="0"/>
          </a:p>
        </p:txBody>
      </p:sp>
      <p:cxnSp>
        <p:nvCxnSpPr>
          <p:cNvPr id="15" name="Straight Connector 14"/>
          <p:cNvCxnSpPr/>
          <p:nvPr/>
        </p:nvCxnSpPr>
        <p:spPr>
          <a:xfrm>
            <a:off x="685800" y="2743200"/>
            <a:ext cx="4876800"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657600" y="1905000"/>
            <a:ext cx="685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ubtitle 2"/>
          <p:cNvSpPr txBox="1">
            <a:spLocks/>
          </p:cNvSpPr>
          <p:nvPr/>
        </p:nvSpPr>
        <p:spPr>
          <a:xfrm>
            <a:off x="3886200" y="3363684"/>
            <a:ext cx="547511"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dirty="0" smtClean="0">
                <a:solidFill>
                  <a:schemeClr val="bg1"/>
                </a:solidFill>
              </a:rPr>
              <a:t>12%</a:t>
            </a:r>
            <a:endParaRPr lang="en-US" sz="1600" b="1" dirty="0">
              <a:solidFill>
                <a:schemeClr val="bg1"/>
              </a:solidFill>
            </a:endParaRPr>
          </a:p>
        </p:txBody>
      </p:sp>
      <p:sp>
        <p:nvSpPr>
          <p:cNvPr id="36" name="Rectangle 35"/>
          <p:cNvSpPr/>
          <p:nvPr/>
        </p:nvSpPr>
        <p:spPr>
          <a:xfrm>
            <a:off x="4724400" y="2362200"/>
            <a:ext cx="685800" cy="391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4938889" y="3363684"/>
            <a:ext cx="547511"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dirty="0">
                <a:solidFill>
                  <a:schemeClr val="bg1"/>
                </a:solidFill>
              </a:rPr>
              <a:t>5</a:t>
            </a:r>
            <a:r>
              <a:rPr lang="en-US" sz="1600" b="1" dirty="0" smtClean="0">
                <a:solidFill>
                  <a:schemeClr val="bg1"/>
                </a:solidFill>
              </a:rPr>
              <a:t>%</a:t>
            </a:r>
            <a:endParaRPr lang="en-US" sz="1600" b="1" dirty="0">
              <a:solidFill>
                <a:schemeClr val="bg1"/>
              </a:solidFill>
            </a:endParaRPr>
          </a:p>
        </p:txBody>
      </p:sp>
      <p:sp>
        <p:nvSpPr>
          <p:cNvPr id="38" name="Subtitle 2"/>
          <p:cNvSpPr txBox="1">
            <a:spLocks/>
          </p:cNvSpPr>
          <p:nvPr/>
        </p:nvSpPr>
        <p:spPr>
          <a:xfrm>
            <a:off x="3276600" y="2819400"/>
            <a:ext cx="12192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smtClean="0"/>
              <a:t>Overall Workforce</a:t>
            </a:r>
            <a:endParaRPr lang="en-US" sz="1200" b="1" dirty="0"/>
          </a:p>
        </p:txBody>
      </p:sp>
      <p:sp>
        <p:nvSpPr>
          <p:cNvPr id="39" name="Subtitle 2"/>
          <p:cNvSpPr txBox="1">
            <a:spLocks/>
          </p:cNvSpPr>
          <p:nvPr/>
        </p:nvSpPr>
        <p:spPr>
          <a:xfrm>
            <a:off x="4495800" y="2895600"/>
            <a:ext cx="12954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smtClean="0"/>
              <a:t>Communications Industry</a:t>
            </a:r>
            <a:endParaRPr lang="en-US" sz="1200" b="1" dirty="0"/>
          </a:p>
        </p:txBody>
      </p:sp>
      <p:pic>
        <p:nvPicPr>
          <p:cNvPr id="26" name="Picture 25"/>
          <p:cNvPicPr>
            <a:picLocks noChangeAspect="1"/>
          </p:cNvPicPr>
          <p:nvPr/>
        </p:nvPicPr>
        <p:blipFill rotWithShape="1">
          <a:blip r:embed="rId2"/>
          <a:srcRect l="8907" t="37809" r="4532" b="29167"/>
          <a:stretch/>
        </p:blipFill>
        <p:spPr>
          <a:xfrm>
            <a:off x="381000" y="6781800"/>
            <a:ext cx="1270000" cy="646044"/>
          </a:xfrm>
          <a:prstGeom prst="rect">
            <a:avLst/>
          </a:prstGeom>
        </p:spPr>
      </p:pic>
      <p:pic>
        <p:nvPicPr>
          <p:cNvPr id="27" name="Picture 26"/>
          <p:cNvPicPr>
            <a:picLocks noChangeAspect="1"/>
          </p:cNvPicPr>
          <p:nvPr/>
        </p:nvPicPr>
        <p:blipFill>
          <a:blip r:embed="rId3"/>
          <a:stretch>
            <a:fillRect/>
          </a:stretch>
        </p:blipFill>
        <p:spPr>
          <a:xfrm>
            <a:off x="5181600" y="6781800"/>
            <a:ext cx="1178858" cy="749028"/>
          </a:xfrm>
          <a:prstGeom prst="rect">
            <a:avLst/>
          </a:prstGeom>
        </p:spPr>
      </p:pic>
      <p:pic>
        <p:nvPicPr>
          <p:cNvPr id="28" name="Picture 27"/>
          <p:cNvPicPr>
            <a:picLocks noChangeAspect="1"/>
          </p:cNvPicPr>
          <p:nvPr/>
        </p:nvPicPr>
        <p:blipFill>
          <a:blip r:embed="rId4"/>
          <a:stretch>
            <a:fillRect/>
          </a:stretch>
        </p:blipFill>
        <p:spPr>
          <a:xfrm>
            <a:off x="2743200" y="6781800"/>
            <a:ext cx="1143000" cy="762000"/>
          </a:xfrm>
          <a:prstGeom prst="rect">
            <a:avLst/>
          </a:prstGeom>
        </p:spPr>
      </p:pic>
      <p:sp>
        <p:nvSpPr>
          <p:cNvPr id="29" name="Subtitle 2"/>
          <p:cNvSpPr txBox="1">
            <a:spLocks/>
          </p:cNvSpPr>
          <p:nvPr/>
        </p:nvSpPr>
        <p:spPr>
          <a:xfrm>
            <a:off x="-6350" y="4572000"/>
            <a:ext cx="6809508"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b="1" dirty="0" smtClean="0">
                <a:solidFill>
                  <a:schemeClr val="tx1"/>
                </a:solidFill>
              </a:rPr>
              <a:t>Clients have now begun to directly exert pressure on the industry </a:t>
            </a:r>
            <a:endParaRPr lang="en-US" sz="1400" b="1" dirty="0">
              <a:solidFill>
                <a:schemeClr val="tx1"/>
              </a:solidFill>
            </a:endParaRPr>
          </a:p>
        </p:txBody>
      </p:sp>
      <p:sp>
        <p:nvSpPr>
          <p:cNvPr id="32" name="Rectangle 31"/>
          <p:cNvSpPr/>
          <p:nvPr/>
        </p:nvSpPr>
        <p:spPr>
          <a:xfrm>
            <a:off x="5105400" y="4876800"/>
            <a:ext cx="1524000" cy="1569660"/>
          </a:xfrm>
          <a:prstGeom prst="rect">
            <a:avLst/>
          </a:prstGeom>
        </p:spPr>
        <p:txBody>
          <a:bodyPr wrap="square">
            <a:spAutoFit/>
          </a:bodyPr>
          <a:lstStyle/>
          <a:p>
            <a:r>
              <a:rPr lang="en-US" sz="1200" dirty="0" smtClean="0">
                <a:solidFill>
                  <a:srgbClr val="7F7F7F"/>
                </a:solidFill>
              </a:rPr>
              <a:t>“In order to push yourself to have a more diverse work force you have to be intentional about it — and nothing will drive intent faster than a client’s dollar” </a:t>
            </a:r>
            <a:endParaRPr lang="en-US" sz="1200" dirty="0">
              <a:solidFill>
                <a:srgbClr val="7F7F7F"/>
              </a:solidFill>
            </a:endParaRPr>
          </a:p>
        </p:txBody>
      </p:sp>
      <p:pic>
        <p:nvPicPr>
          <p:cNvPr id="33" name="Picture 32"/>
          <p:cNvPicPr>
            <a:picLocks noChangeAspect="1"/>
          </p:cNvPicPr>
          <p:nvPr/>
        </p:nvPicPr>
        <p:blipFill rotWithShape="1">
          <a:blip r:embed="rId5"/>
          <a:srcRect l="23663" r="23663"/>
          <a:stretch/>
        </p:blipFill>
        <p:spPr>
          <a:xfrm>
            <a:off x="3657600" y="4876800"/>
            <a:ext cx="1349022" cy="1441009"/>
          </a:xfrm>
          <a:prstGeom prst="rect">
            <a:avLst/>
          </a:prstGeom>
        </p:spPr>
      </p:pic>
      <p:pic>
        <p:nvPicPr>
          <p:cNvPr id="43" name="Picture 42" descr="Screen Shot 2017-05-01 at 4.33.4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4953000"/>
            <a:ext cx="2727135" cy="1392668"/>
          </a:xfrm>
          <a:prstGeom prst="rect">
            <a:avLst/>
          </a:prstGeom>
          <a:ln>
            <a:solidFill>
              <a:srgbClr val="000000"/>
            </a:solidFill>
          </a:ln>
        </p:spPr>
      </p:pic>
      <p:sp>
        <p:nvSpPr>
          <p:cNvPr id="44" name="Subtitle 2"/>
          <p:cNvSpPr txBox="1">
            <a:spLocks/>
          </p:cNvSpPr>
          <p:nvPr/>
        </p:nvSpPr>
        <p:spPr>
          <a:xfrm>
            <a:off x="6350" y="7543800"/>
            <a:ext cx="19050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dirty="0" smtClean="0">
                <a:solidFill>
                  <a:srgbClr val="7F7F7F"/>
                </a:solidFill>
              </a:rPr>
              <a:t>An industry too inwardly focused to realize that it can be </a:t>
            </a:r>
            <a:r>
              <a:rPr lang="en-US" sz="1200" dirty="0" err="1" smtClean="0">
                <a:solidFill>
                  <a:srgbClr val="7F7F7F"/>
                </a:solidFill>
              </a:rPr>
              <a:t>offputting</a:t>
            </a:r>
            <a:endParaRPr lang="en-US" sz="1200" dirty="0">
              <a:solidFill>
                <a:srgbClr val="7F7F7F"/>
              </a:solidFill>
            </a:endParaRPr>
          </a:p>
        </p:txBody>
      </p:sp>
      <p:sp>
        <p:nvSpPr>
          <p:cNvPr id="45" name="Subtitle 2"/>
          <p:cNvSpPr txBox="1">
            <a:spLocks/>
          </p:cNvSpPr>
          <p:nvPr/>
        </p:nvSpPr>
        <p:spPr>
          <a:xfrm>
            <a:off x="4635500" y="7696200"/>
            <a:ext cx="2209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dirty="0" smtClean="0">
                <a:solidFill>
                  <a:srgbClr val="7F7F7F"/>
                </a:solidFill>
              </a:rPr>
              <a:t>Dramatic disconnection from the most critical candidate pool that can provide an immediate and lasting impact</a:t>
            </a:r>
            <a:endParaRPr lang="en-US" sz="1200" dirty="0">
              <a:solidFill>
                <a:srgbClr val="7F7F7F"/>
              </a:solidFill>
            </a:endParaRPr>
          </a:p>
        </p:txBody>
      </p:sp>
      <p:sp>
        <p:nvSpPr>
          <p:cNvPr id="46" name="Subtitle 2"/>
          <p:cNvSpPr txBox="1">
            <a:spLocks/>
          </p:cNvSpPr>
          <p:nvPr/>
        </p:nvSpPr>
        <p:spPr>
          <a:xfrm>
            <a:off x="2209800" y="7620000"/>
            <a:ext cx="22860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dirty="0" smtClean="0">
                <a:solidFill>
                  <a:srgbClr val="7F7F7F"/>
                </a:solidFill>
              </a:rPr>
              <a:t>Assuming barriers to hiring all people of color are the same and are not unique to each group</a:t>
            </a:r>
            <a:endParaRPr lang="en-US" sz="1200" dirty="0">
              <a:solidFill>
                <a:srgbClr val="7F7F7F"/>
              </a:solidFill>
            </a:endParaRPr>
          </a:p>
        </p:txBody>
      </p:sp>
    </p:spTree>
    <p:extLst>
      <p:ext uri="{BB962C8B-B14F-4D97-AF65-F5344CB8AC3E}">
        <p14:creationId xmlns:p14="http://schemas.microsoft.com/office/powerpoint/2010/main" val="1040453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 y="76200"/>
            <a:ext cx="6687487"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The 12% Mission </a:t>
            </a:r>
          </a:p>
          <a:p>
            <a:pPr marL="0" indent="0">
              <a:buNone/>
            </a:pPr>
            <a:r>
              <a:rPr lang="en-US" sz="1200" b="1" dirty="0" smtClean="0"/>
              <a:t>Drive parity in opportunity and representation for </a:t>
            </a:r>
            <a:r>
              <a:rPr lang="en-US" sz="1200" b="1" dirty="0"/>
              <a:t>the most promising young African-American minds</a:t>
            </a:r>
            <a:r>
              <a:rPr lang="en-US" sz="1200" b="1" dirty="0" smtClean="0"/>
              <a:t> while creating a cultural and competitive advantage for progressive communications organizations</a:t>
            </a:r>
          </a:p>
        </p:txBody>
      </p:sp>
      <p:sp>
        <p:nvSpPr>
          <p:cNvPr id="5" name="Subtitle 2"/>
          <p:cNvSpPr txBox="1">
            <a:spLocks/>
          </p:cNvSpPr>
          <p:nvPr/>
        </p:nvSpPr>
        <p:spPr>
          <a:xfrm>
            <a:off x="228600" y="990600"/>
            <a:ext cx="762000" cy="304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Process</a:t>
            </a:r>
          </a:p>
        </p:txBody>
      </p:sp>
      <p:sp>
        <p:nvSpPr>
          <p:cNvPr id="6" name="Subtitle 2"/>
          <p:cNvSpPr txBox="1">
            <a:spLocks/>
          </p:cNvSpPr>
          <p:nvPr/>
        </p:nvSpPr>
        <p:spPr>
          <a:xfrm>
            <a:off x="152400" y="5638800"/>
            <a:ext cx="6324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000" b="1" dirty="0" smtClean="0"/>
          </a:p>
        </p:txBody>
      </p:sp>
      <p:sp>
        <p:nvSpPr>
          <p:cNvPr id="7" name="Subtitle 2"/>
          <p:cNvSpPr txBox="1">
            <a:spLocks/>
          </p:cNvSpPr>
          <p:nvPr/>
        </p:nvSpPr>
        <p:spPr>
          <a:xfrm>
            <a:off x="228600" y="5638800"/>
            <a:ext cx="63246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About 12% LLC</a:t>
            </a:r>
          </a:p>
          <a:p>
            <a:pPr marL="0" indent="0">
              <a:buNone/>
            </a:pPr>
            <a:r>
              <a:rPr lang="en-US" sz="1000" b="1" dirty="0" smtClean="0"/>
              <a:t>12% is a B </a:t>
            </a:r>
            <a:r>
              <a:rPr lang="en-US" sz="1000" b="1" dirty="0"/>
              <a:t>C</a:t>
            </a:r>
            <a:r>
              <a:rPr lang="en-US" sz="1000" b="1" dirty="0" smtClean="0"/>
              <a:t>orp (for-profit social enterprise) created by two principles with direct and complimentary experiences in tackling related challenges. </a:t>
            </a:r>
            <a:br>
              <a:rPr lang="en-US" sz="1000" b="1" dirty="0" smtClean="0"/>
            </a:br>
            <a:endParaRPr lang="en-US" sz="1000" b="1" dirty="0" smtClean="0"/>
          </a:p>
          <a:p>
            <a:pPr marL="0" indent="0">
              <a:buNone/>
            </a:pPr>
            <a:r>
              <a:rPr lang="en-US" sz="1000" b="1" dirty="0" smtClean="0"/>
              <a:t>Jo Leonard has created a highly successful coaching practice focused on helping soon to graduate, or recently graduated, college students find purpose-driven careers.  She is also the founder and Executive Director of the RJL Foundation which provides guidance and assistance for young adults who are “aging out” of the welfare system with over half of the  foundation’s fellows being African-American.</a:t>
            </a:r>
            <a:br>
              <a:rPr lang="en-US" sz="1000" b="1" dirty="0" smtClean="0"/>
            </a:br>
            <a:endParaRPr lang="en-US" sz="1000" b="1" dirty="0" smtClean="0"/>
          </a:p>
          <a:p>
            <a:pPr marL="0" indent="0">
              <a:buNone/>
            </a:pPr>
            <a:r>
              <a:rPr lang="en-US" sz="1000" b="1" dirty="0" smtClean="0"/>
              <a:t>Paul O’Neill spent his career in the advertising business culminating in running leading agencies at both WPP and IPG.  He has personally dealt with the barriers and frustrations in identifying and attracting talent from the African-American business community despite significant corporate efforts.  He has also witnessed the significant advantages gained when truly diversified teams are assembled and nurtured.</a:t>
            </a:r>
          </a:p>
        </p:txBody>
      </p:sp>
      <p:sp>
        <p:nvSpPr>
          <p:cNvPr id="8" name="TextBox 7"/>
          <p:cNvSpPr txBox="1"/>
          <p:nvPr/>
        </p:nvSpPr>
        <p:spPr>
          <a:xfrm>
            <a:off x="204866" y="1290909"/>
            <a:ext cx="1600200" cy="1815882"/>
          </a:xfrm>
          <a:prstGeom prst="rect">
            <a:avLst/>
          </a:prstGeom>
          <a:noFill/>
        </p:spPr>
        <p:txBody>
          <a:bodyPr wrap="square" rtlCol="0">
            <a:spAutoFit/>
          </a:bodyPr>
          <a:lstStyle/>
          <a:p>
            <a:r>
              <a:rPr lang="en-US" sz="1400" dirty="0" smtClean="0"/>
              <a:t>Community Connection</a:t>
            </a:r>
          </a:p>
          <a:p>
            <a:r>
              <a:rPr lang="en-US" sz="1200" dirty="0" smtClean="0">
                <a:solidFill>
                  <a:schemeClr val="bg1">
                    <a:lumMod val="50000"/>
                  </a:schemeClr>
                </a:solidFill>
              </a:rPr>
              <a:t>12% works closely with the African-American communities within relevant college programs with a strong focus on HBCUs</a:t>
            </a:r>
            <a:endParaRPr lang="en-US" sz="1200" dirty="0">
              <a:solidFill>
                <a:schemeClr val="bg1">
                  <a:lumMod val="50000"/>
                </a:schemeClr>
              </a:solidFill>
            </a:endParaRPr>
          </a:p>
        </p:txBody>
      </p:sp>
      <p:sp>
        <p:nvSpPr>
          <p:cNvPr id="9" name="TextBox 8"/>
          <p:cNvSpPr txBox="1"/>
          <p:nvPr/>
        </p:nvSpPr>
        <p:spPr>
          <a:xfrm>
            <a:off x="1790700" y="1290909"/>
            <a:ext cx="1600200" cy="2369880"/>
          </a:xfrm>
          <a:prstGeom prst="rect">
            <a:avLst/>
          </a:prstGeom>
          <a:noFill/>
        </p:spPr>
        <p:txBody>
          <a:bodyPr wrap="square" rtlCol="0">
            <a:spAutoFit/>
          </a:bodyPr>
          <a:lstStyle/>
          <a:p>
            <a:r>
              <a:rPr lang="en-US" sz="1400" dirty="0" smtClean="0"/>
              <a:t>Identification &amp; Vetting</a:t>
            </a:r>
          </a:p>
          <a:p>
            <a:r>
              <a:rPr lang="en-US" sz="1200" dirty="0" smtClean="0">
                <a:solidFill>
                  <a:schemeClr val="bg1">
                    <a:lumMod val="50000"/>
                  </a:schemeClr>
                </a:solidFill>
              </a:rPr>
              <a:t>Candidates are identified through community connection and  formally assessed for relevant agency technology skills, emotional, cultural and academic prowess.</a:t>
            </a:r>
            <a:endParaRPr lang="en-US" sz="1200" dirty="0">
              <a:solidFill>
                <a:schemeClr val="bg1">
                  <a:lumMod val="50000"/>
                </a:schemeClr>
              </a:solidFill>
            </a:endParaRPr>
          </a:p>
        </p:txBody>
      </p:sp>
      <p:sp>
        <p:nvSpPr>
          <p:cNvPr id="10" name="TextBox 9"/>
          <p:cNvSpPr txBox="1"/>
          <p:nvPr/>
        </p:nvSpPr>
        <p:spPr>
          <a:xfrm>
            <a:off x="3637613" y="1524000"/>
            <a:ext cx="1600200" cy="830997"/>
          </a:xfrm>
          <a:prstGeom prst="rect">
            <a:avLst/>
          </a:prstGeom>
          <a:noFill/>
        </p:spPr>
        <p:txBody>
          <a:bodyPr wrap="square" rtlCol="0">
            <a:spAutoFit/>
          </a:bodyPr>
          <a:lstStyle/>
          <a:p>
            <a:r>
              <a:rPr lang="en-US" sz="1200" dirty="0" smtClean="0">
                <a:solidFill>
                  <a:schemeClr val="bg1">
                    <a:lumMod val="50000"/>
                  </a:schemeClr>
                </a:solidFill>
              </a:rPr>
              <a:t>Training </a:t>
            </a:r>
            <a:r>
              <a:rPr lang="en-US" sz="1200" dirty="0">
                <a:solidFill>
                  <a:schemeClr val="bg1">
                    <a:lumMod val="50000"/>
                  </a:schemeClr>
                </a:solidFill>
              </a:rPr>
              <a:t>program specific to advertising industry, to include all major </a:t>
            </a:r>
            <a:r>
              <a:rPr lang="en-US" sz="1200" dirty="0" smtClean="0">
                <a:solidFill>
                  <a:schemeClr val="bg1">
                    <a:lumMod val="50000"/>
                  </a:schemeClr>
                </a:solidFill>
              </a:rPr>
              <a:t>disciplines.</a:t>
            </a:r>
            <a:endParaRPr lang="en-US" sz="1200" dirty="0">
              <a:solidFill>
                <a:schemeClr val="bg1">
                  <a:lumMod val="50000"/>
                </a:schemeClr>
              </a:solidFill>
            </a:endParaRPr>
          </a:p>
        </p:txBody>
      </p:sp>
      <p:sp>
        <p:nvSpPr>
          <p:cNvPr id="12" name="TextBox 11"/>
          <p:cNvSpPr txBox="1"/>
          <p:nvPr/>
        </p:nvSpPr>
        <p:spPr>
          <a:xfrm>
            <a:off x="990600" y="3810000"/>
            <a:ext cx="1981200" cy="1231106"/>
          </a:xfrm>
          <a:prstGeom prst="rect">
            <a:avLst/>
          </a:prstGeom>
          <a:noFill/>
        </p:spPr>
        <p:txBody>
          <a:bodyPr wrap="square" rtlCol="0">
            <a:spAutoFit/>
          </a:bodyPr>
          <a:lstStyle/>
          <a:p>
            <a:r>
              <a:rPr lang="en-US" sz="1400" dirty="0" smtClean="0"/>
              <a:t>Onboarding Support</a:t>
            </a:r>
          </a:p>
          <a:p>
            <a:r>
              <a:rPr lang="en-US" sz="1200" dirty="0" smtClean="0">
                <a:solidFill>
                  <a:schemeClr val="bg1">
                    <a:lumMod val="50000"/>
                  </a:schemeClr>
                </a:solidFill>
              </a:rPr>
              <a:t>New hires will be provided innovative e-development platform with personal mentor, to ensure successful onboarding. </a:t>
            </a:r>
            <a:endParaRPr lang="en-US" sz="1200" dirty="0">
              <a:solidFill>
                <a:schemeClr val="bg1">
                  <a:lumMod val="50000"/>
                </a:schemeClr>
              </a:solidFill>
            </a:endParaRPr>
          </a:p>
        </p:txBody>
      </p:sp>
      <p:sp>
        <p:nvSpPr>
          <p:cNvPr id="13" name="TextBox 12"/>
          <p:cNvSpPr txBox="1"/>
          <p:nvPr/>
        </p:nvSpPr>
        <p:spPr>
          <a:xfrm>
            <a:off x="3459605" y="3713708"/>
            <a:ext cx="1600200" cy="2185214"/>
          </a:xfrm>
          <a:prstGeom prst="rect">
            <a:avLst/>
          </a:prstGeom>
          <a:noFill/>
        </p:spPr>
        <p:txBody>
          <a:bodyPr wrap="square" rtlCol="0">
            <a:spAutoFit/>
          </a:bodyPr>
          <a:lstStyle/>
          <a:p>
            <a:r>
              <a:rPr lang="en-US" sz="1400" dirty="0" smtClean="0"/>
              <a:t>Community Building</a:t>
            </a:r>
          </a:p>
          <a:p>
            <a:r>
              <a:rPr lang="en-US" sz="1200" dirty="0" smtClean="0">
                <a:solidFill>
                  <a:schemeClr val="bg1">
                    <a:lumMod val="50000"/>
                  </a:schemeClr>
                </a:solidFill>
              </a:rPr>
              <a:t>Each 12% candidate signs an agreement to initiate a mentoring relationship with a young </a:t>
            </a:r>
            <a:r>
              <a:rPr lang="en-US" sz="1200" dirty="0">
                <a:solidFill>
                  <a:schemeClr val="bg1">
                    <a:lumMod val="50000"/>
                  </a:schemeClr>
                </a:solidFill>
              </a:rPr>
              <a:t>A</a:t>
            </a:r>
            <a:r>
              <a:rPr lang="en-US" sz="1200" dirty="0" smtClean="0">
                <a:solidFill>
                  <a:schemeClr val="bg1">
                    <a:lumMod val="50000"/>
                  </a:schemeClr>
                </a:solidFill>
              </a:rPr>
              <a:t>frican American professional hired after </a:t>
            </a:r>
            <a:r>
              <a:rPr lang="en-US" sz="1200" dirty="0" smtClean="0">
                <a:solidFill>
                  <a:schemeClr val="bg1">
                    <a:lumMod val="50000"/>
                  </a:schemeClr>
                </a:solidFill>
              </a:rPr>
              <a:t>them within </a:t>
            </a:r>
            <a:r>
              <a:rPr lang="en-US" sz="1200" smtClean="0">
                <a:solidFill>
                  <a:schemeClr val="bg1">
                    <a:lumMod val="50000"/>
                  </a:schemeClr>
                </a:solidFill>
              </a:rPr>
              <a:t>their organization. </a:t>
            </a:r>
            <a:endParaRPr lang="en-US" sz="1200" dirty="0">
              <a:solidFill>
                <a:schemeClr val="bg1">
                  <a:lumMod val="50000"/>
                </a:schemeClr>
              </a:solidFill>
            </a:endParaRPr>
          </a:p>
        </p:txBody>
      </p:sp>
      <p:sp>
        <p:nvSpPr>
          <p:cNvPr id="14" name="TextBox 13"/>
          <p:cNvSpPr txBox="1"/>
          <p:nvPr/>
        </p:nvSpPr>
        <p:spPr>
          <a:xfrm>
            <a:off x="5237812" y="1328678"/>
            <a:ext cx="1772587" cy="2677656"/>
          </a:xfrm>
          <a:prstGeom prst="rect">
            <a:avLst/>
          </a:prstGeom>
          <a:noFill/>
        </p:spPr>
        <p:txBody>
          <a:bodyPr wrap="square" rtlCol="0">
            <a:spAutoFit/>
          </a:bodyPr>
          <a:lstStyle/>
          <a:p>
            <a:r>
              <a:rPr lang="en-US" sz="1200" dirty="0">
                <a:solidFill>
                  <a:schemeClr val="bg1">
                    <a:lumMod val="50000"/>
                  </a:schemeClr>
                </a:solidFill>
              </a:rPr>
              <a:t/>
            </a:r>
            <a:br>
              <a:rPr lang="en-US" sz="1200" dirty="0">
                <a:solidFill>
                  <a:schemeClr val="bg1">
                    <a:lumMod val="50000"/>
                  </a:schemeClr>
                </a:solidFill>
              </a:rPr>
            </a:br>
            <a:r>
              <a:rPr lang="en-US" sz="1200" dirty="0" smtClean="0">
                <a:solidFill>
                  <a:schemeClr val="bg1">
                    <a:lumMod val="50000"/>
                  </a:schemeClr>
                </a:solidFill>
              </a:rPr>
              <a:t>Coaching provided to </a:t>
            </a:r>
            <a:r>
              <a:rPr lang="en-US" sz="1200" dirty="0">
                <a:solidFill>
                  <a:schemeClr val="bg1">
                    <a:lumMod val="50000"/>
                  </a:schemeClr>
                </a:solidFill>
              </a:rPr>
              <a:t>crystallize candidate’s personal brand and voice, to improve the communication of value and reduce time spent ‘trying to figure </a:t>
            </a:r>
            <a:r>
              <a:rPr lang="en-US" sz="1200" dirty="0" smtClean="0">
                <a:solidFill>
                  <a:schemeClr val="bg1">
                    <a:lumMod val="50000"/>
                  </a:schemeClr>
                </a:solidFill>
              </a:rPr>
              <a:t>out.’ Coaching also focuses on personal presentation and professional etiquette training to facilitate </a:t>
            </a:r>
            <a:r>
              <a:rPr lang="en-US" sz="1200" dirty="0">
                <a:solidFill>
                  <a:schemeClr val="bg1">
                    <a:lumMod val="50000"/>
                  </a:schemeClr>
                </a:solidFill>
              </a:rPr>
              <a:t>corporate </a:t>
            </a:r>
            <a:r>
              <a:rPr lang="en-US" sz="1200" dirty="0" smtClean="0">
                <a:solidFill>
                  <a:schemeClr val="bg1">
                    <a:lumMod val="50000"/>
                  </a:schemeClr>
                </a:solidFill>
              </a:rPr>
              <a:t>integration.</a:t>
            </a:r>
            <a:endParaRPr lang="en-US" sz="1200" dirty="0">
              <a:solidFill>
                <a:schemeClr val="bg1">
                  <a:lumMod val="50000"/>
                </a:schemeClr>
              </a:solidFill>
            </a:endParaRPr>
          </a:p>
        </p:txBody>
      </p:sp>
      <p:sp>
        <p:nvSpPr>
          <p:cNvPr id="15" name="TextBox 14"/>
          <p:cNvSpPr txBox="1"/>
          <p:nvPr/>
        </p:nvSpPr>
        <p:spPr>
          <a:xfrm>
            <a:off x="4184754" y="1248676"/>
            <a:ext cx="2617033" cy="307777"/>
          </a:xfrm>
          <a:prstGeom prst="rect">
            <a:avLst/>
          </a:prstGeom>
          <a:noFill/>
        </p:spPr>
        <p:txBody>
          <a:bodyPr wrap="square" rtlCol="0">
            <a:spAutoFit/>
          </a:bodyPr>
          <a:lstStyle/>
          <a:p>
            <a:r>
              <a:rPr lang="en-US" sz="1400" dirty="0" smtClean="0"/>
              <a:t>Multi-Focal Training</a:t>
            </a:r>
            <a:endParaRPr lang="en-US" sz="1200" dirty="0">
              <a:solidFill>
                <a:schemeClr val="bg1">
                  <a:lumMod val="50000"/>
                </a:schemeClr>
              </a:solidFill>
            </a:endParaRPr>
          </a:p>
        </p:txBody>
      </p:sp>
      <p:cxnSp>
        <p:nvCxnSpPr>
          <p:cNvPr id="3" name="Straight Arrow Connector 2"/>
          <p:cNvCxnSpPr/>
          <p:nvPr/>
        </p:nvCxnSpPr>
        <p:spPr>
          <a:xfrm>
            <a:off x="1295400" y="1447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429000" y="1447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895600" y="39624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09600" y="39624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09600" y="3733800"/>
            <a:ext cx="457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600" y="3733800"/>
            <a:ext cx="0" cy="228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1493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TotalTime>
  <Words>382</Words>
  <Application>Microsoft Macintosh PowerPoint</Application>
  <PresentationFormat>On-screen Show (4:3)</PresentationFormat>
  <Paragraphs>40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oneilpa</dc:creator>
  <cp:lastModifiedBy>Jo Leonard</cp:lastModifiedBy>
  <cp:revision>84</cp:revision>
  <dcterms:created xsi:type="dcterms:W3CDTF">2014-12-20T18:38:04Z</dcterms:created>
  <dcterms:modified xsi:type="dcterms:W3CDTF">2017-07-16T00:37:50Z</dcterms:modified>
</cp:coreProperties>
</file>