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3" r:id="rId3"/>
    <p:sldId id="259" r:id="rId4"/>
    <p:sldId id="260" r:id="rId5"/>
    <p:sldId id="261" r:id="rId6"/>
    <p:sldId id="262" r:id="rId7"/>
    <p:sldId id="264" r:id="rId8"/>
    <p:sldId id="265" r:id="rId9"/>
    <p:sldId id="266" r:id="rId10"/>
    <p:sldId id="267" r:id="rId11"/>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varScale="1">
        <p:scale>
          <a:sx n="139" d="100"/>
          <a:sy n="139" d="100"/>
        </p:scale>
        <p:origin x="144" y="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4DC51-D739-4CB5-B914-6F09D63EAD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10FF51-9370-47C5-AE20-8DA6DB1F21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A5AF04D-354B-40FD-9BAB-F08A90DA8E80}"/>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5" name="Footer Placeholder 4">
            <a:extLst>
              <a:ext uri="{FF2B5EF4-FFF2-40B4-BE49-F238E27FC236}">
                <a16:creationId xmlns:a16="http://schemas.microsoft.com/office/drawing/2014/main" id="{77AD466A-D4A2-4E3C-9567-CF5D0FACB5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0E80E3-B949-4D34-8CCB-6C3BDFFD8748}"/>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3290700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573C3-F950-4249-8DDE-BAE3632879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3878C6-C461-4B62-9320-643BE6014FE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9EEEE4-C051-4718-81CD-49F2C2628008}"/>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5" name="Footer Placeholder 4">
            <a:extLst>
              <a:ext uri="{FF2B5EF4-FFF2-40B4-BE49-F238E27FC236}">
                <a16:creationId xmlns:a16="http://schemas.microsoft.com/office/drawing/2014/main" id="{2E3A2145-E87C-421D-955C-58C852000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EFACB-A4CD-4F6C-906A-5F3DCC5E3707}"/>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1987576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F1BF14-3A3C-4639-B16C-4DA59958D9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23B71B-004E-411D-876F-F4B98150C17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4ECD7-B747-483F-8096-DDF0B53768FF}"/>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5" name="Footer Placeholder 4">
            <a:extLst>
              <a:ext uri="{FF2B5EF4-FFF2-40B4-BE49-F238E27FC236}">
                <a16:creationId xmlns:a16="http://schemas.microsoft.com/office/drawing/2014/main" id="{E1DE4690-AACD-4733-B5F1-D02C0BF133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44E926-A642-47F5-89D4-F28FDA5B37A2}"/>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197181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85366-257B-4CFD-8C51-840DDF0047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4070D5-CFD0-4299-A479-CDEB40062D0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132942-9EA5-402C-8E91-312B1B82B3DB}"/>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5" name="Footer Placeholder 4">
            <a:extLst>
              <a:ext uri="{FF2B5EF4-FFF2-40B4-BE49-F238E27FC236}">
                <a16:creationId xmlns:a16="http://schemas.microsoft.com/office/drawing/2014/main" id="{F20FE833-067A-464F-8D31-64B560290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C3778D-7130-4983-86BE-4A0F808C9EAA}"/>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2689720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635316-8F57-4CB3-80EF-4A59FB02CD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788B9F-590F-4713-BBD5-E061EBB154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D4764C5-CDFA-43C5-9155-350B59094F22}"/>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5" name="Footer Placeholder 4">
            <a:extLst>
              <a:ext uri="{FF2B5EF4-FFF2-40B4-BE49-F238E27FC236}">
                <a16:creationId xmlns:a16="http://schemas.microsoft.com/office/drawing/2014/main" id="{2E5BE3B6-351F-49F2-A69E-D728AAE6CF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E353CA-0993-4103-B98E-E0BAF75FD416}"/>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3906464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137E4-5B93-4C6E-B7B0-5D9E2CAE84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D4549B-31D4-4B2D-A01A-285A7A63082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16FC53-92C0-4239-B337-B0F946AD348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6C1B8D-9939-4544-98B4-584B56097E85}"/>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6" name="Footer Placeholder 5">
            <a:extLst>
              <a:ext uri="{FF2B5EF4-FFF2-40B4-BE49-F238E27FC236}">
                <a16:creationId xmlns:a16="http://schemas.microsoft.com/office/drawing/2014/main" id="{36949F32-14A8-40F5-BA12-D299739641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A72EDD-2538-4884-B347-CF3F8628B021}"/>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2162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B04B6-EEF1-4FB9-8113-E90F2A3791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CF21FA-01A7-4CDB-A8B5-F9541022D7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95D60DB-3CB9-48B7-8F57-8A0F8E7E901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26489F-7935-4F2C-95FA-B7262BBC4A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27911C1-0408-4430-9497-6F0F9C936A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338668-FF40-47EE-A6D9-F4E6033CEBAC}"/>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8" name="Footer Placeholder 7">
            <a:extLst>
              <a:ext uri="{FF2B5EF4-FFF2-40B4-BE49-F238E27FC236}">
                <a16:creationId xmlns:a16="http://schemas.microsoft.com/office/drawing/2014/main" id="{1E581ABF-9699-49A0-B47A-0B7DF3AC01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55DF66-657E-4FE4-AFB3-4EF9D95CBDC2}"/>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2902281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AAA90-E777-48A6-B769-7720FDA6D2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8F1356-2392-4615-8FFA-8E9AD041A277}"/>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4" name="Footer Placeholder 3">
            <a:extLst>
              <a:ext uri="{FF2B5EF4-FFF2-40B4-BE49-F238E27FC236}">
                <a16:creationId xmlns:a16="http://schemas.microsoft.com/office/drawing/2014/main" id="{5CBBEBF1-1556-4805-BF2A-6223281D950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60B49A6-F2A7-4645-A377-67C0655B951F}"/>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2609987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5F8BBB-B1EB-40D5-8634-352D30329337}"/>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3" name="Footer Placeholder 2">
            <a:extLst>
              <a:ext uri="{FF2B5EF4-FFF2-40B4-BE49-F238E27FC236}">
                <a16:creationId xmlns:a16="http://schemas.microsoft.com/office/drawing/2014/main" id="{463C590B-95AB-41FA-B9F8-64A71174FD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7E0FB7-2ABE-4E83-819A-4CF1C7299881}"/>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3573469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15B04-FAD6-4548-BE1D-CBF40BE156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7AB3F0-47E8-48B7-9096-8B87483845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BDAAE1-1ADC-4E69-8B6E-93395B6010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579D8EF-999E-426C-BCF8-74DC67EF1AD3}"/>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6" name="Footer Placeholder 5">
            <a:extLst>
              <a:ext uri="{FF2B5EF4-FFF2-40B4-BE49-F238E27FC236}">
                <a16:creationId xmlns:a16="http://schemas.microsoft.com/office/drawing/2014/main" id="{25CF44E2-564E-4B2B-AD62-01AB6C43F0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A72BBD-5690-4FFD-8FFB-0018A54E1C01}"/>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854767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4914E-3079-4484-B1B3-64C23EC6D2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B98206-8F71-40BD-A2D9-EDD4AD5029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1B42C7-ADDD-4F0D-8415-D5385A866A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BF1A01-D2A9-4E35-A1CA-9C2A56633BAE}"/>
              </a:ext>
            </a:extLst>
          </p:cNvPr>
          <p:cNvSpPr>
            <a:spLocks noGrp="1"/>
          </p:cNvSpPr>
          <p:nvPr>
            <p:ph type="dt" sz="half" idx="10"/>
          </p:nvPr>
        </p:nvSpPr>
        <p:spPr/>
        <p:txBody>
          <a:bodyPr/>
          <a:lstStyle/>
          <a:p>
            <a:fld id="{929A0C70-9FED-4515-929C-446498719FA0}" type="datetimeFigureOut">
              <a:rPr lang="en-US" smtClean="0"/>
              <a:t>7/10/2017</a:t>
            </a:fld>
            <a:endParaRPr lang="en-US"/>
          </a:p>
        </p:txBody>
      </p:sp>
      <p:sp>
        <p:nvSpPr>
          <p:cNvPr id="6" name="Footer Placeholder 5">
            <a:extLst>
              <a:ext uri="{FF2B5EF4-FFF2-40B4-BE49-F238E27FC236}">
                <a16:creationId xmlns:a16="http://schemas.microsoft.com/office/drawing/2014/main" id="{26029C88-A3CA-4614-9573-E4B93A0042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6FB734-B424-4D1F-BB2F-38906FA90A74}"/>
              </a:ext>
            </a:extLst>
          </p:cNvPr>
          <p:cNvSpPr>
            <a:spLocks noGrp="1"/>
          </p:cNvSpPr>
          <p:nvPr>
            <p:ph type="sldNum" sz="quarter" idx="12"/>
          </p:nvPr>
        </p:nvSpPr>
        <p:spPr/>
        <p:txBody>
          <a:bodyPr/>
          <a:lstStyle/>
          <a:p>
            <a:fld id="{19FB6E4D-1658-41F1-83A4-51A9637FB93F}" type="slidenum">
              <a:rPr lang="en-US" smtClean="0"/>
              <a:t>‹#›</a:t>
            </a:fld>
            <a:endParaRPr lang="en-US"/>
          </a:p>
        </p:txBody>
      </p:sp>
    </p:spTree>
    <p:extLst>
      <p:ext uri="{BB962C8B-B14F-4D97-AF65-F5344CB8AC3E}">
        <p14:creationId xmlns:p14="http://schemas.microsoft.com/office/powerpoint/2010/main" val="1645464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500961-D054-4F02-B984-C137F89CBB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C63044-75BC-4A4F-ACD4-32B34AA5EE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DC39B3-3910-48BD-8299-D42D3D4550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A0C70-9FED-4515-929C-446498719FA0}" type="datetimeFigureOut">
              <a:rPr lang="en-US" smtClean="0"/>
              <a:t>7/10/2017</a:t>
            </a:fld>
            <a:endParaRPr lang="en-US"/>
          </a:p>
        </p:txBody>
      </p:sp>
      <p:sp>
        <p:nvSpPr>
          <p:cNvPr id="5" name="Footer Placeholder 4">
            <a:extLst>
              <a:ext uri="{FF2B5EF4-FFF2-40B4-BE49-F238E27FC236}">
                <a16:creationId xmlns:a16="http://schemas.microsoft.com/office/drawing/2014/main" id="{C6DA680D-7FFE-4DE6-B568-75C71AD1B0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23F7C9-F6E3-4782-B06D-468AEE2234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FB6E4D-1658-41F1-83A4-51A9637FB93F}" type="slidenum">
              <a:rPr lang="en-US" smtClean="0"/>
              <a:t>‹#›</a:t>
            </a:fld>
            <a:endParaRPr lang="en-US"/>
          </a:p>
        </p:txBody>
      </p:sp>
    </p:spTree>
    <p:extLst>
      <p:ext uri="{BB962C8B-B14F-4D97-AF65-F5344CB8AC3E}">
        <p14:creationId xmlns:p14="http://schemas.microsoft.com/office/powerpoint/2010/main" val="2072868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584BCD-647F-4BD4-B3D9-A667090804D6}"/>
              </a:ext>
            </a:extLst>
          </p:cNvPr>
          <p:cNvSpPr txBox="1"/>
          <p:nvPr/>
        </p:nvSpPr>
        <p:spPr>
          <a:xfrm>
            <a:off x="1115786" y="163286"/>
            <a:ext cx="9867900" cy="461665"/>
          </a:xfrm>
          <a:prstGeom prst="rect">
            <a:avLst/>
          </a:prstGeom>
          <a:noFill/>
        </p:spPr>
        <p:txBody>
          <a:bodyPr wrap="square" rtlCol="0">
            <a:spAutoFit/>
          </a:bodyPr>
          <a:lstStyle/>
          <a:p>
            <a:r>
              <a:rPr lang="en-US" sz="2400" dirty="0"/>
              <a:t>Fusion Latina Featuring our Hispanic </a:t>
            </a:r>
            <a:r>
              <a:rPr lang="en-US" sz="2400" b="1" u="sng" dirty="0" err="1"/>
              <a:t>Futbol</a:t>
            </a:r>
            <a:r>
              <a:rPr lang="en-US" sz="2400" dirty="0"/>
              <a:t> Approach</a:t>
            </a:r>
          </a:p>
        </p:txBody>
      </p:sp>
      <p:sp>
        <p:nvSpPr>
          <p:cNvPr id="5" name="Rectangle 4">
            <a:extLst>
              <a:ext uri="{FF2B5EF4-FFF2-40B4-BE49-F238E27FC236}">
                <a16:creationId xmlns:a16="http://schemas.microsoft.com/office/drawing/2014/main" id="{5F2296F4-65F9-4893-9FAE-2F7206A0295B}"/>
              </a:ext>
            </a:extLst>
          </p:cNvPr>
          <p:cNvSpPr/>
          <p:nvPr/>
        </p:nvSpPr>
        <p:spPr>
          <a:xfrm>
            <a:off x="174172" y="660657"/>
            <a:ext cx="6096000" cy="1477328"/>
          </a:xfrm>
          <a:prstGeom prst="rect">
            <a:avLst/>
          </a:prstGeom>
        </p:spPr>
        <p:txBody>
          <a:bodyPr>
            <a:spAutoFit/>
          </a:bodyPr>
          <a:lstStyle/>
          <a:p>
            <a:r>
              <a:rPr lang="en-US" sz="1000" dirty="0"/>
              <a:t>Latino’s heritage is wide and long. Let us consider that there are 21 countries in Latin America and that each one of them has a different culture going from the dialects of our language, accents, and tones, to the very food we consume, the </a:t>
            </a:r>
            <a:r>
              <a:rPr lang="en-US" sz="1000" dirty="0" err="1"/>
              <a:t>novelas</a:t>
            </a:r>
            <a:r>
              <a:rPr lang="en-US" sz="1000" dirty="0"/>
              <a:t> that we watch, the jokes that we tell, and the clothing that we wear. In addition, within those countries their people ways vary from region to region. Finding the right element that will help unify the right message to Latinos could be extremely difficult. Our quest was to understand factors that not only will bring Hispanics together but that will make them feel passionate about…not many, but one element where strategic marketing campaigns with the right message for our clients will leave a long-lasting footprint for generations to come. </a:t>
            </a:r>
            <a:r>
              <a:rPr lang="en-US" sz="1000" b="1" dirty="0" err="1"/>
              <a:t>Futbol</a:t>
            </a:r>
            <a:r>
              <a:rPr lang="en-US" sz="1000" b="1" dirty="0"/>
              <a:t> to </a:t>
            </a:r>
            <a:r>
              <a:rPr lang="en-US" sz="1000" b="1" dirty="0" err="1"/>
              <a:t>latinos</a:t>
            </a:r>
            <a:r>
              <a:rPr lang="en-US" sz="1000" b="1" dirty="0"/>
              <a:t> is like milk to babies… </a:t>
            </a:r>
            <a:r>
              <a:rPr lang="en-US" sz="1000" dirty="0"/>
              <a:t>and Fusion Latina has relationships with 6 million Latinos of all ages in the US that talk, play, breath, and love </a:t>
            </a:r>
            <a:r>
              <a:rPr lang="en-US" sz="1000" dirty="0" err="1"/>
              <a:t>futbol</a:t>
            </a:r>
            <a:r>
              <a:rPr lang="en-US" sz="1000" dirty="0"/>
              <a:t> every day of their lives! WE ARE FUTBOL!</a:t>
            </a:r>
          </a:p>
        </p:txBody>
      </p:sp>
      <p:sp>
        <p:nvSpPr>
          <p:cNvPr id="6" name="TextBox 5">
            <a:extLst>
              <a:ext uri="{FF2B5EF4-FFF2-40B4-BE49-F238E27FC236}">
                <a16:creationId xmlns:a16="http://schemas.microsoft.com/office/drawing/2014/main" id="{86034660-D0CA-4977-8546-DE7822E1ED79}"/>
              </a:ext>
            </a:extLst>
          </p:cNvPr>
          <p:cNvSpPr txBox="1"/>
          <p:nvPr/>
        </p:nvSpPr>
        <p:spPr>
          <a:xfrm>
            <a:off x="1034331" y="2618964"/>
            <a:ext cx="3380014" cy="1431161"/>
          </a:xfrm>
          <a:prstGeom prst="rect">
            <a:avLst/>
          </a:prstGeom>
          <a:noFill/>
        </p:spPr>
        <p:txBody>
          <a:bodyPr wrap="square" rtlCol="0">
            <a:spAutoFit/>
          </a:bodyPr>
          <a:lstStyle/>
          <a:p>
            <a:r>
              <a:rPr lang="en-US" sz="2300" dirty="0" err="1"/>
              <a:t>Hola</a:t>
            </a:r>
            <a:r>
              <a:rPr lang="en-US" sz="2300" dirty="0"/>
              <a:t>, Soy FUTBOL…Soy Latino…&amp; I </a:t>
            </a:r>
            <a:r>
              <a:rPr lang="en-US" sz="2300" b="1" dirty="0"/>
              <a:t>know</a:t>
            </a:r>
            <a:r>
              <a:rPr lang="en-US" sz="2300" dirty="0"/>
              <a:t> 6 </a:t>
            </a:r>
            <a:r>
              <a:rPr lang="en-US" sz="2300" dirty="0" err="1"/>
              <a:t>millon</a:t>
            </a:r>
            <a:r>
              <a:rPr lang="en-US" sz="2300" dirty="0"/>
              <a:t> others like me in America!</a:t>
            </a:r>
          </a:p>
          <a:p>
            <a:endParaRPr lang="en-US" dirty="0"/>
          </a:p>
        </p:txBody>
      </p:sp>
      <p:sp>
        <p:nvSpPr>
          <p:cNvPr id="7" name="Rectangle 6">
            <a:extLst>
              <a:ext uri="{FF2B5EF4-FFF2-40B4-BE49-F238E27FC236}">
                <a16:creationId xmlns:a16="http://schemas.microsoft.com/office/drawing/2014/main" id="{305FF868-CE68-4E11-90A7-E24C97ED2B8E}"/>
              </a:ext>
            </a:extLst>
          </p:cNvPr>
          <p:cNvSpPr/>
          <p:nvPr/>
        </p:nvSpPr>
        <p:spPr>
          <a:xfrm>
            <a:off x="1034331" y="3783816"/>
            <a:ext cx="3565071" cy="1569660"/>
          </a:xfrm>
          <a:prstGeom prst="rect">
            <a:avLst/>
          </a:prstGeom>
        </p:spPr>
        <p:txBody>
          <a:bodyPr wrap="square">
            <a:spAutoFit/>
          </a:bodyPr>
          <a:lstStyle/>
          <a:p>
            <a:r>
              <a:rPr lang="en-US" sz="1200" dirty="0"/>
              <a:t>Knowing where to find them alone won’t connect you to the Hispanic family that plays </a:t>
            </a:r>
            <a:r>
              <a:rPr lang="en-US" sz="1200" dirty="0" err="1"/>
              <a:t>futbol</a:t>
            </a:r>
            <a:r>
              <a:rPr lang="en-US" sz="1200" dirty="0"/>
              <a:t> every day. You need to become part of their team. Thanks to our long-lasting relationships with adult and youth </a:t>
            </a:r>
            <a:r>
              <a:rPr lang="en-US" sz="1200" dirty="0" err="1"/>
              <a:t>futbol</a:t>
            </a:r>
            <a:r>
              <a:rPr lang="en-US" sz="1200" dirty="0"/>
              <a:t> leagues across the nation in key Latinos markets, Fusion Latina is able to bring a cohesive, harmonious, and innovative approach that speaks the only common language that Latinos love: FUTBOL!</a:t>
            </a:r>
          </a:p>
        </p:txBody>
      </p:sp>
      <p:sp>
        <p:nvSpPr>
          <p:cNvPr id="9" name="Rectangle 8">
            <a:extLst>
              <a:ext uri="{FF2B5EF4-FFF2-40B4-BE49-F238E27FC236}">
                <a16:creationId xmlns:a16="http://schemas.microsoft.com/office/drawing/2014/main" id="{D2BA9CC8-0A6F-4563-9115-B5F73535DE85}"/>
              </a:ext>
            </a:extLst>
          </p:cNvPr>
          <p:cNvSpPr/>
          <p:nvPr/>
        </p:nvSpPr>
        <p:spPr>
          <a:xfrm>
            <a:off x="8225817" y="840589"/>
            <a:ext cx="2960914" cy="1477328"/>
          </a:xfrm>
          <a:prstGeom prst="rect">
            <a:avLst/>
          </a:prstGeom>
        </p:spPr>
        <p:txBody>
          <a:bodyPr wrap="square">
            <a:spAutoFit/>
          </a:bodyPr>
          <a:lstStyle/>
          <a:p>
            <a:pPr algn="ctr"/>
            <a:r>
              <a:rPr lang="en-US" sz="1000" b="1" dirty="0">
                <a:solidFill>
                  <a:srgbClr val="373737"/>
                </a:solidFill>
                <a:latin typeface="Josefin Sans"/>
              </a:rPr>
              <a:t>Our Strategy</a:t>
            </a:r>
          </a:p>
          <a:p>
            <a:r>
              <a:rPr lang="en-US" sz="1000" dirty="0">
                <a:solidFill>
                  <a:srgbClr val="444444"/>
                </a:solidFill>
                <a:latin typeface="Cardo"/>
              </a:rPr>
              <a:t>With years of experience in the </a:t>
            </a:r>
            <a:r>
              <a:rPr lang="en-US" sz="1000" dirty="0" err="1">
                <a:solidFill>
                  <a:srgbClr val="444444"/>
                </a:solidFill>
                <a:latin typeface="Cardo"/>
              </a:rPr>
              <a:t>latino</a:t>
            </a:r>
            <a:r>
              <a:rPr lang="en-US" sz="1000" dirty="0">
                <a:solidFill>
                  <a:srgbClr val="444444"/>
                </a:solidFill>
                <a:latin typeface="Cardo"/>
              </a:rPr>
              <a:t> soccer community across the nation, Fusion Latina counts with a wide network of amateur youth &amp; adult soccer leagues in key Latino markets in the US. We bring brands great exposure for their products and services by connecting them directly with the leagues, players, and their audience. Check out how to score with Latinos in the next page!</a:t>
            </a:r>
            <a:endParaRPr lang="en-US" sz="1000" b="0" i="0" dirty="0">
              <a:solidFill>
                <a:srgbClr val="444444"/>
              </a:solidFill>
              <a:effectLst/>
              <a:latin typeface="Cardo"/>
            </a:endParaRPr>
          </a:p>
        </p:txBody>
      </p:sp>
      <p:sp>
        <p:nvSpPr>
          <p:cNvPr id="10" name="Rectangle 9">
            <a:extLst>
              <a:ext uri="{FF2B5EF4-FFF2-40B4-BE49-F238E27FC236}">
                <a16:creationId xmlns:a16="http://schemas.microsoft.com/office/drawing/2014/main" id="{51131B15-E8FB-4447-B489-A25764BA2E0F}"/>
              </a:ext>
            </a:extLst>
          </p:cNvPr>
          <p:cNvSpPr/>
          <p:nvPr/>
        </p:nvSpPr>
        <p:spPr>
          <a:xfrm>
            <a:off x="8196290" y="2413252"/>
            <a:ext cx="3151414" cy="1169551"/>
          </a:xfrm>
          <a:prstGeom prst="rect">
            <a:avLst/>
          </a:prstGeom>
        </p:spPr>
        <p:txBody>
          <a:bodyPr wrap="square">
            <a:spAutoFit/>
          </a:bodyPr>
          <a:lstStyle/>
          <a:p>
            <a:pPr algn="ctr"/>
            <a:r>
              <a:rPr lang="en-US" sz="1000" b="1" dirty="0">
                <a:solidFill>
                  <a:srgbClr val="373737"/>
                </a:solidFill>
                <a:latin typeface="Josefin Sans"/>
              </a:rPr>
              <a:t>Grassroots Latino Soccer </a:t>
            </a:r>
          </a:p>
          <a:p>
            <a:r>
              <a:rPr lang="en-US" sz="1000" dirty="0" err="1">
                <a:solidFill>
                  <a:srgbClr val="444444"/>
                </a:solidFill>
                <a:latin typeface="Cardo"/>
              </a:rPr>
              <a:t>Fútbol</a:t>
            </a:r>
            <a:r>
              <a:rPr lang="en-US" sz="1000" dirty="0">
                <a:solidFill>
                  <a:srgbClr val="444444"/>
                </a:solidFill>
                <a:latin typeface="Cardo"/>
              </a:rPr>
              <a:t> (soccer in America) is well known for the passion and love of its fans and players. Latinos are famous for being the most passionate and loyal audience in the world. There are more than 6 Million adult and youth Latinos playing in amateur leagues in America and Fusion Latina has direct contact with all of them!</a:t>
            </a:r>
            <a:endParaRPr lang="en-US" sz="1000" b="0" i="0" dirty="0">
              <a:solidFill>
                <a:srgbClr val="444444"/>
              </a:solidFill>
              <a:effectLst/>
              <a:latin typeface="Cardo"/>
            </a:endParaRPr>
          </a:p>
        </p:txBody>
      </p:sp>
      <p:sp>
        <p:nvSpPr>
          <p:cNvPr id="11" name="Rectangle 10">
            <a:extLst>
              <a:ext uri="{FF2B5EF4-FFF2-40B4-BE49-F238E27FC236}">
                <a16:creationId xmlns:a16="http://schemas.microsoft.com/office/drawing/2014/main" id="{B691FFA1-E556-4C28-AF57-D8088F61D921}"/>
              </a:ext>
            </a:extLst>
          </p:cNvPr>
          <p:cNvSpPr/>
          <p:nvPr/>
        </p:nvSpPr>
        <p:spPr>
          <a:xfrm>
            <a:off x="8225817" y="3739574"/>
            <a:ext cx="3311979" cy="1477328"/>
          </a:xfrm>
          <a:prstGeom prst="rect">
            <a:avLst/>
          </a:prstGeom>
        </p:spPr>
        <p:txBody>
          <a:bodyPr wrap="square">
            <a:spAutoFit/>
          </a:bodyPr>
          <a:lstStyle/>
          <a:p>
            <a:pPr algn="ctr"/>
            <a:r>
              <a:rPr lang="en-US" sz="1000" b="1" dirty="0">
                <a:solidFill>
                  <a:srgbClr val="373737"/>
                </a:solidFill>
                <a:latin typeface="Josefin Sans"/>
              </a:rPr>
              <a:t>Brand Activation</a:t>
            </a:r>
          </a:p>
          <a:p>
            <a:r>
              <a:rPr lang="en-US" sz="1000" dirty="0">
                <a:solidFill>
                  <a:srgbClr val="444444"/>
                </a:solidFill>
                <a:latin typeface="Cardo"/>
              </a:rPr>
              <a:t>Fusion Latina will create footprints to showcase your brand at amateur Latino leagues across the nation. We work with league owners to allow interaction and engagement with players and friends while enjoying their </a:t>
            </a:r>
            <a:r>
              <a:rPr lang="en-US" sz="1000" dirty="0" err="1">
                <a:solidFill>
                  <a:srgbClr val="444444"/>
                </a:solidFill>
                <a:latin typeface="Cardo"/>
              </a:rPr>
              <a:t>fútbol</a:t>
            </a:r>
            <a:r>
              <a:rPr lang="en-US" sz="1000" dirty="0">
                <a:solidFill>
                  <a:srgbClr val="444444"/>
                </a:solidFill>
                <a:latin typeface="Cardo"/>
              </a:rPr>
              <a:t> games. Our goal is your goal: enhance sales and drive consumer preference. In addition, we offer services that will assure that your marketing efforts goes beyond your ROI by making friends with the consumers.</a:t>
            </a:r>
            <a:endParaRPr lang="en-US" sz="1000" b="0" i="0" dirty="0">
              <a:solidFill>
                <a:srgbClr val="444444"/>
              </a:solidFill>
              <a:effectLst/>
              <a:latin typeface="Cardo"/>
            </a:endParaRPr>
          </a:p>
        </p:txBody>
      </p:sp>
    </p:spTree>
    <p:extLst>
      <p:ext uri="{BB962C8B-B14F-4D97-AF65-F5344CB8AC3E}">
        <p14:creationId xmlns:p14="http://schemas.microsoft.com/office/powerpoint/2010/main" val="110067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7364503-870E-4C4A-B5F4-660D035DCA08}"/>
              </a:ext>
            </a:extLst>
          </p:cNvPr>
          <p:cNvSpPr/>
          <p:nvPr/>
        </p:nvSpPr>
        <p:spPr>
          <a:xfrm>
            <a:off x="841233" y="294306"/>
            <a:ext cx="1110369" cy="369332"/>
          </a:xfrm>
          <a:prstGeom prst="rect">
            <a:avLst/>
          </a:prstGeom>
        </p:spPr>
        <p:txBody>
          <a:bodyPr wrap="none">
            <a:spAutoFit/>
          </a:bodyPr>
          <a:lstStyle/>
          <a:p>
            <a:r>
              <a:rPr lang="en-US" dirty="0"/>
              <a:t>Reading…</a:t>
            </a:r>
          </a:p>
        </p:txBody>
      </p:sp>
      <p:sp>
        <p:nvSpPr>
          <p:cNvPr id="5" name="Rectangle 4">
            <a:extLst>
              <a:ext uri="{FF2B5EF4-FFF2-40B4-BE49-F238E27FC236}">
                <a16:creationId xmlns:a16="http://schemas.microsoft.com/office/drawing/2014/main" id="{47EE5F2F-7F56-4CD0-B00A-8520A9611682}"/>
              </a:ext>
            </a:extLst>
          </p:cNvPr>
          <p:cNvSpPr/>
          <p:nvPr/>
        </p:nvSpPr>
        <p:spPr>
          <a:xfrm>
            <a:off x="841233" y="722348"/>
            <a:ext cx="9271596" cy="5632311"/>
          </a:xfrm>
          <a:prstGeom prst="rect">
            <a:avLst/>
          </a:prstGeom>
        </p:spPr>
        <p:txBody>
          <a:bodyPr wrap="square">
            <a:spAutoFit/>
          </a:bodyPr>
          <a:lstStyle/>
          <a:p>
            <a:r>
              <a:rPr lang="en-US" sz="1200" dirty="0"/>
              <a:t>“If it touches your soul, you will never forget it" – Carlos </a:t>
            </a:r>
            <a:r>
              <a:rPr lang="en-US" sz="1200" dirty="0" err="1"/>
              <a:t>Stremi</a:t>
            </a:r>
            <a:r>
              <a:rPr lang="en-US" sz="1200" dirty="0"/>
              <a:t>, Founder – Fusion Latina </a:t>
            </a:r>
            <a:r>
              <a:rPr lang="en-US" sz="1200" dirty="0" err="1"/>
              <a:t>Futbol</a:t>
            </a:r>
            <a:r>
              <a:rPr lang="en-US" sz="1200" dirty="0"/>
              <a:t> Marketing</a:t>
            </a:r>
          </a:p>
          <a:p>
            <a:r>
              <a:rPr lang="en-US" sz="1200" dirty="0" err="1"/>
              <a:t>Futbol</a:t>
            </a:r>
            <a:r>
              <a:rPr lang="en-US" sz="1200" dirty="0"/>
              <a:t> to Hispanics is a religion and their church is the </a:t>
            </a:r>
            <a:r>
              <a:rPr lang="en-US" sz="1200" dirty="0" err="1"/>
              <a:t>futbol</a:t>
            </a:r>
            <a:r>
              <a:rPr lang="en-US" sz="1200" dirty="0"/>
              <a:t> field. Every week more than 6 millions Latinos (Fusion Latina census as of January, 2017) of all ages gather across America at their local "churches" to play, compete and win in the sport they love with the most passionate sentiment.</a:t>
            </a:r>
          </a:p>
          <a:p>
            <a:r>
              <a:rPr lang="en-US" sz="1200" dirty="0"/>
              <a:t>Most of the time their teams are made-up by a group of friends and usually those friends come from the same home town in their native country. They share the love that they feel for their pro-club team back home, even to the point of mimicking that name in their amateur teams here in America. </a:t>
            </a:r>
          </a:p>
          <a:p>
            <a:r>
              <a:rPr lang="en-US" sz="1200" dirty="0"/>
              <a:t>If they win they celebrate. If they lose they feel sad and devastated. Often times they compare each other to </a:t>
            </a:r>
            <a:r>
              <a:rPr lang="en-US" sz="1200" dirty="0" err="1"/>
              <a:t>futbol</a:t>
            </a:r>
            <a:r>
              <a:rPr lang="en-US" sz="1200" dirty="0"/>
              <a:t> legends when they win, or to a block of wood when they get beaten.</a:t>
            </a:r>
          </a:p>
          <a:p>
            <a:r>
              <a:rPr lang="en-US" sz="1200" dirty="0"/>
              <a:t>Regardless of the score, one thing they will remember and talk about in their social media, at home, and in other gatherings is the fun time they had at their </a:t>
            </a:r>
            <a:r>
              <a:rPr lang="en-US" sz="1200" dirty="0" err="1"/>
              <a:t>futbol</a:t>
            </a:r>
            <a:r>
              <a:rPr lang="en-US" sz="1200" dirty="0"/>
              <a:t> leagues. </a:t>
            </a:r>
          </a:p>
          <a:p>
            <a:r>
              <a:rPr lang="en-US" sz="1200" dirty="0" err="1"/>
              <a:t>Futbol</a:t>
            </a:r>
            <a:r>
              <a:rPr lang="en-US" sz="1200" dirty="0"/>
              <a:t> is the shared element that makes it all OK for Latinos anywhere in the world. When friends and families are left behind in their native land, </a:t>
            </a:r>
            <a:r>
              <a:rPr lang="en-US" sz="1200" dirty="0" err="1"/>
              <a:t>futbol</a:t>
            </a:r>
            <a:r>
              <a:rPr lang="en-US" sz="1200" dirty="0"/>
              <a:t> is one of the few things that can match Latinos with passionate equals. The local leagues give Latinos a little of "that" which they left behind and brings them back when their game days arrive. </a:t>
            </a:r>
          </a:p>
          <a:p>
            <a:r>
              <a:rPr lang="en-US" sz="1200" dirty="0"/>
              <a:t>The local league owner is more than a business person for Latinos. He is the "one" that can make it all come back. He is a community leader that takes the moral role to fundraise when someone is injured and has no health insurance. He is the one who knows how to manage incidents or social commotions in the neighborhoods. He is the one in charge of two to five thousand Hispanics who come to his or her "church" every week looking for home, passion, and </a:t>
            </a:r>
            <a:r>
              <a:rPr lang="en-US" sz="1200" dirty="0" err="1"/>
              <a:t>futbol</a:t>
            </a:r>
            <a:r>
              <a:rPr lang="en-US" sz="1200" dirty="0"/>
              <a:t>. </a:t>
            </a:r>
          </a:p>
          <a:p>
            <a:r>
              <a:rPr lang="en-US" sz="1200" dirty="0"/>
              <a:t>Brands not only have a fantastic opportunity targeting this virgin audience with Fusion Latina, but also the chance to provide a smooth cultural assimilation and transition when Latinos move from their home countries to America. Catering to and offering their product and services to fit their needs should not only be looked at as an immediate ROI or other KPI, but as a way to touching their souls and never be forgotten. </a:t>
            </a:r>
          </a:p>
          <a:p>
            <a:r>
              <a:rPr lang="en-US" sz="1200" dirty="0"/>
              <a:t>Aligning with what's most important for Hispanics at the time when they are most receptive and "in love" (their </a:t>
            </a:r>
            <a:r>
              <a:rPr lang="en-US" sz="1200" dirty="0" err="1"/>
              <a:t>futbol</a:t>
            </a:r>
            <a:r>
              <a:rPr lang="en-US" sz="1200" dirty="0"/>
              <a:t> games), should be a MUST DO in any marketing campaign for a corporation of any size and industry. </a:t>
            </a:r>
          </a:p>
          <a:p>
            <a:r>
              <a:rPr lang="en-US" sz="1200" dirty="0"/>
              <a:t>Fusion Latina has strong and long-lasting relationships with most league owners nationwide. Our network of players and their friends and families has grown to almost 6 MILLION Latinos who are "in love" when they meet every game day at their local "church". </a:t>
            </a:r>
          </a:p>
          <a:p>
            <a:r>
              <a:rPr lang="en-US" sz="1200" dirty="0"/>
              <a:t>Our Grassroots </a:t>
            </a:r>
            <a:r>
              <a:rPr lang="en-US" sz="1200" dirty="0" err="1"/>
              <a:t>Futbol</a:t>
            </a:r>
            <a:r>
              <a:rPr lang="en-US" sz="1200" dirty="0"/>
              <a:t> Marketing approach is the ultimate experiential campaign for any brand seeking to flirt and to leave an everlasting footprint in the hearts of millions of Hispanics looking to identify themselves with a local brand just like they did back in their home countries. </a:t>
            </a:r>
          </a:p>
          <a:p>
            <a:r>
              <a:rPr lang="en-US" sz="1200" dirty="0"/>
              <a:t>Partner with Fusion Latina to seduce and touch the souls of our players, families, friends, and local passionate enthusiasts. We will create a tailored Grassroots </a:t>
            </a:r>
            <a:r>
              <a:rPr lang="en-US" sz="1200" dirty="0" err="1"/>
              <a:t>Futbol</a:t>
            </a:r>
            <a:r>
              <a:rPr lang="en-US" sz="1200" dirty="0"/>
              <a:t> Campaign for your desired geographical markets or nationwide, always assuring that the right demographic is targeted. </a:t>
            </a:r>
          </a:p>
        </p:txBody>
      </p:sp>
    </p:spTree>
    <p:extLst>
      <p:ext uri="{BB962C8B-B14F-4D97-AF65-F5344CB8AC3E}">
        <p14:creationId xmlns:p14="http://schemas.microsoft.com/office/powerpoint/2010/main" val="1878912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1B7C44D2-FF47-45C0-B4BD-83A52312D4AB}"/>
              </a:ext>
            </a:extLst>
          </p:cNvPr>
          <p:cNvSpPr txBox="1"/>
          <p:nvPr/>
        </p:nvSpPr>
        <p:spPr>
          <a:xfrm>
            <a:off x="1137558" y="1705763"/>
            <a:ext cx="2438400" cy="2677656"/>
          </a:xfrm>
          <a:prstGeom prst="rect">
            <a:avLst/>
          </a:prstGeom>
          <a:noFill/>
        </p:spPr>
        <p:txBody>
          <a:bodyPr wrap="square" rtlCol="0">
            <a:spAutoFit/>
          </a:bodyPr>
          <a:lstStyle/>
          <a:p>
            <a:pPr marL="171450" indent="-171450">
              <a:buFont typeface="Arial" panose="020B0604020202020204" pitchFamily="34" charset="0"/>
              <a:buChar char="•"/>
            </a:pPr>
            <a:r>
              <a:rPr lang="en-US" sz="1200" dirty="0"/>
              <a:t>Mobile </a:t>
            </a:r>
            <a:r>
              <a:rPr lang="en-US" sz="1200" dirty="0" err="1"/>
              <a:t>Futbol</a:t>
            </a:r>
            <a:r>
              <a:rPr lang="en-US" sz="1200" dirty="0"/>
              <a:t> Roadshow Tour</a:t>
            </a:r>
          </a:p>
          <a:p>
            <a:pPr marL="171450" indent="-171450">
              <a:buFont typeface="Arial" panose="020B0604020202020204" pitchFamily="34" charset="0"/>
              <a:buChar char="•"/>
            </a:pPr>
            <a:r>
              <a:rPr lang="en-US" sz="1200" dirty="0"/>
              <a:t>Sourcing of All Elements</a:t>
            </a:r>
          </a:p>
          <a:p>
            <a:pPr marL="628650" lvl="1" indent="-171450">
              <a:buFont typeface="Arial" panose="020B0604020202020204" pitchFamily="34" charset="0"/>
              <a:buChar char="•"/>
            </a:pPr>
            <a:r>
              <a:rPr lang="en-US" sz="1200" dirty="0"/>
              <a:t>Jerseys, balls, nets, </a:t>
            </a:r>
            <a:r>
              <a:rPr lang="en-US" sz="1200" dirty="0" err="1"/>
              <a:t>etc</a:t>
            </a:r>
            <a:endParaRPr lang="en-US" sz="1200" dirty="0"/>
          </a:p>
          <a:p>
            <a:pPr marL="171450" indent="-171450">
              <a:buFont typeface="Arial" panose="020B0604020202020204" pitchFamily="34" charset="0"/>
              <a:buChar char="•"/>
            </a:pPr>
            <a:r>
              <a:rPr lang="en-US" sz="1200" dirty="0"/>
              <a:t>Events Sponsorship Enhancement</a:t>
            </a:r>
          </a:p>
          <a:p>
            <a:pPr marL="171450" indent="-171450">
              <a:buFont typeface="Arial" panose="020B0604020202020204" pitchFamily="34" charset="0"/>
              <a:buChar char="•"/>
            </a:pPr>
            <a:r>
              <a:rPr lang="en-US" sz="1200" dirty="0"/>
              <a:t>Product Sampling &amp; Education</a:t>
            </a:r>
          </a:p>
          <a:p>
            <a:pPr marL="171450" indent="-171450">
              <a:buFont typeface="Arial" panose="020B0604020202020204" pitchFamily="34" charset="0"/>
              <a:buChar char="•"/>
            </a:pPr>
            <a:r>
              <a:rPr lang="en-US" sz="1200" dirty="0"/>
              <a:t>Consumer Survey</a:t>
            </a:r>
          </a:p>
          <a:p>
            <a:pPr marL="171450" indent="-171450">
              <a:buFont typeface="Arial" panose="020B0604020202020204" pitchFamily="34" charset="0"/>
              <a:buChar char="•"/>
            </a:pPr>
            <a:r>
              <a:rPr lang="en-US" sz="1200" dirty="0"/>
              <a:t>Fan Consumer </a:t>
            </a:r>
            <a:r>
              <a:rPr lang="en-US" sz="1200" dirty="0" err="1"/>
              <a:t>Futbol</a:t>
            </a:r>
            <a:r>
              <a:rPr lang="en-US" sz="1200" dirty="0"/>
              <a:t> Contests</a:t>
            </a:r>
          </a:p>
          <a:p>
            <a:pPr marL="171450" indent="-171450">
              <a:buFont typeface="Arial" panose="020B0604020202020204" pitchFamily="34" charset="0"/>
              <a:buChar char="•"/>
            </a:pPr>
            <a:r>
              <a:rPr lang="en-US" sz="1200" dirty="0"/>
              <a:t>Social Media &amp; Event Takeover</a:t>
            </a:r>
          </a:p>
          <a:p>
            <a:pPr marL="171450" indent="-171450">
              <a:buFont typeface="Arial" panose="020B0604020202020204" pitchFamily="34" charset="0"/>
              <a:buChar char="•"/>
            </a:pPr>
            <a:r>
              <a:rPr lang="en-US" sz="1200" dirty="0"/>
              <a:t>Pop-Up Stores </a:t>
            </a:r>
          </a:p>
          <a:p>
            <a:pPr marL="171450" indent="-171450">
              <a:buFont typeface="Arial" panose="020B0604020202020204" pitchFamily="34" charset="0"/>
              <a:buChar char="•"/>
            </a:pPr>
            <a:r>
              <a:rPr lang="en-US" sz="1200" dirty="0"/>
              <a:t>Stunts with </a:t>
            </a:r>
            <a:r>
              <a:rPr lang="en-US" sz="1200" dirty="0" err="1"/>
              <a:t>Futbol</a:t>
            </a:r>
            <a:r>
              <a:rPr lang="en-US" sz="1200" dirty="0"/>
              <a:t> Talent</a:t>
            </a:r>
          </a:p>
          <a:p>
            <a:pPr marL="171450" indent="-171450">
              <a:buFont typeface="Arial" panose="020B0604020202020204" pitchFamily="34" charset="0"/>
              <a:buChar char="•"/>
            </a:pPr>
            <a:r>
              <a:rPr lang="en-US" sz="1200" dirty="0"/>
              <a:t>Brand Ambassadors</a:t>
            </a:r>
          </a:p>
          <a:p>
            <a:pPr marL="171450" indent="-171450">
              <a:buFont typeface="Arial" panose="020B0604020202020204" pitchFamily="34" charset="0"/>
              <a:buChar char="•"/>
            </a:pPr>
            <a:r>
              <a:rPr lang="en-US" sz="1200" dirty="0"/>
              <a:t>Guerrilla Marketing</a:t>
            </a:r>
          </a:p>
          <a:p>
            <a:pPr marL="171450" indent="-171450">
              <a:buFont typeface="Arial" panose="020B0604020202020204" pitchFamily="34" charset="0"/>
              <a:buChar char="•"/>
            </a:pPr>
            <a:r>
              <a:rPr lang="en-US" sz="1200" dirty="0"/>
              <a:t>One-On-One</a:t>
            </a:r>
          </a:p>
          <a:p>
            <a:pPr marL="171450" indent="-171450">
              <a:buFont typeface="Arial" panose="020B0604020202020204" pitchFamily="34" charset="0"/>
              <a:buChar char="•"/>
            </a:pPr>
            <a:endParaRPr lang="en-US" sz="1200" dirty="0"/>
          </a:p>
        </p:txBody>
      </p:sp>
      <p:sp>
        <p:nvSpPr>
          <p:cNvPr id="4" name="Rectangle 3">
            <a:extLst>
              <a:ext uri="{FF2B5EF4-FFF2-40B4-BE49-F238E27FC236}">
                <a16:creationId xmlns:a16="http://schemas.microsoft.com/office/drawing/2014/main" id="{00F4A118-3B39-4D3F-8C50-70FB2FC2BA9E}"/>
              </a:ext>
            </a:extLst>
          </p:cNvPr>
          <p:cNvSpPr/>
          <p:nvPr/>
        </p:nvSpPr>
        <p:spPr>
          <a:xfrm>
            <a:off x="2356758" y="163677"/>
            <a:ext cx="2551339" cy="369332"/>
          </a:xfrm>
          <a:prstGeom prst="rect">
            <a:avLst/>
          </a:prstGeom>
        </p:spPr>
        <p:txBody>
          <a:bodyPr wrap="none">
            <a:spAutoFit/>
          </a:bodyPr>
          <a:lstStyle/>
          <a:p>
            <a:r>
              <a:rPr lang="en-US" dirty="0"/>
              <a:t>Grassroots/Experiential –</a:t>
            </a:r>
          </a:p>
        </p:txBody>
      </p:sp>
      <p:sp>
        <p:nvSpPr>
          <p:cNvPr id="5" name="Rectangle 4">
            <a:extLst>
              <a:ext uri="{FF2B5EF4-FFF2-40B4-BE49-F238E27FC236}">
                <a16:creationId xmlns:a16="http://schemas.microsoft.com/office/drawing/2014/main" id="{45CE27C5-9BB4-46C3-95DB-3ABFD93AADAE}"/>
              </a:ext>
            </a:extLst>
          </p:cNvPr>
          <p:cNvSpPr/>
          <p:nvPr/>
        </p:nvSpPr>
        <p:spPr>
          <a:xfrm>
            <a:off x="1137558" y="738875"/>
            <a:ext cx="10216242" cy="830997"/>
          </a:xfrm>
          <a:prstGeom prst="rect">
            <a:avLst/>
          </a:prstGeom>
        </p:spPr>
        <p:txBody>
          <a:bodyPr wrap="square">
            <a:spAutoFit/>
          </a:bodyPr>
          <a:lstStyle/>
          <a:p>
            <a:r>
              <a:rPr lang="en-US" sz="1200" dirty="0">
                <a:latin typeface="Cardo"/>
              </a:rPr>
              <a:t>Fusion Latina will create footprints to showcase your brand at amateur Latino leagues across the nation. We work with league owners to allow interaction and engagement with players and friends while enjoying their </a:t>
            </a:r>
            <a:r>
              <a:rPr lang="en-US" sz="1200" dirty="0" err="1">
                <a:latin typeface="Cardo"/>
              </a:rPr>
              <a:t>fútbol</a:t>
            </a:r>
            <a:r>
              <a:rPr lang="en-US" sz="1200" dirty="0">
                <a:latin typeface="Cardo"/>
              </a:rPr>
              <a:t> games. </a:t>
            </a:r>
            <a:r>
              <a:rPr lang="en-US" sz="1200" dirty="0"/>
              <a:t>We bring </a:t>
            </a:r>
            <a:r>
              <a:rPr lang="en-US" sz="1200" b="1" i="1" dirty="0" err="1"/>
              <a:t>futboleros</a:t>
            </a:r>
            <a:r>
              <a:rPr lang="en-US" sz="1200" dirty="0"/>
              <a:t> and brands together through authentic experiences.</a:t>
            </a:r>
          </a:p>
          <a:p>
            <a:r>
              <a:rPr lang="en-US" sz="1200" dirty="0"/>
              <a:t>We do this by engaging their passion and triggering emotions, resulting in shareable moments that leaves marks on a personal level, building brand trust and loyalty of many years. </a:t>
            </a:r>
            <a:r>
              <a:rPr lang="en-US" sz="1200" dirty="0">
                <a:latin typeface="Cardo"/>
              </a:rPr>
              <a:t>Our goal is your goal: enhance sales and drive consumer preference. </a:t>
            </a:r>
            <a:endParaRPr lang="en-US" sz="1200" dirty="0"/>
          </a:p>
        </p:txBody>
      </p:sp>
    </p:spTree>
    <p:extLst>
      <p:ext uri="{BB962C8B-B14F-4D97-AF65-F5344CB8AC3E}">
        <p14:creationId xmlns:p14="http://schemas.microsoft.com/office/powerpoint/2010/main" val="3941430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AAEA330-D3AD-476D-A707-026AE07406AE}"/>
              </a:ext>
            </a:extLst>
          </p:cNvPr>
          <p:cNvSpPr txBox="1"/>
          <p:nvPr/>
        </p:nvSpPr>
        <p:spPr>
          <a:xfrm>
            <a:off x="1006928" y="1899555"/>
            <a:ext cx="4049485" cy="1384995"/>
          </a:xfrm>
          <a:prstGeom prst="rect">
            <a:avLst/>
          </a:prstGeom>
          <a:noFill/>
        </p:spPr>
        <p:txBody>
          <a:bodyPr wrap="square" rtlCol="0">
            <a:spAutoFit/>
          </a:bodyPr>
          <a:lstStyle/>
          <a:p>
            <a:pPr marL="171450" indent="-171450">
              <a:buFont typeface="Arial" panose="020B0604020202020204" pitchFamily="34" charset="0"/>
              <a:buChar char="•"/>
            </a:pPr>
            <a:r>
              <a:rPr lang="en-US" sz="1200" dirty="0"/>
              <a:t>Integrated Digital Marketing Strategy</a:t>
            </a:r>
          </a:p>
          <a:p>
            <a:pPr marL="171450" indent="-171450">
              <a:buFont typeface="Arial" panose="020B0604020202020204" pitchFamily="34" charset="0"/>
              <a:buChar char="•"/>
            </a:pPr>
            <a:r>
              <a:rPr lang="en-US" sz="1200" dirty="0"/>
              <a:t>Channel Strategy</a:t>
            </a:r>
          </a:p>
          <a:p>
            <a:pPr marL="171450" indent="-171450">
              <a:buFont typeface="Arial" panose="020B0604020202020204" pitchFamily="34" charset="0"/>
              <a:buChar char="•"/>
            </a:pPr>
            <a:r>
              <a:rPr lang="en-US" sz="1200" dirty="0"/>
              <a:t>Marketing Automation Campaign Design</a:t>
            </a:r>
          </a:p>
          <a:p>
            <a:pPr marL="171450" indent="-171450">
              <a:buFont typeface="Arial" panose="020B0604020202020204" pitchFamily="34" charset="0"/>
              <a:buChar char="•"/>
            </a:pPr>
            <a:r>
              <a:rPr lang="en-US" sz="1200" dirty="0"/>
              <a:t>Social &amp; </a:t>
            </a:r>
            <a:r>
              <a:rPr lang="en-US" sz="1200" dirty="0" err="1"/>
              <a:t>Futbol</a:t>
            </a:r>
            <a:r>
              <a:rPr lang="en-US" sz="1200" dirty="0"/>
              <a:t> Content</a:t>
            </a:r>
          </a:p>
          <a:p>
            <a:pPr marL="171450" indent="-171450">
              <a:buFont typeface="Arial" panose="020B0604020202020204" pitchFamily="34" charset="0"/>
              <a:buChar char="•"/>
            </a:pPr>
            <a:r>
              <a:rPr lang="en-US" sz="1200" dirty="0"/>
              <a:t>Email Marketing</a:t>
            </a:r>
          </a:p>
          <a:p>
            <a:pPr marL="171450" indent="-171450">
              <a:buFont typeface="Arial" panose="020B0604020202020204" pitchFamily="34" charset="0"/>
              <a:buChar char="•"/>
            </a:pPr>
            <a:r>
              <a:rPr lang="en-US" sz="1200" dirty="0"/>
              <a:t>Campaign Metrics &amp; Optimization</a:t>
            </a:r>
          </a:p>
          <a:p>
            <a:pPr marL="171450" indent="-171450">
              <a:buFont typeface="Arial" panose="020B0604020202020204" pitchFamily="34" charset="0"/>
              <a:buChar char="•"/>
            </a:pPr>
            <a:r>
              <a:rPr lang="en-US" sz="1200" dirty="0"/>
              <a:t>Social Media</a:t>
            </a:r>
          </a:p>
        </p:txBody>
      </p:sp>
      <p:sp>
        <p:nvSpPr>
          <p:cNvPr id="4" name="Rectangle 3">
            <a:extLst>
              <a:ext uri="{FF2B5EF4-FFF2-40B4-BE49-F238E27FC236}">
                <a16:creationId xmlns:a16="http://schemas.microsoft.com/office/drawing/2014/main" id="{1B9B2A78-67B7-4A99-86FB-552EDBEB8960}"/>
              </a:ext>
            </a:extLst>
          </p:cNvPr>
          <p:cNvSpPr/>
          <p:nvPr/>
        </p:nvSpPr>
        <p:spPr>
          <a:xfrm>
            <a:off x="1006928" y="964949"/>
            <a:ext cx="6096000" cy="830997"/>
          </a:xfrm>
          <a:prstGeom prst="rect">
            <a:avLst/>
          </a:prstGeom>
        </p:spPr>
        <p:txBody>
          <a:bodyPr>
            <a:spAutoFit/>
          </a:bodyPr>
          <a:lstStyle/>
          <a:p>
            <a:r>
              <a:rPr lang="en-US" sz="1200" dirty="0">
                <a:solidFill>
                  <a:srgbClr val="000000"/>
                </a:solidFill>
                <a:latin typeface="Museo"/>
              </a:rPr>
              <a:t>Just like on the </a:t>
            </a:r>
            <a:r>
              <a:rPr lang="en-US" sz="1200" dirty="0" err="1">
                <a:solidFill>
                  <a:srgbClr val="000000"/>
                </a:solidFill>
                <a:latin typeface="Museo"/>
              </a:rPr>
              <a:t>futbol</a:t>
            </a:r>
            <a:r>
              <a:rPr lang="en-US" sz="1200" dirty="0">
                <a:solidFill>
                  <a:srgbClr val="000000"/>
                </a:solidFill>
                <a:latin typeface="Museo"/>
              </a:rPr>
              <a:t> field, our digital </a:t>
            </a:r>
            <a:r>
              <a:rPr lang="en-US" sz="1200" dirty="0" err="1">
                <a:solidFill>
                  <a:srgbClr val="000000"/>
                </a:solidFill>
                <a:latin typeface="Museo"/>
              </a:rPr>
              <a:t>futbol</a:t>
            </a:r>
            <a:r>
              <a:rPr lang="en-US" sz="1200" dirty="0">
                <a:solidFill>
                  <a:srgbClr val="000000"/>
                </a:solidFill>
                <a:latin typeface="Museo"/>
              </a:rPr>
              <a:t> strategy will utilize our valuable knowledge, tools, and staff to create a campaign that wins championships! We help our clients map out the most efficient and creative route via the passion that unites Hispanics to make the digital experience engaging for them and their customers across all media and channels. </a:t>
            </a:r>
            <a:endParaRPr lang="en-US" sz="1200" dirty="0"/>
          </a:p>
        </p:txBody>
      </p:sp>
      <p:sp>
        <p:nvSpPr>
          <p:cNvPr id="5" name="Rectangle 4">
            <a:extLst>
              <a:ext uri="{FF2B5EF4-FFF2-40B4-BE49-F238E27FC236}">
                <a16:creationId xmlns:a16="http://schemas.microsoft.com/office/drawing/2014/main" id="{650BB1DE-4662-44AC-9AFE-B3228C1F4E6C}"/>
              </a:ext>
            </a:extLst>
          </p:cNvPr>
          <p:cNvSpPr/>
          <p:nvPr/>
        </p:nvSpPr>
        <p:spPr>
          <a:xfrm>
            <a:off x="1512603" y="543813"/>
            <a:ext cx="948080" cy="369332"/>
          </a:xfrm>
          <a:prstGeom prst="rect">
            <a:avLst/>
          </a:prstGeom>
        </p:spPr>
        <p:txBody>
          <a:bodyPr wrap="none">
            <a:spAutoFit/>
          </a:bodyPr>
          <a:lstStyle/>
          <a:p>
            <a:r>
              <a:rPr lang="en-US" dirty="0"/>
              <a:t>Digital –</a:t>
            </a:r>
          </a:p>
        </p:txBody>
      </p:sp>
    </p:spTree>
    <p:extLst>
      <p:ext uri="{BB962C8B-B14F-4D97-AF65-F5344CB8AC3E}">
        <p14:creationId xmlns:p14="http://schemas.microsoft.com/office/powerpoint/2010/main" val="1108485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FFBCB72-98A1-4FCC-8088-19AD6CADB5F1}"/>
              </a:ext>
            </a:extLst>
          </p:cNvPr>
          <p:cNvSpPr txBox="1"/>
          <p:nvPr/>
        </p:nvSpPr>
        <p:spPr>
          <a:xfrm>
            <a:off x="541723" y="1993651"/>
            <a:ext cx="2438400" cy="830997"/>
          </a:xfrm>
          <a:prstGeom prst="rect">
            <a:avLst/>
          </a:prstGeom>
          <a:noFill/>
        </p:spPr>
        <p:txBody>
          <a:bodyPr wrap="square" rtlCol="0">
            <a:spAutoFit/>
          </a:bodyPr>
          <a:lstStyle/>
          <a:p>
            <a:pPr marL="171450" indent="-171450">
              <a:buFont typeface="Arial" panose="020B0604020202020204" pitchFamily="34" charset="0"/>
              <a:buChar char="•"/>
            </a:pPr>
            <a:r>
              <a:rPr lang="en-US" sz="1200" dirty="0" err="1"/>
              <a:t>Futbol</a:t>
            </a:r>
            <a:r>
              <a:rPr lang="en-US" sz="1200" dirty="0"/>
              <a:t> Oriented Content</a:t>
            </a:r>
          </a:p>
          <a:p>
            <a:pPr marL="171450" indent="-171450">
              <a:buFont typeface="Arial" panose="020B0604020202020204" pitchFamily="34" charset="0"/>
              <a:buChar char="•"/>
            </a:pPr>
            <a:r>
              <a:rPr lang="en-US" sz="1200" dirty="0"/>
              <a:t>TV/Radio Productions</a:t>
            </a:r>
          </a:p>
          <a:p>
            <a:pPr marL="171450" indent="-171450">
              <a:buFont typeface="Arial" panose="020B0604020202020204" pitchFamily="34" charset="0"/>
              <a:buChar char="•"/>
            </a:pPr>
            <a:r>
              <a:rPr lang="en-US" sz="1200" dirty="0"/>
              <a:t>Digital Productions</a:t>
            </a:r>
          </a:p>
          <a:p>
            <a:pPr marL="171450" indent="-171450">
              <a:buFont typeface="Arial" panose="020B0604020202020204" pitchFamily="34" charset="0"/>
              <a:buChar char="•"/>
            </a:pPr>
            <a:r>
              <a:rPr lang="en-US" sz="1200" dirty="0"/>
              <a:t>Print Media Design</a:t>
            </a:r>
          </a:p>
        </p:txBody>
      </p:sp>
      <p:sp>
        <p:nvSpPr>
          <p:cNvPr id="4" name="Rectangle 3">
            <a:extLst>
              <a:ext uri="{FF2B5EF4-FFF2-40B4-BE49-F238E27FC236}">
                <a16:creationId xmlns:a16="http://schemas.microsoft.com/office/drawing/2014/main" id="{0392C9ED-3AE3-4278-B65E-63886A701B95}"/>
              </a:ext>
            </a:extLst>
          </p:cNvPr>
          <p:cNvSpPr/>
          <p:nvPr/>
        </p:nvSpPr>
        <p:spPr>
          <a:xfrm>
            <a:off x="1456966" y="174562"/>
            <a:ext cx="1124667" cy="369332"/>
          </a:xfrm>
          <a:prstGeom prst="rect">
            <a:avLst/>
          </a:prstGeom>
        </p:spPr>
        <p:txBody>
          <a:bodyPr wrap="none">
            <a:spAutoFit/>
          </a:bodyPr>
          <a:lstStyle/>
          <a:p>
            <a:r>
              <a:rPr lang="en-US" dirty="0"/>
              <a:t>Creative –</a:t>
            </a:r>
          </a:p>
        </p:txBody>
      </p:sp>
      <p:sp>
        <p:nvSpPr>
          <p:cNvPr id="5" name="Rectangle 4">
            <a:extLst>
              <a:ext uri="{FF2B5EF4-FFF2-40B4-BE49-F238E27FC236}">
                <a16:creationId xmlns:a16="http://schemas.microsoft.com/office/drawing/2014/main" id="{7313EE9C-7885-4F89-931C-3882E7919FA3}"/>
              </a:ext>
            </a:extLst>
          </p:cNvPr>
          <p:cNvSpPr/>
          <p:nvPr/>
        </p:nvSpPr>
        <p:spPr>
          <a:xfrm>
            <a:off x="489857" y="945607"/>
            <a:ext cx="6096000" cy="1015663"/>
          </a:xfrm>
          <a:prstGeom prst="rect">
            <a:avLst/>
          </a:prstGeom>
        </p:spPr>
        <p:txBody>
          <a:bodyPr>
            <a:spAutoFit/>
          </a:bodyPr>
          <a:lstStyle/>
          <a:p>
            <a:r>
              <a:rPr lang="en-US" sz="1200" dirty="0">
                <a:solidFill>
                  <a:srgbClr val="000000"/>
                </a:solidFill>
                <a:latin typeface="Museo"/>
              </a:rPr>
              <a:t>We create </a:t>
            </a:r>
            <a:r>
              <a:rPr lang="en-US" sz="1200" dirty="0" err="1">
                <a:solidFill>
                  <a:srgbClr val="000000"/>
                </a:solidFill>
                <a:latin typeface="Museo"/>
              </a:rPr>
              <a:t>futbol</a:t>
            </a:r>
            <a:r>
              <a:rPr lang="en-US" sz="1200" dirty="0">
                <a:solidFill>
                  <a:srgbClr val="000000"/>
                </a:solidFill>
                <a:latin typeface="Museo"/>
              </a:rPr>
              <a:t> oriented brand experiences that will leave meaningful footprints on the field with all players, families, and the community.</a:t>
            </a:r>
          </a:p>
          <a:p>
            <a:r>
              <a:rPr lang="en-US" sz="1200" dirty="0">
                <a:solidFill>
                  <a:srgbClr val="000000"/>
                </a:solidFill>
                <a:latin typeface="Museo"/>
              </a:rPr>
              <a:t>How can we do it? The ideas surpasses the regular channels of a campaign and create and connection with the </a:t>
            </a:r>
            <a:r>
              <a:rPr lang="en-US" sz="1200" b="1" dirty="0" err="1">
                <a:solidFill>
                  <a:srgbClr val="000000"/>
                </a:solidFill>
                <a:latin typeface="Museo"/>
              </a:rPr>
              <a:t>Futboleros</a:t>
            </a:r>
            <a:r>
              <a:rPr lang="en-US" sz="1200" b="1" dirty="0">
                <a:solidFill>
                  <a:srgbClr val="000000"/>
                </a:solidFill>
                <a:latin typeface="Museo"/>
              </a:rPr>
              <a:t> </a:t>
            </a:r>
            <a:r>
              <a:rPr lang="en-US" sz="1200" dirty="0">
                <a:solidFill>
                  <a:srgbClr val="000000"/>
                </a:solidFill>
                <a:latin typeface="Museo"/>
              </a:rPr>
              <a:t>that not only will last, but that gains intimacy and loyalty to the brand.</a:t>
            </a:r>
            <a:endParaRPr lang="en-US" sz="1200" b="0" i="0" dirty="0">
              <a:solidFill>
                <a:srgbClr val="000000"/>
              </a:solidFill>
              <a:effectLst/>
              <a:latin typeface="Museo"/>
            </a:endParaRPr>
          </a:p>
        </p:txBody>
      </p:sp>
    </p:spTree>
    <p:extLst>
      <p:ext uri="{BB962C8B-B14F-4D97-AF65-F5344CB8AC3E}">
        <p14:creationId xmlns:p14="http://schemas.microsoft.com/office/powerpoint/2010/main" val="2946472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302702F-DB68-493C-8F09-D465EF220AD9}"/>
              </a:ext>
            </a:extLst>
          </p:cNvPr>
          <p:cNvSpPr txBox="1"/>
          <p:nvPr/>
        </p:nvSpPr>
        <p:spPr>
          <a:xfrm>
            <a:off x="767445" y="2209796"/>
            <a:ext cx="2438400" cy="1569660"/>
          </a:xfrm>
          <a:prstGeom prst="rect">
            <a:avLst/>
          </a:prstGeom>
          <a:noFill/>
        </p:spPr>
        <p:txBody>
          <a:bodyPr wrap="square" rtlCol="0">
            <a:spAutoFit/>
          </a:bodyPr>
          <a:lstStyle/>
          <a:p>
            <a:pPr marL="171450" indent="-171450">
              <a:buFont typeface="Arial" panose="020B0604020202020204" pitchFamily="34" charset="0"/>
              <a:buChar char="•"/>
            </a:pPr>
            <a:r>
              <a:rPr lang="en-US" sz="1200" dirty="0"/>
              <a:t>Customer insights &amp; Persona Development</a:t>
            </a:r>
          </a:p>
          <a:p>
            <a:pPr marL="171450" indent="-171450">
              <a:buFont typeface="Arial" panose="020B0604020202020204" pitchFamily="34" charset="0"/>
              <a:buChar char="•"/>
            </a:pPr>
            <a:r>
              <a:rPr lang="en-US" sz="1200" dirty="0"/>
              <a:t>Channel Specific Strategy</a:t>
            </a:r>
          </a:p>
          <a:p>
            <a:pPr marL="171450" indent="-171450">
              <a:buFont typeface="Arial" panose="020B0604020202020204" pitchFamily="34" charset="0"/>
              <a:buChar char="•"/>
            </a:pPr>
            <a:r>
              <a:rPr lang="en-US" sz="1200" dirty="0"/>
              <a:t>Campaign Metrics</a:t>
            </a:r>
          </a:p>
          <a:p>
            <a:pPr marL="171450" indent="-171450">
              <a:buFont typeface="Arial" panose="020B0604020202020204" pitchFamily="34" charset="0"/>
              <a:buChar char="•"/>
            </a:pPr>
            <a:r>
              <a:rPr lang="en-US" sz="1200" dirty="0"/>
              <a:t>Calendar &amp; Chronological Strategy</a:t>
            </a:r>
          </a:p>
          <a:p>
            <a:pPr marL="171450" indent="-171450">
              <a:buFont typeface="Arial" panose="020B0604020202020204" pitchFamily="34" charset="0"/>
              <a:buChar char="•"/>
            </a:pPr>
            <a:r>
              <a:rPr lang="en-US" sz="1200" dirty="0"/>
              <a:t>Communications Strategy</a:t>
            </a:r>
          </a:p>
          <a:p>
            <a:pPr marL="171450" indent="-171450">
              <a:buFont typeface="Arial" panose="020B0604020202020204" pitchFamily="34" charset="0"/>
              <a:buChar char="•"/>
            </a:pPr>
            <a:r>
              <a:rPr lang="en-US" sz="1200" dirty="0"/>
              <a:t>Direct Response</a:t>
            </a:r>
          </a:p>
        </p:txBody>
      </p:sp>
      <p:sp>
        <p:nvSpPr>
          <p:cNvPr id="4" name="Rectangle 3">
            <a:extLst>
              <a:ext uri="{FF2B5EF4-FFF2-40B4-BE49-F238E27FC236}">
                <a16:creationId xmlns:a16="http://schemas.microsoft.com/office/drawing/2014/main" id="{AFCB2CE7-3669-49BE-B3BE-0BF2FB504429}"/>
              </a:ext>
            </a:extLst>
          </p:cNvPr>
          <p:cNvSpPr/>
          <p:nvPr/>
        </p:nvSpPr>
        <p:spPr>
          <a:xfrm>
            <a:off x="3493589" y="131020"/>
            <a:ext cx="1122680" cy="369332"/>
          </a:xfrm>
          <a:prstGeom prst="rect">
            <a:avLst/>
          </a:prstGeom>
        </p:spPr>
        <p:txBody>
          <a:bodyPr wrap="none">
            <a:spAutoFit/>
          </a:bodyPr>
          <a:lstStyle/>
          <a:p>
            <a:r>
              <a:rPr lang="en-US" dirty="0"/>
              <a:t>Strategy –</a:t>
            </a:r>
          </a:p>
        </p:txBody>
      </p:sp>
      <p:sp>
        <p:nvSpPr>
          <p:cNvPr id="5" name="Rectangle 4">
            <a:extLst>
              <a:ext uri="{FF2B5EF4-FFF2-40B4-BE49-F238E27FC236}">
                <a16:creationId xmlns:a16="http://schemas.microsoft.com/office/drawing/2014/main" id="{90C8B050-7705-4AA3-A706-73DC37D1B108}"/>
              </a:ext>
            </a:extLst>
          </p:cNvPr>
          <p:cNvSpPr/>
          <p:nvPr/>
        </p:nvSpPr>
        <p:spPr>
          <a:xfrm>
            <a:off x="832760" y="500352"/>
            <a:ext cx="6096000" cy="1569660"/>
          </a:xfrm>
          <a:prstGeom prst="rect">
            <a:avLst/>
          </a:prstGeom>
        </p:spPr>
        <p:txBody>
          <a:bodyPr>
            <a:spAutoFit/>
          </a:bodyPr>
          <a:lstStyle/>
          <a:p>
            <a:r>
              <a:rPr lang="en-US" sz="1200" dirty="0">
                <a:solidFill>
                  <a:srgbClr val="000000"/>
                </a:solidFill>
                <a:latin typeface="Museo"/>
              </a:rPr>
              <a:t>You can only win a </a:t>
            </a:r>
            <a:r>
              <a:rPr lang="en-US" sz="1200" dirty="0" err="1">
                <a:solidFill>
                  <a:srgbClr val="000000"/>
                </a:solidFill>
                <a:latin typeface="Museo"/>
              </a:rPr>
              <a:t>Futbol</a:t>
            </a:r>
            <a:r>
              <a:rPr lang="en-US" sz="1200" dirty="0">
                <a:solidFill>
                  <a:srgbClr val="000000"/>
                </a:solidFill>
                <a:latin typeface="Museo"/>
              </a:rPr>
              <a:t> world cup with a solid strategy and with magical players.</a:t>
            </a:r>
          </a:p>
          <a:p>
            <a:r>
              <a:rPr lang="en-US" sz="1200" dirty="0">
                <a:solidFill>
                  <a:srgbClr val="000000"/>
                </a:solidFill>
                <a:latin typeface="Museo"/>
              </a:rPr>
              <a:t>As well as a coach knows and understands its magical players, we believe that we also need to know and understand what a brand is all about and why they do what they do before trying to understand the emotions of the consumers. </a:t>
            </a:r>
          </a:p>
          <a:p>
            <a:endParaRPr lang="en-US" sz="1200" dirty="0">
              <a:solidFill>
                <a:srgbClr val="000000"/>
              </a:solidFill>
              <a:latin typeface="Museo"/>
            </a:endParaRPr>
          </a:p>
          <a:p>
            <a:r>
              <a:rPr lang="en-US" sz="1200" dirty="0">
                <a:solidFill>
                  <a:srgbClr val="000000"/>
                </a:solidFill>
                <a:latin typeface="Museo"/>
              </a:rPr>
              <a:t>Just like in a </a:t>
            </a:r>
            <a:r>
              <a:rPr lang="en-US" sz="1200" dirty="0" err="1">
                <a:solidFill>
                  <a:srgbClr val="000000"/>
                </a:solidFill>
                <a:latin typeface="Museo"/>
              </a:rPr>
              <a:t>Futbol</a:t>
            </a:r>
            <a:r>
              <a:rPr lang="en-US" sz="1200" dirty="0">
                <a:solidFill>
                  <a:srgbClr val="000000"/>
                </a:solidFill>
                <a:latin typeface="Museo"/>
              </a:rPr>
              <a:t> strategy that connect passes and scores to win games, we connect the emotions between a brand and its consumers to strategically engage them in a memorable and lasting experience. </a:t>
            </a:r>
            <a:endParaRPr lang="en-US" sz="1200" b="0" i="0" dirty="0">
              <a:solidFill>
                <a:srgbClr val="000000"/>
              </a:solidFill>
              <a:effectLst/>
              <a:latin typeface="Museo"/>
            </a:endParaRPr>
          </a:p>
        </p:txBody>
      </p:sp>
    </p:spTree>
    <p:extLst>
      <p:ext uri="{BB962C8B-B14F-4D97-AF65-F5344CB8AC3E}">
        <p14:creationId xmlns:p14="http://schemas.microsoft.com/office/powerpoint/2010/main" val="3783495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0EDE98-5425-4CB9-B6A4-43E78BEFF030}"/>
              </a:ext>
            </a:extLst>
          </p:cNvPr>
          <p:cNvSpPr txBox="1"/>
          <p:nvPr/>
        </p:nvSpPr>
        <p:spPr>
          <a:xfrm>
            <a:off x="1747473" y="1959424"/>
            <a:ext cx="2438400" cy="1200329"/>
          </a:xfrm>
          <a:prstGeom prst="rect">
            <a:avLst/>
          </a:prstGeom>
          <a:noFill/>
        </p:spPr>
        <p:txBody>
          <a:bodyPr wrap="square" rtlCol="0">
            <a:spAutoFit/>
          </a:bodyPr>
          <a:lstStyle/>
          <a:p>
            <a:pPr marL="171450" indent="-171450">
              <a:buFont typeface="Arial" panose="020B0604020202020204" pitchFamily="34" charset="0"/>
              <a:buChar char="•"/>
            </a:pPr>
            <a:r>
              <a:rPr lang="en-US" sz="1200" dirty="0"/>
              <a:t>Social Media</a:t>
            </a:r>
          </a:p>
          <a:p>
            <a:pPr marL="171450" indent="-171450">
              <a:buFont typeface="Arial" panose="020B0604020202020204" pitchFamily="34" charset="0"/>
              <a:buChar char="•"/>
            </a:pPr>
            <a:r>
              <a:rPr lang="en-US" sz="1200" dirty="0"/>
              <a:t>Programmatic Buying</a:t>
            </a:r>
          </a:p>
          <a:p>
            <a:pPr marL="171450" indent="-171450">
              <a:buFont typeface="Arial" panose="020B0604020202020204" pitchFamily="34" charset="0"/>
              <a:buChar char="•"/>
            </a:pPr>
            <a:r>
              <a:rPr lang="en-US" sz="1200" dirty="0"/>
              <a:t>National/Local </a:t>
            </a:r>
            <a:r>
              <a:rPr lang="en-US" sz="1200" dirty="0" err="1"/>
              <a:t>Futbol</a:t>
            </a:r>
            <a:r>
              <a:rPr lang="en-US" sz="1200" dirty="0"/>
              <a:t> Broadcasting</a:t>
            </a:r>
          </a:p>
          <a:p>
            <a:pPr marL="171450" indent="-171450">
              <a:buFont typeface="Arial" panose="020B0604020202020204" pitchFamily="34" charset="0"/>
              <a:buChar char="•"/>
            </a:pPr>
            <a:r>
              <a:rPr lang="en-US" sz="1200" dirty="0" err="1"/>
              <a:t>Futbol</a:t>
            </a:r>
            <a:r>
              <a:rPr lang="en-US" sz="1200" dirty="0"/>
              <a:t> Print</a:t>
            </a:r>
          </a:p>
          <a:p>
            <a:pPr marL="171450" indent="-171450">
              <a:buFont typeface="Arial" panose="020B0604020202020204" pitchFamily="34" charset="0"/>
              <a:buChar char="•"/>
            </a:pPr>
            <a:r>
              <a:rPr lang="en-US" sz="1200" dirty="0"/>
              <a:t>Out-Of-Home – Print Outdoor</a:t>
            </a:r>
          </a:p>
        </p:txBody>
      </p:sp>
      <p:sp>
        <p:nvSpPr>
          <p:cNvPr id="4" name="Rectangle 3">
            <a:extLst>
              <a:ext uri="{FF2B5EF4-FFF2-40B4-BE49-F238E27FC236}">
                <a16:creationId xmlns:a16="http://schemas.microsoft.com/office/drawing/2014/main" id="{9722316E-BE77-4A2A-A089-97E19E81EB34}"/>
              </a:ext>
            </a:extLst>
          </p:cNvPr>
          <p:cNvSpPr/>
          <p:nvPr/>
        </p:nvSpPr>
        <p:spPr>
          <a:xfrm>
            <a:off x="1747473" y="745081"/>
            <a:ext cx="1604927" cy="369332"/>
          </a:xfrm>
          <a:prstGeom prst="rect">
            <a:avLst/>
          </a:prstGeom>
        </p:spPr>
        <p:txBody>
          <a:bodyPr wrap="none">
            <a:spAutoFit/>
          </a:bodyPr>
          <a:lstStyle/>
          <a:p>
            <a:r>
              <a:rPr lang="en-US" dirty="0" err="1"/>
              <a:t>Futbol</a:t>
            </a:r>
            <a:r>
              <a:rPr lang="en-US" dirty="0"/>
              <a:t> Media –</a:t>
            </a:r>
          </a:p>
        </p:txBody>
      </p:sp>
      <p:sp>
        <p:nvSpPr>
          <p:cNvPr id="12" name="TextBox 11">
            <a:extLst>
              <a:ext uri="{FF2B5EF4-FFF2-40B4-BE49-F238E27FC236}">
                <a16:creationId xmlns:a16="http://schemas.microsoft.com/office/drawing/2014/main" id="{0493D4F9-0130-4EF1-85B2-99AF4BB4BAA9}"/>
              </a:ext>
            </a:extLst>
          </p:cNvPr>
          <p:cNvSpPr txBox="1"/>
          <p:nvPr/>
        </p:nvSpPr>
        <p:spPr>
          <a:xfrm>
            <a:off x="1747473" y="1128427"/>
            <a:ext cx="8751798" cy="830997"/>
          </a:xfrm>
          <a:prstGeom prst="rect">
            <a:avLst/>
          </a:prstGeom>
          <a:noFill/>
        </p:spPr>
        <p:txBody>
          <a:bodyPr wrap="square" rtlCol="0">
            <a:spAutoFit/>
          </a:bodyPr>
          <a:lstStyle/>
          <a:p>
            <a:r>
              <a:rPr lang="en-US" sz="1200" dirty="0"/>
              <a:t>Our </a:t>
            </a:r>
            <a:r>
              <a:rPr lang="en-US" sz="1200" dirty="0" err="1"/>
              <a:t>Futbol</a:t>
            </a:r>
            <a:r>
              <a:rPr lang="en-US" sz="1200" dirty="0"/>
              <a:t> community always wants to watch, read about, and listen to anything </a:t>
            </a:r>
            <a:r>
              <a:rPr lang="en-US" sz="1200" dirty="0" err="1"/>
              <a:t>futbol</a:t>
            </a:r>
            <a:r>
              <a:rPr lang="en-US" sz="1200" dirty="0"/>
              <a:t>-related. At least three times per day a Hispanic </a:t>
            </a:r>
            <a:r>
              <a:rPr lang="en-US" sz="1200" dirty="0" err="1"/>
              <a:t>futbolero</a:t>
            </a:r>
            <a:r>
              <a:rPr lang="en-US" sz="1200" dirty="0"/>
              <a:t> tunes in a </a:t>
            </a:r>
            <a:r>
              <a:rPr lang="en-US" sz="1200" dirty="0" err="1"/>
              <a:t>futbol</a:t>
            </a:r>
            <a:r>
              <a:rPr lang="en-US" sz="1200" dirty="0"/>
              <a:t> game, reads online about their teams, likes their idols social media, listens to </a:t>
            </a:r>
            <a:r>
              <a:rPr lang="en-US" sz="1200" dirty="0" err="1"/>
              <a:t>futbol</a:t>
            </a:r>
            <a:r>
              <a:rPr lang="en-US" sz="1200" dirty="0"/>
              <a:t> shows while driving, and when a </a:t>
            </a:r>
            <a:r>
              <a:rPr lang="en-US" sz="1200" dirty="0" err="1"/>
              <a:t>futbol</a:t>
            </a:r>
            <a:r>
              <a:rPr lang="en-US" sz="1200" dirty="0"/>
              <a:t> ball crosses their eyes  on the road while driving. We adopted the belief the “</a:t>
            </a:r>
            <a:r>
              <a:rPr lang="en-US" sz="1200" dirty="0" err="1"/>
              <a:t>futbol</a:t>
            </a:r>
            <a:r>
              <a:rPr lang="en-US" sz="1200" dirty="0"/>
              <a:t> media is everything to our Hispanic community”.</a:t>
            </a:r>
          </a:p>
        </p:txBody>
      </p:sp>
    </p:spTree>
    <p:extLst>
      <p:ext uri="{BB962C8B-B14F-4D97-AF65-F5344CB8AC3E}">
        <p14:creationId xmlns:p14="http://schemas.microsoft.com/office/powerpoint/2010/main" val="1888701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5FAC84F6-F37C-41F1-A79E-B56EBCB2D6FD}"/>
              </a:ext>
            </a:extLst>
          </p:cNvPr>
          <p:cNvSpPr txBox="1"/>
          <p:nvPr/>
        </p:nvSpPr>
        <p:spPr>
          <a:xfrm>
            <a:off x="889479" y="1620596"/>
            <a:ext cx="2438400" cy="830997"/>
          </a:xfrm>
          <a:prstGeom prst="rect">
            <a:avLst/>
          </a:prstGeom>
          <a:noFill/>
        </p:spPr>
        <p:txBody>
          <a:bodyPr wrap="square" rtlCol="0">
            <a:spAutoFit/>
          </a:bodyPr>
          <a:lstStyle/>
          <a:p>
            <a:pPr marL="171450" indent="-171450">
              <a:buFont typeface="Arial" panose="020B0604020202020204" pitchFamily="34" charset="0"/>
              <a:buChar char="•"/>
            </a:pPr>
            <a:r>
              <a:rPr lang="en-US" sz="1200" dirty="0" err="1"/>
              <a:t>Futbol</a:t>
            </a:r>
            <a:r>
              <a:rPr lang="en-US" sz="1200" dirty="0"/>
              <a:t> insights</a:t>
            </a:r>
          </a:p>
          <a:p>
            <a:pPr marL="171450" indent="-171450">
              <a:buFont typeface="Arial" panose="020B0604020202020204" pitchFamily="34" charset="0"/>
              <a:buChar char="•"/>
            </a:pPr>
            <a:r>
              <a:rPr lang="en-US" sz="1200" dirty="0" err="1"/>
              <a:t>Futbol</a:t>
            </a:r>
            <a:r>
              <a:rPr lang="en-US" sz="1200" dirty="0"/>
              <a:t> Growth &amp; Trends</a:t>
            </a:r>
          </a:p>
          <a:p>
            <a:pPr marL="171450" indent="-171450">
              <a:buFont typeface="Arial" panose="020B0604020202020204" pitchFamily="34" charset="0"/>
              <a:buChar char="•"/>
            </a:pPr>
            <a:r>
              <a:rPr lang="en-US" sz="1200" dirty="0" err="1"/>
              <a:t>Futbol</a:t>
            </a:r>
            <a:r>
              <a:rPr lang="en-US" sz="1200" dirty="0"/>
              <a:t> Structure in America</a:t>
            </a:r>
          </a:p>
          <a:p>
            <a:pPr marL="171450" indent="-171450">
              <a:buFont typeface="Arial" panose="020B0604020202020204" pitchFamily="34" charset="0"/>
              <a:buChar char="•"/>
            </a:pPr>
            <a:r>
              <a:rPr lang="en-US" sz="1200" dirty="0"/>
              <a:t>Hispanics &amp; </a:t>
            </a:r>
            <a:r>
              <a:rPr lang="en-US" sz="1200" dirty="0" err="1"/>
              <a:t>Futbol</a:t>
            </a:r>
            <a:endParaRPr lang="en-US" sz="1200" dirty="0"/>
          </a:p>
        </p:txBody>
      </p:sp>
      <p:sp>
        <p:nvSpPr>
          <p:cNvPr id="4" name="Rectangle 3">
            <a:extLst>
              <a:ext uri="{FF2B5EF4-FFF2-40B4-BE49-F238E27FC236}">
                <a16:creationId xmlns:a16="http://schemas.microsoft.com/office/drawing/2014/main" id="{BBDE070B-7723-4DF0-82A4-29A9DA78BFB5}"/>
              </a:ext>
            </a:extLst>
          </p:cNvPr>
          <p:cNvSpPr/>
          <p:nvPr/>
        </p:nvSpPr>
        <p:spPr>
          <a:xfrm>
            <a:off x="889480" y="256205"/>
            <a:ext cx="1345240" cy="369332"/>
          </a:xfrm>
          <a:prstGeom prst="rect">
            <a:avLst/>
          </a:prstGeom>
        </p:spPr>
        <p:txBody>
          <a:bodyPr wrap="none">
            <a:spAutoFit/>
          </a:bodyPr>
          <a:lstStyle/>
          <a:p>
            <a:r>
              <a:rPr lang="en-US" dirty="0"/>
              <a:t>Consulting –</a:t>
            </a:r>
          </a:p>
        </p:txBody>
      </p:sp>
      <p:sp>
        <p:nvSpPr>
          <p:cNvPr id="12" name="TextBox 11">
            <a:extLst>
              <a:ext uri="{FF2B5EF4-FFF2-40B4-BE49-F238E27FC236}">
                <a16:creationId xmlns:a16="http://schemas.microsoft.com/office/drawing/2014/main" id="{64599AC0-FA0D-4D01-8514-EF5764DCE538}"/>
              </a:ext>
            </a:extLst>
          </p:cNvPr>
          <p:cNvSpPr txBox="1"/>
          <p:nvPr/>
        </p:nvSpPr>
        <p:spPr>
          <a:xfrm>
            <a:off x="889479" y="707568"/>
            <a:ext cx="9517263" cy="830997"/>
          </a:xfrm>
          <a:prstGeom prst="rect">
            <a:avLst/>
          </a:prstGeom>
          <a:noFill/>
        </p:spPr>
        <p:txBody>
          <a:bodyPr wrap="square" rtlCol="0">
            <a:spAutoFit/>
          </a:bodyPr>
          <a:lstStyle/>
          <a:p>
            <a:r>
              <a:rPr lang="en-US" sz="1200" dirty="0"/>
              <a:t>We are </a:t>
            </a:r>
            <a:r>
              <a:rPr lang="en-US" sz="1200" dirty="0" err="1"/>
              <a:t>futbol</a:t>
            </a:r>
            <a:r>
              <a:rPr lang="en-US" sz="1200" dirty="0"/>
              <a:t>, and we know all about it. Our staff is formed by former professional players, coaches, fans, league owners, coordinators, </a:t>
            </a:r>
            <a:r>
              <a:rPr lang="en-US" sz="1200" dirty="0" err="1"/>
              <a:t>futbol</a:t>
            </a:r>
            <a:r>
              <a:rPr lang="en-US" sz="1200" dirty="0"/>
              <a:t> developers, community leaders, and of course, </a:t>
            </a:r>
            <a:r>
              <a:rPr lang="en-US" sz="1200" dirty="0" err="1"/>
              <a:t>futbol</a:t>
            </a:r>
            <a:r>
              <a:rPr lang="en-US" sz="1200" dirty="0"/>
              <a:t> marketers. Our knowledge about the game and its exponential value that it has in the Hispanic community, allows us to be the best at what we do. We educate brands about the development, structure, and trends of the sport with Latinos in America. Most times, our consulting will open your eyes to new ways of penetrating into your desired demographics. </a:t>
            </a:r>
          </a:p>
        </p:txBody>
      </p:sp>
    </p:spTree>
    <p:extLst>
      <p:ext uri="{BB962C8B-B14F-4D97-AF65-F5344CB8AC3E}">
        <p14:creationId xmlns:p14="http://schemas.microsoft.com/office/powerpoint/2010/main" val="1320735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0F6956A-59FE-45F5-821F-9948281E63BE}"/>
              </a:ext>
            </a:extLst>
          </p:cNvPr>
          <p:cNvSpPr/>
          <p:nvPr/>
        </p:nvSpPr>
        <p:spPr>
          <a:xfrm>
            <a:off x="841233" y="1649182"/>
            <a:ext cx="3292300" cy="3416320"/>
          </a:xfrm>
          <a:prstGeom prst="rect">
            <a:avLst/>
          </a:prstGeom>
        </p:spPr>
        <p:txBody>
          <a:bodyPr wrap="square">
            <a:spAutoFit/>
          </a:bodyPr>
          <a:lstStyle/>
          <a:p>
            <a:pPr marL="171450" indent="-171450">
              <a:buFont typeface="Arial" panose="020B0604020202020204" pitchFamily="34" charset="0"/>
              <a:buChar char="•"/>
            </a:pPr>
            <a:r>
              <a:rPr lang="en-US" sz="1200" dirty="0"/>
              <a:t>Demographic</a:t>
            </a:r>
          </a:p>
          <a:p>
            <a:pPr marL="628650" lvl="1" indent="-171450">
              <a:buFont typeface="Arial" panose="020B0604020202020204" pitchFamily="34" charset="0"/>
              <a:buChar char="•"/>
            </a:pPr>
            <a:r>
              <a:rPr lang="en-US" sz="1200" dirty="0"/>
              <a:t>Age, location, income, marital status</a:t>
            </a:r>
          </a:p>
          <a:p>
            <a:pPr marL="171450" indent="-171450">
              <a:buFont typeface="Arial" panose="020B0604020202020204" pitchFamily="34" charset="0"/>
              <a:buChar char="•"/>
            </a:pPr>
            <a:r>
              <a:rPr lang="en-US" sz="1200" dirty="0"/>
              <a:t>Life Stage</a:t>
            </a:r>
          </a:p>
          <a:p>
            <a:pPr marL="628650" lvl="1" indent="-171450">
              <a:buFont typeface="Arial" panose="020B0604020202020204" pitchFamily="34" charset="0"/>
              <a:buChar char="•"/>
            </a:pPr>
            <a:r>
              <a:rPr lang="en-US" sz="1200" dirty="0"/>
              <a:t>Home owners, new moms/dads, job seekers, college students</a:t>
            </a:r>
          </a:p>
          <a:p>
            <a:pPr marL="171450" indent="-171450">
              <a:buFont typeface="Arial" panose="020B0604020202020204" pitchFamily="34" charset="0"/>
              <a:buChar char="•"/>
            </a:pPr>
            <a:r>
              <a:rPr lang="en-US" sz="1200" dirty="0"/>
              <a:t>Intent</a:t>
            </a:r>
          </a:p>
          <a:p>
            <a:pPr marL="628650" lvl="1" indent="-171450">
              <a:buFont typeface="Arial" panose="020B0604020202020204" pitchFamily="34" charset="0"/>
              <a:buChar char="•"/>
            </a:pPr>
            <a:r>
              <a:rPr lang="en-US" sz="1200" dirty="0"/>
              <a:t>Planning trip, reading reviews, researching products</a:t>
            </a:r>
          </a:p>
          <a:p>
            <a:pPr marL="171450" indent="-171450">
              <a:buFont typeface="Arial" panose="020B0604020202020204" pitchFamily="34" charset="0"/>
              <a:buChar char="•"/>
            </a:pPr>
            <a:r>
              <a:rPr lang="en-US" sz="1200" dirty="0"/>
              <a:t>Interests</a:t>
            </a:r>
          </a:p>
          <a:p>
            <a:pPr marL="628650" lvl="1" indent="-171450">
              <a:buFont typeface="Arial" panose="020B0604020202020204" pitchFamily="34" charset="0"/>
              <a:buChar char="•"/>
            </a:pPr>
            <a:r>
              <a:rPr lang="en-US" sz="1200" dirty="0"/>
              <a:t>Sports enthusiasts, concert goers, political activists</a:t>
            </a:r>
          </a:p>
          <a:p>
            <a:pPr marL="171450" indent="-171450">
              <a:buFont typeface="Arial" panose="020B0604020202020204" pitchFamily="34" charset="0"/>
              <a:buChar char="•"/>
            </a:pPr>
            <a:r>
              <a:rPr lang="en-US" sz="1200" dirty="0"/>
              <a:t>Devices</a:t>
            </a:r>
          </a:p>
          <a:p>
            <a:pPr marL="628650" lvl="1" indent="-171450">
              <a:buFont typeface="Arial" panose="020B0604020202020204" pitchFamily="34" charset="0"/>
              <a:buChar char="•"/>
            </a:pPr>
            <a:r>
              <a:rPr lang="en-US" sz="1200" dirty="0"/>
              <a:t>Mobile shoppers, desktop games</a:t>
            </a:r>
          </a:p>
          <a:p>
            <a:pPr marL="171450" indent="-171450">
              <a:buFont typeface="Arial" panose="020B0604020202020204" pitchFamily="34" charset="0"/>
              <a:buChar char="•"/>
            </a:pPr>
            <a:r>
              <a:rPr lang="en-US" sz="1200" dirty="0"/>
              <a:t>Custom</a:t>
            </a:r>
          </a:p>
          <a:p>
            <a:pPr marL="628650" lvl="1" indent="-171450">
              <a:buFont typeface="Arial" panose="020B0604020202020204" pitchFamily="34" charset="0"/>
              <a:buChar char="•"/>
            </a:pPr>
            <a:r>
              <a:rPr lang="en-US" sz="1200" dirty="0"/>
              <a:t>Combine attributes to reach your specific Hispanic audience</a:t>
            </a:r>
          </a:p>
          <a:p>
            <a:pPr marL="628650" lvl="1" indent="-171450">
              <a:buFont typeface="Arial" panose="020B0604020202020204" pitchFamily="34" charset="0"/>
              <a:buChar char="•"/>
            </a:pPr>
            <a:endParaRPr lang="en-US" sz="1200" dirty="0"/>
          </a:p>
          <a:p>
            <a:pPr marL="171450" indent="-171450">
              <a:buFont typeface="Arial" panose="020B0604020202020204" pitchFamily="34" charset="0"/>
              <a:buChar char="•"/>
            </a:pPr>
            <a:endParaRPr lang="en-US" sz="1200" dirty="0"/>
          </a:p>
        </p:txBody>
      </p:sp>
      <p:sp>
        <p:nvSpPr>
          <p:cNvPr id="4" name="Rectangle 3">
            <a:extLst>
              <a:ext uri="{FF2B5EF4-FFF2-40B4-BE49-F238E27FC236}">
                <a16:creationId xmlns:a16="http://schemas.microsoft.com/office/drawing/2014/main" id="{67364503-870E-4C4A-B5F4-660D035DCA08}"/>
              </a:ext>
            </a:extLst>
          </p:cNvPr>
          <p:cNvSpPr/>
          <p:nvPr/>
        </p:nvSpPr>
        <p:spPr>
          <a:xfrm>
            <a:off x="841233" y="294306"/>
            <a:ext cx="3335850" cy="369332"/>
          </a:xfrm>
          <a:prstGeom prst="rect">
            <a:avLst/>
          </a:prstGeom>
        </p:spPr>
        <p:txBody>
          <a:bodyPr wrap="none">
            <a:spAutoFit/>
          </a:bodyPr>
          <a:lstStyle/>
          <a:p>
            <a:r>
              <a:rPr lang="en-US" dirty="0"/>
              <a:t>Market &amp; Competitive Research –</a:t>
            </a:r>
          </a:p>
        </p:txBody>
      </p:sp>
      <p:sp>
        <p:nvSpPr>
          <p:cNvPr id="5" name="Rectangle 4">
            <a:extLst>
              <a:ext uri="{FF2B5EF4-FFF2-40B4-BE49-F238E27FC236}">
                <a16:creationId xmlns:a16="http://schemas.microsoft.com/office/drawing/2014/main" id="{47EE5F2F-7F56-4CD0-B00A-8520A9611682}"/>
              </a:ext>
            </a:extLst>
          </p:cNvPr>
          <p:cNvSpPr/>
          <p:nvPr/>
        </p:nvSpPr>
        <p:spPr>
          <a:xfrm>
            <a:off x="841233" y="722348"/>
            <a:ext cx="9271596" cy="646331"/>
          </a:xfrm>
          <a:prstGeom prst="rect">
            <a:avLst/>
          </a:prstGeom>
        </p:spPr>
        <p:txBody>
          <a:bodyPr wrap="square">
            <a:spAutoFit/>
          </a:bodyPr>
          <a:lstStyle/>
          <a:p>
            <a:r>
              <a:rPr lang="en-US" sz="1200" dirty="0">
                <a:latin typeface="Khula"/>
              </a:rPr>
              <a:t>Within our </a:t>
            </a:r>
            <a:r>
              <a:rPr lang="en-US" sz="1200" dirty="0" err="1">
                <a:latin typeface="Khula"/>
              </a:rPr>
              <a:t>futbol</a:t>
            </a:r>
            <a:r>
              <a:rPr lang="en-US" sz="1200" dirty="0">
                <a:latin typeface="Khula"/>
              </a:rPr>
              <a:t> community, we are able to find Hispanic consumers that reflect the online patters that makes them a match for the type of customer that your brand is trying to reach. Using big data, artificial intelligence, and programmatic media, we bring the Hispanic </a:t>
            </a:r>
            <a:r>
              <a:rPr lang="en-US" sz="1200" dirty="0" err="1">
                <a:latin typeface="Khula"/>
              </a:rPr>
              <a:t>futboleros</a:t>
            </a:r>
            <a:r>
              <a:rPr lang="en-US" sz="1200" dirty="0">
                <a:latin typeface="Khula"/>
              </a:rPr>
              <a:t> who are more likely to react and engage with your campaign that will result on acquiring them as customers. </a:t>
            </a:r>
            <a:endParaRPr lang="en-US" sz="1200" dirty="0"/>
          </a:p>
        </p:txBody>
      </p:sp>
    </p:spTree>
    <p:extLst>
      <p:ext uri="{BB962C8B-B14F-4D97-AF65-F5344CB8AC3E}">
        <p14:creationId xmlns:p14="http://schemas.microsoft.com/office/powerpoint/2010/main" val="3672349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7364503-870E-4C4A-B5F4-660D035DCA08}"/>
              </a:ext>
            </a:extLst>
          </p:cNvPr>
          <p:cNvSpPr/>
          <p:nvPr/>
        </p:nvSpPr>
        <p:spPr>
          <a:xfrm>
            <a:off x="841233" y="294306"/>
            <a:ext cx="1110369" cy="369332"/>
          </a:xfrm>
          <a:prstGeom prst="rect">
            <a:avLst/>
          </a:prstGeom>
        </p:spPr>
        <p:txBody>
          <a:bodyPr wrap="none">
            <a:spAutoFit/>
          </a:bodyPr>
          <a:lstStyle/>
          <a:p>
            <a:r>
              <a:rPr lang="en-US" dirty="0"/>
              <a:t>Reading…</a:t>
            </a:r>
          </a:p>
        </p:txBody>
      </p:sp>
      <p:sp>
        <p:nvSpPr>
          <p:cNvPr id="5" name="Rectangle 4">
            <a:extLst>
              <a:ext uri="{FF2B5EF4-FFF2-40B4-BE49-F238E27FC236}">
                <a16:creationId xmlns:a16="http://schemas.microsoft.com/office/drawing/2014/main" id="{47EE5F2F-7F56-4CD0-B00A-8520A9611682}"/>
              </a:ext>
            </a:extLst>
          </p:cNvPr>
          <p:cNvSpPr/>
          <p:nvPr/>
        </p:nvSpPr>
        <p:spPr>
          <a:xfrm>
            <a:off x="841233" y="722348"/>
            <a:ext cx="9271596" cy="4339650"/>
          </a:xfrm>
          <a:prstGeom prst="rect">
            <a:avLst/>
          </a:prstGeom>
        </p:spPr>
        <p:txBody>
          <a:bodyPr wrap="square">
            <a:spAutoFit/>
          </a:bodyPr>
          <a:lstStyle/>
          <a:p>
            <a:r>
              <a:rPr lang="en-US" sz="1200" dirty="0"/>
              <a:t>It's 9am on Saturday, April 22nd and Julian Rodriguez and his family of 5 arrive at the </a:t>
            </a:r>
            <a:r>
              <a:rPr lang="en-US" sz="1200" dirty="0" err="1"/>
              <a:t>Unimex</a:t>
            </a:r>
            <a:r>
              <a:rPr lang="en-US" sz="1200" dirty="0"/>
              <a:t> Soccer League in Los Angeles to play his weekly </a:t>
            </a:r>
            <a:r>
              <a:rPr lang="en-US" sz="1200" dirty="0" err="1"/>
              <a:t>futbol</a:t>
            </a:r>
            <a:r>
              <a:rPr lang="en-US" sz="1200" dirty="0"/>
              <a:t> game. In Houston, Ismael Sanchez does the same with his family of 6 at El River Park </a:t>
            </a:r>
            <a:r>
              <a:rPr lang="en-US" sz="1200" dirty="0" err="1"/>
              <a:t>Futbol</a:t>
            </a:r>
            <a:r>
              <a:rPr lang="en-US" sz="1200" dirty="0"/>
              <a:t> League. Hector Jimenez ties up his shoe laces while his daughter, Sabrina (10), hands him over a bottle of water at Liga 5 de Mayo in Chicago. </a:t>
            </a:r>
            <a:r>
              <a:rPr lang="en-US" sz="1200" dirty="0" err="1"/>
              <a:t>Gilibaldo</a:t>
            </a:r>
            <a:r>
              <a:rPr lang="en-US" sz="1200" dirty="0"/>
              <a:t> Herrera scores a goal for his team, turns to the stands and sends a kiss to his wife and kids at Liga </a:t>
            </a:r>
            <a:r>
              <a:rPr lang="en-US" sz="1200" dirty="0" err="1"/>
              <a:t>Libertador</a:t>
            </a:r>
            <a:r>
              <a:rPr lang="en-US" sz="1200" dirty="0"/>
              <a:t> Bolivar in Queens.</a:t>
            </a:r>
            <a:br>
              <a:rPr lang="en-US" sz="1200" dirty="0"/>
            </a:br>
            <a:endParaRPr lang="en-US" sz="1200" dirty="0"/>
          </a:p>
          <a:p>
            <a:r>
              <a:rPr lang="en-US" sz="1200" dirty="0"/>
              <a:t>All over the country, from the east to the west, from the north to the south hundreds of </a:t>
            </a:r>
            <a:r>
              <a:rPr lang="en-US" sz="1200" dirty="0" err="1"/>
              <a:t>futbol</a:t>
            </a:r>
            <a:r>
              <a:rPr lang="en-US" sz="1200" dirty="0"/>
              <a:t> leagues hosting millions of Hispanic families kick off their weekly games. Each city is similar and at the same time unique, many factors are in play, weather, geographic size, and population to name a few. What all markets have in common is the passion and the love that millions of Latinos share for </a:t>
            </a:r>
            <a:r>
              <a:rPr lang="en-US" sz="1200" dirty="0" err="1"/>
              <a:t>futbol</a:t>
            </a:r>
            <a:r>
              <a:rPr lang="en-US" sz="1200" dirty="0"/>
              <a:t>.</a:t>
            </a:r>
          </a:p>
          <a:p>
            <a:r>
              <a:rPr lang="en-US" sz="1200" dirty="0"/>
              <a:t>They gather weekly (and sometimes more than once) attending religiously and they enjoy their games and share good times just like they did back in their home </a:t>
            </a:r>
            <a:r>
              <a:rPr lang="en-US" sz="1200" dirty="0" err="1"/>
              <a:t>towns.To</a:t>
            </a:r>
            <a:r>
              <a:rPr lang="en-US" sz="1200" dirty="0"/>
              <a:t> Hispanics, there is no other passion that could match their weekly </a:t>
            </a:r>
            <a:r>
              <a:rPr lang="en-US" sz="1200" dirty="0" err="1"/>
              <a:t>fútbol</a:t>
            </a:r>
            <a:r>
              <a:rPr lang="en-US" sz="1200" dirty="0"/>
              <a:t> ritual such as these community-based </a:t>
            </a:r>
            <a:r>
              <a:rPr lang="en-US" sz="1200" dirty="0" err="1"/>
              <a:t>fútbol</a:t>
            </a:r>
            <a:r>
              <a:rPr lang="en-US" sz="1200" dirty="0"/>
              <a:t> leagues. </a:t>
            </a:r>
          </a:p>
          <a:p>
            <a:r>
              <a:rPr lang="en-US" sz="1200" dirty="0"/>
              <a:t>Any of these leagues could see two to five thousand Latinos in any given game day. Julian Rodriguez, Ismael Sanchez, Hector Jimenez, and </a:t>
            </a:r>
            <a:r>
              <a:rPr lang="en-US" sz="1200" dirty="0" err="1"/>
              <a:t>Gilibaldo</a:t>
            </a:r>
            <a:r>
              <a:rPr lang="en-US" sz="1200" dirty="0"/>
              <a:t> Herrera and their cheering sections are examples of typical Hispanic families in America. They arrive early at their leagues and they stay until the very last game. They play </a:t>
            </a:r>
            <a:r>
              <a:rPr lang="en-US" sz="1200" dirty="0" err="1"/>
              <a:t>futbol</a:t>
            </a:r>
            <a:r>
              <a:rPr lang="en-US" sz="1200" dirty="0"/>
              <a:t>, enjoy family time and friends. They have meals, watch their kids play in the league, prepare afternoon snacks, and teach their babies how to kick a soccer ball for the first time. All this while listening to their favorite music, talking </a:t>
            </a:r>
            <a:r>
              <a:rPr lang="en-US" sz="1200" dirty="0" err="1"/>
              <a:t>futbol</a:t>
            </a:r>
            <a:r>
              <a:rPr lang="en-US" sz="1200" dirty="0"/>
              <a:t>, politics, and current news from their home countries. </a:t>
            </a:r>
          </a:p>
          <a:p>
            <a:r>
              <a:rPr lang="en-US" sz="1200" dirty="0"/>
              <a:t>Fusion Latina partners with and has a long-lasting relationship with these communities giving us the ability to set the stage and work with your brand to create the ultimate grassroots </a:t>
            </a:r>
            <a:r>
              <a:rPr lang="en-US" sz="1200" dirty="0" err="1"/>
              <a:t>futbol</a:t>
            </a:r>
            <a:r>
              <a:rPr lang="en-US" sz="1200" dirty="0"/>
              <a:t> marketing campaign.</a:t>
            </a:r>
          </a:p>
          <a:p>
            <a:r>
              <a:rPr lang="en-US" sz="1200" dirty="0"/>
              <a:t>Our agency is also part of these communities of </a:t>
            </a:r>
            <a:r>
              <a:rPr lang="en-US" sz="1200" dirty="0" err="1"/>
              <a:t>futbol</a:t>
            </a:r>
            <a:r>
              <a:rPr lang="en-US" sz="1200" dirty="0"/>
              <a:t> leagues nationwide, which enhances the level of footprints that we can create for your company. Our last census indicates that there are close to 6 million Latinos (counting players, families, friends, and others) attending our communities in a weekly basis. We have successfully proven that this concept is cost efficient, provides tangible measurements, drives consumer preference, and enhances sales.</a:t>
            </a:r>
          </a:p>
          <a:p>
            <a:r>
              <a:rPr lang="en-US" sz="1200" dirty="0"/>
              <a:t>Call us today to find out more about Fusion Latina and how we can help your brand reach Latinos nationwide. </a:t>
            </a:r>
          </a:p>
        </p:txBody>
      </p:sp>
    </p:spTree>
    <p:extLst>
      <p:ext uri="{BB962C8B-B14F-4D97-AF65-F5344CB8AC3E}">
        <p14:creationId xmlns:p14="http://schemas.microsoft.com/office/powerpoint/2010/main" val="22468970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20662</TotalTime>
  <Words>1230</Words>
  <Application>Microsoft Office PowerPoint</Application>
  <PresentationFormat>Widescreen</PresentationFormat>
  <Paragraphs>101</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Calibri</vt:lpstr>
      <vt:lpstr>Calibri Light</vt:lpstr>
      <vt:lpstr>Cardo</vt:lpstr>
      <vt:lpstr>Josefin Sans</vt:lpstr>
      <vt:lpstr>Khula</vt:lpstr>
      <vt:lpstr>Museo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cstremi</dc:creator>
  <cp:lastModifiedBy>cstremi</cp:lastModifiedBy>
  <cp:revision>35</cp:revision>
  <cp:lastPrinted>2017-06-12T22:05:52Z</cp:lastPrinted>
  <dcterms:created xsi:type="dcterms:W3CDTF">2017-06-08T22:52:06Z</dcterms:created>
  <dcterms:modified xsi:type="dcterms:W3CDTF">2017-07-10T18:25:45Z</dcterms:modified>
</cp:coreProperties>
</file>