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06" r:id="rId2"/>
    <p:sldMasterId id="2147484018" r:id="rId3"/>
  </p:sldMasterIdLst>
  <p:notesMasterIdLst>
    <p:notesMasterId r:id="rId39"/>
  </p:notesMasterIdLst>
  <p:sldIdLst>
    <p:sldId id="354" r:id="rId4"/>
    <p:sldId id="398" r:id="rId5"/>
    <p:sldId id="355" r:id="rId6"/>
    <p:sldId id="397" r:id="rId7"/>
    <p:sldId id="357" r:id="rId8"/>
    <p:sldId id="358" r:id="rId9"/>
    <p:sldId id="360" r:id="rId10"/>
    <p:sldId id="361" r:id="rId11"/>
    <p:sldId id="399" r:id="rId12"/>
    <p:sldId id="400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8" r:id="rId25"/>
    <p:sldId id="379" r:id="rId26"/>
    <p:sldId id="382" r:id="rId27"/>
    <p:sldId id="383" r:id="rId28"/>
    <p:sldId id="385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28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E1002B"/>
    <a:srgbClr val="FF002B"/>
    <a:srgbClr val="8B278B"/>
    <a:srgbClr val="8B1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31" autoAdjust="0"/>
  </p:normalViewPr>
  <p:slideViewPr>
    <p:cSldViewPr>
      <p:cViewPr varScale="1">
        <p:scale>
          <a:sx n="80" d="100"/>
          <a:sy n="80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新細明體" charset="-120"/>
              </a:defRPr>
            </a:lvl1pPr>
          </a:lstStyle>
          <a:p>
            <a:pPr>
              <a:defRPr/>
            </a:pPr>
            <a:fld id="{E3C04822-51A4-42BD-87F2-CD2CDC60F647}" type="datetimeFigureOut">
              <a:rPr lang="en-US" altLang="zh-HK"/>
              <a:pPr>
                <a:defRPr/>
              </a:pPr>
              <a:t>3/13/2017</a:t>
            </a:fld>
            <a:endParaRPr lang="en-US" altLang="zh-HK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新細明體" charset="-120"/>
              </a:defRPr>
            </a:lvl1pPr>
          </a:lstStyle>
          <a:p>
            <a:pPr>
              <a:defRPr/>
            </a:pPr>
            <a:fld id="{FD2E8C35-52BE-4F3E-88FD-662B623D2D5D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89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6F351-2FCB-488E-BF72-2A08E27E6765}" type="slidenum">
              <a:rPr lang="en-US" altLang="zh-HK" smtClean="0"/>
              <a:pPr/>
              <a:t>2</a:t>
            </a:fld>
            <a:endParaRPr lang="en-US" altLang="zh-HK" smtClean="0"/>
          </a:p>
        </p:txBody>
      </p:sp>
      <p:sp>
        <p:nvSpPr>
          <p:cNvPr id="10752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107525" name="投影片編號版面配置區 3"/>
          <p:cNvSpPr txBox="1">
            <a:spLocks noGrp="1"/>
          </p:cNvSpPr>
          <p:nvPr/>
        </p:nvSpPr>
        <p:spPr bwMode="auto">
          <a:xfrm>
            <a:off x="3884464" y="8685880"/>
            <a:ext cx="2972005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2" rIns="91406" bIns="45702" anchor="b"/>
          <a:lstStyle/>
          <a:p>
            <a:pPr algn="r" defTabSz="914076"/>
            <a:fld id="{D13CC134-EC85-452A-B91F-FC9A183DFFDD}" type="slidenum">
              <a:rPr lang="en-US" altLang="zh-HK" sz="1200">
                <a:solidFill>
                  <a:schemeClr val="tx1"/>
                </a:solidFill>
              </a:rPr>
              <a:pPr algn="r" defTabSz="914076"/>
              <a:t>2</a:t>
            </a:fld>
            <a:endParaRPr lang="en-US" altLang="zh-HK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25B78B-0656-4F04-A1EE-A94F6E302497}" type="slidenum">
              <a:rPr lang="en-US" altLang="zh-HK" smtClean="0">
                <a:ea typeface="新細明體" pitchFamily="18" charset="-120"/>
              </a:rPr>
              <a:pPr/>
              <a:t>33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55D50C-5298-4314-B538-A1B38D70CB97}" type="slidenum">
              <a:rPr lang="en-US" altLang="zh-HK" smtClean="0">
                <a:ea typeface="新細明體" pitchFamily="18" charset="-120"/>
              </a:rPr>
              <a:pPr/>
              <a:t>34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FB733-639B-401E-A133-91FABFFA9268}" type="slidenum">
              <a:rPr lang="en-US" altLang="zh-HK" smtClean="0"/>
              <a:pPr/>
              <a:t>9</a:t>
            </a:fld>
            <a:endParaRPr lang="en-US" altLang="zh-HK" smtClean="0"/>
          </a:p>
        </p:txBody>
      </p:sp>
      <p:sp>
        <p:nvSpPr>
          <p:cNvPr id="16589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165893" name="投影片編號版面配置區 3"/>
          <p:cNvSpPr txBox="1">
            <a:spLocks noGrp="1"/>
          </p:cNvSpPr>
          <p:nvPr/>
        </p:nvSpPr>
        <p:spPr bwMode="auto">
          <a:xfrm>
            <a:off x="3884464" y="8685879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36" tIns="43667" rIns="87336" bIns="43667" anchor="b"/>
          <a:lstStyle/>
          <a:p>
            <a:pPr algn="r" defTabSz="873377"/>
            <a:fld id="{0DD1200B-130A-4D79-A938-C8378372D1A1}" type="slidenum">
              <a:rPr lang="en-US" altLang="zh-HK" sz="1100"/>
              <a:pPr algn="r" defTabSz="873377"/>
              <a:t>9</a:t>
            </a:fld>
            <a:endParaRPr lang="en-US" altLang="zh-HK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E8C35-52BE-4F3E-88FD-662B623D2D5D}" type="slidenum">
              <a:rPr lang="en-US" altLang="zh-HK" smtClean="0"/>
              <a:pPr>
                <a:defRPr/>
              </a:pPr>
              <a:t>11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1270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9D28DA-67A7-4440-8C73-4EE29080B071}" type="slidenum">
              <a:rPr lang="en-US" altLang="zh-HK" smtClean="0">
                <a:ea typeface="新細明體" pitchFamily="18" charset="-120"/>
              </a:rPr>
              <a:pPr/>
              <a:t>27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E99A0D-B536-40F0-853C-51BAAF944900}" type="slidenum">
              <a:rPr lang="en-US" altLang="zh-HK" smtClean="0">
                <a:ea typeface="新細明體" pitchFamily="18" charset="-120"/>
              </a:rPr>
              <a:pPr/>
              <a:t>28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BB5A6-31FD-4ED5-918A-158B6B9A67CC}" type="slidenum">
              <a:rPr lang="en-US" altLang="zh-HK" smtClean="0">
                <a:ea typeface="新細明體" pitchFamily="18" charset="-120"/>
              </a:rPr>
              <a:pPr/>
              <a:t>29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42907-9CF1-443F-B969-2CC202C58B79}" type="slidenum">
              <a:rPr lang="en-US" altLang="zh-HK" smtClean="0">
                <a:ea typeface="新細明體" pitchFamily="18" charset="-120"/>
              </a:rPr>
              <a:pPr/>
              <a:t>30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B159D0-A561-477A-A09A-5E477906329E}" type="slidenum">
              <a:rPr lang="en-US" altLang="zh-HK" smtClean="0">
                <a:ea typeface="新細明體" pitchFamily="18" charset="-120"/>
              </a:rPr>
              <a:pPr/>
              <a:t>31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7430CC-A80C-4DD0-A638-024D834EFBB7}" type="slidenum">
              <a:rPr lang="en-US" altLang="zh-HK" smtClean="0">
                <a:ea typeface="新細明體" pitchFamily="18" charset="-120"/>
              </a:rPr>
              <a:pPr/>
              <a:t>32</a:t>
            </a:fld>
            <a:endParaRPr lang="en-US" altLang="zh-HK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9"/>
          <a:stretch>
            <a:fillRect/>
          </a:stretch>
        </p:blipFill>
        <p:spPr bwMode="auto">
          <a:xfrm>
            <a:off x="0" y="7938"/>
            <a:ext cx="91440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7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30163" y="5943600"/>
            <a:ext cx="1589087" cy="798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pic>
        <p:nvPicPr>
          <p:cNvPr id="7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33722" r="11818" b="33139"/>
          <a:stretch>
            <a:fillRect/>
          </a:stretch>
        </p:blipFill>
        <p:spPr bwMode="auto">
          <a:xfrm>
            <a:off x="198438" y="6167438"/>
            <a:ext cx="15986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51520" y="1958975"/>
            <a:ext cx="5904656" cy="1470025"/>
          </a:xfrm>
        </p:spPr>
        <p:txBody>
          <a:bodyPr/>
          <a:lstStyle>
            <a:lvl1pPr algn="l">
              <a:defRPr sz="6000" b="1" i="1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altLang="zh-TW" dirty="0" smtClean="0"/>
              <a:t>Title: Arial Narrow</a:t>
            </a:r>
            <a:r>
              <a:rPr lang="en-US" altLang="zh-CN" dirty="0" smtClean="0"/>
              <a:t>, </a:t>
            </a:r>
            <a:r>
              <a:rPr lang="en-US" altLang="zh-TW" dirty="0" smtClean="0"/>
              <a:t>Bold, Italic, 28 – 60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30400" y="457200"/>
            <a:ext cx="6429832" cy="811560"/>
          </a:xfrm>
        </p:spPr>
        <p:txBody>
          <a:bodyPr/>
          <a:lstStyle>
            <a:lvl1pPr marL="0" indent="0" algn="l">
              <a:buNone/>
              <a:defRPr lang="en-US" altLang="zh-HK" sz="2800" b="1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Company/Business Unit Name: Arial Narrow (English)</a:t>
            </a:r>
            <a:r>
              <a:rPr lang="en-US" altLang="zh-TW" dirty="0" smtClean="0"/>
              <a:t>,</a:t>
            </a:r>
            <a:r>
              <a:rPr lang="zh-HK" altLang="zh-HK" sz="1200" kern="50" dirty="0" smtClean="0">
                <a:effectLst/>
                <a:latin typeface="+mn-lt"/>
                <a:ea typeface="PMingLiU"/>
                <a:cs typeface="Times New Roman"/>
              </a:rPr>
              <a:t> </a:t>
            </a:r>
            <a:r>
              <a:rPr lang="en-US" dirty="0" smtClean="0"/>
              <a:t>Bold, </a:t>
            </a:r>
            <a:r>
              <a:rPr lang="en-US" altLang="zh-TW" dirty="0" smtClean="0"/>
              <a:t>Cannot be smaller than </a:t>
            </a:r>
            <a:r>
              <a:rPr lang="en-US" dirty="0" smtClean="0"/>
              <a:t>28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 hasCustomPrompt="1"/>
          </p:nvPr>
        </p:nvSpPr>
        <p:spPr>
          <a:xfrm>
            <a:off x="230400" y="4853413"/>
            <a:ext cx="5277704" cy="79064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altLang="zh-HK" sz="2000" b="0" i="0" baseline="0" smtClean="0">
                <a:solidFill>
                  <a:srgbClr val="F2F2F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zh-TW" dirty="0" smtClean="0"/>
              <a:t>Name of Presenter: Arial Narrow, 20 </a:t>
            </a:r>
            <a:r>
              <a:rPr lang="en-US" altLang="zh-TW" dirty="0" err="1" smtClean="0"/>
              <a:t>pt</a:t>
            </a:r>
            <a:r>
              <a:rPr lang="en-US" altLang="zh-TW" dirty="0" smtClean="0"/>
              <a:t>; Date: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20 </a:t>
            </a:r>
            <a:r>
              <a:rPr lang="en-US" altLang="zh-TW" dirty="0" err="1" smtClean="0"/>
              <a:t>pt</a:t>
            </a:r>
            <a:endParaRPr lang="zh-TW" altLang="en-US" dirty="0" smtClean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93360"/>
            <a:ext cx="2380531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"/>
          <a:stretch>
            <a:fillRect/>
          </a:stretch>
        </p:blipFill>
        <p:spPr bwMode="auto">
          <a:xfrm>
            <a:off x="0" y="0"/>
            <a:ext cx="9144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2457450"/>
            <a:ext cx="8784976" cy="1362075"/>
          </a:xfrm>
        </p:spPr>
        <p:txBody>
          <a:bodyPr anchor="t"/>
          <a:lstStyle>
            <a:lvl1pPr algn="ctr">
              <a:defRPr sz="6000" b="1" i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Title: Arial Narrow</a:t>
            </a:r>
            <a:r>
              <a:rPr lang="en-US" altLang="zh-TW" dirty="0" smtClean="0"/>
              <a:t>,</a:t>
            </a:r>
            <a:r>
              <a:rPr lang="en-US" dirty="0" smtClean="0"/>
              <a:t> Bold, Italic, 44 – 60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1AC4-D757-481B-B654-53EB8B16927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7743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568952" cy="432048"/>
          </a:xfrm>
        </p:spPr>
        <p:txBody>
          <a:bodyPr/>
          <a:lstStyle>
            <a:lvl1pPr algn="r"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TW" dirty="0" smtClean="0"/>
              <a:t>Page Title: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Bold, Cannot be smaller than 28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57200" y="1052736"/>
            <a:ext cx="8229600" cy="4525963"/>
          </a:xfrm>
        </p:spPr>
        <p:txBody>
          <a:bodyPr/>
          <a:lstStyle>
            <a:lvl1pPr marL="342900" indent="-342900">
              <a:buClr>
                <a:srgbClr val="E4002B"/>
              </a:buClr>
              <a:buFont typeface="Wingdings" panose="05000000000000000000" pitchFamily="2" charset="2"/>
              <a:buChar char="n"/>
              <a:defRPr sz="2400" b="1" baseline="0">
                <a:latin typeface="+mn-lt"/>
              </a:defRPr>
            </a:lvl1pPr>
            <a:lvl2pPr marL="742950" indent="-285750">
              <a:buClr>
                <a:srgbClr val="FF0000"/>
              </a:buClr>
              <a:buFont typeface="Arial" panose="020B0604020202020204" pitchFamily="34" charset="0"/>
              <a:buChar char="–"/>
              <a:defRPr sz="2400" baseline="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n"/>
              <a:defRPr/>
            </a:lvl3pPr>
          </a:lstStyle>
          <a:p>
            <a:pPr lvl="0"/>
            <a:r>
              <a:rPr lang="en-US" altLang="zh-TW" dirty="0" smtClean="0"/>
              <a:t>Heading: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Bold, 20 – 24 </a:t>
            </a:r>
            <a:r>
              <a:rPr lang="en-US" altLang="zh-TW" dirty="0" err="1" smtClean="0"/>
              <a:t>pt</a:t>
            </a:r>
            <a:r>
              <a:rPr lang="en-US" altLang="zh-TW" dirty="0" smtClean="0"/>
              <a:t>; Inside Text: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Cannot be smaller than 20 </a:t>
            </a:r>
            <a:r>
              <a:rPr lang="en-US" altLang="zh-TW" dirty="0" err="1" smtClean="0"/>
              <a:t>pt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Inside Text: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Cannot be smaller than 20 </a:t>
            </a:r>
            <a:r>
              <a:rPr lang="en-US" altLang="zh-TW" dirty="0" err="1" smtClean="0"/>
              <a:t>pt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0"/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0BDC-BE4F-4F03-BD58-C8415E41D20D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6653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57200" y="1124744"/>
            <a:ext cx="4038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b="1" baseline="0" dirty="0">
                <a:latin typeface="+mn-lt"/>
              </a:defRPr>
            </a:lvl1pPr>
          </a:lstStyle>
          <a:p>
            <a:pPr lvl="0">
              <a:buClr>
                <a:srgbClr val="E4002B"/>
              </a:buClr>
              <a:buFont typeface="Wingdings" panose="05000000000000000000" pitchFamily="2" charset="2"/>
              <a:buChar char="n"/>
            </a:pPr>
            <a:r>
              <a:rPr lang="en-US" altLang="zh-TW" dirty="0" smtClean="0"/>
              <a:t>Heading: Arial Narrow, Bold, Cannot be smaller than 20 </a:t>
            </a:r>
            <a:r>
              <a:rPr lang="en-US" altLang="zh-TW" dirty="0" err="1" smtClean="0"/>
              <a:t>pt</a:t>
            </a:r>
            <a:r>
              <a:rPr lang="en-US" altLang="zh-TW" dirty="0" smtClean="0"/>
              <a:t>; Inside Text: Arial Narrow, Cannot be smaller than 20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648200" y="1124744"/>
            <a:ext cx="4038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en-US" sz="2400" b="1" baseline="0" smtClean="0">
                <a:latin typeface="+mn-lt"/>
              </a:defRPr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/>
            </a:lvl5pPr>
          </a:lstStyle>
          <a:p>
            <a:pPr lvl="0">
              <a:buClr>
                <a:srgbClr val="E4002B"/>
              </a:buClr>
              <a:buFont typeface="Wingdings" panose="05000000000000000000" pitchFamily="2" charset="2"/>
              <a:buChar char="n"/>
            </a:pPr>
            <a:r>
              <a:rPr lang="en-US" altLang="zh-TW" dirty="0" smtClean="0"/>
              <a:t>Heading: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Bold, Cannot be smaller than 20 </a:t>
            </a:r>
            <a:r>
              <a:rPr lang="en-US" altLang="zh-TW" dirty="0" err="1" smtClean="0"/>
              <a:t>pt</a:t>
            </a:r>
            <a:r>
              <a:rPr lang="en-US" altLang="zh-TW" dirty="0" smtClean="0"/>
              <a:t>; Inside Text: Arial Narrow, Cannot be smaller than 20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1A18-2687-4237-855D-2187FC19F5A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568952" cy="432048"/>
          </a:xfrm>
        </p:spPr>
        <p:txBody>
          <a:bodyPr/>
          <a:lstStyle>
            <a:lvl1pPr algn="r"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TW" dirty="0" smtClean="0"/>
              <a:t>Page Title: Arial Narrow, Bold, Cannot be smaller 28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57200" y="105273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Heading: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Bold, Cannot be smaller than 20 </a:t>
            </a:r>
            <a:r>
              <a:rPr lang="en-US" altLang="zh-TW" dirty="0" err="1" smtClean="0"/>
              <a:t>pt</a:t>
            </a:r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00" y="1692498"/>
            <a:ext cx="4040188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b="0" baseline="0" dirty="0">
                <a:latin typeface="+mn-lt"/>
              </a:defRPr>
            </a:lvl1pPr>
          </a:lstStyle>
          <a:p>
            <a:pPr lvl="0">
              <a:buClr>
                <a:srgbClr val="E4002B"/>
              </a:buClr>
              <a:buFont typeface="Wingdings" panose="05000000000000000000" pitchFamily="2" charset="2"/>
              <a:buChar char="n"/>
            </a:pPr>
            <a:r>
              <a:rPr lang="en-US" altLang="zh-TW" dirty="0" smtClean="0"/>
              <a:t>Inside Text: Arial Narrow, Cannot be smaller than 20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5273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Heading: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Bold, Cannot be smaller than 20 </a:t>
            </a:r>
            <a:r>
              <a:rPr lang="en-US" altLang="zh-TW" dirty="0" err="1" smtClean="0"/>
              <a:t>pt</a:t>
            </a:r>
            <a:endParaRPr lang="zh-TW" altLang="en-US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4645025" y="1692498"/>
            <a:ext cx="4041775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b="0" baseline="0" dirty="0">
                <a:latin typeface="+mn-lt"/>
              </a:defRPr>
            </a:lvl1pPr>
          </a:lstStyle>
          <a:p>
            <a:pPr lvl="0">
              <a:buClr>
                <a:srgbClr val="E4002B"/>
              </a:buClr>
              <a:buFont typeface="Wingdings" panose="05000000000000000000" pitchFamily="2" charset="2"/>
              <a:buChar char="n"/>
            </a:pPr>
            <a:r>
              <a:rPr lang="en-US" altLang="zh-TW" dirty="0" smtClean="0"/>
              <a:t>Inside Text: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Cannot be smaller than 20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5DBECF4-46C3-48DA-92E2-D8EF7F3873BF}" type="slidenum">
              <a:rPr lang="en-US" altLang="zh-HK" smtClean="0"/>
              <a:pPr>
                <a:defRPr/>
              </a:pPr>
              <a:t>‹#›</a:t>
            </a:fld>
            <a:endParaRPr lang="en-US" altLang="zh-HK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568952" cy="432048"/>
          </a:xfrm>
        </p:spPr>
        <p:txBody>
          <a:bodyPr/>
          <a:lstStyle>
            <a:lvl1pPr algn="r"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TW" dirty="0" smtClean="0"/>
              <a:t>Page Title: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Bold, Cannot be smaller than 28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EF4D-C096-45B8-8C7B-910F67C686B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568952" cy="432048"/>
          </a:xfrm>
        </p:spPr>
        <p:txBody>
          <a:bodyPr/>
          <a:lstStyle>
            <a:lvl1pPr algn="r"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TW" dirty="0" smtClean="0"/>
              <a:t>Page Title: Arial Narrow,</a:t>
            </a:r>
            <a:r>
              <a:rPr lang="zh-TW" altLang="en-US" dirty="0" smtClean="0"/>
              <a:t> </a:t>
            </a:r>
            <a:r>
              <a:rPr lang="en-US" altLang="zh-TW" dirty="0" smtClean="0"/>
              <a:t>Bold, Cannot be smaller than 28 </a:t>
            </a:r>
            <a:r>
              <a:rPr lang="en-US" altLang="zh-TW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1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HK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24E84-A904-469C-9FD9-223D72A544F3}" type="slidenum">
              <a:rPr lang="en-US" altLang="zh-HK" smtClean="0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0580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2"/>
          <p:cNvGrpSpPr>
            <a:grpSpLocks/>
          </p:cNvGrpSpPr>
          <p:nvPr/>
        </p:nvGrpSpPr>
        <p:grpSpPr bwMode="auto">
          <a:xfrm>
            <a:off x="0" y="6350"/>
            <a:ext cx="9144000" cy="6845300"/>
            <a:chOff x="0" y="6844"/>
            <a:chExt cx="9144000" cy="6844311"/>
          </a:xfrm>
        </p:grpSpPr>
        <p:pic>
          <p:nvPicPr>
            <p:cNvPr id="3" name="圖片 1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844"/>
              <a:ext cx="9144000" cy="684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圖片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6225925"/>
              <a:ext cx="2186954" cy="51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4"/>
          <p:cNvSpPr/>
          <p:nvPr/>
        </p:nvSpPr>
        <p:spPr>
          <a:xfrm>
            <a:off x="1344613" y="6226175"/>
            <a:ext cx="7620000" cy="51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HK" altLang="en-US" sz="1800" smtClean="0">
              <a:solidFill>
                <a:srgbClr val="FFFFFF"/>
              </a:solidFill>
            </a:endParaRP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4FC0-7AF9-440F-8ED8-97F94F28426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062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A790-AA2A-47FA-9BDA-DE078E4A04F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4103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6DB24E84-A904-469C-9FD9-223D72A544F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  <p:grpSp>
        <p:nvGrpSpPr>
          <p:cNvPr id="1031" name="群組 12"/>
          <p:cNvGrpSpPr>
            <a:grpSpLocks noChangeAspect="1"/>
          </p:cNvGrpSpPr>
          <p:nvPr userDrawn="1"/>
        </p:nvGrpSpPr>
        <p:grpSpPr bwMode="auto">
          <a:xfrm>
            <a:off x="0" y="-26988"/>
            <a:ext cx="9144000" cy="6845301"/>
            <a:chOff x="0" y="6844"/>
            <a:chExt cx="9144000" cy="6844311"/>
          </a:xfrm>
        </p:grpSpPr>
        <p:pic>
          <p:nvPicPr>
            <p:cNvPr id="1034" name="圖片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44"/>
              <a:ext cx="9144000" cy="68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圖片 10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25925"/>
              <a:ext cx="2186954" cy="5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 userDrawn="1"/>
        </p:nvSpPr>
        <p:spPr>
          <a:xfrm>
            <a:off x="1344613" y="6226175"/>
            <a:ext cx="7620000" cy="51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pic>
        <p:nvPicPr>
          <p:cNvPr id="1033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33722" r="11818" b="33139"/>
          <a:stretch>
            <a:fillRect/>
          </a:stretch>
        </p:blipFill>
        <p:spPr bwMode="auto">
          <a:xfrm>
            <a:off x="198438" y="6240463"/>
            <a:ext cx="15986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4" r:id="rId2"/>
    <p:sldLayoutId id="2147483993" r:id="rId3"/>
    <p:sldLayoutId id="2147483995" r:id="rId4"/>
    <p:sldLayoutId id="2147483996" r:id="rId5"/>
    <p:sldLayoutId id="2147483997" r:id="rId6"/>
    <p:sldLayoutId id="2147484019" r:id="rId7"/>
    <p:sldLayoutId id="2147484023" r:id="rId8"/>
    <p:sldLayoutId id="214748402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EE8B-89F4-42AF-8A3A-1BA0F1E8AF0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384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72CE-6C1A-4532-A2A1-3ECC1DE5E06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2852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hyperlink" Target="http://www.digitalrealty.com/us/home-us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Microsoft_Word_97_-_2003_Document1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23528" y="548680"/>
            <a:ext cx="6580188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  <a:defRPr/>
            </a:pPr>
            <a:r>
              <a:rPr lang="en-US" altLang="zh-TW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ATAL Data Centre Infrastructure Limited</a:t>
            </a:r>
          </a:p>
          <a:p>
            <a:pPr eaLnBrk="1" hangingPunct="1">
              <a:spcBef>
                <a:spcPts val="1000"/>
              </a:spcBef>
              <a:buFontTx/>
              <a:buNone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+mj-lt"/>
              </a:rPr>
              <a:t>安 樂 數 據 中 心 基 建 有 限 公 司</a:t>
            </a:r>
            <a:endParaRPr lang="zh-TW" altLang="zh-HK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hangingPunct="1">
              <a:spcBef>
                <a:spcPts val="1000"/>
              </a:spcBef>
              <a:buFontTx/>
              <a:buNone/>
              <a:defRPr/>
            </a:pPr>
            <a:endParaRPr lang="en-US" altLang="zh-HK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1625" y="2601913"/>
            <a:ext cx="5857875" cy="1979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None/>
              <a:defRPr/>
            </a:pPr>
            <a:r>
              <a:rPr lang="en-US" altLang="zh-HK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Presentation </a:t>
            </a:r>
          </a:p>
          <a:p>
            <a:pPr eaLnBrk="1" hangingPunct="1">
              <a:spcBef>
                <a:spcPts val="1000"/>
              </a:spcBef>
              <a:buNone/>
              <a:defRPr/>
            </a:pPr>
            <a:r>
              <a:rPr lang="en-US" altLang="zh-HK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for Data Centre Solution</a:t>
            </a:r>
          </a:p>
          <a:p>
            <a:pPr eaLnBrk="1" hangingPunct="1">
              <a:spcBef>
                <a:spcPts val="1000"/>
              </a:spcBef>
              <a:buNone/>
              <a:defRPr/>
            </a:pPr>
            <a:endParaRPr lang="en-US" altLang="zh-CN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hangingPunct="1">
              <a:spcBef>
                <a:spcPts val="1000"/>
              </a:spcBef>
              <a:buNone/>
              <a:defRPr/>
            </a:pPr>
            <a:endParaRPr lang="en-US" altLang="zh-CN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hangingPunct="1">
              <a:spcBef>
                <a:spcPts val="1000"/>
              </a:spcBef>
              <a:buNone/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Jan 2017</a:t>
            </a:r>
            <a:endParaRPr lang="en-US" altLang="zh-HK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825" y="5416550"/>
            <a:ext cx="28209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HK" sz="2400" b="1" i="1" smtClean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611188" y="12700"/>
            <a:ext cx="8523287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algn="r" eaLnBrk="1" hangingPunct="1">
              <a:defRPr/>
            </a:pPr>
            <a:r>
              <a:rPr lang="en-US" altLang="zh-H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Uniqueness and Strength of ADCI</a:t>
            </a:r>
            <a:endParaRPr kumimoji="1" lang="en-US" altLang="zh-TW" sz="28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r" eaLnBrk="1" hangingPunct="1">
              <a:defRPr/>
            </a:pP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Rectangle 5"/>
          <p:cNvSpPr>
            <a:spLocks noRot="1" noChangeArrowheads="1"/>
          </p:cNvSpPr>
          <p:nvPr/>
        </p:nvSpPr>
        <p:spPr bwMode="auto">
          <a:xfrm>
            <a:off x="107504" y="549300"/>
            <a:ext cx="896448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1pPr>
            <a:lvl2pPr marL="990600" indent="-5334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+mn-lt"/>
                <a:ea typeface="+mn-ea"/>
              </a:rPr>
              <a:t>Uniqueness and Strength of ADCI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C00000"/>
              </a:buClr>
              <a:defRPr/>
            </a:pPr>
            <a:endParaRPr lang="en-US" altLang="zh-TW" sz="2400" b="1" dirty="0" smtClean="0">
              <a:solidFill>
                <a:srgbClr val="2A20AA"/>
              </a:solidFill>
              <a:latin typeface="+mn-lt"/>
              <a:ea typeface="+mn-ea"/>
            </a:endParaRPr>
          </a:p>
          <a:p>
            <a:pPr marL="285750" lvl="1" indent="-28575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One of the most experienced E &amp; M contractor for Data Hall in HK with nearly </a:t>
            </a:r>
            <a:r>
              <a:rPr lang="en-US" altLang="zh-TW" sz="2000" b="1" u="sng" dirty="0" smtClean="0">
                <a:solidFill>
                  <a:schemeClr val="hlink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400 million </a:t>
            </a: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annual turnover.</a:t>
            </a:r>
          </a:p>
          <a:p>
            <a:pPr marL="285750" lvl="1" indent="-28575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Maintain a team of over </a:t>
            </a:r>
            <a:r>
              <a:rPr lang="en-US" altLang="zh-TW" sz="2000" b="1" u="sng" dirty="0" smtClean="0">
                <a:solidFill>
                  <a:schemeClr val="hlink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100 </a:t>
            </a: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experienced Project Managers, Engineers, Coordinators as well as Site Engineers.</a:t>
            </a:r>
          </a:p>
          <a:p>
            <a:pPr marL="285750" lvl="1" indent="-28575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Completed successfully a few new Data </a:t>
            </a:r>
            <a:r>
              <a:rPr lang="en-US" altLang="zh-TW" sz="2000" dirty="0" err="1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Centres</a:t>
            </a: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 in the past 4 years in HK with appreciation from the Clients.</a:t>
            </a:r>
          </a:p>
          <a:p>
            <a:pPr marL="285750" lvl="1" indent="-28575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TW" sz="2000" b="1" u="sng" dirty="0" smtClean="0">
                <a:solidFill>
                  <a:schemeClr val="hlink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24-hours </a:t>
            </a: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emergency Call </a:t>
            </a:r>
            <a:r>
              <a:rPr lang="en-US" altLang="zh-TW" sz="2000" dirty="0" err="1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Centres</a:t>
            </a: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.</a:t>
            </a:r>
          </a:p>
          <a:p>
            <a:pPr marL="285750" lvl="1" indent="-28575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Maintain adequate/suitable Test &amp; Commissioning instrument &amp; equipment such as data loggers, Thermal Scanner, Power analyzer and dummy load fan heaters which are used for Data </a:t>
            </a:r>
            <a:r>
              <a:rPr lang="en-US" altLang="zh-TW" sz="2000" dirty="0" err="1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Centres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 Test &amp; Commissioning .</a:t>
            </a:r>
          </a:p>
        </p:txBody>
      </p:sp>
    </p:spTree>
    <p:extLst>
      <p:ext uri="{BB962C8B-B14F-4D97-AF65-F5344CB8AC3E}">
        <p14:creationId xmlns:p14="http://schemas.microsoft.com/office/powerpoint/2010/main" val="24059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副標題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6400800" cy="811213"/>
          </a:xfrm>
        </p:spPr>
        <p:txBody>
          <a:bodyPr/>
          <a:lstStyle/>
          <a:p>
            <a:r>
              <a:rPr lang="en-US" altLang="zh-HK" dirty="0" smtClean="0"/>
              <a:t>ATAL Data Centre Infrastructure Ltd.</a:t>
            </a:r>
            <a:endParaRPr lang="zh-HK" altLang="en-US" dirty="0" smtClean="0"/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0" y="2636912"/>
            <a:ext cx="91440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kumimoji="0" lang="en-US" altLang="zh-HK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Job References</a:t>
            </a:r>
            <a:endParaRPr kumimoji="0" lang="en-US" altLang="zh-HK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mtClean="0">
                <a:latin typeface="Arial Narrow" pitchFamily="34" charset="0"/>
              </a:rPr>
              <a:pPr>
                <a:defRPr/>
              </a:pPr>
              <a:t>12</a:t>
            </a:fld>
            <a:endParaRPr lang="en-US" altLang="zh-HK">
              <a:latin typeface="Arial Narrow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76672"/>
            <a:ext cx="8604250" cy="108012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algn="l" eaLnBrk="0" hangingPunct="0"/>
            <a:r>
              <a:rPr kumimoji="1" lang="en-US" altLang="zh-TW" sz="1600" b="1" dirty="0" smtClean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Insurance Company</a:t>
            </a:r>
          </a:p>
          <a:p>
            <a:pPr marL="444500" algn="l" eaLnBrk="0" hangingPunct="0"/>
            <a:r>
              <a:rPr kumimoji="1" lang="en-US" altLang="zh-TW" sz="1600" b="1" dirty="0" smtClean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Structured Cabling and UPS System		</a:t>
            </a:r>
            <a:endParaRPr lang="en-US" altLang="zh-TW" sz="1600" b="1" dirty="0">
              <a:solidFill>
                <a:schemeClr val="hlink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1988840"/>
            <a:ext cx="4392488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Client	   : 	</a:t>
            </a:r>
            <a:r>
              <a:rPr lang="en-US" altLang="zh-TW" sz="1600" dirty="0" smtClean="0">
                <a:latin typeface="Arial Narrow" pitchFamily="34" charset="0"/>
                <a:cs typeface="Times New Roman" pitchFamily="18" charset="0"/>
              </a:rPr>
              <a:t>Insurance Company</a:t>
            </a:r>
            <a:endParaRPr lang="en-US" altLang="zh-TW" sz="16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Tentative Completion :        2016 July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Contract </a:t>
            </a:r>
            <a:r>
              <a:rPr lang="en-US" altLang="zh-TW" sz="16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Value	</a:t>
            </a:r>
            <a:r>
              <a:rPr lang="en-US" altLang="zh-TW" sz="16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: 	HK$1M approx.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3573016"/>
            <a:ext cx="5544616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tabLst>
                <a:tab pos="0" algn="l"/>
              </a:tabLst>
            </a:pPr>
            <a:r>
              <a:rPr lang="en-US" altLang="zh-TW" sz="16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Project Description</a:t>
            </a:r>
            <a:r>
              <a:rPr lang="en-US" altLang="zh-TW" sz="16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:</a:t>
            </a:r>
            <a:endParaRPr lang="en-US" altLang="zh-TW" sz="16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kumimoji="1" lang="en-US" altLang="zh-TW" sz="16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Structured Cabling on UTP and Fiber System. </a:t>
            </a:r>
          </a:p>
          <a:p>
            <a:pPr algn="just">
              <a:tabLst>
                <a:tab pos="0" algn="l"/>
              </a:tabLst>
            </a:pPr>
            <a:r>
              <a:rPr kumimoji="1" lang="en-US" altLang="zh-TW" sz="16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UPS with power rating at 30kW</a:t>
            </a:r>
            <a:endParaRPr lang="en-US" altLang="zh-TW" sz="1600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6386" name="Picture 2" descr="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43027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5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2060848"/>
            <a:ext cx="5940153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Project Name	:</a:t>
            </a:r>
            <a:r>
              <a:rPr lang="en-US" altLang="zh-TW" sz="1600" dirty="0" smtClean="0">
                <a:latin typeface="+mn-lt"/>
                <a:cs typeface="Times New Roman" pitchFamily="18" charset="0"/>
              </a:rPr>
              <a:t>Infrastructure Installation for Data Centre for insurance company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Completion</a:t>
            </a: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	: 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11/2016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Contract Value</a:t>
            </a:r>
            <a:r>
              <a:rPr lang="zh-CN" alt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	: 2.7 million</a:t>
            </a:r>
            <a:endParaRPr lang="zh-TW" altLang="en-US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Client	: 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 leading insurance company at central</a:t>
            </a:r>
          </a:p>
        </p:txBody>
      </p:sp>
      <p:pic>
        <p:nvPicPr>
          <p:cNvPr id="99330" name="Picture 2" descr="AIA building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17440"/>
            <a:ext cx="2466975" cy="184785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4005064"/>
            <a:ext cx="7422405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tabLst>
                <a:tab pos="0" algn="l"/>
              </a:tabLst>
            </a:pPr>
            <a:r>
              <a:rPr lang="en-US" altLang="zh-TW" sz="1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Scope of </a:t>
            </a:r>
            <a:r>
              <a:rPr lang="en-US" altLang="zh-TW" sz="1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Work</a:t>
            </a:r>
            <a:r>
              <a:rPr lang="en-US" altLang="zh-TW" sz="1600" dirty="0" smtClean="0">
                <a:latin typeface="+mn-lt"/>
                <a:cs typeface="Times New Roman" pitchFamily="18" charset="0"/>
              </a:rPr>
              <a:t>:</a:t>
            </a:r>
          </a:p>
          <a:p>
            <a:pPr algn="l" eaLnBrk="0" hangingPunct="0">
              <a:tabLst>
                <a:tab pos="0" algn="l"/>
              </a:tabLst>
            </a:pPr>
            <a:r>
              <a:rPr lang="en-US" altLang="zh-TW" sz="1600" dirty="0" smtClean="0">
                <a:latin typeface="+mn-lt"/>
                <a:cs typeface="Times New Roman" pitchFamily="18" charset="0"/>
              </a:rPr>
              <a:t>Supply and install Canatal CRAC MEAD802 x 2 sets, Modular type UPS 60kVA x 2 sets, TTK/France Water Detection product, Kidde FM200 system, Raised Floor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l" eaLnBrk="0" hangingPunct="0">
              <a:tabLst>
                <a:tab pos="0" algn="l"/>
              </a:tabLst>
            </a:pP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76672"/>
            <a:ext cx="8604250" cy="1196752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Data Centre of Leading Insurance Company </a:t>
            </a:r>
          </a:p>
          <a:p>
            <a:pPr marL="444500" algn="l" eaLnBrk="0" hangingPunct="0"/>
            <a:r>
              <a:rPr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Computer Room Construction Turnkey Project</a:t>
            </a:r>
            <a:r>
              <a:rPr kumimoji="1"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	</a:t>
            </a:r>
            <a:endParaRPr lang="en-US" altLang="zh-TW" sz="1600" b="1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z="1600" smtClean="0">
                <a:latin typeface="+mn-lt"/>
              </a:rPr>
              <a:pPr>
                <a:defRPr/>
              </a:pPr>
              <a:t>14</a:t>
            </a:fld>
            <a:endParaRPr lang="en-US" altLang="zh-HK" sz="160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76672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algn="l" eaLnBrk="0" hangingPunct="0"/>
            <a:r>
              <a:rPr kumimoji="1"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Design and Built Green Zone Data Centre Expansion Project 005 at TKOIE</a:t>
            </a:r>
          </a:p>
          <a:p>
            <a:pPr marL="444500" algn="l" eaLnBrk="0" hangingPunct="0"/>
            <a:r>
              <a:rPr kumimoji="1"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(Power Module + Cooling Module + ICT Hall) </a:t>
            </a:r>
          </a:p>
          <a:p>
            <a:pPr marL="444500" algn="l" eaLnBrk="0" hangingPunct="0"/>
            <a:r>
              <a:rPr kumimoji="1"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Main Contract for </a:t>
            </a:r>
            <a:r>
              <a:rPr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Design and Built Green Zone Data Centre</a:t>
            </a:r>
            <a:endParaRPr lang="en-US" altLang="zh-TW" sz="1600" b="1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2204864"/>
            <a:ext cx="4392488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Client	   : 	Data Centre at TKO</a:t>
            </a:r>
          </a:p>
          <a:p>
            <a:pPr marL="2000250" indent="-2000250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Tentative Completion :    2014 September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Contract </a:t>
            </a: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Value	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: 	HK$120M approx.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3284984"/>
            <a:ext cx="5544616" cy="206210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tabLst>
                <a:tab pos="0" algn="l"/>
              </a:tabLst>
            </a:pPr>
            <a:r>
              <a:rPr lang="en-US" altLang="zh-TW" sz="1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Project Description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kumimoji="1"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Design </a:t>
            </a:r>
            <a:r>
              <a:rPr lang="en-US" altLang="zh-TW" sz="1600" dirty="0" smtClean="0">
                <a:latin typeface="+mn-lt"/>
                <a:cs typeface="Times New Roman" pitchFamily="18" charset="0"/>
              </a:rPr>
              <a:t>&amp; Build </a:t>
            </a:r>
            <a:r>
              <a:rPr kumimoji="1"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MEP, BMS, Security </a:t>
            </a: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and </a:t>
            </a:r>
            <a:r>
              <a:rPr kumimoji="1"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RGBC </a:t>
            </a: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main  contract </a:t>
            </a:r>
            <a:r>
              <a:rPr lang="en-US" altLang="zh-TW" sz="1600" dirty="0" smtClean="0">
                <a:latin typeface="+mn-lt"/>
                <a:cs typeface="Times New Roman" pitchFamily="18" charset="0"/>
              </a:rPr>
              <a:t>included with all main MEP equipment and RGBC set up for a Green Zone Data Hall. </a:t>
            </a:r>
          </a:p>
          <a:p>
            <a:pPr algn="just">
              <a:tabLst>
                <a:tab pos="0" algn="l"/>
              </a:tabLst>
            </a:pPr>
            <a:r>
              <a:rPr lang="en-US" altLang="zh-TW" sz="1600" u="sng" dirty="0" smtClean="0">
                <a:latin typeface="+mn-lt"/>
                <a:cs typeface="Times New Roman" pitchFamily="18" charset="0"/>
              </a:rPr>
              <a:t>Provision Requirement of plant:</a:t>
            </a:r>
          </a:p>
          <a:p>
            <a:pPr algn="just">
              <a:tabLst>
                <a:tab pos="0" algn="l"/>
              </a:tabLst>
            </a:pP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2N Configuration with total IT load as 192 x 7kW</a:t>
            </a:r>
          </a:p>
          <a:p>
            <a:pPr algn="just">
              <a:tabLst>
                <a:tab pos="0" algn="l"/>
              </a:tabLst>
            </a:pPr>
            <a:r>
              <a:rPr lang="en-US" altLang="zh-TW" sz="1600" dirty="0" smtClean="0">
                <a:latin typeface="+mn-lt"/>
                <a:cs typeface="Times New Roman" pitchFamily="18" charset="0"/>
              </a:rPr>
              <a:t>Net Data Hall area as: 375 sq. m with hot aisle containment and raise floor system.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圖片 6" descr="DSC_00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935808" cy="20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57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mtClean="0">
                <a:latin typeface="+mn-lt"/>
              </a:rPr>
              <a:pPr>
                <a:defRPr/>
              </a:pPr>
              <a:t>15</a:t>
            </a:fld>
            <a:endParaRPr lang="en-US" altLang="zh-HK"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476672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algn="l" eaLnBrk="0" hangingPunct="0"/>
            <a:r>
              <a:rPr kumimoji="1"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Infrastructure </a:t>
            </a:r>
            <a:r>
              <a:rPr kumimoji="1"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Installation for Data Centre Expansion Project 003 at TKOIE</a:t>
            </a:r>
          </a:p>
          <a:p>
            <a:pPr marL="444500" algn="l" eaLnBrk="0" hangingPunct="0"/>
            <a:r>
              <a:rPr kumimoji="1"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(Power Module + Cooling Module + Common Corridor) </a:t>
            </a:r>
          </a:p>
          <a:p>
            <a:pPr marL="444500" algn="l" eaLnBrk="0" hangingPunct="0"/>
            <a:r>
              <a:rPr kumimoji="1"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Main Contract for MVAC, EL, FS &amp; Fitting Out for all UPS Rooms to Support 1/F and 3/F ICT Hall</a:t>
            </a:r>
            <a:endParaRPr lang="en-US" altLang="zh-TW" sz="1600" b="1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2348880"/>
            <a:ext cx="711358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Contract Value	: 	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HK$230M </a:t>
            </a: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approx.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Completion	: 	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2014 February</a:t>
            </a:r>
            <a:endParaRPr lang="zh-TW" altLang="en-US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Client	: 	Data Centre at TKO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Consultant	: 	PB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512" y="3717032"/>
            <a:ext cx="4614862" cy="181588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0" algn="l"/>
              </a:tabLst>
            </a:pPr>
            <a:r>
              <a:rPr lang="en-US" altLang="zh-TW" sz="1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Scope of Work</a:t>
            </a: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	:</a:t>
            </a:r>
          </a:p>
          <a:p>
            <a:pPr algn="l">
              <a:tabLst>
                <a:tab pos="0" algn="l"/>
              </a:tabLst>
            </a:pP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MEP and ABWF main  contract (Sub-contract work included with Security, Structural cabling work, CRAC and </a:t>
            </a:r>
            <a:r>
              <a:rPr kumimoji="1" lang="en-US" altLang="zh-TW" sz="16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Genset</a:t>
            </a: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; our MEP work included LV SWBD, BMS, cooling tower, FM200, wet &amp; dry fire, P&amp;D, etc. and ABWF included with erection of all block wall and dry wall and corresponding finishing for all MEP main plant room)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圖片 6" descr="DSC_00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420888"/>
            <a:ext cx="3442564" cy="23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0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mtClean="0">
                <a:latin typeface="+mn-lt"/>
              </a:rPr>
              <a:pPr>
                <a:defRPr/>
              </a:pPr>
              <a:t>16</a:t>
            </a:fld>
            <a:endParaRPr lang="en-US" altLang="zh-HK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04664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>
              <a:defRPr/>
            </a:pPr>
            <a:r>
              <a:rPr kumimoji="1" lang="en-US" altLang="zh-TW" sz="1600" b="1" dirty="0" smtClean="0">
                <a:solidFill>
                  <a:srgbClr val="0000FF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Main </a:t>
            </a:r>
            <a:r>
              <a:rPr kumimoji="1" lang="en-US" altLang="zh-TW" sz="1600" b="1" dirty="0">
                <a:solidFill>
                  <a:srgbClr val="0000FF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Contract Works for TKO Data Centre Expansion Project 002 </a:t>
            </a:r>
          </a:p>
          <a:p>
            <a:pPr marL="444500" eaLnBrk="0" hangingPunct="0">
              <a:defRPr/>
            </a:pPr>
            <a:r>
              <a:rPr kumimoji="1" lang="en-US" altLang="zh-TW" sz="1600" b="1" dirty="0">
                <a:solidFill>
                  <a:srgbClr val="0000FF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(Power Module and Cooling Module) at </a:t>
            </a:r>
            <a:r>
              <a:rPr kumimoji="1" lang="en-US" altLang="zh-TW" sz="1600" b="1" dirty="0" err="1">
                <a:solidFill>
                  <a:srgbClr val="0000FF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Tseung</a:t>
            </a:r>
            <a:r>
              <a:rPr kumimoji="1" lang="en-US" altLang="zh-TW" sz="1600" b="1" dirty="0">
                <a:solidFill>
                  <a:srgbClr val="0000FF"/>
                </a:solidFill>
                <a:latin typeface="+mn-lt"/>
                <a:ea typeface="新細明體" pitchFamily="18" charset="-120"/>
                <a:cs typeface="Times New Roman" pitchFamily="18" charset="0"/>
              </a:rPr>
              <a:t> Kwan O Industrial Estate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2276872"/>
            <a:ext cx="4953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Contract Value	: 	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HK$90M approx.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Completion	: 	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2013 September</a:t>
            </a:r>
            <a:endParaRPr lang="zh-TW" altLang="en-US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Client	: 	</a:t>
            </a: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Data Centre at TKO 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Consultant	: 	</a:t>
            </a: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OAP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4464050" cy="181588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0" algn="l"/>
              </a:tabLst>
            </a:pPr>
            <a:r>
              <a:rPr lang="en-US" altLang="zh-TW" sz="1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Scope of Work</a:t>
            </a: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	:</a:t>
            </a:r>
          </a:p>
          <a:p>
            <a:pPr algn="l" eaLnBrk="0" hangingPunct="0">
              <a:tabLst>
                <a:tab pos="0" algn="l"/>
              </a:tabLst>
            </a:pP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MEP and ABWF main contract(included with sub-contractor work of LV SWBD, chiller, BMS.  Our scope included with UPS, </a:t>
            </a:r>
            <a:r>
              <a:rPr kumimoji="1" lang="en-US" altLang="zh-TW" sz="16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Genset</a:t>
            </a: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security, CRAC, cooling tower, FM200, wet fire, P&amp;D, etc. and ABWF included with erection of all block wall and dry wall and corresponding finishing for all MEP main plant room)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圖片 6" descr="DSC_0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133600"/>
            <a:ext cx="352742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1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mtClean="0">
                <a:latin typeface="+mn-lt"/>
              </a:rPr>
              <a:pPr>
                <a:defRPr/>
              </a:pPr>
              <a:t>17</a:t>
            </a:fld>
            <a:endParaRPr lang="en-US" altLang="zh-HK"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476672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kumimoji="1"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E&amp;M Works for Digital Reality Data </a:t>
            </a:r>
            <a:r>
              <a:rPr kumimoji="1" lang="en-US" altLang="zh-TW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Centre</a:t>
            </a:r>
            <a:endParaRPr kumimoji="1" lang="en-US" altLang="zh-TW" sz="16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444500" eaLnBrk="0" hangingPunct="0"/>
            <a:r>
              <a:rPr kumimoji="1"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 Located at 33 Chun Choi Street , </a:t>
            </a:r>
            <a:r>
              <a:rPr kumimoji="1" lang="en-US" altLang="zh-TW" sz="1600" b="1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Tseung</a:t>
            </a:r>
            <a:r>
              <a:rPr kumimoji="1"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Kwan O, Hong Kong</a:t>
            </a:r>
            <a:endParaRPr lang="en-US" altLang="zh-TW" sz="1600" b="1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2204864"/>
            <a:ext cx="711358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Contract Value	: 	HK$110M approx.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Completion	: 	</a:t>
            </a:r>
            <a:r>
              <a:rPr lang="en-US" altLang="zh-TW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2013 January</a:t>
            </a:r>
            <a:endParaRPr lang="zh-TW" altLang="en-US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Client	: 	Data Centre at TKO</a:t>
            </a:r>
          </a:p>
          <a:p>
            <a:pPr marL="2000250" indent="-2000250" algn="l">
              <a:tabLst>
                <a:tab pos="1714500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Consultant	: 	DSCO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4541837" cy="156966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0" algn="l"/>
              </a:tabLst>
            </a:pPr>
            <a:r>
              <a:rPr lang="en-US" altLang="zh-TW" sz="1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Scope of Work</a:t>
            </a:r>
            <a:r>
              <a:rPr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	:</a:t>
            </a:r>
          </a:p>
          <a:p>
            <a:pPr algn="l">
              <a:tabLst>
                <a:tab pos="0" algn="l"/>
              </a:tabLst>
            </a:pP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MEP sub-contract (our scope of MEP only included with HV cabling work; LV distribution system, UPS; AC included with VRV system, chilled water distribution system and FCU, FS system included with whole FS protection system as pre-action, </a:t>
            </a:r>
            <a:r>
              <a:rPr kumimoji="1" lang="en-US" altLang="zh-TW" sz="16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vesda</a:t>
            </a:r>
            <a:r>
              <a:rPr kumimoji="1" lang="en-US" altLang="zh-TW" sz="1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sprinkler and hose reel, etc.)</a:t>
            </a:r>
            <a:endParaRPr lang="en-US" altLang="zh-TW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圖片 7" descr="DSCN09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76475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1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z="1600" smtClean="0">
                <a:latin typeface="+mn-lt"/>
              </a:rPr>
              <a:pPr>
                <a:defRPr/>
              </a:pPr>
              <a:t>18</a:t>
            </a:fld>
            <a:endParaRPr lang="en-US" altLang="zh-HK" sz="1600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04664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Next Generation Data Centre at </a:t>
            </a:r>
            <a:r>
              <a:rPr kumimoji="0" lang="zh-TW" altLang="en-US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/>
            </a:r>
            <a:br>
              <a:rPr kumimoji="0" lang="zh-TW" altLang="en-US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</a:b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Centre / Telecommunication Centre / Computer Centre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4953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Contract Value	: 	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HK$330M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approx.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Completion	: 	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2012 September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Client	: 	</a:t>
            </a:r>
            <a:r>
              <a:rPr lang="en-US" altLang="zh-TW" sz="1600" dirty="0">
                <a:latin typeface="+mn-lt"/>
                <a:cs typeface="Times New Roman" pitchFamily="18" charset="0"/>
              </a:rPr>
              <a:t>Next Generation Data Centre at TKO </a:t>
            </a:r>
            <a:endParaRPr kumimoji="0" lang="en-US" altLang="zh-TW" sz="1600" dirty="0">
              <a:latin typeface="+mn-lt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Consultant	: 	</a:t>
            </a:r>
            <a:r>
              <a:rPr lang="en-US" altLang="zh-TW" sz="1600" dirty="0">
                <a:latin typeface="+mn-lt"/>
                <a:cs typeface="Times New Roman" pitchFamily="18" charset="0"/>
              </a:rPr>
              <a:t>PBA</a:t>
            </a:r>
            <a:endParaRPr kumimoji="0" lang="en-US" altLang="zh-TW" sz="1600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750" y="3357563"/>
            <a:ext cx="8142288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71450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Main Equipment:</a:t>
            </a:r>
          </a:p>
          <a:p>
            <a:pPr eaLnBrk="0" hangingPunct="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UPS /STS/PDU/ IT Rack/ Cold Aisle Containment/ </a:t>
            </a:r>
          </a:p>
          <a:p>
            <a:pPr eaLnBrk="0" hangingPunct="0">
              <a:tabLst>
                <a:tab pos="1714500" algn="l"/>
              </a:tabLst>
            </a:pPr>
            <a:r>
              <a:rPr kumimoji="0" lang="fr-FR" altLang="zh-TW" sz="1600" dirty="0">
                <a:latin typeface="+mn-lt"/>
                <a:cs typeface="Times New Roman" pitchFamily="18" charset="0"/>
              </a:rPr>
              <a:t>CRAC Unit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/ Top Cooling Unit/ Water Leakage Detection System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750" y="4292600"/>
            <a:ext cx="8142288" cy="132343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Scope of Work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Supply, install, testing &amp; commissioning and maintenance of UPS , 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STS, PDU, IT Rack, Cold Aisle Containment, Raised Floor System,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fr-FR" altLang="zh-TW" sz="1600" dirty="0">
                <a:latin typeface="+mn-lt"/>
                <a:cs typeface="Times New Roman" pitchFamily="18" charset="0"/>
              </a:rPr>
              <a:t>CRAC Unit, Top Cooling Unit and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Water Leakage Detection System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  <a:p>
            <a:pPr eaLnBrk="0" hangingPunct="0">
              <a:tabLst>
                <a:tab pos="0" algn="l"/>
              </a:tabLst>
            </a:pPr>
            <a:endParaRPr kumimoji="0" lang="en-US" altLang="zh-TW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 descr="C:\Users\jameslam\Documents\Scanned Documents\Documents\HKEx DC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4163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1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z="1600" smtClean="0">
                <a:latin typeface="+mn-lt"/>
              </a:rPr>
              <a:pPr>
                <a:defRPr/>
              </a:pPr>
              <a:t>19</a:t>
            </a:fld>
            <a:endParaRPr lang="en-US" altLang="zh-HK" sz="1600"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2420888"/>
            <a:ext cx="4953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 fontAlgn="auto"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  <a:defRPr/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Contract Value	: 	HK$10M approx.</a:t>
            </a:r>
          </a:p>
          <a:p>
            <a:pPr marL="2000250" indent="-2000250" fontAlgn="auto"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  <a:defRPr/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Completion	: 	2012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  <a:p>
            <a:pPr marL="2000250" indent="-2000250" fontAlgn="auto"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  <a:defRPr/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Client	: 	Equinix Data Centre </a:t>
            </a:r>
          </a:p>
          <a:p>
            <a:pPr marL="2000250" indent="-2000250" fontAlgn="auto"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  <a:defRPr/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Consultant	: 	DSCO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76672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kumimoji="0" lang="en-US" altLang="zh-TW" sz="1600" b="1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Equinix</a:t>
            </a: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Data Centre in </a:t>
            </a:r>
            <a:r>
              <a:rPr kumimoji="0" lang="en-US" altLang="zh-TW" sz="1600" b="1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Kwai</a:t>
            </a: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kumimoji="0" lang="en-US" altLang="zh-TW" sz="1600" b="1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Chung</a:t>
            </a:r>
            <a:endParaRPr kumimoji="0" lang="en-US" altLang="zh-TW" sz="1600" b="1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  <a:p>
            <a:pPr marL="444500" eaLnBrk="0" hangingPunct="0"/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Centre / Telecommunication Centre / Computer Centre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8801" y="3789164"/>
            <a:ext cx="8142287" cy="5847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71450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Main Equipment:</a:t>
            </a:r>
          </a:p>
          <a:p>
            <a:pPr eaLnBrk="0" hangingPunct="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11kV Switchgear/ HV Switchboard/ 11kV to 380V Transformer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8801" y="4652764"/>
            <a:ext cx="8142287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Scope of Work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Supply, install, testing &amp; commissioning and maintenance of 11kV Switchgear/ HV Switchboard/ 11kV to 380V Transformer</a:t>
            </a:r>
          </a:p>
          <a:p>
            <a:pPr eaLnBrk="0" hangingPunct="0">
              <a:tabLst>
                <a:tab pos="0" algn="l"/>
              </a:tabLst>
            </a:pPr>
            <a:endParaRPr kumimoji="0" lang="en-US" altLang="zh-TW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36671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4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84213" y="764704"/>
            <a:ext cx="7416800" cy="560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kumimoji="1" lang="en-US" altLang="zh-TW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Company Profile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Uniqueness / Strength of ADCI</a:t>
            </a:r>
            <a:endParaRPr kumimoji="1" lang="en-US" altLang="zh-TW" sz="28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kumimoji="1" lang="en-US" altLang="zh-HK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Job References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zh-HK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Active Clients</a:t>
            </a:r>
            <a:endParaRPr kumimoji="1" lang="en-US" altLang="zh-HK" sz="28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None/>
              <a:defRPr/>
            </a:pPr>
            <a:endParaRPr kumimoji="1" lang="en-US" altLang="zh-HK" sz="28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Tx/>
              <a:buNone/>
              <a:defRPr/>
            </a:pPr>
            <a:endParaRPr kumimoji="1" lang="en-US" altLang="zh-HK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70321" y="0"/>
            <a:ext cx="3057545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r" defTabSz="457200">
              <a:spcBef>
                <a:spcPts val="2250"/>
              </a:spcBef>
              <a:buSzPct val="100000"/>
              <a:defRPr/>
            </a:pPr>
            <a:r>
              <a:rPr kumimoji="1" lang="en-US" altLang="zh-TW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</a:rPr>
              <a:t>Presentation Outline</a:t>
            </a:r>
            <a:endParaRPr kumimoji="1"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96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mtClean="0">
                <a:latin typeface="+mn-lt"/>
              </a:rPr>
              <a:pPr>
                <a:defRPr/>
              </a:pPr>
              <a:t>20</a:t>
            </a:fld>
            <a:endParaRPr lang="en-US" altLang="zh-HK"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476672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Data Centre at Wong </a:t>
            </a:r>
            <a:r>
              <a:rPr lang="en-US" altLang="zh-TW" sz="1600" b="1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Chuk</a:t>
            </a:r>
            <a:r>
              <a:rPr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Hang </a:t>
            </a:r>
            <a:endParaRPr lang="en-US" altLang="zh-TW" sz="16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444500" eaLnBrk="0" hangingPunct="0"/>
            <a:r>
              <a:rPr kumimoji="0" lang="en-US" altLang="zh-TW" sz="1600" b="1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</a:t>
            </a: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Centre / Telecommunication Centre / Computer Centre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2060848"/>
            <a:ext cx="711358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Contract Value	: 	HK$200M approx.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Completion	: 	2012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Client	: 	Data Centre at Wong </a:t>
            </a:r>
            <a:r>
              <a:rPr kumimoji="0" lang="en-US" altLang="zh-TW" sz="1600" dirty="0" err="1">
                <a:latin typeface="+mn-lt"/>
                <a:cs typeface="Times New Roman" pitchFamily="18" charset="0"/>
              </a:rPr>
              <a:t>Chuk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 Hang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Consultant	: 	DSCO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3140968"/>
            <a:ext cx="8142287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71450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Main Equipment:</a:t>
            </a:r>
          </a:p>
          <a:p>
            <a:pPr eaLnBrk="0" hangingPunct="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UPS /STS/PDU/ Chiller/ Cooling Tower/ Raised Floor System</a:t>
            </a:r>
          </a:p>
          <a:p>
            <a:pPr eaLnBrk="0" hangingPunct="0">
              <a:tabLst>
                <a:tab pos="1714500" algn="l"/>
              </a:tabLst>
            </a:pPr>
            <a:r>
              <a:rPr kumimoji="0" lang="fr-FR" altLang="zh-TW" sz="1600" dirty="0">
                <a:latin typeface="+mn-lt"/>
                <a:cs typeface="Times New Roman" pitchFamily="18" charset="0"/>
              </a:rPr>
              <a:t>CRAC Unit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/ Water Leakage Detection 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System/IP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Bus from </a:t>
            </a:r>
            <a:r>
              <a:rPr kumimoji="0" lang="en-US" altLang="zh-TW" sz="1600" dirty="0" err="1">
                <a:latin typeface="+mn-lt"/>
                <a:cs typeface="Times New Roman" pitchFamily="18" charset="0"/>
              </a:rPr>
              <a:t>Starline</a:t>
            </a:r>
            <a:endParaRPr kumimoji="0" lang="en-US" altLang="zh-TW" sz="16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4" y="4437112"/>
            <a:ext cx="8142287" cy="104644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Scope of Work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</a:t>
            </a:r>
          </a:p>
          <a:p>
            <a:pPr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Builder work for transformer room, Supply, install, testing &amp; commissioning and maintenance of UPS /STS/PDU/ Chiller/ Cooling Tower/ </a:t>
            </a:r>
            <a:r>
              <a:rPr kumimoji="0" lang="fr-FR" altLang="zh-TW" sz="1600" dirty="0">
                <a:latin typeface="+mn-lt"/>
                <a:cs typeface="Times New Roman" pitchFamily="18" charset="0"/>
              </a:rPr>
              <a:t>CRAC Unit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/ Water Leakage Detection System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  <a:p>
            <a:pPr eaLnBrk="0" hangingPunct="0">
              <a:tabLst>
                <a:tab pos="0" algn="l"/>
              </a:tabLst>
            </a:pPr>
            <a:endParaRPr kumimoji="0" lang="en-US" altLang="zh-TW" sz="1400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 descr="C:\Users\jameslam\Documents\Scanned Documents\Documents\HGC Cavendish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3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z="1600" smtClean="0">
                <a:latin typeface="+mn-lt"/>
              </a:rPr>
              <a:pPr>
                <a:defRPr/>
              </a:pPr>
              <a:t>21</a:t>
            </a:fld>
            <a:endParaRPr lang="en-US" altLang="zh-HK" sz="1600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04664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>
              <a:spcBef>
                <a:spcPct val="0"/>
              </a:spcBef>
              <a:buFontTx/>
              <a:buNone/>
              <a:defRPr/>
            </a:pPr>
            <a:r>
              <a:rPr kumimoji="1"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Hong Kong Exchanges and Clearing Limited</a:t>
            </a:r>
            <a:r>
              <a:rPr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zh-TW" altLang="en-US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/>
            </a:r>
            <a:br>
              <a:rPr lang="zh-TW" altLang="en-US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</a:br>
            <a:r>
              <a:rPr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Centre / Telecommunication Centre / Computer Centre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49530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 eaLnBrk="1" hangingPunct="1">
              <a:spcBef>
                <a:spcPct val="0"/>
              </a:spcBef>
              <a:buFontTx/>
              <a:buNone/>
              <a:tabLst>
                <a:tab pos="1714500" algn="l"/>
              </a:tabLst>
            </a:pPr>
            <a:r>
              <a:rPr lang="en-US" altLang="zh-TW" sz="1600" dirty="0">
                <a:latin typeface="+mn-lt"/>
                <a:cs typeface="Times New Roman" pitchFamily="18" charset="0"/>
              </a:rPr>
              <a:t>Contract Value	: 	HK$300M approx.</a:t>
            </a:r>
          </a:p>
          <a:p>
            <a:pPr marL="2000250" indent="-2000250" eaLnBrk="1" hangingPunct="1">
              <a:spcBef>
                <a:spcPct val="0"/>
              </a:spcBef>
              <a:buFontTx/>
              <a:buNone/>
              <a:tabLst>
                <a:tab pos="1714500" algn="l"/>
              </a:tabLst>
            </a:pPr>
            <a:r>
              <a:rPr lang="en-US" altLang="zh-TW" sz="1600" dirty="0">
                <a:latin typeface="+mn-lt"/>
                <a:cs typeface="Times New Roman" pitchFamily="18" charset="0"/>
              </a:rPr>
              <a:t>Completion	: 	2012</a:t>
            </a:r>
            <a:endParaRPr lang="zh-TW" altLang="en-US" sz="1600" dirty="0">
              <a:latin typeface="+mn-lt"/>
              <a:cs typeface="Times New Roman" pitchFamily="18" charset="0"/>
            </a:endParaRPr>
          </a:p>
          <a:p>
            <a:pPr marL="2000250" indent="-2000250" eaLnBrk="1" hangingPunct="1">
              <a:spcBef>
                <a:spcPct val="0"/>
              </a:spcBef>
              <a:buFontTx/>
              <a:buNone/>
              <a:tabLst>
                <a:tab pos="1714500" algn="l"/>
              </a:tabLst>
            </a:pPr>
            <a:r>
              <a:rPr lang="en-US" altLang="zh-TW" sz="1600" dirty="0">
                <a:latin typeface="+mn-lt"/>
                <a:cs typeface="Times New Roman" pitchFamily="18" charset="0"/>
              </a:rPr>
              <a:t>Client	: 	</a:t>
            </a:r>
            <a:r>
              <a:rPr kumimoji="1" lang="en-US" altLang="zh-TW" sz="1600" dirty="0">
                <a:latin typeface="+mn-lt"/>
                <a:cs typeface="Times New Roman" pitchFamily="18" charset="0"/>
              </a:rPr>
              <a:t>Hong Kong Exchanges and Clearing Limited</a:t>
            </a:r>
            <a:endParaRPr lang="en-US" altLang="zh-TW" sz="1600" dirty="0">
              <a:latin typeface="+mn-lt"/>
              <a:cs typeface="Times New Roman" pitchFamily="18" charset="0"/>
            </a:endParaRPr>
          </a:p>
          <a:p>
            <a:pPr marL="2000250" indent="-2000250" eaLnBrk="1" hangingPunct="1">
              <a:spcBef>
                <a:spcPct val="0"/>
              </a:spcBef>
              <a:buFontTx/>
              <a:buNone/>
              <a:tabLst>
                <a:tab pos="1714500" algn="l"/>
              </a:tabLst>
            </a:pPr>
            <a:r>
              <a:rPr lang="en-US" altLang="zh-TW" sz="1600" dirty="0">
                <a:latin typeface="+mn-lt"/>
                <a:cs typeface="Times New Roman" pitchFamily="18" charset="0"/>
              </a:rPr>
              <a:t>Consultant	: 	</a:t>
            </a:r>
            <a:r>
              <a:rPr kumimoji="1" lang="en-US" altLang="zh-TW" sz="1600" dirty="0">
                <a:latin typeface="+mn-lt"/>
                <a:cs typeface="Times New Roman" pitchFamily="18" charset="0"/>
              </a:rPr>
              <a:t>PBA</a:t>
            </a:r>
            <a:endParaRPr lang="en-US" altLang="zh-TW" sz="1600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750" y="3357563"/>
            <a:ext cx="8142288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tabLst>
                <a:tab pos="1714500" algn="l"/>
              </a:tabLst>
            </a:pPr>
            <a:r>
              <a:rPr lang="en-US" altLang="zh-TW" sz="1600" b="1" dirty="0">
                <a:latin typeface="+mn-lt"/>
                <a:cs typeface="Times New Roman" pitchFamily="18" charset="0"/>
              </a:rPr>
              <a:t>Main Equipment:</a:t>
            </a:r>
          </a:p>
          <a:p>
            <a:pPr>
              <a:spcBef>
                <a:spcPct val="0"/>
              </a:spcBef>
              <a:buFontTx/>
              <a:buNone/>
              <a:tabLst>
                <a:tab pos="1714500" algn="l"/>
              </a:tabLst>
            </a:pPr>
            <a:r>
              <a:rPr lang="en-US" altLang="zh-TW" sz="1600" dirty="0">
                <a:latin typeface="+mn-lt"/>
                <a:cs typeface="Times New Roman" pitchFamily="18" charset="0"/>
              </a:rPr>
              <a:t>UPS /STS/PDU/ IT Rack/ Cold Aisle Containment/ </a:t>
            </a:r>
          </a:p>
          <a:p>
            <a:pPr>
              <a:spcBef>
                <a:spcPct val="0"/>
              </a:spcBef>
              <a:buFontTx/>
              <a:buNone/>
              <a:tabLst>
                <a:tab pos="1714500" algn="l"/>
              </a:tabLst>
            </a:pPr>
            <a:r>
              <a:rPr lang="fr-FR" altLang="zh-TW" sz="1600" dirty="0">
                <a:latin typeface="+mn-lt"/>
                <a:cs typeface="Times New Roman" pitchFamily="18" charset="0"/>
              </a:rPr>
              <a:t>CRAC Unit </a:t>
            </a:r>
            <a:r>
              <a:rPr lang="en-US" altLang="zh-TW" sz="1600" dirty="0">
                <a:latin typeface="+mn-lt"/>
                <a:cs typeface="Times New Roman" pitchFamily="18" charset="0"/>
              </a:rPr>
              <a:t>/ Top Cooling Unit/ Water Leakage Detection System</a:t>
            </a:r>
            <a:endParaRPr lang="zh-TW" alt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750" y="4292600"/>
            <a:ext cx="8142288" cy="132343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zh-TW" sz="1600" b="1" dirty="0">
                <a:latin typeface="+mn-lt"/>
                <a:cs typeface="Times New Roman" pitchFamily="18" charset="0"/>
              </a:rPr>
              <a:t>Scope of Work</a:t>
            </a:r>
            <a:r>
              <a:rPr lang="en-US" altLang="zh-TW" sz="1600" dirty="0">
                <a:latin typeface="+mn-lt"/>
                <a:cs typeface="Times New Roman" pitchFamily="18" charset="0"/>
              </a:rPr>
              <a:t>	:</a:t>
            </a:r>
          </a:p>
          <a:p>
            <a:pPr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zh-TW" sz="1600" dirty="0">
                <a:latin typeface="+mn-lt"/>
                <a:cs typeface="Times New Roman" pitchFamily="18" charset="0"/>
              </a:rPr>
              <a:t>Supply, install, testing &amp; commissioning and maintenance of UPS , </a:t>
            </a:r>
          </a:p>
          <a:p>
            <a:pPr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en-US" altLang="zh-TW" sz="1600" dirty="0">
                <a:latin typeface="+mn-lt"/>
                <a:cs typeface="Times New Roman" pitchFamily="18" charset="0"/>
              </a:rPr>
              <a:t>STS, PDU, IT Rack, Cold Aisle Containment, Raised Floor System,</a:t>
            </a:r>
          </a:p>
          <a:p>
            <a:pPr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fr-FR" altLang="zh-TW" sz="1600" dirty="0">
                <a:latin typeface="+mn-lt"/>
                <a:cs typeface="Times New Roman" pitchFamily="18" charset="0"/>
              </a:rPr>
              <a:t>CRAC Unit, Top Cooling Unit and </a:t>
            </a:r>
            <a:r>
              <a:rPr lang="en-US" altLang="zh-TW" sz="1600" dirty="0">
                <a:latin typeface="+mn-lt"/>
                <a:cs typeface="Times New Roman" pitchFamily="18" charset="0"/>
              </a:rPr>
              <a:t>Water Leakage Detection System</a:t>
            </a:r>
            <a:endParaRPr lang="zh-TW" altLang="en-US" sz="1600" dirty="0">
              <a:latin typeface="+mn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0" algn="l"/>
              </a:tabLst>
            </a:pPr>
            <a:endParaRPr lang="en-US" altLang="zh-TW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31311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7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z="1600" smtClean="0">
                <a:latin typeface="+mn-lt"/>
              </a:rPr>
              <a:pPr>
                <a:defRPr/>
              </a:pPr>
              <a:t>22</a:t>
            </a:fld>
            <a:endParaRPr lang="en-US" altLang="zh-HK" sz="1600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548680"/>
            <a:ext cx="8604250" cy="1268859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Jockey Club Data Centre at </a:t>
            </a:r>
            <a:r>
              <a:rPr kumimoji="0" lang="en-US" altLang="zh-TW" sz="1600" b="1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Shatin</a:t>
            </a:r>
            <a:r>
              <a:rPr kumimoji="0" lang="zh-TW" altLang="en-US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 </a:t>
            </a:r>
            <a:br>
              <a:rPr kumimoji="0" lang="zh-TW" altLang="en-US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</a:b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Centre / Telecommunication Centre / Computer Centre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988840"/>
            <a:ext cx="49530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Contract Value	: 	HK$25M approx.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Completion	: 	2010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Client	: 	Hong Kong Jockey Club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Consultant	: 	</a:t>
            </a:r>
            <a:r>
              <a:rPr lang="en-US" altLang="zh-TW" sz="1600" dirty="0">
                <a:latin typeface="+mn-lt"/>
                <a:cs typeface="Times New Roman" pitchFamily="18" charset="0"/>
              </a:rPr>
              <a:t>Sunland.AL (International) Co., Limited</a:t>
            </a:r>
            <a:endParaRPr kumimoji="0" lang="en-US" altLang="zh-TW" sz="1600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3356992"/>
            <a:ext cx="8142288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71450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Main Equipment:</a:t>
            </a:r>
          </a:p>
          <a:p>
            <a:pPr eaLnBrk="0" hangingPunct="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6 x 200KVA UPS / Low Voltage Switch Board Cubicle X 3 sets</a:t>
            </a:r>
          </a:p>
          <a:p>
            <a:pPr eaLnBrk="0" hangingPunct="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6 x </a:t>
            </a:r>
            <a:r>
              <a:rPr kumimoji="0" lang="fr-FR" altLang="zh-TW" sz="1600" dirty="0">
                <a:latin typeface="+mn-lt"/>
                <a:cs typeface="Times New Roman" pitchFamily="18" charset="0"/>
              </a:rPr>
              <a:t>CRAC Unit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/ BMS System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4293096"/>
            <a:ext cx="5328394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Scope of Work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Supply, install, testing &amp; commissioning and maintenance of UPS , 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Electrical system, Computer Room Air Conditioning and BMS System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987824" cy="197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954487" cy="199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0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z="1600" smtClean="0">
                <a:latin typeface="+mn-lt"/>
              </a:rPr>
              <a:pPr>
                <a:defRPr/>
              </a:pPr>
              <a:t>23</a:t>
            </a:fld>
            <a:endParaRPr lang="en-US" altLang="zh-HK" sz="1600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5085184"/>
            <a:ext cx="80010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hangingPunct="0">
              <a:tabLst>
                <a:tab pos="190500" algn="l"/>
              </a:tabLst>
            </a:pPr>
            <a:r>
              <a:rPr kumimoji="0" lang="en-US" altLang="zh-TW" sz="1600" b="1" dirty="0" smtClean="0">
                <a:latin typeface="+mn-lt"/>
                <a:cs typeface="Times New Roman" pitchFamily="18" charset="0"/>
              </a:rPr>
              <a:t>Scope </a:t>
            </a:r>
            <a:r>
              <a:rPr kumimoji="0" lang="en-US" altLang="zh-TW" sz="1600" b="1" dirty="0">
                <a:latin typeface="+mn-lt"/>
                <a:cs typeface="Times New Roman" pitchFamily="18" charset="0"/>
              </a:rPr>
              <a:t>of Work	:</a:t>
            </a:r>
          </a:p>
          <a:p>
            <a:pPr marL="190500" indent="-190500" eaLnBrk="0" hangingPunct="0">
              <a:tabLst>
                <a:tab pos="190500" algn="l"/>
              </a:tabLst>
            </a:pP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Supply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, install, testing &amp; commissioning and maintenance of electrical services and extra low voltage services installation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48680"/>
            <a:ext cx="8604250" cy="112484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533400" eaLnBrk="0" hangingPunct="0">
              <a:defRPr/>
            </a:pPr>
            <a:r>
              <a:rPr kumimoji="0" lang="en-US" altLang="zh-TW" sz="1600" b="1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Citigroup </a:t>
            </a: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Centre COB Hong Kong at Mega iAdvantage( Phase 2 </a:t>
            </a:r>
            <a:r>
              <a:rPr kumimoji="0" lang="en-US" altLang="zh-TW" sz="1600" b="1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)</a:t>
            </a:r>
            <a:r>
              <a:rPr kumimoji="0" lang="zh-TW" altLang="en-US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/>
            </a:r>
            <a:br>
              <a:rPr kumimoji="0" lang="zh-TW" altLang="en-US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</a:b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Centre / Telecommunication Centre / Computer Centre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536" y="1772816"/>
            <a:ext cx="5616426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Contract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Value	: 	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HK$3M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approx.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Completion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 	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August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2010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Client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 	</a:t>
            </a:r>
            <a:r>
              <a:rPr kumimoji="0" lang="en-US" altLang="zh-TW" sz="1600" dirty="0" err="1" smtClean="0">
                <a:latin typeface="+mn-lt"/>
                <a:cs typeface="Times New Roman" pitchFamily="18" charset="0"/>
              </a:rPr>
              <a:t>iAdvantage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(</a:t>
            </a:r>
            <a:r>
              <a:rPr kumimoji="0" lang="en-US" altLang="zh-TW" sz="1600" dirty="0" err="1">
                <a:latin typeface="+mn-lt"/>
                <a:cs typeface="Times New Roman" pitchFamily="18" charset="0"/>
              </a:rPr>
              <a:t>SUNeVision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 Subsidiary)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Consultant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 	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J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. Roger Preston Ltd</a:t>
            </a: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.</a:t>
            </a:r>
            <a:endParaRPr kumimoji="0" lang="en-US" altLang="zh-TW" sz="1600" dirty="0">
              <a:latin typeface="+mn-lt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3933056"/>
            <a:ext cx="5622925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714500" algn="l"/>
              </a:tabLst>
            </a:pPr>
            <a:r>
              <a:rPr kumimoji="0" lang="en-US" altLang="zh-TW" sz="1600" b="1" dirty="0" smtClean="0">
                <a:latin typeface="+mn-lt"/>
                <a:cs typeface="Times New Roman" pitchFamily="18" charset="0"/>
              </a:rPr>
              <a:t>Main </a:t>
            </a:r>
            <a:r>
              <a:rPr kumimoji="0" lang="en-US" altLang="zh-TW" sz="1600" b="1" dirty="0">
                <a:latin typeface="+mn-lt"/>
                <a:cs typeface="Times New Roman" pitchFamily="18" charset="0"/>
              </a:rPr>
              <a:t>Equipment	:</a:t>
            </a:r>
          </a:p>
          <a:p>
            <a:pPr algn="just" eaLnBrk="0" hangingPunct="0">
              <a:tabLst>
                <a:tab pos="1714500" algn="l"/>
              </a:tabLst>
            </a:pP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Low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voltage switchboard cubicle / </a:t>
            </a:r>
            <a:r>
              <a:rPr kumimoji="0" lang="en-US" altLang="zh-TW" sz="1600" dirty="0" err="1">
                <a:latin typeface="+mn-lt"/>
                <a:cs typeface="Times New Roman" pitchFamily="18" charset="0"/>
              </a:rPr>
              <a:t>Busduct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 / Cable wiring system / Floor </a:t>
            </a:r>
            <a:r>
              <a:rPr kumimoji="0" lang="en-US" altLang="zh-TW" sz="1600" dirty="0" err="1">
                <a:latin typeface="+mn-lt"/>
                <a:cs typeface="Times New Roman" pitchFamily="18" charset="0"/>
              </a:rPr>
              <a:t>trunking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 system / Lighting system / </a:t>
            </a:r>
            <a:r>
              <a:rPr kumimoji="0" lang="en-US" altLang="zh-TW" sz="1600" dirty="0" err="1">
                <a:latin typeface="+mn-lt"/>
                <a:cs typeface="Times New Roman" pitchFamily="18" charset="0"/>
              </a:rPr>
              <a:t>Earthing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 and lightning protection system / Cable containing system / BMS system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536" y="2996952"/>
            <a:ext cx="4325937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14500" algn="l"/>
              </a:tabLst>
            </a:pPr>
            <a:r>
              <a:rPr kumimoji="0" lang="en-US" altLang="zh-TW" sz="1600" b="1" dirty="0" smtClean="0">
                <a:latin typeface="+mn-lt"/>
                <a:cs typeface="Times New Roman" pitchFamily="18" charset="0"/>
              </a:rPr>
              <a:t>Development Design	:</a:t>
            </a:r>
          </a:p>
          <a:p>
            <a:pPr>
              <a:tabLst>
                <a:tab pos="1714500" algn="l"/>
              </a:tabLst>
            </a:pPr>
            <a:r>
              <a:rPr kumimoji="0" lang="en-US" altLang="zh-TW" sz="1600" dirty="0" smtClean="0">
                <a:latin typeface="+mn-lt"/>
                <a:cs typeface="Times New Roman" pitchFamily="18" charset="0"/>
              </a:rPr>
              <a:t>It 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is comprising a 1-storey high as total area as 350m</a:t>
            </a:r>
            <a:r>
              <a:rPr kumimoji="0" lang="en-US" altLang="zh-TW" sz="1600" baseline="30000" dirty="0">
                <a:latin typeface="+mn-lt"/>
                <a:cs typeface="Times New Roman" pitchFamily="18" charset="0"/>
              </a:rPr>
              <a:t> 2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 Data Centre and a 1-storey of electrical plant room.</a:t>
            </a:r>
          </a:p>
        </p:txBody>
      </p:sp>
      <p:pic>
        <p:nvPicPr>
          <p:cNvPr id="9" name="Picture 9" descr="Citigroup Mega iAdvantage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916113"/>
            <a:ext cx="1679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4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z="1600" smtClean="0">
                <a:latin typeface="+mn-lt"/>
              </a:rPr>
              <a:pPr>
                <a:defRPr/>
              </a:pPr>
              <a:t>24</a:t>
            </a:fld>
            <a:endParaRPr lang="en-US" altLang="zh-HK" sz="1600">
              <a:latin typeface="+mn-lt"/>
            </a:endParaRPr>
          </a:p>
        </p:txBody>
      </p:sp>
      <p:pic>
        <p:nvPicPr>
          <p:cNvPr id="3" name="Picture 3" descr="IMG_12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772816"/>
            <a:ext cx="3116585" cy="2074877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48680"/>
            <a:ext cx="8604250" cy="108012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lang="en-US" altLang="zh-TW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HSBC Data Centre Phase 1 &amp; 2 at TKO </a:t>
            </a:r>
            <a:endParaRPr lang="en-US" altLang="zh-TW" sz="16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444500" eaLnBrk="0" hangingPunct="0"/>
            <a:r>
              <a:rPr kumimoji="0" lang="en-US" altLang="zh-TW" sz="1600" b="1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</a:t>
            </a: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Centre / Telecommunication Centre / Computer Centre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2125365"/>
            <a:ext cx="7113587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Contract Value	: 	HK$27M approx.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Completion	: 	2008</a:t>
            </a:r>
            <a:endParaRPr kumimoji="0" lang="zh-TW" altLang="en-US" sz="1600" dirty="0">
              <a:latin typeface="+mn-lt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Client	: 	HSBC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3501008"/>
            <a:ext cx="8142287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71450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Main Equipment:</a:t>
            </a:r>
          </a:p>
          <a:p>
            <a:pPr>
              <a:tabLst>
                <a:tab pos="1714500" algn="l"/>
              </a:tabLst>
            </a:pPr>
            <a:r>
              <a:rPr lang="en-US" altLang="zh-HK" sz="1600" dirty="0">
                <a:latin typeface="+mn-lt"/>
                <a:cs typeface="Times New Roman" pitchFamily="18" charset="0"/>
              </a:rPr>
              <a:t>CANATAL/Canada 9CD22,8CD10,6CD05 Dual Chilled Water</a:t>
            </a:r>
          </a:p>
          <a:p>
            <a:pPr>
              <a:tabLst>
                <a:tab pos="1714500" algn="l"/>
              </a:tabLst>
            </a:pPr>
            <a:r>
              <a:rPr lang="en-US" altLang="zh-HK" sz="1600" dirty="0">
                <a:latin typeface="+mn-lt"/>
                <a:cs typeface="Times New Roman" pitchFamily="18" charset="0"/>
              </a:rPr>
              <a:t>CRAC Unit x 208 Set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4717653"/>
            <a:ext cx="8142287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kumimoji="0" lang="en-US" altLang="zh-TW" sz="1600" b="1" dirty="0">
                <a:latin typeface="+mn-lt"/>
                <a:cs typeface="Times New Roman" pitchFamily="18" charset="0"/>
              </a:rPr>
              <a:t>Scope of Work</a:t>
            </a:r>
            <a:r>
              <a:rPr kumimoji="0" lang="en-US" altLang="zh-TW" sz="1600" dirty="0">
                <a:latin typeface="+mn-lt"/>
                <a:cs typeface="Times New Roman" pitchFamily="18" charset="0"/>
              </a:rPr>
              <a:t>	: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Supply, install, testing &amp; commissioning, and maintenance of CRAC, 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+mn-lt"/>
                <a:cs typeface="Times New Roman" pitchFamily="18" charset="0"/>
              </a:rPr>
              <a:t>and BMS System</a:t>
            </a:r>
          </a:p>
          <a:p>
            <a:pPr eaLnBrk="0" hangingPunct="0">
              <a:tabLst>
                <a:tab pos="0" algn="l"/>
              </a:tabLst>
            </a:pPr>
            <a:endParaRPr kumimoji="0" lang="en-US" altLang="zh-TW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624014" cy="19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60704" y="6256958"/>
            <a:ext cx="2133600" cy="365125"/>
          </a:xfrm>
        </p:spPr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mtClean="0">
                <a:latin typeface="Arial Narrow" pitchFamily="34" charset="0"/>
              </a:rPr>
              <a:pPr>
                <a:defRPr/>
              </a:pPr>
              <a:t>25</a:t>
            </a:fld>
            <a:endParaRPr lang="en-US" altLang="zh-HK">
              <a:latin typeface="Arial Narrow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548680"/>
            <a:ext cx="8604250" cy="134086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/>
          <a:p>
            <a:pPr marL="444500" eaLnBrk="0" hangingPunct="0"/>
            <a:r>
              <a:rPr kumimoji="0" lang="en-US" altLang="zh-TW" sz="1600" b="1" dirty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CLP Power Hong Kong Ltd.</a:t>
            </a:r>
            <a:r>
              <a:rPr kumimoji="0" lang="zh-TW" altLang="en-US" sz="1600" b="1" dirty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kumimoji="0" lang="zh-TW" altLang="en-US" sz="1600" b="1" dirty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</a:br>
            <a:r>
              <a:rPr kumimoji="0" lang="en-US" altLang="zh-TW" sz="1600" b="1" dirty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Data Centre / Telecommunication Centre / Computer Centre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2204864"/>
            <a:ext cx="4953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Contract Value	: 	HK$20M approx.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Completion	: 	2008</a:t>
            </a:r>
            <a:endParaRPr kumimoji="0" lang="zh-TW" altLang="en-US" sz="1600" dirty="0">
              <a:latin typeface="Arial Narrow" pitchFamily="34" charset="0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Client	: 	CLP Power Hong Kong Ltd.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Consultant	: 	</a:t>
            </a:r>
            <a:r>
              <a:rPr lang="en-US" altLang="zh-TW" sz="1600" dirty="0">
                <a:latin typeface="Arial Narrow" pitchFamily="34" charset="0"/>
                <a:cs typeface="Times New Roman" pitchFamily="18" charset="0"/>
              </a:rPr>
              <a:t>Wong &amp; </a:t>
            </a:r>
            <a:r>
              <a:rPr lang="en-US" altLang="zh-TW" sz="1600" dirty="0" err="1">
                <a:latin typeface="Arial Narrow" pitchFamily="34" charset="0"/>
                <a:cs typeface="Times New Roman" pitchFamily="18" charset="0"/>
              </a:rPr>
              <a:t>OuYang</a:t>
            </a:r>
            <a:r>
              <a:rPr lang="en-US" altLang="zh-TW" sz="1600" dirty="0">
                <a:latin typeface="Arial Narrow" pitchFamily="34" charset="0"/>
                <a:cs typeface="Times New Roman" pitchFamily="18" charset="0"/>
              </a:rPr>
              <a:t> Building Service Ltd.</a:t>
            </a:r>
            <a:endParaRPr kumimoji="0" lang="en-US" altLang="zh-TW" sz="16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3789040"/>
            <a:ext cx="8142288" cy="107721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0" algn="l"/>
              </a:tabLst>
              <a:defRPr/>
            </a:pPr>
            <a:r>
              <a:rPr kumimoji="0" lang="en-US" altLang="zh-TW" sz="1600" b="1" dirty="0">
                <a:latin typeface="Arial Narrow" pitchFamily="34" charset="0"/>
                <a:cs typeface="Times New Roman" pitchFamily="18" charset="0"/>
              </a:rPr>
              <a:t>Scope of Work:</a:t>
            </a:r>
          </a:p>
          <a:p>
            <a:pPr marL="190500" indent="-190500" algn="just" eaLnBrk="0" hangingPunct="0">
              <a:tabLst>
                <a:tab pos="190500" algn="l"/>
                <a:tab pos="1714500" algn="l"/>
              </a:tabLst>
              <a:defRPr/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Design, Supply, Install, Testing and Commissioning of CRAC and </a:t>
            </a:r>
          </a:p>
          <a:p>
            <a:pPr marL="190500" indent="-190500" algn="just" eaLnBrk="0" hangingPunct="0">
              <a:tabLst>
                <a:tab pos="190500" algn="l"/>
                <a:tab pos="1714500" algn="l"/>
              </a:tabLst>
              <a:defRPr/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UPS system, Raised Floor, Power Supply and Distribution System, </a:t>
            </a:r>
          </a:p>
          <a:p>
            <a:pPr marL="190500" indent="-190500" algn="just" eaLnBrk="0" hangingPunct="0">
              <a:tabLst>
                <a:tab pos="190500" algn="l"/>
                <a:tab pos="1714500" algn="l"/>
              </a:tabLst>
              <a:defRPr/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Fire Services System, BMS system and CCTV System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1321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4409728"/>
            <a:ext cx="3073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6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0BDC-BE4F-4F03-BD58-C8415E41D20D}" type="slidenum">
              <a:rPr lang="en-US" altLang="zh-HK" smtClean="0">
                <a:latin typeface="Arial Narrow" pitchFamily="34" charset="0"/>
              </a:rPr>
              <a:pPr>
                <a:defRPr/>
              </a:pPr>
              <a:t>26</a:t>
            </a:fld>
            <a:endParaRPr lang="en-US" altLang="zh-HK">
              <a:latin typeface="Arial Narrow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548680"/>
            <a:ext cx="8604250" cy="14128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019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0196"/>
                  <a:invGamma/>
                </a:scheme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>
            <a:lvl1pPr marL="533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600" b="1" dirty="0" smtClean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Morgan Stanley Dean Witter Asia Limited, Kowloon Station</a:t>
            </a:r>
            <a:r>
              <a:rPr kumimoji="0" lang="zh-TW" altLang="en-US" sz="1600" b="1" dirty="0" smtClean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kumimoji="0" lang="zh-TW" altLang="en-US" sz="1600" b="1" dirty="0" smtClean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</a:br>
            <a:r>
              <a:rPr kumimoji="0" lang="en-US" altLang="zh-TW" sz="1600" b="1" dirty="0" smtClean="0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Data Centre / Telecommunication Centre / Computer Centre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2420888"/>
            <a:ext cx="4953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 smtClean="0">
                <a:latin typeface="Arial Narrow" pitchFamily="34" charset="0"/>
                <a:cs typeface="Times New Roman" pitchFamily="18" charset="0"/>
              </a:rPr>
              <a:t>Contract </a:t>
            </a: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Value	: 	HK$7M approx.</a:t>
            </a: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 smtClean="0">
                <a:latin typeface="Arial Narrow" pitchFamily="34" charset="0"/>
                <a:cs typeface="Times New Roman" pitchFamily="18" charset="0"/>
              </a:rPr>
              <a:t>Completion</a:t>
            </a: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	: 	</a:t>
            </a:r>
            <a:r>
              <a:rPr kumimoji="0" lang="en-US" altLang="zh-TW" sz="1600" dirty="0" smtClean="0">
                <a:latin typeface="Arial Narrow" pitchFamily="34" charset="0"/>
                <a:cs typeface="Times New Roman" pitchFamily="18" charset="0"/>
              </a:rPr>
              <a:t>2007</a:t>
            </a:r>
            <a:endParaRPr kumimoji="0" lang="en-US" altLang="zh-TW" sz="1600" dirty="0">
              <a:latin typeface="Arial Narrow" pitchFamily="34" charset="0"/>
              <a:cs typeface="Times New Roman" pitchFamily="18" charset="0"/>
            </a:endParaRPr>
          </a:p>
          <a:p>
            <a:pPr marL="2000250" indent="-2000250">
              <a:tabLst>
                <a:tab pos="1714500" algn="l"/>
              </a:tabLst>
            </a:pPr>
            <a:r>
              <a:rPr kumimoji="0" lang="en-US" altLang="zh-TW" sz="1600" dirty="0" smtClean="0">
                <a:latin typeface="Arial Narrow" pitchFamily="34" charset="0"/>
                <a:cs typeface="Times New Roman" pitchFamily="18" charset="0"/>
              </a:rPr>
              <a:t>Client</a:t>
            </a: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	: 	Morgan Stanley Dean at Kowloon Station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3933056"/>
            <a:ext cx="5111750" cy="156966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0" algn="l"/>
              </a:tabLst>
            </a:pPr>
            <a:r>
              <a:rPr kumimoji="0" lang="en-US" altLang="zh-TW" sz="1600" b="1" dirty="0" smtClean="0">
                <a:latin typeface="Arial Narrow" pitchFamily="34" charset="0"/>
                <a:cs typeface="Times New Roman" pitchFamily="18" charset="0"/>
              </a:rPr>
              <a:t>Scope </a:t>
            </a:r>
            <a:r>
              <a:rPr kumimoji="0" lang="en-US" altLang="zh-TW" sz="1600" b="1" dirty="0">
                <a:latin typeface="Arial Narrow" pitchFamily="34" charset="0"/>
                <a:cs typeface="Times New Roman" pitchFamily="18" charset="0"/>
              </a:rPr>
              <a:t>of Work            :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Supply and install, T&amp;C, Canatal / Canada CRAC Unit 9DD20 x 24nos.</a:t>
            </a:r>
          </a:p>
          <a:p>
            <a:pPr eaLnBrk="0" hangingPunct="0">
              <a:tabLst>
                <a:tab pos="0" algn="l"/>
              </a:tabLst>
            </a:pPr>
            <a:r>
              <a:rPr kumimoji="0" lang="en-US" altLang="zh-TW" sz="1600" dirty="0">
                <a:latin typeface="Arial Narrow" pitchFamily="34" charset="0"/>
                <a:cs typeface="Times New Roman" pitchFamily="18" charset="0"/>
              </a:rPr>
              <a:t>The CRAC consists of Canatal tailored design CRAC control system to suit client requirement on energy saving and Tier IV dual redundant control.</a:t>
            </a:r>
          </a:p>
        </p:txBody>
      </p:sp>
      <p:pic>
        <p:nvPicPr>
          <p:cNvPr id="7" name="Picture 14" descr="300px-Union_Square_Phase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08920"/>
            <a:ext cx="278288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4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 </a:t>
            </a:r>
          </a:p>
        </p:txBody>
      </p:sp>
      <p:sp>
        <p:nvSpPr>
          <p:cNvPr id="6148" name="文字方塊 7"/>
          <p:cNvSpPr txBox="1">
            <a:spLocks noChangeArrowheads="1"/>
          </p:cNvSpPr>
          <p:nvPr/>
        </p:nvSpPr>
        <p:spPr bwMode="auto">
          <a:xfrm>
            <a:off x="0" y="2420888"/>
            <a:ext cx="9144000" cy="193899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kumimoji="0" lang="en-US" altLang="zh-HK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ATAL Data Centre Active </a:t>
            </a:r>
            <a:r>
              <a:rPr kumimoji="0" lang="en-US" altLang="zh-HK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Clients</a:t>
            </a:r>
            <a:endParaRPr kumimoji="0" lang="en-US" altLang="zh-HK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2" descr="C:\Documents and Settings\glorialau\My Documents\My Pictures\PP\Nom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149725"/>
            <a:ext cx="14398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3" descr="C:\Documents and Settings\glorialau\My Documents\My Pictures\PP\HK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538" y="1484313"/>
            <a:ext cx="977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文字版面配置區 17"/>
          <p:cNvSpPr txBox="1">
            <a:spLocks/>
          </p:cNvSpPr>
          <p:nvPr/>
        </p:nvSpPr>
        <p:spPr bwMode="auto">
          <a:xfrm rot="16200000">
            <a:off x="-1246981" y="3658394"/>
            <a:ext cx="3960812" cy="476250"/>
          </a:xfrm>
          <a:prstGeom prst="flowChartPunchedTape">
            <a:avLst/>
          </a:prstGeom>
          <a:noFill/>
          <a:ln w="25400" cap="flat" cmpd="dbl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kumimoji="0" lang="en-US" altLang="zh-TW" sz="3300" b="1" i="1" dirty="0">
                <a:solidFill>
                  <a:srgbClr val="000000"/>
                </a:solidFill>
              </a:rPr>
              <a:t>Banking and </a:t>
            </a:r>
            <a:r>
              <a:rPr kumimoji="0" lang="en-US" altLang="zh-TW" sz="3300" b="1" i="1" dirty="0" smtClean="0">
                <a:solidFill>
                  <a:srgbClr val="000000"/>
                </a:solidFill>
              </a:rPr>
              <a:t>Finance</a:t>
            </a:r>
            <a:endParaRPr kumimoji="0" lang="zh-TW" altLang="en-US" sz="3300" b="1" dirty="0">
              <a:solidFill>
                <a:srgbClr val="FFFFFF"/>
              </a:solidFill>
            </a:endParaRPr>
          </a:p>
        </p:txBody>
      </p:sp>
      <p:sp>
        <p:nvSpPr>
          <p:cNvPr id="56" name="書卷 (水平) 55"/>
          <p:cNvSpPr/>
          <p:nvPr/>
        </p:nvSpPr>
        <p:spPr>
          <a:xfrm>
            <a:off x="395288" y="549275"/>
            <a:ext cx="8280400" cy="5472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5366" name="Picture 14" descr="C:\Documents and Settings\glorialau\My Documents\My Pictures\PP\BO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676400"/>
            <a:ext cx="1752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 descr="C:\Documents and Settings\glorialau\My Documents\My Pictures\PP\HSBC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628775"/>
            <a:ext cx="2124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6" descr="C:\Documents and Settings\glorialau\My Documents\My Pictures\PP\ICBC As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3649663"/>
            <a:ext cx="20113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7" descr="C:\Documents and Settings\glorialau\My Documents\My Pictures\PP\B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8850" y="2924175"/>
            <a:ext cx="2195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C:\Documents and Settings\glorialau\My Documents\My Pictures\PP\Standard Chartered Ban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4938" y="2871788"/>
            <a:ext cx="1727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9" descr="C:\Documents and Settings\glorialau\My Documents\My Pictures\PP\Morgan Stanle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84313" y="3783013"/>
            <a:ext cx="13589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0" descr="C:\Documents and Settings\glorialau\My Documents\My Pictures\PP\JPMorgan Cha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55988" y="4451350"/>
            <a:ext cx="18367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5" descr="C:\Documents and Settings\glorialau\My Documents\My Pictures\PP\Banking\commerzbank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2500" y="2997200"/>
            <a:ext cx="2303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6" descr="C:\Documents and Settings\glorialau\My Documents\My Pictures\PP\Banking\deutsche bank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2500" y="3716338"/>
            <a:ext cx="23558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書卷 (水平) 55"/>
          <p:cNvSpPr/>
          <p:nvPr/>
        </p:nvSpPr>
        <p:spPr>
          <a:xfrm rot="10800000">
            <a:off x="395288" y="549275"/>
            <a:ext cx="8280400" cy="5472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文字版面配置區 17"/>
          <p:cNvSpPr txBox="1">
            <a:spLocks/>
          </p:cNvSpPr>
          <p:nvPr/>
        </p:nvSpPr>
        <p:spPr bwMode="auto">
          <a:xfrm rot="16200000">
            <a:off x="6314282" y="2362994"/>
            <a:ext cx="3960812" cy="476250"/>
          </a:xfrm>
          <a:prstGeom prst="flowChartPunchedTape">
            <a:avLst/>
          </a:prstGeom>
          <a:noFill/>
          <a:ln w="25400" cap="flat" cmpd="dbl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kumimoji="0" lang="en-US" altLang="zh-TW" sz="3300" b="1" i="1" dirty="0">
                <a:solidFill>
                  <a:srgbClr val="000000"/>
                </a:solidFill>
              </a:rPr>
              <a:t>Telecom </a:t>
            </a:r>
            <a:endParaRPr kumimoji="0" lang="zh-TW" altLang="en-US" sz="3300" b="1" dirty="0">
              <a:solidFill>
                <a:srgbClr val="FFFFFF"/>
              </a:solidFill>
            </a:endParaRPr>
          </a:p>
        </p:txBody>
      </p:sp>
      <p:pic>
        <p:nvPicPr>
          <p:cNvPr id="16388" name="Picture 2" descr="C:\Documents and Settings\glorialau\My Documents\My Pictures\PP\Telecom\C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17256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glorialau\My Documents\My Pictures\PP\Telecom\HGC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844675"/>
            <a:ext cx="31353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Documents and Settings\glorialau\My Documents\My Pictures\PP\Telecom\PCC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068638"/>
            <a:ext cx="24241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C:\Documents and Settings\glorialau\My Documents\My Pictures\PP\Telecom\SmarT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141663"/>
            <a:ext cx="148431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C:\Documents and Settings\glorialau\My Documents\My Pictures\PP\Telecom\Peop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997200"/>
            <a:ext cx="10795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C:\Documents and Settings\glorialau\My Documents\My Pictures\PP\Telecom\Wharf T&amp;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1484313"/>
            <a:ext cx="11858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 descr="C:\Documents and Settings\glorialau\My Documents\My Pictures\PP\Telecom\AP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4365625"/>
            <a:ext cx="39592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 eaLnBrk="1" hangingPunct="1">
              <a:spcBef>
                <a:spcPts val="1000"/>
              </a:spcBef>
              <a:defRPr/>
            </a:pPr>
            <a:r>
              <a:rPr kumimoji="1" lang="en-US" altLang="zh-HK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Company Profile</a:t>
            </a:r>
            <a:endParaRPr kumimoji="1" lang="zh-TW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91AC4-D757-481B-B654-53EB8B169277}" type="slidenum">
              <a:rPr lang="en-US" altLang="zh-HK" smtClean="0"/>
              <a:pPr>
                <a:defRPr/>
              </a:pPr>
              <a:t>3</a:t>
            </a:fld>
            <a:endParaRPr lang="en-US" altLang="zh-H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7"/>
          <p:cNvSpPr txBox="1">
            <a:spLocks/>
          </p:cNvSpPr>
          <p:nvPr/>
        </p:nvSpPr>
        <p:spPr bwMode="auto">
          <a:xfrm rot="16200000">
            <a:off x="-1246981" y="3658394"/>
            <a:ext cx="3960812" cy="476250"/>
          </a:xfrm>
          <a:prstGeom prst="flowChartPunchedTape">
            <a:avLst/>
          </a:prstGeom>
          <a:noFill/>
          <a:ln w="25400" cap="flat" cmpd="dbl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endParaRPr lang="en-US" altLang="zh-TW" sz="3300" b="1" i="1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zh-TW" sz="3300" b="1" i="1" dirty="0" smtClean="0">
                <a:solidFill>
                  <a:srgbClr val="000000"/>
                </a:solidFill>
              </a:rPr>
              <a:t>Public </a:t>
            </a:r>
            <a:r>
              <a:rPr lang="en-US" altLang="zh-TW" sz="3300" b="1" i="1" dirty="0">
                <a:solidFill>
                  <a:srgbClr val="000000"/>
                </a:solidFill>
              </a:rPr>
              <a:t>Sector </a:t>
            </a:r>
          </a:p>
          <a:p>
            <a:pPr algn="ctr">
              <a:spcBef>
                <a:spcPct val="20000"/>
              </a:spcBef>
            </a:pPr>
            <a:endParaRPr lang="zh-TW" altLang="en-US" sz="3300" b="1" dirty="0">
              <a:solidFill>
                <a:srgbClr val="000000"/>
              </a:solidFill>
            </a:endParaRPr>
          </a:p>
        </p:txBody>
      </p:sp>
      <p:sp>
        <p:nvSpPr>
          <p:cNvPr id="56" name="書卷 (水平) 55"/>
          <p:cNvSpPr/>
          <p:nvPr/>
        </p:nvSpPr>
        <p:spPr>
          <a:xfrm>
            <a:off x="395288" y="549275"/>
            <a:ext cx="8280400" cy="5472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412" name="Picture 3" descr="C:\Documents and Settings\glorialau\My Documents\My Pictures\PP\Public Sector\EM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420938"/>
            <a:ext cx="2295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Documents and Settings\glorialau\My Documents\My Pictures\PP\Public Sector\Hact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573463"/>
            <a:ext cx="14398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glorialau\My Documents\My Pictures\PP\Public Sector\HKJ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73238"/>
            <a:ext cx="20637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:\Documents and Settings\glorialau\My Documents\My Pictures\PP\Public Sector\HKP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1773238"/>
            <a:ext cx="2100263" cy="55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Documents and Settings\glorialau\My Documents\My Pictures\PP\Public Sector\ICA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1341438"/>
            <a:ext cx="11096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:\Documents and Settings\glorialau\My Documents\My Pictures\PP\Public Sector\Modern Terminal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2708275"/>
            <a:ext cx="15113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C:\Documents and Settings\glorialau\My Documents\My Pictures\PP\Public Sector\Towng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2924175"/>
            <a:ext cx="16557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7" descr="C:\Documents and Settings\glorialau\My Documents\My Pictures\PP\Public Sector\hke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4365625"/>
            <a:ext cx="13684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8" descr="C:\Documents and Settings\glorialau\My Documents\My Pictures\PP\Public Sector\clp_holdings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813" y="4229100"/>
            <a:ext cx="14541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 descr="C:\Documents and Settings\glorialau\My Documents\My Pictures\PP\Public Sector\mtrc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6375" y="3567113"/>
            <a:ext cx="22320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7"/>
          <p:cNvSpPr txBox="1">
            <a:spLocks/>
          </p:cNvSpPr>
          <p:nvPr/>
        </p:nvSpPr>
        <p:spPr bwMode="auto">
          <a:xfrm rot="16200000">
            <a:off x="6346032" y="2423319"/>
            <a:ext cx="3960812" cy="476250"/>
          </a:xfrm>
          <a:prstGeom prst="flowChartPunchedTape">
            <a:avLst/>
          </a:prstGeom>
          <a:noFill/>
          <a:ln w="25400" cap="flat" cmpd="dbl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endParaRPr lang="en-US" altLang="zh-TW" sz="3300" b="1" i="1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zh-TW" sz="3300" b="1" i="1" dirty="0" smtClean="0">
                <a:solidFill>
                  <a:srgbClr val="000000"/>
                </a:solidFill>
              </a:rPr>
              <a:t>Internet </a:t>
            </a:r>
            <a:r>
              <a:rPr lang="en-US" altLang="zh-TW" sz="3300" b="1" i="1" dirty="0">
                <a:solidFill>
                  <a:srgbClr val="000000"/>
                </a:solidFill>
              </a:rPr>
              <a:t>Data Center</a:t>
            </a:r>
          </a:p>
          <a:p>
            <a:pPr algn="ctr">
              <a:spcBef>
                <a:spcPct val="20000"/>
              </a:spcBef>
            </a:pPr>
            <a:endParaRPr lang="zh-TW" altLang="en-US" sz="3300" b="1" dirty="0">
              <a:solidFill>
                <a:srgbClr val="FFFFFF"/>
              </a:solidFill>
            </a:endParaRPr>
          </a:p>
        </p:txBody>
      </p:sp>
      <p:sp>
        <p:nvSpPr>
          <p:cNvPr id="56" name="書卷 (水平) 55"/>
          <p:cNvSpPr/>
          <p:nvPr/>
        </p:nvSpPr>
        <p:spPr>
          <a:xfrm rot="10800000">
            <a:off x="395288" y="549275"/>
            <a:ext cx="8280400" cy="5472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8436" name="Picture 2" descr="C:\Documents and Settings\glorialau\My Documents\My Pictures\PP\Internet Data Center\i-Advan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768475"/>
            <a:ext cx="14319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glorialau\My Documents\My Pictures\PP\Internet Data Center\equini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313" y="1417638"/>
            <a:ext cx="223361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Documents and Settings\glorialau\My Documents\My Pictures\PP\Internet Data Center\Hutchison Global Cross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950" y="3221038"/>
            <a:ext cx="31257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C:\Documents and Settings\glorialau\My Documents\My Pictures\PP\Internet Data Center\C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0263" y="1792288"/>
            <a:ext cx="12652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glorialau\My Documents\My Pictures\PP\Internet Data Center\Towngas Telec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5538" y="3035300"/>
            <a:ext cx="1508125" cy="7540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8441" name="Picture 8" descr="C:\Documents and Settings\glorialau\My Documents\My Pictures\PP\Internet Data Center\Diyixi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208463"/>
            <a:ext cx="1711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6" descr="C:\Documents and Settings\glorialau\My Documents\My Pictures\PP\Internet Data Center\NTT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208463"/>
            <a:ext cx="24384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Digital Realty Data Center Solutions – Home P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59200" y="4186238"/>
            <a:ext cx="1609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7"/>
          <p:cNvSpPr txBox="1">
            <a:spLocks/>
          </p:cNvSpPr>
          <p:nvPr/>
        </p:nvSpPr>
        <p:spPr bwMode="auto">
          <a:xfrm rot="16200000">
            <a:off x="-1246981" y="3658394"/>
            <a:ext cx="3960812" cy="476250"/>
          </a:xfrm>
          <a:prstGeom prst="flowChartPunchedTape">
            <a:avLst/>
          </a:prstGeom>
          <a:noFill/>
          <a:ln w="25400" cap="flat" cmpd="dbl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kumimoji="0" lang="en-US" altLang="zh-TW" sz="3300" b="1" i="1" dirty="0" smtClean="0">
                <a:solidFill>
                  <a:srgbClr val="000000"/>
                </a:solidFill>
              </a:rPr>
              <a:t>Education</a:t>
            </a:r>
            <a:endParaRPr kumimoji="0" lang="zh-TW" altLang="en-US" sz="3300" b="1" dirty="0">
              <a:solidFill>
                <a:srgbClr val="FFFFFF"/>
              </a:solidFill>
            </a:endParaRPr>
          </a:p>
        </p:txBody>
      </p:sp>
      <p:sp>
        <p:nvSpPr>
          <p:cNvPr id="56" name="書卷 (水平) 55"/>
          <p:cNvSpPr/>
          <p:nvPr/>
        </p:nvSpPr>
        <p:spPr>
          <a:xfrm>
            <a:off x="395288" y="549275"/>
            <a:ext cx="8280400" cy="5472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9460" name="Picture 3" descr="C:\Documents and Settings\glorialau\My Documents\My Pictures\PP\Education\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227513"/>
            <a:ext cx="32321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Documents and Settings\glorialau\My Documents\My Pictures\PP\Education\H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582863"/>
            <a:ext cx="22971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:\Documents and Settings\glorialau\My Documents\My Pictures\PP\Education\HKU Sp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7988" y="4249738"/>
            <a:ext cx="2749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C:\Documents and Settings\glorialau\My Documents\My Pictures\PP\Education\cityu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792413"/>
            <a:ext cx="213042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 descr="C:\Documents and Settings\glorialau\My Documents\My Pictures\PP\Education\ou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1412875"/>
            <a:ext cx="2743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C:\Documents and Settings\glorialau\My Documents\My Pictures\PP\Education\bu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1557338"/>
            <a:ext cx="2952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書卷 (水平) 55"/>
          <p:cNvSpPr/>
          <p:nvPr/>
        </p:nvSpPr>
        <p:spPr>
          <a:xfrm rot="10800000">
            <a:off x="395288" y="549275"/>
            <a:ext cx="8280400" cy="5472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文字版面配置區 17"/>
          <p:cNvSpPr txBox="1">
            <a:spLocks/>
          </p:cNvSpPr>
          <p:nvPr/>
        </p:nvSpPr>
        <p:spPr>
          <a:xfrm rot="16200000" flipH="1">
            <a:off x="6372225" y="2349500"/>
            <a:ext cx="3887788" cy="719138"/>
          </a:xfrm>
          <a:prstGeom prst="flowChartPunchedTape">
            <a:avLst/>
          </a:prstGeom>
          <a:noFill/>
          <a:ln w="25400" cap="flat" cmpd="dbl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kumimoji="0" lang="en-US" altLang="zh-TW" sz="3300" b="1" i="1" dirty="0">
                <a:solidFill>
                  <a:srgbClr val="000000"/>
                </a:solidFill>
              </a:rPr>
              <a:t>Hotel </a:t>
            </a:r>
            <a:endParaRPr kumimoji="0" lang="zh-TW" altLang="en-US" sz="3300" b="1" dirty="0">
              <a:solidFill>
                <a:srgbClr val="FFFFFF"/>
              </a:solidFill>
            </a:endParaRPr>
          </a:p>
        </p:txBody>
      </p:sp>
      <p:pic>
        <p:nvPicPr>
          <p:cNvPr id="20484" name="Picture 5" descr="C:\Documents and Settings\glorialau\My Documents\My Pictures\PP\Hotel\The Excelsior Ho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860800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C:\Documents and Settings\glorialau\My Documents\My Pictures\PP\Hotel\YM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700213"/>
            <a:ext cx="11509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Documents and Settings\glorialau\My Documents\My Pictures\PP\Hotel\Venetian Mac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708275"/>
            <a:ext cx="17383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C:\Documents and Settings\glorialau\My Documents\My Pictures\PP\Hotel\Grand Lisboa Casi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3213100"/>
            <a:ext cx="12874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 descr="C:\Documents and Settings\glorialau\My Documents\My Pictures\PP\Hotel\mandari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341438"/>
            <a:ext cx="16843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C:\Documents and Settings\glorialau\My Documents\My Pictures\PP\Hotel\MarcoPoloHote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1557338"/>
            <a:ext cx="16049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7" descr="C:\Documents and Settings\glorialau\My Documents\My Pictures\PP\Hotel\wynn_maca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3284538"/>
            <a:ext cx="13366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glorialau\My Documents\My Pictures\PP\Hospital\KWH 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504031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書卷 (水平) 55"/>
          <p:cNvSpPr/>
          <p:nvPr/>
        </p:nvSpPr>
        <p:spPr>
          <a:xfrm>
            <a:off x="395288" y="549275"/>
            <a:ext cx="8280400" cy="5472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300" dirty="0"/>
          </a:p>
        </p:txBody>
      </p:sp>
      <p:sp>
        <p:nvSpPr>
          <p:cNvPr id="4" name="文字版面配置區 17"/>
          <p:cNvSpPr txBox="1">
            <a:spLocks/>
          </p:cNvSpPr>
          <p:nvPr/>
        </p:nvSpPr>
        <p:spPr>
          <a:xfrm rot="16200000">
            <a:off x="-1225550" y="3536951"/>
            <a:ext cx="3889375" cy="647700"/>
          </a:xfrm>
          <a:prstGeom prst="flowChartPunchedTape">
            <a:avLst/>
          </a:prstGeom>
          <a:noFill/>
          <a:ln w="25400" cap="flat" cmpd="dbl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altLang="zh-TW" sz="3300" b="1" i="1" dirty="0">
                <a:solidFill>
                  <a:srgbClr val="000000"/>
                </a:solidFill>
              </a:rPr>
              <a:t>Hospital </a:t>
            </a:r>
          </a:p>
        </p:txBody>
      </p:sp>
      <p:pic>
        <p:nvPicPr>
          <p:cNvPr id="21509" name="Picture 3" descr="C:\Documents and Settings\glorialau\My Documents\My Pictures\PP\Hospital\PYN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716338"/>
            <a:ext cx="15017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glorialau\My Documents\My Pictures\PP\Hospital\HKB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2997200"/>
            <a:ext cx="3817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C:\Documents and Settings\glorialau\My Documents\My Pictures\PP\Hospital\Ruttonjee Hospita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132263"/>
            <a:ext cx="9366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C:\Documents and Settings\glorialau\My Documents\My Pictures\PP\Hospital\Wong%20Tai%20Sin%20Hospit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2420938"/>
            <a:ext cx="14620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6000" dirty="0" smtClean="0"/>
              <a:t>THANK YOU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681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9388" y="1457325"/>
            <a:ext cx="84970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Established in </a:t>
            </a:r>
            <a:r>
              <a:rPr lang="en-US" altLang="zh-TW" sz="2000" b="1" u="sng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1977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HK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Full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Spectrum of B.S. Installation and </a:t>
            </a:r>
            <a:r>
              <a:rPr lang="en-US" altLang="zh-TW" sz="2000" b="1" u="sng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Data Centre Infrastructure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TW" sz="2000" b="1" u="sng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Over 1800 competent </a:t>
            </a:r>
            <a:r>
              <a:rPr lang="en-US" altLang="zh-HK" sz="2000" b="1" u="sng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staff</a:t>
            </a:r>
            <a:r>
              <a:rPr lang="en-US" altLang="zh-HK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including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experienced professional engineers, site engineers and technicians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Current annual turnover: </a:t>
            </a:r>
            <a:r>
              <a:rPr lang="en-US" altLang="zh-HK" sz="2000" b="1" u="sng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around 4</a:t>
            </a:r>
            <a:r>
              <a:rPr lang="en-US" altLang="zh-TW" sz="2000" b="1" u="sng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TW" sz="2000" b="1" u="sng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Billion</a:t>
            </a:r>
            <a:endParaRPr lang="en-US" altLang="zh-HK" sz="2000" b="1" u="sng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ISO 9001, ISO 14001 and OHSAS 18001 Certification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zh-HK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trong maintenance team </a:t>
            </a:r>
            <a:r>
              <a:rPr lang="en-US" altLang="zh-HK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of </a:t>
            </a:r>
            <a:r>
              <a:rPr lang="en-US" altLang="zh-TW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engineers 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&amp; technicians</a:t>
            </a:r>
            <a:r>
              <a:rPr lang="en-US" altLang="zh-HK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with </a:t>
            </a:r>
            <a:r>
              <a:rPr lang="en-US" altLang="zh-TW" sz="2000" b="1" u="sng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24 hrs x 365 days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service call centre.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</a:pPr>
            <a:endParaRPr lang="en-US" altLang="zh-HK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群組 17"/>
          <p:cNvGrpSpPr>
            <a:grpSpLocks/>
          </p:cNvGrpSpPr>
          <p:nvPr/>
        </p:nvGrpSpPr>
        <p:grpSpPr bwMode="auto">
          <a:xfrm>
            <a:off x="395288" y="4292600"/>
            <a:ext cx="4876800" cy="1593850"/>
            <a:chOff x="2677344" y="4221088"/>
            <a:chExt cx="4876800" cy="1593850"/>
          </a:xfrm>
        </p:grpSpPr>
        <p:pic>
          <p:nvPicPr>
            <p:cNvPr id="6157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7344" y="4221088"/>
              <a:ext cx="2362200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1944" y="4221088"/>
              <a:ext cx="2362200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628174" y="17463"/>
            <a:ext cx="2519001" cy="1251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ts val="2250"/>
              </a:spcBef>
              <a:buFont typeface="Times New Roman" pitchFamily="18" charset="0"/>
              <a:buNone/>
              <a:defRPr/>
            </a:pPr>
            <a:r>
              <a:rPr kumimoji="1"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Company Profile</a:t>
            </a:r>
            <a:endParaRPr kumimoji="1" lang="en-US" altLang="zh-TW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eaLnBrk="1" hangingPunct="1">
              <a:spcBef>
                <a:spcPts val="2250"/>
              </a:spcBef>
              <a:buFontTx/>
              <a:buNone/>
              <a:defRPr/>
            </a:pPr>
            <a:endParaRPr kumimoji="1" lang="en-US" altLang="zh-TW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0825" y="627063"/>
            <a:ext cx="6580188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  <a:defRPr/>
            </a:pPr>
            <a:r>
              <a:rPr kumimoji="1" lang="en-US" altLang="zh-TW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ANALOGUE GROUP OF COMPANIES</a:t>
            </a:r>
            <a:br>
              <a:rPr kumimoji="1" lang="en-US" altLang="zh-TW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r>
              <a:rPr kumimoji="1" lang="zh-TW" altLang="zh-HK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安 樂 工 程 集 團</a:t>
            </a:r>
          </a:p>
          <a:p>
            <a:pPr eaLnBrk="1" hangingPunct="1">
              <a:spcBef>
                <a:spcPts val="1000"/>
              </a:spcBef>
              <a:buFontTx/>
              <a:buNone/>
              <a:defRPr/>
            </a:pPr>
            <a:endParaRPr kumimoji="1" lang="zh-TW" alt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3" name="Group 1027"/>
          <p:cNvGrpSpPr>
            <a:grpSpLocks/>
          </p:cNvGrpSpPr>
          <p:nvPr/>
        </p:nvGrpSpPr>
        <p:grpSpPr bwMode="auto">
          <a:xfrm>
            <a:off x="5292725" y="3932238"/>
            <a:ext cx="3887788" cy="1889125"/>
            <a:chOff x="-442" y="119"/>
            <a:chExt cx="7154" cy="3628"/>
          </a:xfrm>
        </p:grpSpPr>
        <p:sp>
          <p:nvSpPr>
            <p:cNvPr id="6151" name="Rectangle 1028"/>
            <p:cNvSpPr>
              <a:spLocks noChangeArrowheads="1"/>
            </p:cNvSpPr>
            <p:nvPr/>
          </p:nvSpPr>
          <p:spPr bwMode="auto">
            <a:xfrm>
              <a:off x="1810" y="119"/>
              <a:ext cx="2650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kumimoji="1" lang="en-US" altLang="zh-TW" sz="1000" b="1">
                  <a:solidFill>
                    <a:srgbClr val="FF9900"/>
                  </a:solidFill>
                  <a:latin typeface="+mn-lt"/>
                </a:rPr>
                <a:t>ISO 9001</a:t>
              </a:r>
              <a:r>
                <a:rPr kumimoji="1" lang="en-US" altLang="zh-TW" sz="100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pPr algn="l"/>
              <a:r>
                <a:rPr kumimoji="1" lang="en-US" altLang="zh-TW" sz="1000" b="1">
                  <a:solidFill>
                    <a:srgbClr val="000099"/>
                  </a:solidFill>
                  <a:latin typeface="+mn-lt"/>
                </a:rPr>
                <a:t>Quality Management System</a:t>
              </a:r>
            </a:p>
          </p:txBody>
        </p:sp>
        <p:pic>
          <p:nvPicPr>
            <p:cNvPr id="6152" name="Picture 1029" descr="ISO14001 Cert CC2942_E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096266">
              <a:off x="658" y="1252"/>
              <a:ext cx="1745" cy="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030" descr="ISO9001 Cert CC372_AT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8" y="1025"/>
              <a:ext cx="1715" cy="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31" descr="OHSAS 18001 Cert_E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80785">
              <a:off x="3289" y="1298"/>
              <a:ext cx="1731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1032"/>
            <p:cNvSpPr txBox="1">
              <a:spLocks noChangeArrowheads="1"/>
            </p:cNvSpPr>
            <p:nvPr/>
          </p:nvSpPr>
          <p:spPr bwMode="auto">
            <a:xfrm>
              <a:off x="-442" y="811"/>
              <a:ext cx="291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kumimoji="1" lang="en-US" altLang="zh-TW" sz="1000" b="1">
                  <a:solidFill>
                    <a:srgbClr val="FF9900"/>
                  </a:solidFill>
                  <a:latin typeface="+mn-lt"/>
                </a:rPr>
                <a:t>OHSAS 18001</a:t>
              </a:r>
              <a:r>
                <a:rPr kumimoji="1" lang="en-US" altLang="zh-TW" sz="100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pPr algn="l"/>
              <a:r>
                <a:rPr kumimoji="1" lang="en-US" altLang="zh-TW" sz="1000" b="1">
                  <a:solidFill>
                    <a:srgbClr val="000099"/>
                  </a:solidFill>
                  <a:latin typeface="+mn-lt"/>
                </a:rPr>
                <a:t>Safety Management System</a:t>
              </a:r>
            </a:p>
          </p:txBody>
        </p:sp>
        <p:sp>
          <p:nvSpPr>
            <p:cNvPr id="6156" name="Rectangle 1033"/>
            <p:cNvSpPr>
              <a:spLocks noChangeArrowheads="1"/>
            </p:cNvSpPr>
            <p:nvPr/>
          </p:nvSpPr>
          <p:spPr bwMode="auto">
            <a:xfrm>
              <a:off x="3732" y="673"/>
              <a:ext cx="2980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kumimoji="1" lang="en-US" altLang="zh-TW" sz="1000" b="1">
                  <a:solidFill>
                    <a:srgbClr val="FF9900"/>
                  </a:solidFill>
                  <a:latin typeface="+mn-lt"/>
                </a:rPr>
                <a:t>ISO 14001</a:t>
              </a:r>
              <a:r>
                <a:rPr kumimoji="1" lang="en-US" altLang="zh-TW" sz="100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pPr algn="l"/>
              <a:r>
                <a:rPr kumimoji="1" lang="en-US" altLang="zh-TW" sz="1000" b="1">
                  <a:solidFill>
                    <a:srgbClr val="000099"/>
                  </a:solidFill>
                  <a:latin typeface="+mn-lt"/>
                </a:rPr>
                <a:t>Environmental Management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853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EF4D-C096-45B8-8C7B-910F67C686BA}" type="slidenum">
              <a:rPr lang="en-US" altLang="zh-HK" smtClean="0">
                <a:latin typeface="Arial Narrow" pitchFamily="34" charset="0"/>
              </a:rPr>
              <a:pPr>
                <a:defRPr/>
              </a:pPr>
              <a:t>5</a:t>
            </a:fld>
            <a:endParaRPr lang="en-US" altLang="zh-HK"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484784"/>
            <a:ext cx="7272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</a:pPr>
            <a:endParaRPr kumimoji="0" lang="en-US" altLang="zh-TW" sz="2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28174" y="17463"/>
            <a:ext cx="2519001" cy="1251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r" defTabSz="457200">
              <a:spcBef>
                <a:spcPts val="2250"/>
              </a:spcBef>
              <a:buFont typeface="Times New Roman" pitchFamily="18" charset="0"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Company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Profile</a:t>
            </a:r>
            <a:endParaRPr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r" defTabSz="457200">
              <a:spcBef>
                <a:spcPts val="2250"/>
              </a:spcBef>
            </a:pPr>
            <a:endParaRPr lang="en-US" altLang="zh-HK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627063"/>
            <a:ext cx="6580188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  <a:defRPr/>
            </a:pPr>
            <a:r>
              <a:rPr lang="en-US" altLang="zh-HK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ANALOGUE GROUP OF COMPANIES</a:t>
            </a:r>
            <a:br>
              <a:rPr lang="en-US" altLang="zh-HK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</a:br>
            <a:endParaRPr lang="zh-TW" altLang="zh-HK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spcBef>
                <a:spcPts val="1000"/>
              </a:spcBef>
              <a:buFontTx/>
              <a:buNone/>
              <a:defRPr/>
            </a:pPr>
            <a:endParaRPr lang="en-US" altLang="zh-HK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Arial Narrow" pitchFamily="34" charset="0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79512" y="1124744"/>
          <a:ext cx="896448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r:id="rId3" imgW="13514040" imgH="7847640" progId="">
                  <p:embed/>
                </p:oleObj>
              </mc:Choice>
              <mc:Fallback>
                <p:oleObj r:id="rId3" imgW="13514040" imgH="7847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24744"/>
                        <a:ext cx="8964488" cy="482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向上箭號 8"/>
          <p:cNvSpPr/>
          <p:nvPr/>
        </p:nvSpPr>
        <p:spPr>
          <a:xfrm>
            <a:off x="4211960" y="4221088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 Narrow" pitchFamily="34" charset="0"/>
            </a:endParaRPr>
          </a:p>
        </p:txBody>
      </p:sp>
      <p:sp>
        <p:nvSpPr>
          <p:cNvPr id="10" name="向上箭號 9"/>
          <p:cNvSpPr/>
          <p:nvPr/>
        </p:nvSpPr>
        <p:spPr>
          <a:xfrm>
            <a:off x="7164288" y="4293096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EF4D-C096-45B8-8C7B-910F67C686BA}" type="slidenum">
              <a:rPr lang="en-US" altLang="zh-HK" smtClean="0">
                <a:latin typeface="Arial Narrow" pitchFamily="34" charset="0"/>
              </a:rPr>
              <a:pPr>
                <a:defRPr/>
              </a:pPr>
              <a:t>6</a:t>
            </a:fld>
            <a:endParaRPr lang="en-US" altLang="zh-HK">
              <a:latin typeface="Arial Narrow" pitchFamily="34" charset="0"/>
            </a:endParaRPr>
          </a:p>
        </p:txBody>
      </p:sp>
      <p:pic>
        <p:nvPicPr>
          <p:cNvPr id="4" name="Picture 3" descr="X:\ADC\General\Company Certificate\Photo of Manage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8" y="1321614"/>
            <a:ext cx="7548402" cy="41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457325"/>
            <a:ext cx="7272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n"/>
            </a:pPr>
            <a:endParaRPr kumimoji="0" lang="en-US" altLang="zh-TW" sz="2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46523" y="17463"/>
            <a:ext cx="3400652" cy="1251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r" defTabSz="457200">
              <a:spcBef>
                <a:spcPts val="2250"/>
              </a:spcBef>
              <a:buFont typeface="Times New Roman" pitchFamily="18" charset="0"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Company Management</a:t>
            </a:r>
            <a:endParaRPr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r" defTabSz="457200">
              <a:spcBef>
                <a:spcPts val="2250"/>
              </a:spcBef>
            </a:pPr>
            <a:endParaRPr lang="en-US" altLang="zh-HK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627063"/>
            <a:ext cx="6580188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  <a:defRPr/>
            </a:pPr>
            <a:r>
              <a:rPr lang="en-US" altLang="zh-HK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ANALOGUE GROUP OF COMPANIES</a:t>
            </a:r>
            <a:br>
              <a:rPr lang="en-US" altLang="zh-HK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</a:br>
            <a:endParaRPr lang="zh-TW" altLang="zh-HK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eaLnBrk="1" hangingPunct="1">
              <a:spcBef>
                <a:spcPts val="1000"/>
              </a:spcBef>
              <a:buFontTx/>
              <a:buNone/>
              <a:defRPr/>
            </a:pPr>
            <a:endParaRPr lang="en-US" altLang="zh-HK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Arial Narrow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468984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latin typeface="Arial Narrow" pitchFamily="34" charset="0"/>
              </a:rPr>
              <a:t>From left to right: Eddy Li, </a:t>
            </a:r>
            <a:r>
              <a:rPr lang="en-US" altLang="zh-TW" sz="1200" dirty="0" err="1" smtClean="0">
                <a:latin typeface="Arial Narrow" pitchFamily="34" charset="0"/>
              </a:rPr>
              <a:t>Danniel</a:t>
            </a:r>
            <a:r>
              <a:rPr lang="en-US" altLang="zh-TW" sz="1200" dirty="0" smtClean="0">
                <a:latin typeface="Arial Narrow" pitchFamily="34" charset="0"/>
              </a:rPr>
              <a:t> Tsoi, Steven Ho, Benny Liu, Barry Lee</a:t>
            </a:r>
            <a:r>
              <a:rPr lang="en-US" altLang="zh-TW" sz="1200" dirty="0">
                <a:latin typeface="Arial Narrow" pitchFamily="34" charset="0"/>
              </a:rPr>
              <a:t>, Nelson </a:t>
            </a:r>
            <a:r>
              <a:rPr lang="en-US" altLang="zh-TW" sz="1200" dirty="0" smtClean="0">
                <a:latin typeface="Arial Narrow" pitchFamily="34" charset="0"/>
              </a:rPr>
              <a:t>Hong, Ronny Lo, Andy Cheung</a:t>
            </a:r>
          </a:p>
          <a:p>
            <a:r>
              <a:rPr lang="en-US" altLang="zh-TW" sz="1200" dirty="0" smtClean="0">
                <a:latin typeface="Arial Narrow" pitchFamily="34" charset="0"/>
              </a:rPr>
              <a:t>Alex Cheong, Victor Law, Albert Wong, Otto Poon,  Kevin Cheng, Karen Poon, Raymond Chan, Dave Chan</a:t>
            </a:r>
            <a:endParaRPr lang="zh-TW" altLang="en-US" sz="1200" dirty="0">
              <a:latin typeface="Arial Narrow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1124744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 Narrow" pitchFamily="34" charset="0"/>
              </a:rPr>
              <a:t>Senior Management, Hong Kong</a:t>
            </a:r>
            <a:endParaRPr lang="zh-TW" alt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24E84-A904-469C-9FD9-223D72A544F3}" type="slidenum">
              <a:rPr lang="en-US" altLang="zh-HK" smtClean="0">
                <a:latin typeface="Arial Narrow" pitchFamily="34" charset="0"/>
              </a:rPr>
              <a:pPr>
                <a:defRPr/>
              </a:pPr>
              <a:t>7</a:t>
            </a:fld>
            <a:endParaRPr lang="en-US" altLang="zh-HK">
              <a:latin typeface="Arial Narrow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42988" y="620713"/>
            <a:ext cx="8101012" cy="3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TW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HKSAR </a:t>
            </a:r>
            <a:r>
              <a:rPr lang="en-US" altLang="zh-TW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Government </a:t>
            </a:r>
            <a:r>
              <a:rPr lang="en-US" altLang="zh-TW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Approved Supplier and Specialist Contractor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63688" y="1196752"/>
            <a:ext cx="63357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Air Conditioning and Refrigeration Installations (Group II)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Electrical Installation (Group III)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Fire Services Installation (Group II)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Licensed Plumber (Grade I)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Registered Fire Services Contractor (Class I, II and III)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Registered Electrical Contractor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Registered Electrical Workers (Grade C &amp; H)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Registered Ventilation Contractor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Diesel Generating Sets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Uninterruptible Power Supply System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Times New Roman" pitchFamily="18" charset="0"/>
              </a:rPr>
              <a:t>Licensed Security Company (Type III)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細明體" pitchFamily="49" charset="-120"/>
                <a:cs typeface="Times New Roman" pitchFamily="18" charset="0"/>
              </a:rPr>
              <a:t>Security Personnel (Category D)</a:t>
            </a:r>
            <a:endParaRPr kumimoji="0" lang="en-US" altLang="zh-TW" sz="1400" b="1" dirty="0">
              <a:latin typeface="Arial Narrow" pitchFamily="34" charset="0"/>
              <a:ea typeface="華康新儷粗黑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cs typeface="Times New Roman" pitchFamily="18" charset="0"/>
              </a:rPr>
              <a:t>Automatic Refuse Collection System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華康新儷粗黑"/>
              </a:rPr>
              <a:t>Mechanical Handling and Lifting Appliances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華康新儷粗黑"/>
              </a:rPr>
              <a:t>Industrial Type Electrical Installations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華康新儷粗黑"/>
              </a:rPr>
              <a:t>Manufacture and Erection of Mechanical Plants and Equipment (Group II)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華康新儷粗黑"/>
              </a:rPr>
              <a:t>Water Treatment Plants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en-US" altLang="zh-TW" sz="1400" b="1" dirty="0">
                <a:latin typeface="Arial Narrow" pitchFamily="34" charset="0"/>
                <a:ea typeface="華康新儷粗黑"/>
                <a:cs typeface="華康新儷粗黑"/>
              </a:rPr>
              <a:t>Sewage Treatment Plants and Screening Plants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20738" y="17463"/>
            <a:ext cx="3926437" cy="1251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ts val="2250"/>
              </a:spcBef>
              <a:buFont typeface="Times New Roman" pitchFamily="18" charset="0"/>
              <a:buNone/>
              <a:defRPr/>
            </a:pPr>
            <a: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Approval List from HKSAR</a:t>
            </a:r>
            <a:endParaRPr lang="en-US" altLang="zh-TW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r" eaLnBrk="1" hangingPunct="1">
              <a:spcBef>
                <a:spcPts val="2250"/>
              </a:spcBef>
              <a:buFontTx/>
              <a:buNone/>
              <a:defRPr/>
            </a:pPr>
            <a:endParaRPr lang="en-US" altLang="zh-HK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4797425"/>
            <a:ext cx="15684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ts2.mm.bing.net/th?id=H.4795937466810773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1369889" cy="13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24E84-A904-469C-9FD9-223D72A544F3}" type="slidenum">
              <a:rPr lang="en-US" altLang="zh-HK" smtClean="0">
                <a:latin typeface="+mn-lt"/>
              </a:rPr>
              <a:pPr>
                <a:defRPr/>
              </a:pPr>
              <a:t>8</a:t>
            </a:fld>
            <a:endParaRPr lang="en-US" altLang="zh-HK">
              <a:latin typeface="+mn-lt"/>
            </a:endParaRPr>
          </a:p>
        </p:txBody>
      </p:sp>
      <p:sp>
        <p:nvSpPr>
          <p:cNvPr id="3" name="Rectangle 2"/>
          <p:cNvSpPr>
            <a:spLocks noRot="1" noChangeArrowheads="1"/>
          </p:cNvSpPr>
          <p:nvPr/>
        </p:nvSpPr>
        <p:spPr bwMode="auto">
          <a:xfrm>
            <a:off x="0" y="693738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華康新儷粗黑" pitchFamily="34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620713"/>
            <a:ext cx="5328840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lang="en-GB" altLang="zh-TW" sz="2000" b="1" u="sng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Over 400 Engineers &amp; Technicians </a:t>
            </a:r>
            <a:r>
              <a:rPr kumimoji="0" lang="en-GB" altLang="zh-TW" sz="2100" dirty="0" smtClean="0">
                <a:latin typeface="+mn-lt"/>
                <a:cs typeface="Times New Roman" pitchFamily="18" charset="0"/>
              </a:rPr>
              <a:t>Round-the-clock operation</a:t>
            </a:r>
            <a:endParaRPr lang="en-GB" altLang="zh-TW" sz="2000" b="1" u="sng" dirty="0" smtClean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0" lang="en-US" altLang="zh-HK" sz="2100" dirty="0">
                <a:latin typeface="+mn-lt"/>
                <a:cs typeface="Times New Roman" pitchFamily="18" charset="0"/>
              </a:rPr>
              <a:t>Provide</a:t>
            </a:r>
            <a:r>
              <a:rPr lang="en-US" altLang="zh-HK" sz="2000" dirty="0" smtClean="0"/>
              <a:t> </a:t>
            </a:r>
            <a:r>
              <a:rPr lang="en-US" altLang="zh-HK" sz="2000" b="1" u="sng" dirty="0" smtClean="0">
                <a:solidFill>
                  <a:schemeClr val="hlink"/>
                </a:solidFill>
                <a:latin typeface="+mj-lt"/>
                <a:cs typeface="Times New Roman" pitchFamily="18" charset="0"/>
              </a:rPr>
              <a:t>7x24 </a:t>
            </a:r>
            <a:r>
              <a:rPr lang="en-US" altLang="zh-HK" sz="2000" dirty="0" smtClean="0">
                <a:latin typeface="+mj-lt"/>
              </a:rPr>
              <a:t>emergency call services</a:t>
            </a:r>
            <a:endParaRPr lang="en-GB" altLang="zh-TW" sz="2000" b="1" u="sng" dirty="0">
              <a:solidFill>
                <a:schemeClr val="hlink"/>
              </a:solidFill>
              <a:latin typeface="+mj-lt"/>
              <a:cs typeface="Times New Roman" pitchFamily="18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0" lang="en-GB" altLang="zh-TW" sz="2100" dirty="0">
                <a:latin typeface="+mn-lt"/>
                <a:cs typeface="Times New Roman" pitchFamily="18" charset="0"/>
              </a:rPr>
              <a:t>Guaranteed engineer-on-site times (up to 2-hour onsite response)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0" lang="en-US" altLang="zh-TW" sz="2100" dirty="0" smtClean="0">
                <a:latin typeface="+mn-lt"/>
                <a:cs typeface="Times New Roman" pitchFamily="18" charset="0"/>
              </a:rPr>
              <a:t>Run on </a:t>
            </a:r>
            <a:r>
              <a:rPr kumimoji="0" lang="en-US" altLang="zh-TW" sz="2100" dirty="0" err="1" smtClean="0">
                <a:latin typeface="+mn-lt"/>
                <a:cs typeface="Times New Roman" pitchFamily="18" charset="0"/>
              </a:rPr>
              <a:t>Maximo</a:t>
            </a:r>
            <a:r>
              <a:rPr kumimoji="0" lang="en-US" altLang="zh-TW" sz="2100" dirty="0" smtClean="0">
                <a:latin typeface="+mn-lt"/>
                <a:cs typeface="Times New Roman" pitchFamily="18" charset="0"/>
              </a:rPr>
              <a:t> management software </a:t>
            </a:r>
            <a:r>
              <a:rPr kumimoji="0" lang="en-GB" altLang="zh-TW" sz="2100" dirty="0" smtClean="0">
                <a:latin typeface="+mn-lt"/>
                <a:cs typeface="Times New Roman" pitchFamily="18" charset="0"/>
              </a:rPr>
              <a:t>to keep </a:t>
            </a:r>
            <a:r>
              <a:rPr kumimoji="0" lang="en-GB" altLang="zh-TW" sz="2100" dirty="0">
                <a:latin typeface="+mn-lt"/>
                <a:cs typeface="Times New Roman" pitchFamily="18" charset="0"/>
              </a:rPr>
              <a:t>track of maintenance records &amp; parts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0" lang="en-GB" altLang="zh-TW" sz="2100" dirty="0">
                <a:latin typeface="+mn-lt"/>
                <a:cs typeface="Times New Roman" pitchFamily="18" charset="0"/>
              </a:rPr>
              <a:t>Call-log Report for regular review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0" lang="en-GB" altLang="zh-TW" sz="2100" dirty="0">
                <a:latin typeface="+mn-lt"/>
                <a:cs typeface="Times New Roman" pitchFamily="18" charset="0"/>
              </a:rPr>
              <a:t>Remote monitoring </a:t>
            </a:r>
            <a:r>
              <a:rPr kumimoji="0" lang="en-GB" altLang="zh-TW" sz="2100" dirty="0" smtClean="0">
                <a:latin typeface="+mn-lt"/>
                <a:cs typeface="Times New Roman" pitchFamily="18" charset="0"/>
              </a:rPr>
              <a:t>services </a:t>
            </a:r>
            <a:endParaRPr kumimoji="0" lang="en-GB" altLang="zh-TW" sz="21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5364088" y="4311220"/>
          <a:ext cx="2565276" cy="192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Document" r:id="rId4" imgW="4591812" imgH="3445764" progId="Word.Document.8">
                  <p:embed/>
                </p:oleObj>
              </mc:Choice>
              <mc:Fallback>
                <p:oleObj name="Document" r:id="rId4" imgW="4591812" imgH="3445764" progId="Word.Documen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311220"/>
                        <a:ext cx="2565276" cy="1925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SMART repo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221088"/>
            <a:ext cx="3673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ll Center 2"/>
          <p:cNvPicPr>
            <a:picLocks noChangeAspect="1" noChangeArrowheads="1"/>
          </p:cNvPicPr>
          <p:nvPr/>
        </p:nvPicPr>
        <p:blipFill>
          <a:blip r:embed="rId7" cstate="print"/>
          <a:srcRect b="49754"/>
          <a:stretch>
            <a:fillRect/>
          </a:stretch>
        </p:blipFill>
        <p:spPr bwMode="auto">
          <a:xfrm>
            <a:off x="5652120" y="764704"/>
            <a:ext cx="3336925" cy="16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71933" y="17463"/>
            <a:ext cx="3075242" cy="1251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r" defTabSz="457200">
              <a:spcBef>
                <a:spcPts val="2250"/>
              </a:spcBef>
              <a:buFont typeface="Times New Roman" pitchFamily="18" charset="0"/>
              <a:buNone/>
            </a:pP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24 Hours Call 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Centre</a:t>
            </a:r>
            <a:endParaRPr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defTabSz="457200">
              <a:spcBef>
                <a:spcPts val="2250"/>
              </a:spcBef>
            </a:pPr>
            <a:endParaRPr lang="en-US" altLang="zh-HK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708920"/>
            <a:ext cx="3190591" cy="13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 </a:t>
            </a:r>
          </a:p>
        </p:txBody>
      </p:sp>
      <p:sp>
        <p:nvSpPr>
          <p:cNvPr id="6148" name="文字方塊 7"/>
          <p:cNvSpPr txBox="1">
            <a:spLocks noChangeArrowheads="1"/>
          </p:cNvSpPr>
          <p:nvPr/>
        </p:nvSpPr>
        <p:spPr bwMode="auto">
          <a:xfrm>
            <a:off x="0" y="2132856"/>
            <a:ext cx="9144000" cy="1938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HK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Uniqueness and Strength of ADCI</a:t>
            </a:r>
          </a:p>
        </p:txBody>
      </p:sp>
    </p:spTree>
    <p:extLst>
      <p:ext uri="{BB962C8B-B14F-4D97-AF65-F5344CB8AC3E}">
        <p14:creationId xmlns:p14="http://schemas.microsoft.com/office/powerpoint/2010/main" val="264936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Narrow"/>
        <a:ea typeface="PMingLiU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1084</Words>
  <Application>Microsoft Office PowerPoint</Application>
  <PresentationFormat>如螢幕大小 (4:3)</PresentationFormat>
  <Paragraphs>263</Paragraphs>
  <Slides>35</Slides>
  <Notes>11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9" baseType="lpstr">
      <vt:lpstr>Office 佈景主題</vt:lpstr>
      <vt:lpstr>自訂設計</vt:lpstr>
      <vt:lpstr>1_自訂設計</vt:lpstr>
      <vt:lpstr>Document</vt:lpstr>
      <vt:lpstr>PowerPoint 簡報</vt:lpstr>
      <vt:lpstr>PowerPoint 簡報</vt:lpstr>
      <vt:lpstr>Company Profile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PC01</dc:creator>
  <cp:lastModifiedBy>Lau On Yee, Gloria</cp:lastModifiedBy>
  <cp:revision>307</cp:revision>
  <dcterms:created xsi:type="dcterms:W3CDTF">2011-06-24T03:52:12Z</dcterms:created>
  <dcterms:modified xsi:type="dcterms:W3CDTF">2017-03-13T06:55:52Z</dcterms:modified>
</cp:coreProperties>
</file>