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68" r:id="rId3"/>
    <p:sldId id="265" r:id="rId4"/>
    <p:sldId id="257" r:id="rId5"/>
    <p:sldId id="259" r:id="rId6"/>
    <p:sldId id="267" r:id="rId7"/>
    <p:sldId id="263" r:id="rId8"/>
  </p:sldIdLst>
  <p:sldSz cx="12801600" cy="9601200" type="A3"/>
  <p:notesSz cx="6807200" cy="9939338"/>
  <p:defaultTextStyle>
    <a:defPPr>
      <a:defRPr lang="zh-TW"/>
    </a:defPPr>
    <a:lvl1pPr marL="0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0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00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00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013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016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019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022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025" algn="l" defTabSz="1280006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66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63" autoAdjust="0"/>
  </p:normalViewPr>
  <p:slideViewPr>
    <p:cSldViewPr>
      <p:cViewPr>
        <p:scale>
          <a:sx n="90" d="100"/>
          <a:sy n="90" d="100"/>
        </p:scale>
        <p:origin x="-72" y="276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DF2B45-AB6D-4CF0-8CB0-7E57C68BDC5C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42B95B31-E48D-441F-9F05-87E81D8131ED}">
      <dgm:prSet phldrT="[文字]" custT="1"/>
      <dgm:spPr/>
      <dgm:t>
        <a:bodyPr/>
        <a:lstStyle/>
        <a:p>
          <a:r>
            <a:rPr lang="en-US" altLang="zh-TW" sz="1200" b="1" dirty="0" smtClean="0"/>
            <a:t>Review the performance about plant operation</a:t>
          </a:r>
          <a:endParaRPr lang="zh-TW" altLang="en-US" sz="1200" b="1" dirty="0"/>
        </a:p>
      </dgm:t>
    </dgm:pt>
    <dgm:pt modelId="{58099CCF-B37F-4BCA-B7C3-07F6416463EF}" type="parTrans" cxnId="{BDF0D8ED-28EF-4B4A-B194-E3AD8FC0928C}">
      <dgm:prSet/>
      <dgm:spPr/>
      <dgm:t>
        <a:bodyPr/>
        <a:lstStyle/>
        <a:p>
          <a:endParaRPr lang="zh-TW" altLang="en-US"/>
        </a:p>
      </dgm:t>
    </dgm:pt>
    <dgm:pt modelId="{DB3CB417-B095-43B2-8D09-4AD7041859CB}" type="sibTrans" cxnId="{BDF0D8ED-28EF-4B4A-B194-E3AD8FC0928C}">
      <dgm:prSet/>
      <dgm:spPr/>
      <dgm:t>
        <a:bodyPr/>
        <a:lstStyle/>
        <a:p>
          <a:endParaRPr lang="zh-TW" altLang="en-US"/>
        </a:p>
      </dgm:t>
    </dgm:pt>
    <dgm:pt modelId="{C7649056-CF56-4A80-BA89-E0002A07FC03}">
      <dgm:prSet phldrT="[文字]" custT="1"/>
      <dgm:spPr/>
      <dgm:t>
        <a:bodyPr/>
        <a:lstStyle/>
        <a:p>
          <a:r>
            <a:rPr lang="en-US" altLang="zh-TW" sz="1200" b="1" dirty="0" smtClean="0"/>
            <a:t>Design Intent proposal</a:t>
          </a:r>
          <a:endParaRPr lang="zh-TW" altLang="en-US" sz="1200" b="1" dirty="0"/>
        </a:p>
      </dgm:t>
    </dgm:pt>
    <dgm:pt modelId="{C2AF63A4-B112-4463-90ED-A3A85992A433}" type="parTrans" cxnId="{AACC228A-8D99-4641-A7FF-DD3335DB8674}">
      <dgm:prSet/>
      <dgm:spPr/>
      <dgm:t>
        <a:bodyPr/>
        <a:lstStyle/>
        <a:p>
          <a:endParaRPr lang="zh-TW" altLang="en-US"/>
        </a:p>
      </dgm:t>
    </dgm:pt>
    <dgm:pt modelId="{15756DD2-790C-441F-B792-783EB2718374}" type="sibTrans" cxnId="{AACC228A-8D99-4641-A7FF-DD3335DB8674}">
      <dgm:prSet/>
      <dgm:spPr/>
      <dgm:t>
        <a:bodyPr/>
        <a:lstStyle/>
        <a:p>
          <a:endParaRPr lang="zh-TW" altLang="en-US"/>
        </a:p>
      </dgm:t>
    </dgm:pt>
    <dgm:pt modelId="{3D57CA40-FDEB-4322-9ADB-58D3D0972241}">
      <dgm:prSet phldrT="[文字]" custT="1"/>
      <dgm:spPr/>
      <dgm:t>
        <a:bodyPr/>
        <a:lstStyle/>
        <a:p>
          <a:r>
            <a:rPr lang="en-US" altLang="zh-TW" sz="1200" b="1" dirty="0" smtClean="0"/>
            <a:t>Realize Model &amp; Site Implementation</a:t>
          </a:r>
          <a:endParaRPr lang="zh-TW" altLang="en-US" sz="1200" b="1" dirty="0"/>
        </a:p>
      </dgm:t>
    </dgm:pt>
    <dgm:pt modelId="{BF988C3E-4207-48C8-88B3-0BE325285D8C}" type="parTrans" cxnId="{55766D23-FEA3-41B7-9FCD-3413D54BDC8F}">
      <dgm:prSet/>
      <dgm:spPr/>
      <dgm:t>
        <a:bodyPr/>
        <a:lstStyle/>
        <a:p>
          <a:endParaRPr lang="zh-TW" altLang="en-US"/>
        </a:p>
      </dgm:t>
    </dgm:pt>
    <dgm:pt modelId="{6ABE1A6A-3FAD-4E55-910B-35FCE0CA904A}" type="sibTrans" cxnId="{55766D23-FEA3-41B7-9FCD-3413D54BDC8F}">
      <dgm:prSet/>
      <dgm:spPr/>
      <dgm:t>
        <a:bodyPr/>
        <a:lstStyle/>
        <a:p>
          <a:endParaRPr lang="zh-TW" altLang="en-US"/>
        </a:p>
      </dgm:t>
    </dgm:pt>
    <dgm:pt modelId="{701042C8-7AC8-4CB4-95A7-80E8C7725D4A}">
      <dgm:prSet phldrT="[文字]" custT="1"/>
      <dgm:spPr/>
      <dgm:t>
        <a:bodyPr/>
        <a:lstStyle/>
        <a:p>
          <a:r>
            <a:rPr lang="en-US" altLang="zh-TW" sz="1200" b="1" dirty="0" smtClean="0"/>
            <a:t>T&amp;C and Performance Verification</a:t>
          </a:r>
          <a:endParaRPr lang="zh-TW" altLang="en-US" sz="1200" b="1" dirty="0"/>
        </a:p>
      </dgm:t>
    </dgm:pt>
    <dgm:pt modelId="{6B1BBE3C-25C3-4505-ABBF-755A0BA73EB1}" type="parTrans" cxnId="{BD3219F8-0A46-45DE-B5CD-748C18A971EB}">
      <dgm:prSet/>
      <dgm:spPr/>
      <dgm:t>
        <a:bodyPr/>
        <a:lstStyle/>
        <a:p>
          <a:endParaRPr lang="zh-TW" altLang="en-US"/>
        </a:p>
      </dgm:t>
    </dgm:pt>
    <dgm:pt modelId="{2F46C8DD-DA7A-4B1E-B149-295BE54E955C}" type="sibTrans" cxnId="{BD3219F8-0A46-45DE-B5CD-748C18A971EB}">
      <dgm:prSet/>
      <dgm:spPr/>
      <dgm:t>
        <a:bodyPr/>
        <a:lstStyle/>
        <a:p>
          <a:endParaRPr lang="zh-TW" altLang="en-US"/>
        </a:p>
      </dgm:t>
    </dgm:pt>
    <dgm:pt modelId="{52E226B8-808B-4A76-B8B8-A5B4CAF5E834}">
      <dgm:prSet phldrT="[文字]" custT="1"/>
      <dgm:spPr/>
      <dgm:t>
        <a:bodyPr/>
        <a:lstStyle/>
        <a:p>
          <a:r>
            <a:rPr lang="en-US" altLang="zh-TW" sz="1200" b="1" dirty="0" smtClean="0"/>
            <a:t>Operation and Preventative Maintenance Services</a:t>
          </a:r>
          <a:endParaRPr lang="zh-TW" altLang="en-US" sz="1200" b="1" dirty="0"/>
        </a:p>
      </dgm:t>
    </dgm:pt>
    <dgm:pt modelId="{45EDFF8B-F261-421C-A279-4DE888B28FF1}" type="parTrans" cxnId="{CDEE507F-DCA6-4D50-B36B-CBECFBFD45C5}">
      <dgm:prSet/>
      <dgm:spPr/>
      <dgm:t>
        <a:bodyPr/>
        <a:lstStyle/>
        <a:p>
          <a:endParaRPr lang="zh-TW" altLang="en-US"/>
        </a:p>
      </dgm:t>
    </dgm:pt>
    <dgm:pt modelId="{6DDBD060-6FDD-4AF5-8733-78A921585760}" type="sibTrans" cxnId="{CDEE507F-DCA6-4D50-B36B-CBECFBFD45C5}">
      <dgm:prSet/>
      <dgm:spPr/>
      <dgm:t>
        <a:bodyPr/>
        <a:lstStyle/>
        <a:p>
          <a:endParaRPr lang="zh-TW" altLang="en-US"/>
        </a:p>
      </dgm:t>
    </dgm:pt>
    <dgm:pt modelId="{889875A0-1E24-4C6B-B281-64DA1FFB7171}">
      <dgm:prSet custT="1"/>
      <dgm:spPr/>
      <dgm:t>
        <a:bodyPr/>
        <a:lstStyle/>
        <a:p>
          <a:r>
            <a:rPr lang="en-US" altLang="zh-TW" sz="1200" b="1" dirty="0" smtClean="0"/>
            <a:t>Design &amp; Performance Review</a:t>
          </a:r>
          <a:endParaRPr lang="zh-TW" altLang="en-US" sz="1200" b="1" dirty="0"/>
        </a:p>
      </dgm:t>
    </dgm:pt>
    <dgm:pt modelId="{299C1E37-DDF6-41F8-8B44-0346EF782DA1}" type="parTrans" cxnId="{490DE0B1-1F64-43F2-B4A7-02AA97EF5D2F}">
      <dgm:prSet/>
      <dgm:spPr/>
      <dgm:t>
        <a:bodyPr/>
        <a:lstStyle/>
        <a:p>
          <a:endParaRPr lang="zh-TW" altLang="en-US"/>
        </a:p>
      </dgm:t>
    </dgm:pt>
    <dgm:pt modelId="{3A56D56A-783E-4362-A583-96E5D6E5E096}" type="sibTrans" cxnId="{490DE0B1-1F64-43F2-B4A7-02AA97EF5D2F}">
      <dgm:prSet/>
      <dgm:spPr/>
      <dgm:t>
        <a:bodyPr/>
        <a:lstStyle/>
        <a:p>
          <a:endParaRPr lang="zh-TW" altLang="en-US"/>
        </a:p>
      </dgm:t>
    </dgm:pt>
    <dgm:pt modelId="{B328AF7C-DAE5-4C35-9D33-D02030ADDA0E}" type="pres">
      <dgm:prSet presAssocID="{7FDF2B45-AB6D-4CF0-8CB0-7E57C68BDC5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0D385F-E459-4808-A20A-D28970E5BDBB}" type="pres">
      <dgm:prSet presAssocID="{42B95B31-E48D-441F-9F05-87E81D8131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C80E81-87FB-4187-8387-9A983BF247D6}" type="pres">
      <dgm:prSet presAssocID="{42B95B31-E48D-441F-9F05-87E81D8131ED}" presName="spNode" presStyleCnt="0"/>
      <dgm:spPr/>
    </dgm:pt>
    <dgm:pt modelId="{87158D40-015B-46B5-91EC-63885D5E38D7}" type="pres">
      <dgm:prSet presAssocID="{DB3CB417-B095-43B2-8D09-4AD7041859CB}" presName="sibTrans" presStyleLbl="sibTrans1D1" presStyleIdx="0" presStyleCnt="6"/>
      <dgm:spPr/>
      <dgm:t>
        <a:bodyPr/>
        <a:lstStyle/>
        <a:p>
          <a:endParaRPr lang="zh-TW" altLang="en-US"/>
        </a:p>
      </dgm:t>
    </dgm:pt>
    <dgm:pt modelId="{9FD8D283-D8CD-4338-958D-87A8213BB1BC}" type="pres">
      <dgm:prSet presAssocID="{C7649056-CF56-4A80-BA89-E0002A07FC03}" presName="node" presStyleLbl="node1" presStyleIdx="1" presStyleCnt="6" custRadScaleRad="104031" custRadScaleInc="-58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4D6021-E367-4DC8-9F64-D7E223FEB4DF}" type="pres">
      <dgm:prSet presAssocID="{C7649056-CF56-4A80-BA89-E0002A07FC03}" presName="spNode" presStyleCnt="0"/>
      <dgm:spPr/>
    </dgm:pt>
    <dgm:pt modelId="{1694BBD6-0884-4D13-B47C-F631C529D41E}" type="pres">
      <dgm:prSet presAssocID="{15756DD2-790C-441F-B792-783EB2718374}" presName="sibTrans" presStyleLbl="sibTrans1D1" presStyleIdx="1" presStyleCnt="6"/>
      <dgm:spPr/>
      <dgm:t>
        <a:bodyPr/>
        <a:lstStyle/>
        <a:p>
          <a:endParaRPr lang="zh-TW" altLang="en-US"/>
        </a:p>
      </dgm:t>
    </dgm:pt>
    <dgm:pt modelId="{2F2EBE0D-4E2A-4EFC-A860-765C79DD8714}" type="pres">
      <dgm:prSet presAssocID="{889875A0-1E24-4C6B-B281-64DA1FFB7171}" presName="node" presStyleLbl="node1" presStyleIdx="2" presStyleCnt="6" custRadScaleRad="100275" custRadScaleInc="-1294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52AADF-81B3-4A45-B502-200B0A7A8C45}" type="pres">
      <dgm:prSet presAssocID="{889875A0-1E24-4C6B-B281-64DA1FFB7171}" presName="spNode" presStyleCnt="0"/>
      <dgm:spPr/>
    </dgm:pt>
    <dgm:pt modelId="{76D94EBA-4A66-42C0-A55B-719DE26B80B0}" type="pres">
      <dgm:prSet presAssocID="{3A56D56A-783E-4362-A583-96E5D6E5E096}" presName="sibTrans" presStyleLbl="sibTrans1D1" presStyleIdx="2" presStyleCnt="6"/>
      <dgm:spPr/>
      <dgm:t>
        <a:bodyPr/>
        <a:lstStyle/>
        <a:p>
          <a:endParaRPr lang="zh-TW" altLang="en-US"/>
        </a:p>
      </dgm:t>
    </dgm:pt>
    <dgm:pt modelId="{63B548C3-F0AD-44EF-9DC0-5CEEBF5DA4AB}" type="pres">
      <dgm:prSet presAssocID="{3D57CA40-FDEB-4322-9ADB-58D3D0972241}" presName="node" presStyleLbl="node1" presStyleIdx="3" presStyleCnt="6" custScaleX="121576" custRadScaleRad="96194" custRadScaleInc="-71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AA96F7-EAB3-4E02-9844-B796D7419273}" type="pres">
      <dgm:prSet presAssocID="{3D57CA40-FDEB-4322-9ADB-58D3D0972241}" presName="spNode" presStyleCnt="0"/>
      <dgm:spPr/>
    </dgm:pt>
    <dgm:pt modelId="{82F68FFB-779B-400C-A852-014D4E1872B5}" type="pres">
      <dgm:prSet presAssocID="{6ABE1A6A-3FAD-4E55-910B-35FCE0CA904A}" presName="sibTrans" presStyleLbl="sibTrans1D1" presStyleIdx="3" presStyleCnt="6"/>
      <dgm:spPr/>
      <dgm:t>
        <a:bodyPr/>
        <a:lstStyle/>
        <a:p>
          <a:endParaRPr lang="zh-TW" altLang="en-US"/>
        </a:p>
      </dgm:t>
    </dgm:pt>
    <dgm:pt modelId="{28595CCC-D690-47A9-8507-0C963ABE265E}" type="pres">
      <dgm:prSet presAssocID="{701042C8-7AC8-4CB4-95A7-80E8C7725D4A}" presName="node" presStyleLbl="node1" presStyleIdx="4" presStyleCnt="6" custRadScaleRad="96014" custRadScaleInc="63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B7AC92-F1CA-42B5-8ECC-DBB73DFE3E29}" type="pres">
      <dgm:prSet presAssocID="{701042C8-7AC8-4CB4-95A7-80E8C7725D4A}" presName="spNode" presStyleCnt="0"/>
      <dgm:spPr/>
    </dgm:pt>
    <dgm:pt modelId="{AF878815-EE9E-44EA-8A2E-90F64C916A8C}" type="pres">
      <dgm:prSet presAssocID="{2F46C8DD-DA7A-4B1E-B149-295BE54E955C}" presName="sibTrans" presStyleLbl="sibTrans1D1" presStyleIdx="4" presStyleCnt="6"/>
      <dgm:spPr/>
      <dgm:t>
        <a:bodyPr/>
        <a:lstStyle/>
        <a:p>
          <a:endParaRPr lang="zh-TW" altLang="en-US"/>
        </a:p>
      </dgm:t>
    </dgm:pt>
    <dgm:pt modelId="{D22F0E54-A390-45F8-A912-81113CAB41A9}" type="pres">
      <dgm:prSet presAssocID="{52E226B8-808B-4A76-B8B8-A5B4CAF5E834}" presName="node" presStyleLbl="node1" presStyleIdx="5" presStyleCnt="6" custRadScaleRad="99930" custRadScaleInc="129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D21C51-7AE5-4AA4-AA10-BC77B9C1D16F}" type="pres">
      <dgm:prSet presAssocID="{52E226B8-808B-4A76-B8B8-A5B4CAF5E834}" presName="spNode" presStyleCnt="0"/>
      <dgm:spPr/>
    </dgm:pt>
    <dgm:pt modelId="{75B62BE7-A15A-4180-B4EA-131F7D93F138}" type="pres">
      <dgm:prSet presAssocID="{6DDBD060-6FDD-4AF5-8733-78A921585760}" presName="sibTrans" presStyleLbl="sibTrans1D1" presStyleIdx="5" presStyleCnt="6"/>
      <dgm:spPr/>
      <dgm:t>
        <a:bodyPr/>
        <a:lstStyle/>
        <a:p>
          <a:endParaRPr lang="zh-TW" altLang="en-US"/>
        </a:p>
      </dgm:t>
    </dgm:pt>
  </dgm:ptLst>
  <dgm:cxnLst>
    <dgm:cxn modelId="{D4647195-5B46-458E-9553-04593B3B3F3B}" type="presOf" srcId="{52E226B8-808B-4A76-B8B8-A5B4CAF5E834}" destId="{D22F0E54-A390-45F8-A912-81113CAB41A9}" srcOrd="0" destOrd="0" presId="urn:microsoft.com/office/officeart/2005/8/layout/cycle5"/>
    <dgm:cxn modelId="{BD3219F8-0A46-45DE-B5CD-748C18A971EB}" srcId="{7FDF2B45-AB6D-4CF0-8CB0-7E57C68BDC5C}" destId="{701042C8-7AC8-4CB4-95A7-80E8C7725D4A}" srcOrd="4" destOrd="0" parTransId="{6B1BBE3C-25C3-4505-ABBF-755A0BA73EB1}" sibTransId="{2F46C8DD-DA7A-4B1E-B149-295BE54E955C}"/>
    <dgm:cxn modelId="{D06BD1C5-1B18-4C9D-B30B-EDF5D45654C5}" type="presOf" srcId="{DB3CB417-B095-43B2-8D09-4AD7041859CB}" destId="{87158D40-015B-46B5-91EC-63885D5E38D7}" srcOrd="0" destOrd="0" presId="urn:microsoft.com/office/officeart/2005/8/layout/cycle5"/>
    <dgm:cxn modelId="{CDEE507F-DCA6-4D50-B36B-CBECFBFD45C5}" srcId="{7FDF2B45-AB6D-4CF0-8CB0-7E57C68BDC5C}" destId="{52E226B8-808B-4A76-B8B8-A5B4CAF5E834}" srcOrd="5" destOrd="0" parTransId="{45EDFF8B-F261-421C-A279-4DE888B28FF1}" sibTransId="{6DDBD060-6FDD-4AF5-8733-78A921585760}"/>
    <dgm:cxn modelId="{4451879C-EC4A-4738-B080-580D31911C6D}" type="presOf" srcId="{2F46C8DD-DA7A-4B1E-B149-295BE54E955C}" destId="{AF878815-EE9E-44EA-8A2E-90F64C916A8C}" srcOrd="0" destOrd="0" presId="urn:microsoft.com/office/officeart/2005/8/layout/cycle5"/>
    <dgm:cxn modelId="{348BB99D-0919-41D7-8AFE-E6B449D30A05}" type="presOf" srcId="{6DDBD060-6FDD-4AF5-8733-78A921585760}" destId="{75B62BE7-A15A-4180-B4EA-131F7D93F138}" srcOrd="0" destOrd="0" presId="urn:microsoft.com/office/officeart/2005/8/layout/cycle5"/>
    <dgm:cxn modelId="{490DE0B1-1F64-43F2-B4A7-02AA97EF5D2F}" srcId="{7FDF2B45-AB6D-4CF0-8CB0-7E57C68BDC5C}" destId="{889875A0-1E24-4C6B-B281-64DA1FFB7171}" srcOrd="2" destOrd="0" parTransId="{299C1E37-DDF6-41F8-8B44-0346EF782DA1}" sibTransId="{3A56D56A-783E-4362-A583-96E5D6E5E096}"/>
    <dgm:cxn modelId="{76C467AC-34C3-4413-BB15-309F2128AB58}" type="presOf" srcId="{15756DD2-790C-441F-B792-783EB2718374}" destId="{1694BBD6-0884-4D13-B47C-F631C529D41E}" srcOrd="0" destOrd="0" presId="urn:microsoft.com/office/officeart/2005/8/layout/cycle5"/>
    <dgm:cxn modelId="{F69017D7-7C13-4E55-A2B1-5C1C24E4F065}" type="presOf" srcId="{6ABE1A6A-3FAD-4E55-910B-35FCE0CA904A}" destId="{82F68FFB-779B-400C-A852-014D4E1872B5}" srcOrd="0" destOrd="0" presId="urn:microsoft.com/office/officeart/2005/8/layout/cycle5"/>
    <dgm:cxn modelId="{BDF0D8ED-28EF-4B4A-B194-E3AD8FC0928C}" srcId="{7FDF2B45-AB6D-4CF0-8CB0-7E57C68BDC5C}" destId="{42B95B31-E48D-441F-9F05-87E81D8131ED}" srcOrd="0" destOrd="0" parTransId="{58099CCF-B37F-4BCA-B7C3-07F6416463EF}" sibTransId="{DB3CB417-B095-43B2-8D09-4AD7041859CB}"/>
    <dgm:cxn modelId="{1971B660-4781-4AED-93B1-DC31CB9BFAA9}" type="presOf" srcId="{3D57CA40-FDEB-4322-9ADB-58D3D0972241}" destId="{63B548C3-F0AD-44EF-9DC0-5CEEBF5DA4AB}" srcOrd="0" destOrd="0" presId="urn:microsoft.com/office/officeart/2005/8/layout/cycle5"/>
    <dgm:cxn modelId="{E83B306D-DFBE-4E25-B007-04F6E5765394}" type="presOf" srcId="{3A56D56A-783E-4362-A583-96E5D6E5E096}" destId="{76D94EBA-4A66-42C0-A55B-719DE26B80B0}" srcOrd="0" destOrd="0" presId="urn:microsoft.com/office/officeart/2005/8/layout/cycle5"/>
    <dgm:cxn modelId="{697711A8-6FB0-4371-AF9A-79B1423B43D6}" type="presOf" srcId="{889875A0-1E24-4C6B-B281-64DA1FFB7171}" destId="{2F2EBE0D-4E2A-4EFC-A860-765C79DD8714}" srcOrd="0" destOrd="0" presId="urn:microsoft.com/office/officeart/2005/8/layout/cycle5"/>
    <dgm:cxn modelId="{52076C64-770D-454E-BC0A-FD353323D018}" type="presOf" srcId="{701042C8-7AC8-4CB4-95A7-80E8C7725D4A}" destId="{28595CCC-D690-47A9-8507-0C963ABE265E}" srcOrd="0" destOrd="0" presId="urn:microsoft.com/office/officeart/2005/8/layout/cycle5"/>
    <dgm:cxn modelId="{56608906-7013-478A-9225-0FC5B6CFB164}" type="presOf" srcId="{42B95B31-E48D-441F-9F05-87E81D8131ED}" destId="{520D385F-E459-4808-A20A-D28970E5BDBB}" srcOrd="0" destOrd="0" presId="urn:microsoft.com/office/officeart/2005/8/layout/cycle5"/>
    <dgm:cxn modelId="{FBD33C9A-3653-4927-9F2F-D22EE56EFBA9}" type="presOf" srcId="{C7649056-CF56-4A80-BA89-E0002A07FC03}" destId="{9FD8D283-D8CD-4338-958D-87A8213BB1BC}" srcOrd="0" destOrd="0" presId="urn:microsoft.com/office/officeart/2005/8/layout/cycle5"/>
    <dgm:cxn modelId="{0C773C23-2226-4560-9931-E5EC3A9E0C81}" type="presOf" srcId="{7FDF2B45-AB6D-4CF0-8CB0-7E57C68BDC5C}" destId="{B328AF7C-DAE5-4C35-9D33-D02030ADDA0E}" srcOrd="0" destOrd="0" presId="urn:microsoft.com/office/officeart/2005/8/layout/cycle5"/>
    <dgm:cxn modelId="{55766D23-FEA3-41B7-9FCD-3413D54BDC8F}" srcId="{7FDF2B45-AB6D-4CF0-8CB0-7E57C68BDC5C}" destId="{3D57CA40-FDEB-4322-9ADB-58D3D0972241}" srcOrd="3" destOrd="0" parTransId="{BF988C3E-4207-48C8-88B3-0BE325285D8C}" sibTransId="{6ABE1A6A-3FAD-4E55-910B-35FCE0CA904A}"/>
    <dgm:cxn modelId="{AACC228A-8D99-4641-A7FF-DD3335DB8674}" srcId="{7FDF2B45-AB6D-4CF0-8CB0-7E57C68BDC5C}" destId="{C7649056-CF56-4A80-BA89-E0002A07FC03}" srcOrd="1" destOrd="0" parTransId="{C2AF63A4-B112-4463-90ED-A3A85992A433}" sibTransId="{15756DD2-790C-441F-B792-783EB2718374}"/>
    <dgm:cxn modelId="{DE009FCC-1FC4-4451-BA9B-38186FEA40BA}" type="presParOf" srcId="{B328AF7C-DAE5-4C35-9D33-D02030ADDA0E}" destId="{520D385F-E459-4808-A20A-D28970E5BDBB}" srcOrd="0" destOrd="0" presId="urn:microsoft.com/office/officeart/2005/8/layout/cycle5"/>
    <dgm:cxn modelId="{6B62265A-CB3F-437A-96CC-B5738E85E1EE}" type="presParOf" srcId="{B328AF7C-DAE5-4C35-9D33-D02030ADDA0E}" destId="{CBC80E81-87FB-4187-8387-9A983BF247D6}" srcOrd="1" destOrd="0" presId="urn:microsoft.com/office/officeart/2005/8/layout/cycle5"/>
    <dgm:cxn modelId="{7838F525-3A2A-4F74-A02B-D76D1F323682}" type="presParOf" srcId="{B328AF7C-DAE5-4C35-9D33-D02030ADDA0E}" destId="{87158D40-015B-46B5-91EC-63885D5E38D7}" srcOrd="2" destOrd="0" presId="urn:microsoft.com/office/officeart/2005/8/layout/cycle5"/>
    <dgm:cxn modelId="{11CA4087-D39B-4592-A23B-4A5C5D606BC7}" type="presParOf" srcId="{B328AF7C-DAE5-4C35-9D33-D02030ADDA0E}" destId="{9FD8D283-D8CD-4338-958D-87A8213BB1BC}" srcOrd="3" destOrd="0" presId="urn:microsoft.com/office/officeart/2005/8/layout/cycle5"/>
    <dgm:cxn modelId="{054EB3CE-4D15-4202-99BB-D04ABC41BF6A}" type="presParOf" srcId="{B328AF7C-DAE5-4C35-9D33-D02030ADDA0E}" destId="{5F4D6021-E367-4DC8-9F64-D7E223FEB4DF}" srcOrd="4" destOrd="0" presId="urn:microsoft.com/office/officeart/2005/8/layout/cycle5"/>
    <dgm:cxn modelId="{8EB5FDFD-0D50-4372-B611-1DC93F43B964}" type="presParOf" srcId="{B328AF7C-DAE5-4C35-9D33-D02030ADDA0E}" destId="{1694BBD6-0884-4D13-B47C-F631C529D41E}" srcOrd="5" destOrd="0" presId="urn:microsoft.com/office/officeart/2005/8/layout/cycle5"/>
    <dgm:cxn modelId="{C300EBB3-ED59-447A-BD3E-22B1A9476B93}" type="presParOf" srcId="{B328AF7C-DAE5-4C35-9D33-D02030ADDA0E}" destId="{2F2EBE0D-4E2A-4EFC-A860-765C79DD8714}" srcOrd="6" destOrd="0" presId="urn:microsoft.com/office/officeart/2005/8/layout/cycle5"/>
    <dgm:cxn modelId="{2C1284A3-4560-4881-A701-8BA99538D6A4}" type="presParOf" srcId="{B328AF7C-DAE5-4C35-9D33-D02030ADDA0E}" destId="{0752AADF-81B3-4A45-B502-200B0A7A8C45}" srcOrd="7" destOrd="0" presId="urn:microsoft.com/office/officeart/2005/8/layout/cycle5"/>
    <dgm:cxn modelId="{33CBFACD-8E95-4049-92EB-6E6C81CE096D}" type="presParOf" srcId="{B328AF7C-DAE5-4C35-9D33-D02030ADDA0E}" destId="{76D94EBA-4A66-42C0-A55B-719DE26B80B0}" srcOrd="8" destOrd="0" presId="urn:microsoft.com/office/officeart/2005/8/layout/cycle5"/>
    <dgm:cxn modelId="{7AC91680-BBF4-40B4-896A-CBE747D7C9FD}" type="presParOf" srcId="{B328AF7C-DAE5-4C35-9D33-D02030ADDA0E}" destId="{63B548C3-F0AD-44EF-9DC0-5CEEBF5DA4AB}" srcOrd="9" destOrd="0" presId="urn:microsoft.com/office/officeart/2005/8/layout/cycle5"/>
    <dgm:cxn modelId="{DD4ED605-92F9-4757-8352-68E2CC773D3D}" type="presParOf" srcId="{B328AF7C-DAE5-4C35-9D33-D02030ADDA0E}" destId="{6EAA96F7-EAB3-4E02-9844-B796D7419273}" srcOrd="10" destOrd="0" presId="urn:microsoft.com/office/officeart/2005/8/layout/cycle5"/>
    <dgm:cxn modelId="{470925C7-6AF9-4AAA-BFF3-39F7448709E9}" type="presParOf" srcId="{B328AF7C-DAE5-4C35-9D33-D02030ADDA0E}" destId="{82F68FFB-779B-400C-A852-014D4E1872B5}" srcOrd="11" destOrd="0" presId="urn:microsoft.com/office/officeart/2005/8/layout/cycle5"/>
    <dgm:cxn modelId="{F26CC4C4-24E9-4D44-ADF8-54C03C35CA6E}" type="presParOf" srcId="{B328AF7C-DAE5-4C35-9D33-D02030ADDA0E}" destId="{28595CCC-D690-47A9-8507-0C963ABE265E}" srcOrd="12" destOrd="0" presId="urn:microsoft.com/office/officeart/2005/8/layout/cycle5"/>
    <dgm:cxn modelId="{E0698D81-479F-4FB7-8CB8-9B85E2CE0F99}" type="presParOf" srcId="{B328AF7C-DAE5-4C35-9D33-D02030ADDA0E}" destId="{64B7AC92-F1CA-42B5-8ECC-DBB73DFE3E29}" srcOrd="13" destOrd="0" presId="urn:microsoft.com/office/officeart/2005/8/layout/cycle5"/>
    <dgm:cxn modelId="{D1E3C800-F1E2-4657-A4D7-3F38101B76A2}" type="presParOf" srcId="{B328AF7C-DAE5-4C35-9D33-D02030ADDA0E}" destId="{AF878815-EE9E-44EA-8A2E-90F64C916A8C}" srcOrd="14" destOrd="0" presId="urn:microsoft.com/office/officeart/2005/8/layout/cycle5"/>
    <dgm:cxn modelId="{7D3A888C-2CF0-41F7-B854-CF9B39991F6D}" type="presParOf" srcId="{B328AF7C-DAE5-4C35-9D33-D02030ADDA0E}" destId="{D22F0E54-A390-45F8-A912-81113CAB41A9}" srcOrd="15" destOrd="0" presId="urn:microsoft.com/office/officeart/2005/8/layout/cycle5"/>
    <dgm:cxn modelId="{036EB2D8-E461-4997-B9FF-390D7FAE9FDA}" type="presParOf" srcId="{B328AF7C-DAE5-4C35-9D33-D02030ADDA0E}" destId="{C8D21C51-7AE5-4AA4-AA10-BC77B9C1D16F}" srcOrd="16" destOrd="0" presId="urn:microsoft.com/office/officeart/2005/8/layout/cycle5"/>
    <dgm:cxn modelId="{9C251E02-3C26-43DC-A847-F385BFB516C0}" type="presParOf" srcId="{B328AF7C-DAE5-4C35-9D33-D02030ADDA0E}" destId="{75B62BE7-A15A-4180-B4EA-131F7D93F13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D385F-E459-4808-A20A-D28970E5BDBB}">
      <dsp:nvSpPr>
        <dsp:cNvPr id="0" name=""/>
        <dsp:cNvSpPr/>
      </dsp:nvSpPr>
      <dsp:spPr>
        <a:xfrm>
          <a:off x="1686790" y="1707"/>
          <a:ext cx="1162922" cy="7558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Review the performance about plant operation</a:t>
          </a:r>
          <a:endParaRPr lang="zh-TW" altLang="en-US" sz="1200" b="1" kern="1200" dirty="0"/>
        </a:p>
      </dsp:txBody>
      <dsp:txXfrm>
        <a:off x="1723690" y="38607"/>
        <a:ext cx="1089122" cy="682099"/>
      </dsp:txXfrm>
    </dsp:sp>
    <dsp:sp modelId="{87158D40-015B-46B5-91EC-63885D5E38D7}">
      <dsp:nvSpPr>
        <dsp:cNvPr id="0" name=""/>
        <dsp:cNvSpPr/>
      </dsp:nvSpPr>
      <dsp:spPr>
        <a:xfrm>
          <a:off x="650112" y="427268"/>
          <a:ext cx="3561165" cy="3561165"/>
        </a:xfrm>
        <a:custGeom>
          <a:avLst/>
          <a:gdLst/>
          <a:ahLst/>
          <a:cxnLst/>
          <a:rect l="0" t="0" r="0" b="0"/>
          <a:pathLst>
            <a:path>
              <a:moveTo>
                <a:pt x="2349795" y="93433"/>
              </a:moveTo>
              <a:arcTo wR="1780582" hR="1780582" stAng="17318607" swAng="91827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D8D283-D8CD-4338-958D-87A8213BB1BC}">
      <dsp:nvSpPr>
        <dsp:cNvPr id="0" name=""/>
        <dsp:cNvSpPr/>
      </dsp:nvSpPr>
      <dsp:spPr>
        <a:xfrm>
          <a:off x="3271824" y="823697"/>
          <a:ext cx="1162922" cy="755899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Design Intent proposal</a:t>
          </a:r>
          <a:endParaRPr lang="zh-TW" altLang="en-US" sz="1200" b="1" kern="1200" dirty="0"/>
        </a:p>
      </dsp:txBody>
      <dsp:txXfrm>
        <a:off x="3308724" y="860597"/>
        <a:ext cx="1089122" cy="682099"/>
      </dsp:txXfrm>
    </dsp:sp>
    <dsp:sp modelId="{1694BBD6-0884-4D13-B47C-F631C529D41E}">
      <dsp:nvSpPr>
        <dsp:cNvPr id="0" name=""/>
        <dsp:cNvSpPr/>
      </dsp:nvSpPr>
      <dsp:spPr>
        <a:xfrm>
          <a:off x="527356" y="262087"/>
          <a:ext cx="3561165" cy="3561165"/>
        </a:xfrm>
        <a:custGeom>
          <a:avLst/>
          <a:gdLst/>
          <a:ahLst/>
          <a:cxnLst/>
          <a:rect l="0" t="0" r="0" b="0"/>
          <a:pathLst>
            <a:path>
              <a:moveTo>
                <a:pt x="3541713" y="1518105"/>
              </a:moveTo>
              <a:arcTo wR="1780582" hR="1780582" stAng="21091386" swAng="1215902"/>
            </a:path>
          </a:pathLst>
        </a:custGeom>
        <a:noFill/>
        <a:ln w="9525" cap="flat" cmpd="sng" algn="ctr">
          <a:solidFill>
            <a:schemeClr val="accent2">
              <a:hueOff val="936304"/>
              <a:satOff val="-1168"/>
              <a:lumOff val="27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EBE0D-4E2A-4EFC-A860-765C79DD8714}">
      <dsp:nvSpPr>
        <dsp:cNvPr id="0" name=""/>
        <dsp:cNvSpPr/>
      </dsp:nvSpPr>
      <dsp:spPr>
        <a:xfrm>
          <a:off x="3271806" y="2604277"/>
          <a:ext cx="1162922" cy="755899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Design &amp; Performance Review</a:t>
          </a:r>
          <a:endParaRPr lang="zh-TW" altLang="en-US" sz="1200" b="1" kern="1200" dirty="0"/>
        </a:p>
      </dsp:txBody>
      <dsp:txXfrm>
        <a:off x="3308706" y="2641177"/>
        <a:ext cx="1089122" cy="682099"/>
      </dsp:txXfrm>
    </dsp:sp>
    <dsp:sp modelId="{76D94EBA-4A66-42C0-A55B-719DE26B80B0}">
      <dsp:nvSpPr>
        <dsp:cNvPr id="0" name=""/>
        <dsp:cNvSpPr/>
      </dsp:nvSpPr>
      <dsp:spPr>
        <a:xfrm>
          <a:off x="630241" y="245778"/>
          <a:ext cx="3561165" cy="3561165"/>
        </a:xfrm>
        <a:custGeom>
          <a:avLst/>
          <a:gdLst/>
          <a:ahLst/>
          <a:cxnLst/>
          <a:rect l="0" t="0" r="0" b="0"/>
          <a:pathLst>
            <a:path>
              <a:moveTo>
                <a:pt x="2857238" y="3198780"/>
              </a:moveTo>
              <a:arcTo wR="1780582" hR="1780582" stAng="3167715" swAng="778664"/>
            </a:path>
          </a:pathLst>
        </a:custGeom>
        <a:noFill/>
        <a:ln w="9525" cap="flat" cmpd="sng" algn="ctr">
          <a:solidFill>
            <a:schemeClr val="accent2">
              <a:hueOff val="1872608"/>
              <a:satOff val="-2336"/>
              <a:lumOff val="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548C3-F0AD-44EF-9DC0-5CEEBF5DA4AB}">
      <dsp:nvSpPr>
        <dsp:cNvPr id="0" name=""/>
        <dsp:cNvSpPr/>
      </dsp:nvSpPr>
      <dsp:spPr>
        <a:xfrm>
          <a:off x="1604330" y="3494564"/>
          <a:ext cx="1413834" cy="755899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Realize Model &amp; Site Implementation</a:t>
          </a:r>
          <a:endParaRPr lang="zh-TW" altLang="en-US" sz="1200" b="1" kern="1200" dirty="0"/>
        </a:p>
      </dsp:txBody>
      <dsp:txXfrm>
        <a:off x="1641230" y="3531464"/>
        <a:ext cx="1340034" cy="682099"/>
      </dsp:txXfrm>
    </dsp:sp>
    <dsp:sp modelId="{82F68FFB-779B-400C-A852-014D4E1872B5}">
      <dsp:nvSpPr>
        <dsp:cNvPr id="0" name=""/>
        <dsp:cNvSpPr/>
      </dsp:nvSpPr>
      <dsp:spPr>
        <a:xfrm>
          <a:off x="534344" y="325917"/>
          <a:ext cx="3561165" cy="3561165"/>
        </a:xfrm>
        <a:custGeom>
          <a:avLst/>
          <a:gdLst/>
          <a:ahLst/>
          <a:cxnLst/>
          <a:rect l="0" t="0" r="0" b="0"/>
          <a:pathLst>
            <a:path>
              <a:moveTo>
                <a:pt x="949056" y="3355078"/>
              </a:moveTo>
              <a:arcTo wR="1780582" hR="1780582" stAng="7070371" swAng="785172"/>
            </a:path>
          </a:pathLst>
        </a:custGeom>
        <a:noFill/>
        <a:ln w="9525" cap="flat" cmpd="sng" algn="ctr">
          <a:solidFill>
            <a:schemeClr val="accent2">
              <a:hueOff val="2808911"/>
              <a:satOff val="-3503"/>
              <a:lumOff val="8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95CCC-D690-47A9-8507-0C963ABE265E}">
      <dsp:nvSpPr>
        <dsp:cNvPr id="0" name=""/>
        <dsp:cNvSpPr/>
      </dsp:nvSpPr>
      <dsp:spPr>
        <a:xfrm>
          <a:off x="187759" y="2604278"/>
          <a:ext cx="1162922" cy="755899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T&amp;C and Performance Verification</a:t>
          </a:r>
          <a:endParaRPr lang="zh-TW" altLang="en-US" sz="1200" b="1" kern="1200" dirty="0"/>
        </a:p>
      </dsp:txBody>
      <dsp:txXfrm>
        <a:off x="224659" y="2641178"/>
        <a:ext cx="1089122" cy="682099"/>
      </dsp:txXfrm>
    </dsp:sp>
    <dsp:sp modelId="{AF878815-EE9E-44EA-8A2E-90F64C916A8C}">
      <dsp:nvSpPr>
        <dsp:cNvPr id="0" name=""/>
        <dsp:cNvSpPr/>
      </dsp:nvSpPr>
      <dsp:spPr>
        <a:xfrm>
          <a:off x="525666" y="259800"/>
          <a:ext cx="3561165" cy="3561165"/>
        </a:xfrm>
        <a:custGeom>
          <a:avLst/>
          <a:gdLst/>
          <a:ahLst/>
          <a:cxnLst/>
          <a:rect l="0" t="0" r="0" b="0"/>
          <a:pathLst>
            <a:path>
              <a:moveTo>
                <a:pt x="38045" y="2146695"/>
              </a:moveTo>
              <a:arcTo wR="1780582" hR="1780582" stAng="10088072" swAng="1215961"/>
            </a:path>
          </a:pathLst>
        </a:custGeom>
        <a:noFill/>
        <a:ln w="9525" cap="flat" cmpd="sng" algn="ctr">
          <a:solidFill>
            <a:schemeClr val="accent2">
              <a:hueOff val="3745215"/>
              <a:satOff val="-4671"/>
              <a:lumOff val="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2F0E54-A390-45F8-A912-81113CAB41A9}">
      <dsp:nvSpPr>
        <dsp:cNvPr id="0" name=""/>
        <dsp:cNvSpPr/>
      </dsp:nvSpPr>
      <dsp:spPr>
        <a:xfrm>
          <a:off x="187748" y="823693"/>
          <a:ext cx="1162922" cy="75589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b="1" kern="1200" dirty="0" smtClean="0"/>
            <a:t>Operation and Preventative Maintenance Services</a:t>
          </a:r>
          <a:endParaRPr lang="zh-TW" altLang="en-US" sz="1200" b="1" kern="1200" dirty="0"/>
        </a:p>
      </dsp:txBody>
      <dsp:txXfrm>
        <a:off x="224648" y="860593"/>
        <a:ext cx="1089122" cy="682099"/>
      </dsp:txXfrm>
    </dsp:sp>
    <dsp:sp modelId="{75B62BE7-A15A-4180-B4EA-131F7D93F138}">
      <dsp:nvSpPr>
        <dsp:cNvPr id="0" name=""/>
        <dsp:cNvSpPr/>
      </dsp:nvSpPr>
      <dsp:spPr>
        <a:xfrm>
          <a:off x="490780" y="378579"/>
          <a:ext cx="3561165" cy="3561165"/>
        </a:xfrm>
        <a:custGeom>
          <a:avLst/>
          <a:gdLst/>
          <a:ahLst/>
          <a:cxnLst/>
          <a:rect l="0" t="0" r="0" b="0"/>
          <a:pathLst>
            <a:path>
              <a:moveTo>
                <a:pt x="709311" y="358312"/>
              </a:moveTo>
              <a:arcTo wR="1780582" hR="1780582" stAng="13980749" swAng="804066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/>
          <a:lstStyle>
            <a:lvl1pPr algn="r">
              <a:defRPr sz="1200"/>
            </a:lvl1pPr>
          </a:lstStyle>
          <a:p>
            <a:fld id="{87C6AA40-F7AE-4E05-80EB-5E8FF84EA2E3}" type="datetimeFigureOut">
              <a:rPr lang="zh-TW" altLang="en-US" smtClean="0"/>
              <a:t>2017/6/2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6" tIns="47843" rIns="95686" bIns="4784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5686" tIns="47843" rIns="95686" bIns="4784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6" cy="496967"/>
          </a:xfrm>
          <a:prstGeom prst="rect">
            <a:avLst/>
          </a:prstGeom>
        </p:spPr>
        <p:txBody>
          <a:bodyPr vert="horz" lIns="95686" tIns="47843" rIns="95686" bIns="47843" rtlCol="0" anchor="b"/>
          <a:lstStyle>
            <a:lvl1pPr algn="r">
              <a:defRPr sz="1200"/>
            </a:lvl1pPr>
          </a:lstStyle>
          <a:p>
            <a:fld id="{B0F5F580-21D7-4ADC-B6C4-D8376E347B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4683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F580-21D7-4ADC-B6C4-D8376E347B3E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F580-21D7-4ADC-B6C4-D8376E347B3E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5F580-21D7-4ADC-B6C4-D8376E347B3E}" type="slidenum">
              <a:rPr lang="zh-TW" altLang="en-US" smtClean="0"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60869" y="513400"/>
            <a:ext cx="2160271" cy="109213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80063" y="513400"/>
            <a:ext cx="6267451" cy="1092136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0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1"/>
            <a:ext cx="10881360" cy="2100261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80063" y="2987040"/>
            <a:ext cx="4213860" cy="844772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07283" y="2987040"/>
            <a:ext cx="4213860" cy="844772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3" y="2149159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8" y="2149159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8" y="3044826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2" y="382272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3" y="2009142"/>
            <a:ext cx="4211639" cy="6567489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4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3"/>
            <a:ext cx="11521440" cy="633634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FD9B6-5C4D-4875-8C98-B0781B101E05}" type="datetimeFigureOut">
              <a:rPr lang="zh-TW" altLang="en-US" smtClean="0"/>
              <a:pPr/>
              <a:t>2017/6/2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9D8A4-4F74-4FAB-81CA-6B9B99F10AB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006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03" indent="-480003" algn="l" defTabSz="1280006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ataldci@ataldci.com.h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26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6" Type="http://schemas.openxmlformats.org/officeDocument/2006/relationships/image" Target="../media/image21.jpe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6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6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hyperlink" Target="http://www.dataclean.com/p-21-koldlok-split-integral-model-3030.aspx" TargetMode="External"/><Relationship Id="rId9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png"/><Relationship Id="rId19" Type="http://schemas.openxmlformats.org/officeDocument/2006/relationships/image" Target="../media/image53.jpe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2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7912" y="1135396"/>
            <a:ext cx="6400800" cy="1764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912568" y="8473008"/>
            <a:ext cx="2480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00" b="1" dirty="0" smtClean="0"/>
              <a:t>Hong Kong Office</a:t>
            </a:r>
            <a:endParaRPr lang="en-US" altLang="zh-TW" sz="1000" dirty="0" smtClean="0"/>
          </a:p>
          <a:p>
            <a:r>
              <a:rPr lang="en-US" altLang="zh-TW" sz="1000" dirty="0" smtClean="0"/>
              <a:t>13/F, Island Place Tower,</a:t>
            </a:r>
            <a:br>
              <a:rPr lang="en-US" altLang="zh-TW" sz="1000" dirty="0" smtClean="0"/>
            </a:br>
            <a:r>
              <a:rPr lang="en-US" altLang="zh-TW" sz="1000" dirty="0" smtClean="0"/>
              <a:t>No. 510 King's Road,</a:t>
            </a:r>
            <a:br>
              <a:rPr lang="en-US" altLang="zh-TW" sz="1000" dirty="0" smtClean="0"/>
            </a:br>
            <a:r>
              <a:rPr lang="en-US" altLang="zh-TW" sz="1000" dirty="0" smtClean="0"/>
              <a:t>North Point, Hong Kong</a:t>
            </a:r>
            <a:br>
              <a:rPr lang="en-US" altLang="zh-TW" sz="1000" dirty="0" smtClean="0"/>
            </a:br>
            <a:r>
              <a:rPr lang="en-US" altLang="zh-TW" sz="1000" dirty="0" smtClean="0"/>
              <a:t>Tel : (852) 2561 8278</a:t>
            </a:r>
            <a:br>
              <a:rPr lang="en-US" altLang="zh-TW" sz="1000" dirty="0" smtClean="0"/>
            </a:br>
            <a:r>
              <a:rPr lang="en-US" altLang="zh-TW" sz="1000" dirty="0" smtClean="0"/>
              <a:t>Fax : (852) 2565 7638</a:t>
            </a:r>
            <a:br>
              <a:rPr lang="en-US" altLang="zh-TW" sz="1000" dirty="0" smtClean="0"/>
            </a:br>
            <a:r>
              <a:rPr lang="en-US" altLang="zh-TW" sz="1000" dirty="0" smtClean="0"/>
              <a:t>Email : </a:t>
            </a:r>
            <a:r>
              <a:rPr lang="en-US" altLang="zh-TW" sz="1000" dirty="0" smtClean="0">
                <a:hlinkClick r:id="rId2"/>
              </a:rPr>
              <a:t>ataldci@ataldci.com.hk</a:t>
            </a:r>
            <a:endParaRPr lang="en-US" altLang="zh-TW" sz="1000" dirty="0" smtClean="0"/>
          </a:p>
          <a:p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endParaRPr lang="zh-TW" altLang="en-US" sz="1000" dirty="0"/>
          </a:p>
        </p:txBody>
      </p:sp>
      <p:sp>
        <p:nvSpPr>
          <p:cNvPr id="14" name="矩形 13"/>
          <p:cNvSpPr/>
          <p:nvPr/>
        </p:nvSpPr>
        <p:spPr>
          <a:xfrm>
            <a:off x="-7912" y="8184976"/>
            <a:ext cx="6400800" cy="17641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6408712" y="1322614"/>
            <a:ext cx="6400800" cy="831692"/>
          </a:xfrm>
        </p:spPr>
        <p:txBody>
          <a:bodyPr>
            <a:norm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  <a:latin typeface="Arial Black" pitchFamily="34" charset="0"/>
                <a:ea typeface="GungsuhChe" pitchFamily="49" charset="-127"/>
              </a:rPr>
              <a:t>In fashion </a:t>
            </a:r>
            <a:r>
              <a:rPr lang="en-US" altLang="zh-TW" sz="2000" b="1" dirty="0" smtClean="0">
                <a:latin typeface="Arial Black" pitchFamily="34" charset="0"/>
                <a:ea typeface="GungsuhChe" pitchFamily="49" charset="-127"/>
              </a:rPr>
              <a:t>and </a:t>
            </a:r>
            <a:r>
              <a:rPr lang="en-US" altLang="zh-TW" sz="2000" b="1" dirty="0" smtClean="0">
                <a:solidFill>
                  <a:srgbClr val="00B050"/>
                </a:solidFill>
                <a:latin typeface="Arial Black" pitchFamily="34" charset="0"/>
                <a:ea typeface="GungsuhChe" pitchFamily="49" charset="-127"/>
              </a:rPr>
              <a:t>Green</a:t>
            </a:r>
            <a:r>
              <a:rPr lang="en-US" altLang="zh-TW" sz="2000" b="1" dirty="0" smtClean="0">
                <a:latin typeface="Arial Black" pitchFamily="34" charset="0"/>
                <a:ea typeface="GungsuhChe" pitchFamily="49" charset="-127"/>
              </a:rPr>
              <a:t> Data Centre Solution</a:t>
            </a:r>
            <a:endParaRPr lang="zh-TW" altLang="en-US" sz="2000" b="1" dirty="0">
              <a:latin typeface="Arial Black" pitchFamily="34" charset="0"/>
              <a:ea typeface="GungsuhChe" pitchFamily="49" charset="-127"/>
            </a:endParaRPr>
          </a:p>
        </p:txBody>
      </p:sp>
      <p:sp>
        <p:nvSpPr>
          <p:cNvPr id="9" name="副標題 2"/>
          <p:cNvSpPr>
            <a:spLocks noGrp="1"/>
          </p:cNvSpPr>
          <p:nvPr>
            <p:ph type="subTitle" idx="1"/>
          </p:nvPr>
        </p:nvSpPr>
        <p:spPr>
          <a:xfrm>
            <a:off x="6400800" y="2003089"/>
            <a:ext cx="6408712" cy="421247"/>
          </a:xfrm>
        </p:spPr>
        <p:txBody>
          <a:bodyPr>
            <a:normAutofit fontScale="47500" lnSpcReduction="20000"/>
          </a:bodyPr>
          <a:lstStyle/>
          <a:p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your Data Centre Trendy</a:t>
            </a:r>
            <a:r>
              <a:rPr lang="en-US" altLang="zh-TW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 Green </a:t>
            </a:r>
            <a:endParaRPr lang="zh-TW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08712" y="2607959"/>
            <a:ext cx="6400800" cy="17641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pic>
        <p:nvPicPr>
          <p:cNvPr id="13" name="Picture 2" descr="D:\ATAL Marketing\05 MEH\CSL Data Centre.jpg"/>
          <p:cNvPicPr>
            <a:picLocks noChangeAspect="1" noChangeArrowheads="1"/>
          </p:cNvPicPr>
          <p:nvPr/>
        </p:nvPicPr>
        <p:blipFill>
          <a:blip r:embed="rId3" cstate="print"/>
          <a:srcRect t="5237" r="12972"/>
          <a:stretch>
            <a:fillRect/>
          </a:stretch>
        </p:blipFill>
        <p:spPr bwMode="auto">
          <a:xfrm>
            <a:off x="8845760" y="7447476"/>
            <a:ext cx="1705477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3" descr="D:\ATAL Marketing\05 MEH\HSBC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3516" y="7447476"/>
            <a:ext cx="20482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8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10526" r="10001" b="7895"/>
          <a:stretch>
            <a:fillRect/>
          </a:stretch>
        </p:blipFill>
        <p:spPr bwMode="auto">
          <a:xfrm>
            <a:off x="280120" y="264096"/>
            <a:ext cx="1504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68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t="16280" r="7858" b="6976"/>
          <a:stretch>
            <a:fillRect/>
          </a:stretch>
        </p:blipFill>
        <p:spPr bwMode="auto">
          <a:xfrm>
            <a:off x="10561612" y="264096"/>
            <a:ext cx="22479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相关图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87" y="2800054"/>
            <a:ext cx="6341495" cy="42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dixon\My Documents\Sales\Customer Info\Keppel\dc inside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6211" y="7420649"/>
            <a:ext cx="1767569" cy="117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7" y="1848272"/>
            <a:ext cx="59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2078698"/>
            <a:ext cx="2008312" cy="7258406"/>
          </a:xfrm>
          <a:prstGeom prst="rect">
            <a:avLst/>
          </a:prstGeom>
          <a:solidFill>
            <a:schemeClr val="accent3">
              <a:lumMod val="20000"/>
              <a:lumOff val="80000"/>
              <a:alpha val="7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14" name="六邊形 13"/>
          <p:cNvSpPr/>
          <p:nvPr/>
        </p:nvSpPr>
        <p:spPr>
          <a:xfrm>
            <a:off x="3448472" y="4872608"/>
            <a:ext cx="1245957" cy="986511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六邊形 14"/>
          <p:cNvSpPr/>
          <p:nvPr/>
        </p:nvSpPr>
        <p:spPr>
          <a:xfrm>
            <a:off x="4559577" y="5376665"/>
            <a:ext cx="1265159" cy="1011714"/>
          </a:xfrm>
          <a:prstGeom prst="hexagon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六邊形 15"/>
          <p:cNvSpPr/>
          <p:nvPr/>
        </p:nvSpPr>
        <p:spPr>
          <a:xfrm>
            <a:off x="2224336" y="5304656"/>
            <a:ext cx="1370771" cy="1083723"/>
          </a:xfrm>
          <a:prstGeom prst="hexagon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六邊形 16"/>
          <p:cNvSpPr/>
          <p:nvPr/>
        </p:nvSpPr>
        <p:spPr>
          <a:xfrm>
            <a:off x="2296344" y="6463986"/>
            <a:ext cx="1298763" cy="100091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六邊形 17"/>
          <p:cNvSpPr/>
          <p:nvPr/>
        </p:nvSpPr>
        <p:spPr>
          <a:xfrm>
            <a:off x="4547794" y="6463986"/>
            <a:ext cx="1276942" cy="100091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六邊形 18"/>
          <p:cNvSpPr/>
          <p:nvPr/>
        </p:nvSpPr>
        <p:spPr>
          <a:xfrm>
            <a:off x="3426651" y="6993245"/>
            <a:ext cx="1245957" cy="1047715"/>
          </a:xfrm>
          <a:prstGeom prst="hexagon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3440034" y="5016624"/>
            <a:ext cx="1304582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Air Conditioning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4528592" y="5592688"/>
            <a:ext cx="1304582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Electric system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224336" y="5592688"/>
            <a:ext cx="1304582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Builder’s work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672608" y="6794162"/>
            <a:ext cx="1304582" cy="36008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en-US" altLang="zh-TW" sz="1500" b="1" dirty="0" smtClean="0">
                <a:solidFill>
                  <a:schemeClr val="bg1"/>
                </a:solidFill>
              </a:rPr>
              <a:t>Fire system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2215898" y="6600800"/>
            <a:ext cx="1448598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Testing &amp; </a:t>
            </a:r>
          </a:p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commissioning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376464" y="7144461"/>
            <a:ext cx="1304582" cy="821749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Preventive</a:t>
            </a:r>
          </a:p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Maintenance</a:t>
            </a:r>
          </a:p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&amp; support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sp>
        <p:nvSpPr>
          <p:cNvPr id="26" name="＞形箭號 25"/>
          <p:cNvSpPr/>
          <p:nvPr/>
        </p:nvSpPr>
        <p:spPr>
          <a:xfrm rot="10800000">
            <a:off x="2440361" y="4152528"/>
            <a:ext cx="205987" cy="378042"/>
          </a:xfrm>
          <a:prstGeom prst="chevr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656384" y="4065667"/>
            <a:ext cx="2837116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en-US" altLang="zh-TW" sz="1500" b="1" dirty="0" smtClean="0"/>
              <a:t>Our solution integrate a full range of systems, including:</a:t>
            </a:r>
            <a:endParaRPr lang="zh-TW" altLang="en-US" sz="1500" b="1" dirty="0"/>
          </a:p>
        </p:txBody>
      </p:sp>
      <p:pic>
        <p:nvPicPr>
          <p:cNvPr id="28" name="圖片 27" descr="Green World1.jpg"/>
          <p:cNvPicPr>
            <a:picLocks noChangeAspect="1"/>
          </p:cNvPicPr>
          <p:nvPr/>
        </p:nvPicPr>
        <p:blipFill>
          <a:blip r:embed="rId3" cstate="print"/>
          <a:srcRect l="17450" r="12201"/>
          <a:stretch>
            <a:fillRect/>
          </a:stretch>
        </p:blipFill>
        <p:spPr>
          <a:xfrm>
            <a:off x="3376464" y="5735028"/>
            <a:ext cx="1317965" cy="13698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矩形 29"/>
          <p:cNvSpPr/>
          <p:nvPr/>
        </p:nvSpPr>
        <p:spPr>
          <a:xfrm>
            <a:off x="6400800" y="0"/>
            <a:ext cx="6400800" cy="1625047"/>
          </a:xfrm>
          <a:prstGeom prst="rect">
            <a:avLst/>
          </a:prstGeom>
          <a:solidFill>
            <a:srgbClr val="CCFF99"/>
          </a:solidFill>
          <a:ln>
            <a:solidFill>
              <a:srgbClr val="CC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43" name="標題 29"/>
          <p:cNvSpPr txBox="1">
            <a:spLocks/>
          </p:cNvSpPr>
          <p:nvPr/>
        </p:nvSpPr>
        <p:spPr>
          <a:xfrm>
            <a:off x="6616824" y="408112"/>
            <a:ext cx="6184776" cy="938120"/>
          </a:xfrm>
          <a:prstGeom prst="rect">
            <a:avLst/>
          </a:prstGeom>
        </p:spPr>
        <p:txBody>
          <a:bodyPr vert="horz" lIns="128001" tIns="64001" rIns="128001" bIns="64001" rtlCol="0" anchor="ctr">
            <a:noAutofit/>
          </a:bodyPr>
          <a:lstStyle/>
          <a:p>
            <a:pPr marL="0" marR="0" lvl="0" indent="0" algn="l" defTabSz="1280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Leadership in Energy and Environmental Design</a:t>
            </a:r>
          </a:p>
        </p:txBody>
      </p:sp>
      <p:pic>
        <p:nvPicPr>
          <p:cNvPr id="44" name="圖片 43" descr="leed1.jpg"/>
          <p:cNvPicPr>
            <a:picLocks noChangeAspect="1"/>
          </p:cNvPicPr>
          <p:nvPr/>
        </p:nvPicPr>
        <p:blipFill>
          <a:blip r:embed="rId4" cstate="print"/>
          <a:srcRect l="19285" t="12226" r="20287" b="8303"/>
          <a:stretch>
            <a:fillRect/>
          </a:stretch>
        </p:blipFill>
        <p:spPr>
          <a:xfrm>
            <a:off x="6846432" y="3864496"/>
            <a:ext cx="4554968" cy="3779653"/>
          </a:xfrm>
          <a:prstGeom prst="rect">
            <a:avLst/>
          </a:prstGeom>
        </p:spPr>
      </p:pic>
      <p:pic>
        <p:nvPicPr>
          <p:cNvPr id="58" name="圖片 57" descr="le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513368" y="408112"/>
            <a:ext cx="1169707" cy="877280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6400800" y="1560240"/>
            <a:ext cx="6400800" cy="19759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lvl="0" indent="-609600">
              <a:spcBef>
                <a:spcPct val="20000"/>
              </a:spcBef>
              <a:defRPr/>
            </a:pPr>
            <a:r>
              <a:rPr lang="en-US" altLang="zh-HK" sz="2400" dirty="0"/>
              <a:t>“Whole-Life” Approach </a:t>
            </a:r>
            <a:endParaRPr lang="en-US" altLang="zh-HK" sz="2400" dirty="0" smtClean="0"/>
          </a:p>
          <a:p>
            <a:pPr marL="609600" lvl="0" indent="-6096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HK" sz="2400" dirty="0" smtClean="0"/>
              <a:t>Planning </a:t>
            </a:r>
            <a:r>
              <a:rPr lang="en-US" altLang="zh-HK" sz="2400" dirty="0"/>
              <a:t>• Design </a:t>
            </a:r>
            <a:endParaRPr lang="en-US" altLang="zh-HK" sz="2400" dirty="0" smtClean="0"/>
          </a:p>
          <a:p>
            <a:pPr marL="609600" lvl="0" indent="-6096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HK" sz="2400" dirty="0" smtClean="0"/>
              <a:t> </a:t>
            </a:r>
            <a:r>
              <a:rPr lang="en-US" altLang="zh-HK" sz="2400" dirty="0"/>
              <a:t>Construction • Commissioning • </a:t>
            </a:r>
            <a:r>
              <a:rPr lang="en-US" altLang="zh-HK" sz="2400" dirty="0" smtClean="0"/>
              <a:t>Completion</a:t>
            </a:r>
          </a:p>
          <a:p>
            <a:pPr marL="609600" lvl="0" indent="-60960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HK" sz="2400" dirty="0" smtClean="0"/>
              <a:t>Operation </a:t>
            </a:r>
            <a:r>
              <a:rPr lang="en-US" altLang="zh-HK" sz="2400" dirty="0"/>
              <a:t>• Maintenance • Management</a:t>
            </a:r>
            <a:endParaRPr lang="en-US" altLang="zh-TW" sz="1600" dirty="0" smtClean="0">
              <a:solidFill>
                <a:srgbClr val="000000"/>
              </a:solidFill>
            </a:endParaRPr>
          </a:p>
          <a:p>
            <a:pPr marL="609600" lvl="0" indent="-609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zh-TW" sz="1000" dirty="0" smtClean="0">
              <a:solidFill>
                <a:srgbClr val="000000"/>
              </a:solidFill>
            </a:endParaRPr>
          </a:p>
        </p:txBody>
      </p:sp>
      <p:pic>
        <p:nvPicPr>
          <p:cNvPr id="3076" name="Picture 4" descr="“green”的图片搜索结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15" y="8062"/>
            <a:ext cx="4443361" cy="335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/>
          <p:cNvSpPr/>
          <p:nvPr/>
        </p:nvSpPr>
        <p:spPr>
          <a:xfrm>
            <a:off x="150600" y="3222619"/>
            <a:ext cx="20652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Tailor-made intelligent and Green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1" lang="en-US" altLang="zh-TW" sz="1400" b="1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1" lang="en-US" altLang="zh-TW" sz="1400" b="1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Fully experience </a:t>
            </a: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Engineering team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Smart </a:t>
            </a:r>
            <a:r>
              <a:rPr kumimoji="1" lang="en-US" altLang="zh-TW" sz="1400" b="1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Value for your </a:t>
            </a: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building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b="1" dirty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1" lang="en-US" altLang="zh-TW" sz="1400" b="1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One Stop Solution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kumimoji="1" lang="en-US" altLang="zh-TW" sz="1400" b="1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Design Intent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Performance Review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Realize model </a:t>
            </a:r>
          </a:p>
          <a:p>
            <a:pPr marL="285750" lvl="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Site Implementation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T&amp;C and Performance Verification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Operation and PM Service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Operation Performance review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kumimoji="1" lang="en-US" altLang="zh-TW" sz="1400" b="1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24-hour </a:t>
            </a:r>
            <a:r>
              <a:rPr kumimoji="1" lang="en-US" altLang="zh-TW" sz="1400" b="1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round-the-clock support </a:t>
            </a:r>
            <a:endParaRPr kumimoji="1" lang="en-US" altLang="zh-TW" sz="1400" b="1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>
              <a:latin typeface="Arial" pitchFamily="34" charset="0"/>
              <a:ea typeface="新細明體" pitchFamily="18" charset="-12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801600" cy="1625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13" name="標題 29"/>
          <p:cNvSpPr>
            <a:spLocks noGrp="1"/>
          </p:cNvSpPr>
          <p:nvPr>
            <p:ph type="title"/>
          </p:nvPr>
        </p:nvSpPr>
        <p:spPr>
          <a:xfrm>
            <a:off x="1504256" y="384493"/>
            <a:ext cx="8496944" cy="93812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 smtClean="0"/>
              <a:t>One </a:t>
            </a:r>
            <a:r>
              <a:rPr lang="en-US" altLang="zh-TW" sz="3600" dirty="0" smtClean="0"/>
              <a:t>Stop Solution</a:t>
            </a: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002361440"/>
              </p:ext>
            </p:extLst>
          </p:nvPr>
        </p:nvGraphicFramePr>
        <p:xfrm>
          <a:off x="3814681" y="3337234"/>
          <a:ext cx="453650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4534610" y="5044008"/>
            <a:ext cx="30243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Project Implementation</a:t>
            </a:r>
            <a:endParaRPr lang="zh-TW" altLang="en-US" sz="20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5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60432" y="7492280"/>
            <a:ext cx="2555776" cy="1256493"/>
          </a:xfrm>
          <a:prstGeom prst="rect">
            <a:avLst/>
          </a:prstGeom>
        </p:spPr>
      </p:pic>
      <p:pic>
        <p:nvPicPr>
          <p:cNvPr id="9" name="Picture 7" descr="100"/>
          <p:cNvPicPr>
            <a:picLocks noChangeAspect="1" noChangeArrowheads="1"/>
          </p:cNvPicPr>
          <p:nvPr/>
        </p:nvPicPr>
        <p:blipFill>
          <a:blip r:embed="rId8" cstate="print"/>
          <a:srcRect l="7642" t="7240" r="10773" b="13432"/>
          <a:stretch>
            <a:fillRect/>
          </a:stretch>
        </p:blipFill>
        <p:spPr bwMode="auto">
          <a:xfrm>
            <a:off x="8786305" y="5132212"/>
            <a:ext cx="2094970" cy="155178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12560" y="2191071"/>
            <a:ext cx="2195736" cy="24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00392" y="2191072"/>
            <a:ext cx="1512167" cy="110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4"/>
          <p:cNvSpPr/>
          <p:nvPr/>
        </p:nvSpPr>
        <p:spPr>
          <a:xfrm>
            <a:off x="9713168" y="6556176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accent6">
                    <a:lumMod val="75000"/>
                  </a:schemeClr>
                </a:solidFill>
              </a:rPr>
              <a:t>CSD Preparation</a:t>
            </a:r>
            <a:endParaRPr lang="zh-TW" altLang="en-US" sz="1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矩形 4"/>
          <p:cNvSpPr/>
          <p:nvPr/>
        </p:nvSpPr>
        <p:spPr>
          <a:xfrm>
            <a:off x="7516416" y="8761040"/>
            <a:ext cx="33123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</a:rPr>
              <a:t>BIM model Implementation</a:t>
            </a:r>
            <a:endParaRPr lang="zh-TW" altLang="en-US" sz="16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矩形 4"/>
          <p:cNvSpPr/>
          <p:nvPr/>
        </p:nvSpPr>
        <p:spPr>
          <a:xfrm>
            <a:off x="9568136" y="4539952"/>
            <a:ext cx="144016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accent6">
                    <a:lumMod val="50000"/>
                  </a:schemeClr>
                </a:solidFill>
              </a:rPr>
              <a:t>PUE Calculation</a:t>
            </a:r>
            <a:endParaRPr lang="zh-TW" altLang="en-US" sz="1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矩形 4"/>
          <p:cNvSpPr/>
          <p:nvPr/>
        </p:nvSpPr>
        <p:spPr>
          <a:xfrm>
            <a:off x="7588424" y="3243808"/>
            <a:ext cx="11521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chemeClr val="accent6">
                    <a:lumMod val="50000"/>
                  </a:schemeClr>
                </a:solidFill>
              </a:rPr>
              <a:t>Lighting  Calculation</a:t>
            </a:r>
            <a:endParaRPr lang="zh-TW" altLang="en-US" sz="14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Picture 5" descr="IMG_002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0964" y="7996336"/>
            <a:ext cx="1263284" cy="1052736"/>
          </a:xfrm>
          <a:prstGeom prst="rect">
            <a:avLst/>
          </a:prstGeom>
          <a:noFill/>
        </p:spPr>
      </p:pic>
      <p:pic>
        <p:nvPicPr>
          <p:cNvPr id="18" name="Picture 6" descr="IMG_009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80644" y="7636296"/>
            <a:ext cx="1379011" cy="1034668"/>
          </a:xfrm>
          <a:prstGeom prst="rect">
            <a:avLst/>
          </a:prstGeom>
          <a:noFill/>
        </p:spPr>
      </p:pic>
      <p:pic>
        <p:nvPicPr>
          <p:cNvPr id="19" name="Picture 4" descr="CIMG826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20804" y="7780312"/>
            <a:ext cx="1392155" cy="1044116"/>
          </a:xfrm>
          <a:prstGeom prst="rect">
            <a:avLst/>
          </a:prstGeom>
          <a:noFill/>
        </p:spPr>
      </p:pic>
      <p:sp>
        <p:nvSpPr>
          <p:cNvPr id="20" name="矩形 4"/>
          <p:cNvSpPr/>
          <p:nvPr/>
        </p:nvSpPr>
        <p:spPr>
          <a:xfrm>
            <a:off x="2475856" y="8761040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 smtClean="0">
                <a:solidFill>
                  <a:srgbClr val="64925C"/>
                </a:solidFill>
              </a:rPr>
              <a:t>Site Installation</a:t>
            </a:r>
            <a:endParaRPr lang="zh-TW" altLang="en-US" sz="1400" b="1" dirty="0" smtClean="0">
              <a:solidFill>
                <a:srgbClr val="64925C"/>
              </a:solidFill>
            </a:endParaRPr>
          </a:p>
        </p:txBody>
      </p:sp>
      <p:pic>
        <p:nvPicPr>
          <p:cNvPr id="21" name="Picture 4" descr="IMG_239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40484" y="7492280"/>
            <a:ext cx="1392034" cy="1044444"/>
          </a:xfrm>
          <a:prstGeom prst="rect">
            <a:avLst/>
          </a:prstGeom>
          <a:noFill/>
        </p:spPr>
      </p:pic>
      <p:pic>
        <p:nvPicPr>
          <p:cNvPr id="22" name="Picture 14" descr="CIMG529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0604" y="6340152"/>
            <a:ext cx="1344150" cy="1008112"/>
          </a:xfrm>
          <a:prstGeom prst="rect">
            <a:avLst/>
          </a:prstGeom>
          <a:noFill/>
        </p:spPr>
      </p:pic>
      <p:pic>
        <p:nvPicPr>
          <p:cNvPr id="23" name="Picture 13" descr="CIMG528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40484" y="5908104"/>
            <a:ext cx="1320568" cy="990426"/>
          </a:xfrm>
          <a:prstGeom prst="rect">
            <a:avLst/>
          </a:prstGeom>
          <a:noFill/>
        </p:spPr>
      </p:pic>
      <p:pic>
        <p:nvPicPr>
          <p:cNvPr id="24" name="Picture 5" descr="D:\samuel\HKEx\Contract\site photo\BMS capture\20120827 - 20120903 3F Temp &amp; RH\20120827 - 20120903 3F Temp &amp; RH\2012-08-28_090236_3F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356176" y="2191072"/>
            <a:ext cx="1872622" cy="1052736"/>
          </a:xfrm>
          <a:prstGeom prst="rect">
            <a:avLst/>
          </a:prstGeom>
          <a:noFill/>
        </p:spPr>
      </p:pic>
      <p:pic>
        <p:nvPicPr>
          <p:cNvPr id="25" name="Picture 5" descr="IMG_243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60972" y="2739752"/>
            <a:ext cx="1747798" cy="980728"/>
          </a:xfrm>
          <a:prstGeom prst="rect">
            <a:avLst/>
          </a:prstGeom>
          <a:noFill/>
        </p:spPr>
      </p:pic>
      <p:grpSp>
        <p:nvGrpSpPr>
          <p:cNvPr id="26" name="群組 17"/>
          <p:cNvGrpSpPr>
            <a:grpSpLocks/>
          </p:cNvGrpSpPr>
          <p:nvPr/>
        </p:nvGrpSpPr>
        <p:grpSpPr bwMode="auto">
          <a:xfrm>
            <a:off x="2276588" y="2379712"/>
            <a:ext cx="2448520" cy="801266"/>
            <a:chOff x="2677344" y="4221088"/>
            <a:chExt cx="4876800" cy="1593850"/>
          </a:xfrm>
        </p:grpSpPr>
        <p:pic>
          <p:nvPicPr>
            <p:cNvPr id="27" name="Picture 2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677344" y="4221088"/>
              <a:ext cx="2362200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191944" y="4221088"/>
              <a:ext cx="2362200" cy="159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0" name="Picture 8" descr="Call Center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916548" y="3747864"/>
            <a:ext cx="1879455" cy="1857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圖片 30" descr="untitled.bmp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29000" y="264096"/>
            <a:ext cx="1375256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字方塊 28"/>
          <p:cNvSpPr txBox="1"/>
          <p:nvPr/>
        </p:nvSpPr>
        <p:spPr>
          <a:xfrm>
            <a:off x="3427581" y="6690813"/>
            <a:ext cx="2553884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Testing &amp; </a:t>
            </a:r>
          </a:p>
          <a:p>
            <a:pPr algn="ctr"/>
            <a:r>
              <a:rPr lang="en-US" altLang="zh-TW" sz="1500" b="1" dirty="0" smtClean="0">
                <a:solidFill>
                  <a:schemeClr val="bg1"/>
                </a:solidFill>
              </a:rPr>
              <a:t>commissioning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0"/>
            <a:ext cx="7840960" cy="148823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cxnSp>
        <p:nvCxnSpPr>
          <p:cNvPr id="33" name="肘形接點 32"/>
          <p:cNvCxnSpPr/>
          <p:nvPr/>
        </p:nvCxnSpPr>
        <p:spPr>
          <a:xfrm>
            <a:off x="5661982" y="3853200"/>
            <a:ext cx="1085724" cy="761732"/>
          </a:xfrm>
          <a:prstGeom prst="bentConnector3">
            <a:avLst>
              <a:gd name="adj1" fmla="val 9737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8849072" y="4452338"/>
            <a:ext cx="4435693" cy="360084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en-US" altLang="zh-TW" sz="1500" b="1" dirty="0" smtClean="0"/>
              <a:t>High integrity Fire Insulation Wall &amp; Door</a:t>
            </a:r>
            <a:endParaRPr lang="zh-TW" altLang="en-US" sz="1500" b="1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2847251" y="7608912"/>
            <a:ext cx="4561661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en-US" altLang="zh-TW" sz="1500" b="1" dirty="0" smtClean="0"/>
              <a:t>Rise Floor with containment System improve the hot spot and cooling </a:t>
            </a:r>
            <a:r>
              <a:rPr lang="en-US" altLang="zh-TW" sz="1500" b="1" dirty="0" err="1" smtClean="0"/>
              <a:t>enegy</a:t>
            </a:r>
            <a:endParaRPr lang="zh-TW" altLang="en-US" sz="1500" b="1" dirty="0"/>
          </a:p>
        </p:txBody>
      </p:sp>
      <p:sp>
        <p:nvSpPr>
          <p:cNvPr id="39" name="標題 29"/>
          <p:cNvSpPr txBox="1">
            <a:spLocks/>
          </p:cNvSpPr>
          <p:nvPr/>
        </p:nvSpPr>
        <p:spPr>
          <a:xfrm>
            <a:off x="4104756" y="336104"/>
            <a:ext cx="4672609" cy="938120"/>
          </a:xfrm>
          <a:prstGeom prst="rect">
            <a:avLst/>
          </a:prstGeom>
        </p:spPr>
        <p:txBody>
          <a:bodyPr vert="horz" lIns="128001" tIns="64001" rIns="128001" bIns="64001" rtlCol="0" anchor="ctr">
            <a:noAutofit/>
          </a:bodyPr>
          <a:lstStyle/>
          <a:p>
            <a:pPr marL="0" marR="0" lvl="0" indent="0" algn="l" defTabSz="1280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Evaluation</a:t>
            </a:r>
            <a:r>
              <a:rPr kumimoji="0" lang="en-US" altLang="zh-TW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" name="Picture 3" descr="D:\D_data\Backup to New PC\Boris\Project\HGC - TaiPo New DC\koldlok-1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260" y="8378306"/>
            <a:ext cx="933400" cy="7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2" descr="KoldLok Split Integra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9132" y="8387609"/>
            <a:ext cx="1023070" cy="89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矩形 43"/>
          <p:cNvSpPr/>
          <p:nvPr/>
        </p:nvSpPr>
        <p:spPr>
          <a:xfrm>
            <a:off x="7845725" y="1"/>
            <a:ext cx="4960640" cy="148823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pic>
        <p:nvPicPr>
          <p:cNvPr id="45" name="Picture 5"/>
          <p:cNvPicPr>
            <a:picLocks noChangeAspect="1" noChangeArrowheads="1"/>
          </p:cNvPicPr>
          <p:nvPr/>
        </p:nvPicPr>
        <p:blipFill>
          <a:blip r:embed="rId6" cstate="print"/>
          <a:srcRect l="26353" t="15625" r="31259" b="16667"/>
          <a:stretch>
            <a:fillRect/>
          </a:stretch>
        </p:blipFill>
        <p:spPr bwMode="auto">
          <a:xfrm>
            <a:off x="9425136" y="2280320"/>
            <a:ext cx="2124274" cy="19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文字方塊 46"/>
          <p:cNvSpPr txBox="1"/>
          <p:nvPr/>
        </p:nvSpPr>
        <p:spPr>
          <a:xfrm>
            <a:off x="8849072" y="1920280"/>
            <a:ext cx="1872208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en-US" altLang="zh-TW" sz="1500" b="1" dirty="0" smtClean="0"/>
              <a:t>Intelligent Design &amp; Drawing</a:t>
            </a:r>
            <a:endParaRPr lang="zh-TW" altLang="en-US" sz="1500" b="1" dirty="0"/>
          </a:p>
        </p:txBody>
      </p:sp>
      <p:pic>
        <p:nvPicPr>
          <p:cNvPr id="48" name="Picture 25"/>
          <p:cNvPicPr>
            <a:picLocks noChangeAspect="1" noChangeArrowheads="1"/>
          </p:cNvPicPr>
          <p:nvPr/>
        </p:nvPicPr>
        <p:blipFill>
          <a:blip r:embed="rId7" cstate="print"/>
          <a:srcRect l="26353" t="26042" r="24451" b="9375"/>
          <a:stretch>
            <a:fillRect/>
          </a:stretch>
        </p:blipFill>
        <p:spPr bwMode="auto">
          <a:xfrm>
            <a:off x="392088" y="4785969"/>
            <a:ext cx="3528392" cy="265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圖片 54" descr="83035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93088" y="4812378"/>
            <a:ext cx="1944216" cy="1770380"/>
          </a:xfrm>
          <a:prstGeom prst="rect">
            <a:avLst/>
          </a:prstGeom>
        </p:spPr>
      </p:pic>
      <p:pic>
        <p:nvPicPr>
          <p:cNvPr id="4098" name="Picture 2" descr="“builders work”的图片搜索结果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33" y="0"/>
            <a:ext cx="4127104" cy="23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“eco printing”的图片搜索结果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006" y="2700674"/>
            <a:ext cx="1409700" cy="115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肘形接點 37"/>
          <p:cNvCxnSpPr/>
          <p:nvPr/>
        </p:nvCxnSpPr>
        <p:spPr>
          <a:xfrm rot="5400000">
            <a:off x="6040240" y="6709261"/>
            <a:ext cx="1083940" cy="75473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肘形接點 42"/>
          <p:cNvCxnSpPr/>
          <p:nvPr/>
        </p:nvCxnSpPr>
        <p:spPr>
          <a:xfrm rot="5400000">
            <a:off x="7443152" y="4915275"/>
            <a:ext cx="2124114" cy="5443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“lighting data centre”的图片搜索结果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614" y="7385931"/>
            <a:ext cx="2370947" cy="18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“LED lighting data centre”的图片搜索结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2" y="2752389"/>
            <a:ext cx="3243896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文字方塊 35"/>
          <p:cNvSpPr txBox="1"/>
          <p:nvPr/>
        </p:nvSpPr>
        <p:spPr>
          <a:xfrm>
            <a:off x="835758" y="2938973"/>
            <a:ext cx="2567230" cy="590917"/>
          </a:xfrm>
          <a:prstGeom prst="rect">
            <a:avLst/>
          </a:prstGeom>
          <a:noFill/>
        </p:spPr>
        <p:txBody>
          <a:bodyPr wrap="square" lIns="128001" tIns="64001" rIns="128001" bIns="64001" rtlCol="0">
            <a:spAutoFit/>
          </a:bodyPr>
          <a:lstStyle/>
          <a:p>
            <a:r>
              <a:rPr lang="en-US" altLang="zh-TW" sz="1500" b="1" dirty="0" smtClean="0">
                <a:solidFill>
                  <a:schemeClr val="bg1"/>
                </a:solidFill>
              </a:rPr>
              <a:t>Intelligent LED Lighting System</a:t>
            </a:r>
            <a:endParaRPr lang="zh-TW" altLang="en-US" sz="1500" b="1" dirty="0">
              <a:solidFill>
                <a:schemeClr val="bg1"/>
              </a:solidFill>
            </a:endParaRPr>
          </a:p>
        </p:txBody>
      </p:sp>
      <p:pic>
        <p:nvPicPr>
          <p:cNvPr id="34" name="Picture 9" descr="D:\dixon\My Documents\Sales\Customer Info\Keppel\dc inside_1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24" y="4452338"/>
            <a:ext cx="4156967" cy="277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353177" y="117037"/>
            <a:ext cx="12801600" cy="1625047"/>
          </a:xfrm>
          <a:prstGeom prst="rect">
            <a:avLst/>
          </a:prstGeom>
          <a:solidFill>
            <a:srgbClr val="00B0F0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1432249" y="384493"/>
            <a:ext cx="8496944" cy="93812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>
                <a:solidFill>
                  <a:schemeClr val="bg1"/>
                </a:solidFill>
              </a:rPr>
              <a:t>	</a:t>
            </a:r>
            <a:r>
              <a:rPr lang="en-US" altLang="zh-TW" sz="3600" dirty="0" smtClean="0">
                <a:solidFill>
                  <a:schemeClr val="bg1"/>
                </a:solidFill>
              </a:rPr>
              <a:t>Product Optimization </a:t>
            </a:r>
            <a:endParaRPr lang="zh-TW" altLang="en-US" sz="3600" dirty="0"/>
          </a:p>
        </p:txBody>
      </p:sp>
      <p:pic>
        <p:nvPicPr>
          <p:cNvPr id="8" name="Picture 12" descr="2me副本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512" y="2606834"/>
            <a:ext cx="1190532" cy="217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TTK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027" y="1887059"/>
            <a:ext cx="1550640" cy="6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8" descr="Sensing Cable Lay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8347" y="2542698"/>
            <a:ext cx="3702705" cy="157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12" y="165296"/>
            <a:ext cx="2361089" cy="157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“riello ups”的图片搜索结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93" y="4720242"/>
            <a:ext cx="3995856" cy="146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canatal.com.cn/imageRepository/016f23c5-77d3-43f7-9c2a-37465b4f47d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32" y="2726582"/>
            <a:ext cx="1876554" cy="205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2901" y="5051619"/>
            <a:ext cx="481989" cy="4819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矩形 19"/>
          <p:cNvSpPr/>
          <p:nvPr/>
        </p:nvSpPr>
        <p:spPr>
          <a:xfrm>
            <a:off x="3192787" y="5107948"/>
            <a:ext cx="2748386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algn="ctr" eaLnBrk="0" hangingPunct="0"/>
            <a:r>
              <a:rPr lang="zh-CN" altLang="en-US" sz="18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CANATAL</a:t>
            </a:r>
          </a:p>
        </p:txBody>
      </p:sp>
      <p:pic>
        <p:nvPicPr>
          <p:cNvPr id="31" name="Picture 9" descr="E:\KINGSTON urDrive (J)\图片\mec副本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69580" y="5979899"/>
            <a:ext cx="2049462" cy="2713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5" descr="E:\KINGSTON urDrive (J)\图片\置顶1副本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47692" y="6115741"/>
            <a:ext cx="1054100" cy="646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3" name="Picture 8" descr="E:\KINGSTON urDrive (J)\图片\行间1副本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55630" y="7011091"/>
            <a:ext cx="808037" cy="15986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4" name="Picture 57" descr="C:\Users\LLD\Desktop\冷门副本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80" y="7285808"/>
            <a:ext cx="641065" cy="10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图片 2" descr="P1000637副本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043" y="7060746"/>
            <a:ext cx="720214" cy="1366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yyy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3" y="5295987"/>
            <a:ext cx="1204221" cy="10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图片 88" descr="机房设计概要图片13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2" y="6281638"/>
            <a:ext cx="1559702" cy="116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90"/>
          <p:cNvSpPr>
            <a:spLocks/>
          </p:cNvSpPr>
          <p:nvPr/>
        </p:nvSpPr>
        <p:spPr bwMode="auto">
          <a:xfrm rot="5400000">
            <a:off x="5073005" y="6888853"/>
            <a:ext cx="728662" cy="636588"/>
          </a:xfrm>
          <a:custGeom>
            <a:avLst/>
            <a:gdLst>
              <a:gd name="T0" fmla="*/ 9 w 2200"/>
              <a:gd name="T1" fmla="*/ 758 h 2260"/>
              <a:gd name="T2" fmla="*/ 0 w 2200"/>
              <a:gd name="T3" fmla="*/ 270 h 2260"/>
              <a:gd name="T4" fmla="*/ 474 w 2200"/>
              <a:gd name="T5" fmla="*/ 431 h 2260"/>
              <a:gd name="T6" fmla="*/ 372 w 2200"/>
              <a:gd name="T7" fmla="*/ 517 h 2260"/>
              <a:gd name="T8" fmla="*/ 477 w 2200"/>
              <a:gd name="T9" fmla="*/ 634 h 2260"/>
              <a:gd name="T10" fmla="*/ 584 w 2200"/>
              <a:gd name="T11" fmla="*/ 777 h 2260"/>
              <a:gd name="T12" fmla="*/ 669 w 2200"/>
              <a:gd name="T13" fmla="*/ 884 h 2260"/>
              <a:gd name="T14" fmla="*/ 761 w 2200"/>
              <a:gd name="T15" fmla="*/ 1020 h 2260"/>
              <a:gd name="T16" fmla="*/ 861 w 2200"/>
              <a:gd name="T17" fmla="*/ 1191 h 2260"/>
              <a:gd name="T18" fmla="*/ 938 w 2200"/>
              <a:gd name="T19" fmla="*/ 1375 h 2260"/>
              <a:gd name="T20" fmla="*/ 939 w 2200"/>
              <a:gd name="T21" fmla="*/ 393 h 2260"/>
              <a:gd name="T22" fmla="*/ 812 w 2200"/>
              <a:gd name="T23" fmla="*/ 394 h 2260"/>
              <a:gd name="T24" fmla="*/ 1095 w 2200"/>
              <a:gd name="T25" fmla="*/ 0 h 2260"/>
              <a:gd name="T26" fmla="*/ 1379 w 2200"/>
              <a:gd name="T27" fmla="*/ 394 h 2260"/>
              <a:gd name="T28" fmla="*/ 1254 w 2200"/>
              <a:gd name="T29" fmla="*/ 392 h 2260"/>
              <a:gd name="T30" fmla="*/ 1254 w 2200"/>
              <a:gd name="T31" fmla="*/ 1387 h 2260"/>
              <a:gd name="T32" fmla="*/ 1337 w 2200"/>
              <a:gd name="T33" fmla="*/ 1197 h 2260"/>
              <a:gd name="T34" fmla="*/ 1415 w 2200"/>
              <a:gd name="T35" fmla="*/ 1049 h 2260"/>
              <a:gd name="T36" fmla="*/ 1509 w 2200"/>
              <a:gd name="T37" fmla="*/ 912 h 2260"/>
              <a:gd name="T38" fmla="*/ 1618 w 2200"/>
              <a:gd name="T39" fmla="*/ 770 h 2260"/>
              <a:gd name="T40" fmla="*/ 1698 w 2200"/>
              <a:gd name="T41" fmla="*/ 659 h 2260"/>
              <a:gd name="T42" fmla="*/ 1820 w 2200"/>
              <a:gd name="T43" fmla="*/ 517 h 2260"/>
              <a:gd name="T44" fmla="*/ 1727 w 2200"/>
              <a:gd name="T45" fmla="*/ 431 h 2260"/>
              <a:gd name="T46" fmla="*/ 2200 w 2200"/>
              <a:gd name="T47" fmla="*/ 267 h 2260"/>
              <a:gd name="T48" fmla="*/ 2188 w 2200"/>
              <a:gd name="T49" fmla="*/ 758 h 2260"/>
              <a:gd name="T50" fmla="*/ 2070 w 2200"/>
              <a:gd name="T51" fmla="*/ 685 h 2260"/>
              <a:gd name="T52" fmla="*/ 1979 w 2200"/>
              <a:gd name="T53" fmla="*/ 823 h 2260"/>
              <a:gd name="T54" fmla="*/ 1871 w 2200"/>
              <a:gd name="T55" fmla="*/ 971 h 2260"/>
              <a:gd name="T56" fmla="*/ 1782 w 2200"/>
              <a:gd name="T57" fmla="*/ 1107 h 2260"/>
              <a:gd name="T58" fmla="*/ 1704 w 2200"/>
              <a:gd name="T59" fmla="*/ 1233 h 2260"/>
              <a:gd name="T60" fmla="*/ 1638 w 2200"/>
              <a:gd name="T61" fmla="*/ 1350 h 2260"/>
              <a:gd name="T62" fmla="*/ 1573 w 2200"/>
              <a:gd name="T63" fmla="*/ 1475 h 2260"/>
              <a:gd name="T64" fmla="*/ 1503 w 2200"/>
              <a:gd name="T65" fmla="*/ 1629 h 2260"/>
              <a:gd name="T66" fmla="*/ 1472 w 2200"/>
              <a:gd name="T67" fmla="*/ 1785 h 2260"/>
              <a:gd name="T68" fmla="*/ 1470 w 2200"/>
              <a:gd name="T69" fmla="*/ 2260 h 2260"/>
              <a:gd name="T70" fmla="*/ 735 w 2200"/>
              <a:gd name="T71" fmla="*/ 2260 h 2260"/>
              <a:gd name="T72" fmla="*/ 735 w 2200"/>
              <a:gd name="T73" fmla="*/ 1786 h 2260"/>
              <a:gd name="T74" fmla="*/ 702 w 2200"/>
              <a:gd name="T75" fmla="*/ 1629 h 2260"/>
              <a:gd name="T76" fmla="*/ 614 w 2200"/>
              <a:gd name="T77" fmla="*/ 1438 h 2260"/>
              <a:gd name="T78" fmla="*/ 542 w 2200"/>
              <a:gd name="T79" fmla="*/ 1312 h 2260"/>
              <a:gd name="T80" fmla="*/ 479 w 2200"/>
              <a:gd name="T81" fmla="*/ 1206 h 2260"/>
              <a:gd name="T82" fmla="*/ 403 w 2200"/>
              <a:gd name="T83" fmla="*/ 1082 h 2260"/>
              <a:gd name="T84" fmla="*/ 324 w 2200"/>
              <a:gd name="T85" fmla="*/ 964 h 2260"/>
              <a:gd name="T86" fmla="*/ 232 w 2200"/>
              <a:gd name="T87" fmla="*/ 834 h 2260"/>
              <a:gd name="T88" fmla="*/ 125 w 2200"/>
              <a:gd name="T89" fmla="*/ 681 h 2260"/>
              <a:gd name="T90" fmla="*/ 9 w 2200"/>
              <a:gd name="T91" fmla="*/ 758 h 2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00" h="2260">
                <a:moveTo>
                  <a:pt x="9" y="758"/>
                </a:moveTo>
                <a:lnTo>
                  <a:pt x="0" y="270"/>
                </a:lnTo>
                <a:lnTo>
                  <a:pt x="474" y="431"/>
                </a:lnTo>
                <a:lnTo>
                  <a:pt x="372" y="517"/>
                </a:lnTo>
                <a:lnTo>
                  <a:pt x="477" y="634"/>
                </a:lnTo>
                <a:lnTo>
                  <a:pt x="584" y="777"/>
                </a:lnTo>
                <a:lnTo>
                  <a:pt x="669" y="884"/>
                </a:lnTo>
                <a:lnTo>
                  <a:pt x="761" y="1020"/>
                </a:lnTo>
                <a:lnTo>
                  <a:pt x="861" y="1191"/>
                </a:lnTo>
                <a:lnTo>
                  <a:pt x="938" y="1375"/>
                </a:lnTo>
                <a:lnTo>
                  <a:pt x="939" y="393"/>
                </a:lnTo>
                <a:lnTo>
                  <a:pt x="812" y="394"/>
                </a:lnTo>
                <a:lnTo>
                  <a:pt x="1095" y="0"/>
                </a:lnTo>
                <a:lnTo>
                  <a:pt x="1379" y="394"/>
                </a:lnTo>
                <a:lnTo>
                  <a:pt x="1254" y="392"/>
                </a:lnTo>
                <a:lnTo>
                  <a:pt x="1254" y="1387"/>
                </a:lnTo>
                <a:lnTo>
                  <a:pt x="1337" y="1197"/>
                </a:lnTo>
                <a:lnTo>
                  <a:pt x="1415" y="1049"/>
                </a:lnTo>
                <a:lnTo>
                  <a:pt x="1509" y="912"/>
                </a:lnTo>
                <a:lnTo>
                  <a:pt x="1618" y="770"/>
                </a:lnTo>
                <a:lnTo>
                  <a:pt x="1698" y="659"/>
                </a:lnTo>
                <a:lnTo>
                  <a:pt x="1820" y="517"/>
                </a:lnTo>
                <a:lnTo>
                  <a:pt x="1727" y="431"/>
                </a:lnTo>
                <a:lnTo>
                  <a:pt x="2200" y="267"/>
                </a:lnTo>
                <a:lnTo>
                  <a:pt x="2188" y="758"/>
                </a:lnTo>
                <a:lnTo>
                  <a:pt x="2070" y="685"/>
                </a:lnTo>
                <a:lnTo>
                  <a:pt x="1979" y="823"/>
                </a:lnTo>
                <a:lnTo>
                  <a:pt x="1871" y="971"/>
                </a:lnTo>
                <a:lnTo>
                  <a:pt x="1782" y="1107"/>
                </a:lnTo>
                <a:lnTo>
                  <a:pt x="1704" y="1233"/>
                </a:lnTo>
                <a:lnTo>
                  <a:pt x="1638" y="1350"/>
                </a:lnTo>
                <a:lnTo>
                  <a:pt x="1573" y="1475"/>
                </a:lnTo>
                <a:lnTo>
                  <a:pt x="1503" y="1629"/>
                </a:lnTo>
                <a:lnTo>
                  <a:pt x="1472" y="1785"/>
                </a:lnTo>
                <a:lnTo>
                  <a:pt x="1470" y="2260"/>
                </a:lnTo>
                <a:lnTo>
                  <a:pt x="735" y="2260"/>
                </a:lnTo>
                <a:lnTo>
                  <a:pt x="735" y="1786"/>
                </a:lnTo>
                <a:lnTo>
                  <a:pt x="702" y="1629"/>
                </a:lnTo>
                <a:lnTo>
                  <a:pt x="614" y="1438"/>
                </a:lnTo>
                <a:lnTo>
                  <a:pt x="542" y="1312"/>
                </a:lnTo>
                <a:lnTo>
                  <a:pt x="479" y="1206"/>
                </a:lnTo>
                <a:lnTo>
                  <a:pt x="403" y="1082"/>
                </a:lnTo>
                <a:lnTo>
                  <a:pt x="324" y="964"/>
                </a:lnTo>
                <a:lnTo>
                  <a:pt x="232" y="834"/>
                </a:lnTo>
                <a:lnTo>
                  <a:pt x="125" y="681"/>
                </a:lnTo>
                <a:lnTo>
                  <a:pt x="9" y="758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>
            <a:outerShdw dist="52363" dir="4557825" algn="ctr" rotWithShape="0">
              <a:srgbClr val="808080"/>
            </a:outerShdw>
          </a:effectLst>
          <a:extLst/>
        </p:spPr>
        <p:txBody>
          <a:bodyPr lIns="92382" tIns="46191" rIns="92382" bIns="46191"/>
          <a:lstStyle/>
          <a:p>
            <a:pPr algn="just">
              <a:lnSpc>
                <a:spcPct val="130000"/>
              </a:lnSpc>
              <a:buFontTx/>
              <a:buChar char="–"/>
              <a:defRPr/>
            </a:pPr>
            <a:endParaRPr lang="zh-CN" altLang="en-US"/>
          </a:p>
        </p:txBody>
      </p:sp>
      <p:pic>
        <p:nvPicPr>
          <p:cNvPr id="39" name="图片 73" descr="I:\桌面4\天加风冷螺杆副本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00" y="7537885"/>
            <a:ext cx="1486173" cy="11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" descr="E:\KINGSTON urDrive (J)\图片\置顶2副本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897042" y="5806178"/>
            <a:ext cx="1195388" cy="69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" name="Freeform 287"/>
          <p:cNvSpPr>
            <a:spLocks/>
          </p:cNvSpPr>
          <p:nvPr/>
        </p:nvSpPr>
        <p:spPr bwMode="auto">
          <a:xfrm rot="16200000">
            <a:off x="2503179" y="7154465"/>
            <a:ext cx="486749" cy="420428"/>
          </a:xfrm>
          <a:custGeom>
            <a:avLst/>
            <a:gdLst>
              <a:gd name="T0" fmla="*/ 0 w 1359"/>
              <a:gd name="T1" fmla="*/ 2147483647 h 1086"/>
              <a:gd name="T2" fmla="*/ 2147483647 w 1359"/>
              <a:gd name="T3" fmla="*/ 2147483647 h 1086"/>
              <a:gd name="T4" fmla="*/ 2147483647 w 1359"/>
              <a:gd name="T5" fmla="*/ 2147483647 h 1086"/>
              <a:gd name="T6" fmla="*/ 2147483647 w 1359"/>
              <a:gd name="T7" fmla="*/ 2147483647 h 1086"/>
              <a:gd name="T8" fmla="*/ 2147483647 w 1359"/>
              <a:gd name="T9" fmla="*/ 2147483647 h 1086"/>
              <a:gd name="T10" fmla="*/ 2147483647 w 1359"/>
              <a:gd name="T11" fmla="*/ 2147483647 h 1086"/>
              <a:gd name="T12" fmla="*/ 2147483647 w 1359"/>
              <a:gd name="T13" fmla="*/ 2147483647 h 1086"/>
              <a:gd name="T14" fmla="*/ 2147483647 w 1359"/>
              <a:gd name="T15" fmla="*/ 2147483647 h 1086"/>
              <a:gd name="T16" fmla="*/ 2147483647 w 1359"/>
              <a:gd name="T17" fmla="*/ 2147483647 h 1086"/>
              <a:gd name="T18" fmla="*/ 2147483647 w 1359"/>
              <a:gd name="T19" fmla="*/ 2147483647 h 1086"/>
              <a:gd name="T20" fmla="*/ 2147483647 w 1359"/>
              <a:gd name="T21" fmla="*/ 2147483647 h 1086"/>
              <a:gd name="T22" fmla="*/ 2147483647 w 1359"/>
              <a:gd name="T23" fmla="*/ 2147483647 h 1086"/>
              <a:gd name="T24" fmla="*/ 2147483647 w 1359"/>
              <a:gd name="T25" fmla="*/ 2147483647 h 1086"/>
              <a:gd name="T26" fmla="*/ 2147483647 w 1359"/>
              <a:gd name="T27" fmla="*/ 2147483647 h 1086"/>
              <a:gd name="T28" fmla="*/ 2147483647 w 1359"/>
              <a:gd name="T29" fmla="*/ 0 h 1086"/>
              <a:gd name="T30" fmla="*/ 2147483647 w 1359"/>
              <a:gd name="T31" fmla="*/ 2147483647 h 1086"/>
              <a:gd name="T32" fmla="*/ 2147483647 w 1359"/>
              <a:gd name="T33" fmla="*/ 2147483647 h 1086"/>
              <a:gd name="T34" fmla="*/ 2147483647 w 1359"/>
              <a:gd name="T35" fmla="*/ 2147483647 h 1086"/>
              <a:gd name="T36" fmla="*/ 2147483647 w 1359"/>
              <a:gd name="T37" fmla="*/ 2147483647 h 1086"/>
              <a:gd name="T38" fmla="*/ 2147483647 w 1359"/>
              <a:gd name="T39" fmla="*/ 2147483647 h 1086"/>
              <a:gd name="T40" fmla="*/ 2147483647 w 1359"/>
              <a:gd name="T41" fmla="*/ 2147483647 h 1086"/>
              <a:gd name="T42" fmla="*/ 2147483647 w 1359"/>
              <a:gd name="T43" fmla="*/ 2147483647 h 1086"/>
              <a:gd name="T44" fmla="*/ 2147483647 w 1359"/>
              <a:gd name="T45" fmla="*/ 2147483647 h 1086"/>
              <a:gd name="T46" fmla="*/ 2147483647 w 1359"/>
              <a:gd name="T47" fmla="*/ 2147483647 h 1086"/>
              <a:gd name="T48" fmla="*/ 2147483647 w 1359"/>
              <a:gd name="T49" fmla="*/ 2147483647 h 1086"/>
              <a:gd name="T50" fmla="*/ 2147483647 w 1359"/>
              <a:gd name="T51" fmla="*/ 2147483647 h 1086"/>
              <a:gd name="T52" fmla="*/ 2147483647 w 1359"/>
              <a:gd name="T53" fmla="*/ 2147483647 h 1086"/>
              <a:gd name="T54" fmla="*/ 2147483647 w 1359"/>
              <a:gd name="T55" fmla="*/ 2147483647 h 1086"/>
              <a:gd name="T56" fmla="*/ 2147483647 w 1359"/>
              <a:gd name="T57" fmla="*/ 2147483647 h 1086"/>
              <a:gd name="T58" fmla="*/ 2147483647 w 1359"/>
              <a:gd name="T59" fmla="*/ 2147483647 h 1086"/>
              <a:gd name="T60" fmla="*/ 2147483647 w 1359"/>
              <a:gd name="T61" fmla="*/ 2147483647 h 1086"/>
              <a:gd name="T62" fmla="*/ 2147483647 w 1359"/>
              <a:gd name="T63" fmla="*/ 2147483647 h 1086"/>
              <a:gd name="T64" fmla="*/ 2147483647 w 1359"/>
              <a:gd name="T65" fmla="*/ 2147483647 h 1086"/>
              <a:gd name="T66" fmla="*/ 2147483647 w 1359"/>
              <a:gd name="T67" fmla="*/ 2147483647 h 1086"/>
              <a:gd name="T68" fmla="*/ 2147483647 w 1359"/>
              <a:gd name="T69" fmla="*/ 2147483647 h 1086"/>
              <a:gd name="T70" fmla="*/ 2147483647 w 1359"/>
              <a:gd name="T71" fmla="*/ 2147483647 h 1086"/>
              <a:gd name="T72" fmla="*/ 2147483647 w 1359"/>
              <a:gd name="T73" fmla="*/ 2147483647 h 1086"/>
              <a:gd name="T74" fmla="*/ 2147483647 w 1359"/>
              <a:gd name="T75" fmla="*/ 2147483647 h 1086"/>
              <a:gd name="T76" fmla="*/ 2147483647 w 1359"/>
              <a:gd name="T77" fmla="*/ 2147483647 h 1086"/>
              <a:gd name="T78" fmla="*/ 2147483647 w 1359"/>
              <a:gd name="T79" fmla="*/ 2147483647 h 1086"/>
              <a:gd name="T80" fmla="*/ 2147483647 w 1359"/>
              <a:gd name="T81" fmla="*/ 2147483647 h 1086"/>
              <a:gd name="T82" fmla="*/ 2147483647 w 1359"/>
              <a:gd name="T83" fmla="*/ 2147483647 h 1086"/>
              <a:gd name="T84" fmla="*/ 2147483647 w 1359"/>
              <a:gd name="T85" fmla="*/ 2147483647 h 1086"/>
              <a:gd name="T86" fmla="*/ 2147483647 w 1359"/>
              <a:gd name="T87" fmla="*/ 2147483647 h 1086"/>
              <a:gd name="T88" fmla="*/ 2147483647 w 1359"/>
              <a:gd name="T89" fmla="*/ 2147483647 h 1086"/>
              <a:gd name="T90" fmla="*/ 2147483647 w 1359"/>
              <a:gd name="T91" fmla="*/ 2147483647 h 1086"/>
              <a:gd name="T92" fmla="*/ 2147483647 w 1359"/>
              <a:gd name="T93" fmla="*/ 2147483647 h 1086"/>
              <a:gd name="T94" fmla="*/ 2147483647 w 1359"/>
              <a:gd name="T95" fmla="*/ 2147483647 h 1086"/>
              <a:gd name="T96" fmla="*/ 2147483647 w 1359"/>
              <a:gd name="T97" fmla="*/ 2147483647 h 1086"/>
              <a:gd name="T98" fmla="*/ 2147483647 w 1359"/>
              <a:gd name="T99" fmla="*/ 2147483647 h 1086"/>
              <a:gd name="T100" fmla="*/ 0 w 1359"/>
              <a:gd name="T101" fmla="*/ 2147483647 h 108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59"/>
              <a:gd name="T154" fmla="*/ 0 h 1086"/>
              <a:gd name="T155" fmla="*/ 1359 w 1359"/>
              <a:gd name="T156" fmla="*/ 1086 h 108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59" h="1086">
                <a:moveTo>
                  <a:pt x="0" y="441"/>
                </a:moveTo>
                <a:lnTo>
                  <a:pt x="231" y="354"/>
                </a:lnTo>
                <a:lnTo>
                  <a:pt x="342" y="324"/>
                </a:lnTo>
                <a:lnTo>
                  <a:pt x="462" y="315"/>
                </a:lnTo>
                <a:lnTo>
                  <a:pt x="552" y="321"/>
                </a:lnTo>
                <a:lnTo>
                  <a:pt x="585" y="321"/>
                </a:lnTo>
                <a:lnTo>
                  <a:pt x="567" y="288"/>
                </a:lnTo>
                <a:lnTo>
                  <a:pt x="528" y="240"/>
                </a:lnTo>
                <a:lnTo>
                  <a:pt x="492" y="198"/>
                </a:lnTo>
                <a:lnTo>
                  <a:pt x="447" y="153"/>
                </a:lnTo>
                <a:lnTo>
                  <a:pt x="405" y="105"/>
                </a:lnTo>
                <a:lnTo>
                  <a:pt x="357" y="72"/>
                </a:lnTo>
                <a:lnTo>
                  <a:pt x="315" y="42"/>
                </a:lnTo>
                <a:lnTo>
                  <a:pt x="264" y="18"/>
                </a:lnTo>
                <a:lnTo>
                  <a:pt x="219" y="0"/>
                </a:lnTo>
                <a:lnTo>
                  <a:pt x="279" y="6"/>
                </a:lnTo>
                <a:lnTo>
                  <a:pt x="360" y="24"/>
                </a:lnTo>
                <a:lnTo>
                  <a:pt x="438" y="51"/>
                </a:lnTo>
                <a:lnTo>
                  <a:pt x="516" y="75"/>
                </a:lnTo>
                <a:lnTo>
                  <a:pt x="579" y="102"/>
                </a:lnTo>
                <a:lnTo>
                  <a:pt x="675" y="153"/>
                </a:lnTo>
                <a:lnTo>
                  <a:pt x="741" y="195"/>
                </a:lnTo>
                <a:lnTo>
                  <a:pt x="837" y="270"/>
                </a:lnTo>
                <a:lnTo>
                  <a:pt x="945" y="357"/>
                </a:lnTo>
                <a:lnTo>
                  <a:pt x="1032" y="459"/>
                </a:lnTo>
                <a:lnTo>
                  <a:pt x="1107" y="555"/>
                </a:lnTo>
                <a:lnTo>
                  <a:pt x="1173" y="651"/>
                </a:lnTo>
                <a:lnTo>
                  <a:pt x="1224" y="738"/>
                </a:lnTo>
                <a:lnTo>
                  <a:pt x="1239" y="765"/>
                </a:lnTo>
                <a:lnTo>
                  <a:pt x="1359" y="732"/>
                </a:lnTo>
                <a:lnTo>
                  <a:pt x="1347" y="1086"/>
                </a:lnTo>
                <a:lnTo>
                  <a:pt x="1200" y="1050"/>
                </a:lnTo>
                <a:lnTo>
                  <a:pt x="1113" y="1026"/>
                </a:lnTo>
                <a:lnTo>
                  <a:pt x="1020" y="1002"/>
                </a:lnTo>
                <a:lnTo>
                  <a:pt x="930" y="984"/>
                </a:lnTo>
                <a:lnTo>
                  <a:pt x="837" y="963"/>
                </a:lnTo>
                <a:lnTo>
                  <a:pt x="720" y="936"/>
                </a:lnTo>
                <a:lnTo>
                  <a:pt x="849" y="900"/>
                </a:lnTo>
                <a:lnTo>
                  <a:pt x="945" y="873"/>
                </a:lnTo>
                <a:lnTo>
                  <a:pt x="993" y="858"/>
                </a:lnTo>
                <a:lnTo>
                  <a:pt x="918" y="798"/>
                </a:lnTo>
                <a:lnTo>
                  <a:pt x="828" y="741"/>
                </a:lnTo>
                <a:lnTo>
                  <a:pt x="726" y="684"/>
                </a:lnTo>
                <a:lnTo>
                  <a:pt x="618" y="630"/>
                </a:lnTo>
                <a:lnTo>
                  <a:pt x="498" y="576"/>
                </a:lnTo>
                <a:lnTo>
                  <a:pt x="408" y="543"/>
                </a:lnTo>
                <a:lnTo>
                  <a:pt x="303" y="504"/>
                </a:lnTo>
                <a:lnTo>
                  <a:pt x="219" y="483"/>
                </a:lnTo>
                <a:lnTo>
                  <a:pt x="123" y="462"/>
                </a:lnTo>
                <a:lnTo>
                  <a:pt x="30" y="447"/>
                </a:lnTo>
                <a:lnTo>
                  <a:pt x="0" y="441"/>
                </a:lnTo>
                <a:close/>
              </a:path>
            </a:pathLst>
          </a:custGeom>
          <a:gradFill rotWithShape="0">
            <a:gsLst>
              <a:gs pos="0">
                <a:srgbClr val="000052"/>
              </a:gs>
              <a:gs pos="100000">
                <a:srgbClr val="4D4D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2" name="Freeform 291"/>
          <p:cNvSpPr>
            <a:spLocks/>
          </p:cNvSpPr>
          <p:nvPr/>
        </p:nvSpPr>
        <p:spPr bwMode="auto">
          <a:xfrm rot="16200000" flipH="1">
            <a:off x="2503179" y="6480394"/>
            <a:ext cx="486749" cy="420428"/>
          </a:xfrm>
          <a:custGeom>
            <a:avLst/>
            <a:gdLst>
              <a:gd name="T0" fmla="*/ 0 w 1359"/>
              <a:gd name="T1" fmla="*/ 2147483647 h 1086"/>
              <a:gd name="T2" fmla="*/ 2147483647 w 1359"/>
              <a:gd name="T3" fmla="*/ 2147483647 h 1086"/>
              <a:gd name="T4" fmla="*/ 2147483647 w 1359"/>
              <a:gd name="T5" fmla="*/ 2147483647 h 1086"/>
              <a:gd name="T6" fmla="*/ 2147483647 w 1359"/>
              <a:gd name="T7" fmla="*/ 2147483647 h 1086"/>
              <a:gd name="T8" fmla="*/ 2147483647 w 1359"/>
              <a:gd name="T9" fmla="*/ 2147483647 h 1086"/>
              <a:gd name="T10" fmla="*/ 2147483647 w 1359"/>
              <a:gd name="T11" fmla="*/ 2147483647 h 1086"/>
              <a:gd name="T12" fmla="*/ 2147483647 w 1359"/>
              <a:gd name="T13" fmla="*/ 2147483647 h 1086"/>
              <a:gd name="T14" fmla="*/ 2147483647 w 1359"/>
              <a:gd name="T15" fmla="*/ 2147483647 h 1086"/>
              <a:gd name="T16" fmla="*/ 2147483647 w 1359"/>
              <a:gd name="T17" fmla="*/ 2147483647 h 1086"/>
              <a:gd name="T18" fmla="*/ 2147483647 w 1359"/>
              <a:gd name="T19" fmla="*/ 2147483647 h 1086"/>
              <a:gd name="T20" fmla="*/ 2147483647 w 1359"/>
              <a:gd name="T21" fmla="*/ 2147483647 h 1086"/>
              <a:gd name="T22" fmla="*/ 2147483647 w 1359"/>
              <a:gd name="T23" fmla="*/ 2147483647 h 1086"/>
              <a:gd name="T24" fmla="*/ 2147483647 w 1359"/>
              <a:gd name="T25" fmla="*/ 2147483647 h 1086"/>
              <a:gd name="T26" fmla="*/ 2147483647 w 1359"/>
              <a:gd name="T27" fmla="*/ 2147483647 h 1086"/>
              <a:gd name="T28" fmla="*/ 2147483647 w 1359"/>
              <a:gd name="T29" fmla="*/ 0 h 1086"/>
              <a:gd name="T30" fmla="*/ 2147483647 w 1359"/>
              <a:gd name="T31" fmla="*/ 2147483647 h 1086"/>
              <a:gd name="T32" fmla="*/ 2147483647 w 1359"/>
              <a:gd name="T33" fmla="*/ 2147483647 h 1086"/>
              <a:gd name="T34" fmla="*/ 2147483647 w 1359"/>
              <a:gd name="T35" fmla="*/ 2147483647 h 1086"/>
              <a:gd name="T36" fmla="*/ 2147483647 w 1359"/>
              <a:gd name="T37" fmla="*/ 2147483647 h 1086"/>
              <a:gd name="T38" fmla="*/ 2147483647 w 1359"/>
              <a:gd name="T39" fmla="*/ 2147483647 h 1086"/>
              <a:gd name="T40" fmla="*/ 2147483647 w 1359"/>
              <a:gd name="T41" fmla="*/ 2147483647 h 1086"/>
              <a:gd name="T42" fmla="*/ 2147483647 w 1359"/>
              <a:gd name="T43" fmla="*/ 2147483647 h 1086"/>
              <a:gd name="T44" fmla="*/ 2147483647 w 1359"/>
              <a:gd name="T45" fmla="*/ 2147483647 h 1086"/>
              <a:gd name="T46" fmla="*/ 2147483647 w 1359"/>
              <a:gd name="T47" fmla="*/ 2147483647 h 1086"/>
              <a:gd name="T48" fmla="*/ 2147483647 w 1359"/>
              <a:gd name="T49" fmla="*/ 2147483647 h 1086"/>
              <a:gd name="T50" fmla="*/ 2147483647 w 1359"/>
              <a:gd name="T51" fmla="*/ 2147483647 h 1086"/>
              <a:gd name="T52" fmla="*/ 2147483647 w 1359"/>
              <a:gd name="T53" fmla="*/ 2147483647 h 1086"/>
              <a:gd name="T54" fmla="*/ 2147483647 w 1359"/>
              <a:gd name="T55" fmla="*/ 2147483647 h 1086"/>
              <a:gd name="T56" fmla="*/ 2147483647 w 1359"/>
              <a:gd name="T57" fmla="*/ 2147483647 h 1086"/>
              <a:gd name="T58" fmla="*/ 2147483647 w 1359"/>
              <a:gd name="T59" fmla="*/ 2147483647 h 1086"/>
              <a:gd name="T60" fmla="*/ 2147483647 w 1359"/>
              <a:gd name="T61" fmla="*/ 2147483647 h 1086"/>
              <a:gd name="T62" fmla="*/ 2147483647 w 1359"/>
              <a:gd name="T63" fmla="*/ 2147483647 h 1086"/>
              <a:gd name="T64" fmla="*/ 2147483647 w 1359"/>
              <a:gd name="T65" fmla="*/ 2147483647 h 1086"/>
              <a:gd name="T66" fmla="*/ 2147483647 w 1359"/>
              <a:gd name="T67" fmla="*/ 2147483647 h 1086"/>
              <a:gd name="T68" fmla="*/ 2147483647 w 1359"/>
              <a:gd name="T69" fmla="*/ 2147483647 h 1086"/>
              <a:gd name="T70" fmla="*/ 2147483647 w 1359"/>
              <a:gd name="T71" fmla="*/ 2147483647 h 1086"/>
              <a:gd name="T72" fmla="*/ 2147483647 w 1359"/>
              <a:gd name="T73" fmla="*/ 2147483647 h 1086"/>
              <a:gd name="T74" fmla="*/ 2147483647 w 1359"/>
              <a:gd name="T75" fmla="*/ 2147483647 h 1086"/>
              <a:gd name="T76" fmla="*/ 2147483647 w 1359"/>
              <a:gd name="T77" fmla="*/ 2147483647 h 1086"/>
              <a:gd name="T78" fmla="*/ 2147483647 w 1359"/>
              <a:gd name="T79" fmla="*/ 2147483647 h 1086"/>
              <a:gd name="T80" fmla="*/ 2147483647 w 1359"/>
              <a:gd name="T81" fmla="*/ 2147483647 h 1086"/>
              <a:gd name="T82" fmla="*/ 2147483647 w 1359"/>
              <a:gd name="T83" fmla="*/ 2147483647 h 1086"/>
              <a:gd name="T84" fmla="*/ 2147483647 w 1359"/>
              <a:gd name="T85" fmla="*/ 2147483647 h 1086"/>
              <a:gd name="T86" fmla="*/ 2147483647 w 1359"/>
              <a:gd name="T87" fmla="*/ 2147483647 h 1086"/>
              <a:gd name="T88" fmla="*/ 2147483647 w 1359"/>
              <a:gd name="T89" fmla="*/ 2147483647 h 1086"/>
              <a:gd name="T90" fmla="*/ 2147483647 w 1359"/>
              <a:gd name="T91" fmla="*/ 2147483647 h 1086"/>
              <a:gd name="T92" fmla="*/ 2147483647 w 1359"/>
              <a:gd name="T93" fmla="*/ 2147483647 h 1086"/>
              <a:gd name="T94" fmla="*/ 2147483647 w 1359"/>
              <a:gd name="T95" fmla="*/ 2147483647 h 1086"/>
              <a:gd name="T96" fmla="*/ 2147483647 w 1359"/>
              <a:gd name="T97" fmla="*/ 2147483647 h 1086"/>
              <a:gd name="T98" fmla="*/ 2147483647 w 1359"/>
              <a:gd name="T99" fmla="*/ 2147483647 h 1086"/>
              <a:gd name="T100" fmla="*/ 0 w 1359"/>
              <a:gd name="T101" fmla="*/ 2147483647 h 108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359"/>
              <a:gd name="T154" fmla="*/ 0 h 1086"/>
              <a:gd name="T155" fmla="*/ 1359 w 1359"/>
              <a:gd name="T156" fmla="*/ 1086 h 108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359" h="1086">
                <a:moveTo>
                  <a:pt x="0" y="441"/>
                </a:moveTo>
                <a:lnTo>
                  <a:pt x="231" y="354"/>
                </a:lnTo>
                <a:lnTo>
                  <a:pt x="342" y="324"/>
                </a:lnTo>
                <a:lnTo>
                  <a:pt x="462" y="315"/>
                </a:lnTo>
                <a:lnTo>
                  <a:pt x="552" y="321"/>
                </a:lnTo>
                <a:lnTo>
                  <a:pt x="585" y="321"/>
                </a:lnTo>
                <a:lnTo>
                  <a:pt x="567" y="288"/>
                </a:lnTo>
                <a:lnTo>
                  <a:pt x="528" y="240"/>
                </a:lnTo>
                <a:lnTo>
                  <a:pt x="492" y="198"/>
                </a:lnTo>
                <a:lnTo>
                  <a:pt x="447" y="153"/>
                </a:lnTo>
                <a:lnTo>
                  <a:pt x="405" y="105"/>
                </a:lnTo>
                <a:lnTo>
                  <a:pt x="357" y="72"/>
                </a:lnTo>
                <a:lnTo>
                  <a:pt x="315" y="42"/>
                </a:lnTo>
                <a:lnTo>
                  <a:pt x="264" y="18"/>
                </a:lnTo>
                <a:lnTo>
                  <a:pt x="219" y="0"/>
                </a:lnTo>
                <a:lnTo>
                  <a:pt x="279" y="6"/>
                </a:lnTo>
                <a:lnTo>
                  <a:pt x="360" y="24"/>
                </a:lnTo>
                <a:lnTo>
                  <a:pt x="438" y="51"/>
                </a:lnTo>
                <a:lnTo>
                  <a:pt x="516" y="75"/>
                </a:lnTo>
                <a:lnTo>
                  <a:pt x="579" y="102"/>
                </a:lnTo>
                <a:lnTo>
                  <a:pt x="675" y="153"/>
                </a:lnTo>
                <a:lnTo>
                  <a:pt x="741" y="195"/>
                </a:lnTo>
                <a:lnTo>
                  <a:pt x="837" y="270"/>
                </a:lnTo>
                <a:lnTo>
                  <a:pt x="945" y="357"/>
                </a:lnTo>
                <a:lnTo>
                  <a:pt x="1032" y="459"/>
                </a:lnTo>
                <a:lnTo>
                  <a:pt x="1107" y="555"/>
                </a:lnTo>
                <a:lnTo>
                  <a:pt x="1173" y="651"/>
                </a:lnTo>
                <a:lnTo>
                  <a:pt x="1224" y="738"/>
                </a:lnTo>
                <a:lnTo>
                  <a:pt x="1239" y="765"/>
                </a:lnTo>
                <a:lnTo>
                  <a:pt x="1359" y="732"/>
                </a:lnTo>
                <a:lnTo>
                  <a:pt x="1347" y="1086"/>
                </a:lnTo>
                <a:lnTo>
                  <a:pt x="1200" y="1050"/>
                </a:lnTo>
                <a:lnTo>
                  <a:pt x="1113" y="1026"/>
                </a:lnTo>
                <a:lnTo>
                  <a:pt x="1020" y="1002"/>
                </a:lnTo>
                <a:lnTo>
                  <a:pt x="930" y="984"/>
                </a:lnTo>
                <a:lnTo>
                  <a:pt x="837" y="963"/>
                </a:lnTo>
                <a:lnTo>
                  <a:pt x="720" y="936"/>
                </a:lnTo>
                <a:lnTo>
                  <a:pt x="849" y="900"/>
                </a:lnTo>
                <a:lnTo>
                  <a:pt x="945" y="873"/>
                </a:lnTo>
                <a:lnTo>
                  <a:pt x="993" y="858"/>
                </a:lnTo>
                <a:lnTo>
                  <a:pt x="918" y="798"/>
                </a:lnTo>
                <a:lnTo>
                  <a:pt x="828" y="741"/>
                </a:lnTo>
                <a:lnTo>
                  <a:pt x="726" y="684"/>
                </a:lnTo>
                <a:lnTo>
                  <a:pt x="618" y="630"/>
                </a:lnTo>
                <a:lnTo>
                  <a:pt x="498" y="576"/>
                </a:lnTo>
                <a:lnTo>
                  <a:pt x="408" y="543"/>
                </a:lnTo>
                <a:lnTo>
                  <a:pt x="303" y="504"/>
                </a:lnTo>
                <a:lnTo>
                  <a:pt x="219" y="483"/>
                </a:lnTo>
                <a:lnTo>
                  <a:pt x="123" y="462"/>
                </a:lnTo>
                <a:lnTo>
                  <a:pt x="30" y="447"/>
                </a:lnTo>
                <a:lnTo>
                  <a:pt x="0" y="441"/>
                </a:lnTo>
                <a:close/>
              </a:path>
            </a:pathLst>
          </a:custGeom>
          <a:gradFill rotWithShape="0">
            <a:gsLst>
              <a:gs pos="0">
                <a:srgbClr val="4D4DFF"/>
              </a:gs>
              <a:gs pos="100000">
                <a:srgbClr val="00005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3" name="Freeform 296"/>
          <p:cNvSpPr>
            <a:spLocks/>
          </p:cNvSpPr>
          <p:nvPr/>
        </p:nvSpPr>
        <p:spPr bwMode="auto">
          <a:xfrm rot="16200000">
            <a:off x="2547757" y="6861606"/>
            <a:ext cx="253580" cy="336033"/>
          </a:xfrm>
          <a:custGeom>
            <a:avLst/>
            <a:gdLst>
              <a:gd name="T0" fmla="*/ 359 w 708"/>
              <a:gd name="T1" fmla="*/ 75 h 868"/>
              <a:gd name="T2" fmla="*/ 110 w 708"/>
              <a:gd name="T3" fmla="*/ 1 h 868"/>
              <a:gd name="T4" fmla="*/ 136 w 708"/>
              <a:gd name="T5" fmla="*/ 67 h 868"/>
              <a:gd name="T6" fmla="*/ 158 w 708"/>
              <a:gd name="T7" fmla="*/ 139 h 868"/>
              <a:gd name="T8" fmla="*/ 171 w 708"/>
              <a:gd name="T9" fmla="*/ 199 h 868"/>
              <a:gd name="T10" fmla="*/ 178 w 708"/>
              <a:gd name="T11" fmla="*/ 247 h 868"/>
              <a:gd name="T12" fmla="*/ 188 w 708"/>
              <a:gd name="T13" fmla="*/ 313 h 868"/>
              <a:gd name="T14" fmla="*/ 189 w 708"/>
              <a:gd name="T15" fmla="*/ 379 h 868"/>
              <a:gd name="T16" fmla="*/ 193 w 708"/>
              <a:gd name="T17" fmla="*/ 445 h 868"/>
              <a:gd name="T18" fmla="*/ 184 w 708"/>
              <a:gd name="T19" fmla="*/ 553 h 868"/>
              <a:gd name="T20" fmla="*/ 0 w 708"/>
              <a:gd name="T21" fmla="*/ 553 h 868"/>
              <a:gd name="T22" fmla="*/ 353 w 708"/>
              <a:gd name="T23" fmla="*/ 868 h 868"/>
              <a:gd name="T24" fmla="*/ 708 w 708"/>
              <a:gd name="T25" fmla="*/ 559 h 868"/>
              <a:gd name="T26" fmla="*/ 524 w 708"/>
              <a:gd name="T27" fmla="*/ 556 h 868"/>
              <a:gd name="T28" fmla="*/ 520 w 708"/>
              <a:gd name="T29" fmla="*/ 478 h 868"/>
              <a:gd name="T30" fmla="*/ 520 w 708"/>
              <a:gd name="T31" fmla="*/ 424 h 868"/>
              <a:gd name="T32" fmla="*/ 522 w 708"/>
              <a:gd name="T33" fmla="*/ 358 h 868"/>
              <a:gd name="T34" fmla="*/ 528 w 708"/>
              <a:gd name="T35" fmla="*/ 280 h 868"/>
              <a:gd name="T36" fmla="*/ 541 w 708"/>
              <a:gd name="T37" fmla="*/ 190 h 868"/>
              <a:gd name="T38" fmla="*/ 568 w 708"/>
              <a:gd name="T39" fmla="*/ 85 h 868"/>
              <a:gd name="T40" fmla="*/ 596 w 708"/>
              <a:gd name="T41" fmla="*/ 0 h 868"/>
              <a:gd name="T42" fmla="*/ 368 w 708"/>
              <a:gd name="T43" fmla="*/ 69 h 868"/>
              <a:gd name="T44" fmla="*/ 359 w 708"/>
              <a:gd name="T45" fmla="*/ 75 h 8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708"/>
              <a:gd name="T70" fmla="*/ 0 h 868"/>
              <a:gd name="T71" fmla="*/ 708 w 708"/>
              <a:gd name="T72" fmla="*/ 868 h 86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708" h="868">
                <a:moveTo>
                  <a:pt x="359" y="75"/>
                </a:moveTo>
                <a:lnTo>
                  <a:pt x="110" y="1"/>
                </a:lnTo>
                <a:lnTo>
                  <a:pt x="136" y="67"/>
                </a:lnTo>
                <a:lnTo>
                  <a:pt x="158" y="139"/>
                </a:lnTo>
                <a:lnTo>
                  <a:pt x="171" y="199"/>
                </a:lnTo>
                <a:lnTo>
                  <a:pt x="178" y="247"/>
                </a:lnTo>
                <a:lnTo>
                  <a:pt x="188" y="313"/>
                </a:lnTo>
                <a:lnTo>
                  <a:pt x="189" y="379"/>
                </a:lnTo>
                <a:lnTo>
                  <a:pt x="193" y="445"/>
                </a:lnTo>
                <a:lnTo>
                  <a:pt x="184" y="553"/>
                </a:lnTo>
                <a:lnTo>
                  <a:pt x="0" y="553"/>
                </a:lnTo>
                <a:lnTo>
                  <a:pt x="353" y="868"/>
                </a:lnTo>
                <a:lnTo>
                  <a:pt x="708" y="559"/>
                </a:lnTo>
                <a:lnTo>
                  <a:pt x="524" y="556"/>
                </a:lnTo>
                <a:lnTo>
                  <a:pt x="520" y="478"/>
                </a:lnTo>
                <a:lnTo>
                  <a:pt x="520" y="424"/>
                </a:lnTo>
                <a:lnTo>
                  <a:pt x="522" y="358"/>
                </a:lnTo>
                <a:lnTo>
                  <a:pt x="528" y="280"/>
                </a:lnTo>
                <a:lnTo>
                  <a:pt x="541" y="190"/>
                </a:lnTo>
                <a:lnTo>
                  <a:pt x="568" y="85"/>
                </a:lnTo>
                <a:lnTo>
                  <a:pt x="596" y="0"/>
                </a:lnTo>
                <a:lnTo>
                  <a:pt x="368" y="69"/>
                </a:lnTo>
                <a:lnTo>
                  <a:pt x="359" y="75"/>
                </a:lnTo>
                <a:close/>
              </a:path>
            </a:pathLst>
          </a:custGeom>
          <a:gradFill rotWithShape="0">
            <a:gsLst>
              <a:gs pos="0">
                <a:srgbClr val="000052"/>
              </a:gs>
              <a:gs pos="100000">
                <a:srgbClr val="4D4D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仿宋_GB2312" pitchFamily="49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44" name="Picture 2" descr="D:\D_data\Backup to New PC\Boris\Project\HGC - TaiPo New DC\Others\IMG_0505.JPG"/>
          <p:cNvPicPr>
            <a:picLocks noChangeAspect="1" noChangeArrowheads="1"/>
          </p:cNvPicPr>
          <p:nvPr/>
        </p:nvPicPr>
        <p:blipFill>
          <a:blip r:embed="rId19" cstate="print"/>
          <a:srcRect l="1923" t="7661" r="7692"/>
          <a:stretch>
            <a:fillRect/>
          </a:stretch>
        </p:blipFill>
        <p:spPr bwMode="auto">
          <a:xfrm>
            <a:off x="9137104" y="6501503"/>
            <a:ext cx="2336280" cy="155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2" descr="D:\D_data\Backup to New PC\Boris\Project\HGC - TaiPo New DC\Others\IMG_2196.JPG"/>
          <p:cNvPicPr>
            <a:picLocks noChangeAspect="1" noChangeArrowheads="1"/>
          </p:cNvPicPr>
          <p:nvPr/>
        </p:nvPicPr>
        <p:blipFill>
          <a:blip r:embed="rId20" cstate="print"/>
          <a:srcRect l="4791" t="7298" r="5791"/>
          <a:stretch>
            <a:fillRect/>
          </a:stretch>
        </p:blipFill>
        <p:spPr bwMode="auto">
          <a:xfrm>
            <a:off x="10305244" y="2594283"/>
            <a:ext cx="1040136" cy="143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矩形 45"/>
          <p:cNvSpPr/>
          <p:nvPr/>
        </p:nvSpPr>
        <p:spPr>
          <a:xfrm>
            <a:off x="4012400" y="5434154"/>
            <a:ext cx="1526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FF0000"/>
                </a:solidFill>
              </a:rPr>
              <a:t>MVAC Solution </a:t>
            </a:r>
            <a:endParaRPr lang="en-US" altLang="zh-TW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0"/>
            <a:ext cx="12801600" cy="162504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13" name="標題 29"/>
          <p:cNvSpPr>
            <a:spLocks noGrp="1"/>
          </p:cNvSpPr>
          <p:nvPr>
            <p:ph type="title"/>
          </p:nvPr>
        </p:nvSpPr>
        <p:spPr>
          <a:xfrm>
            <a:off x="3160440" y="408112"/>
            <a:ext cx="5112567" cy="93812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 smtClean="0">
                <a:solidFill>
                  <a:schemeClr val="bg1"/>
                </a:solidFill>
              </a:rPr>
              <a:t>T&amp;C and Maintenance Service </a:t>
            </a:r>
          </a:p>
        </p:txBody>
      </p:sp>
      <p:pic>
        <p:nvPicPr>
          <p:cNvPr id="4" name="Picture 5" descr="DSC_439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228" y="4713880"/>
            <a:ext cx="3450715" cy="2309001"/>
          </a:xfrm>
          <a:prstGeom prst="rect">
            <a:avLst/>
          </a:prstGeom>
          <a:solidFill>
            <a:schemeClr val="bg1">
              <a:alpha val="56078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063856" y="1847879"/>
            <a:ext cx="3384376" cy="684076"/>
          </a:xfrm>
          <a:prstGeom prst="rect">
            <a:avLst/>
          </a:prstGeom>
        </p:spPr>
        <p:txBody>
          <a:bodyPr/>
          <a:lstStyle/>
          <a:p>
            <a:pPr marL="480003" marR="0" lvl="0" indent="-480003" algn="just" defTabSz="12800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Thermo Scan for Electrical System to ensure </a:t>
            </a:r>
            <a:r>
              <a:rPr kumimoji="0" lang="en-US" altLang="zh-TW" sz="140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integrity of electrical system </a:t>
            </a:r>
            <a:endParaRPr kumimoji="0" lang="en-US" altLang="zh-TW" sz="140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圖片 2" descr="C:\Documents and Settings\Administrator\桌面\Jockey Club thermo\photo\DSCN311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6096" t="17390" r="25984" b="20425"/>
          <a:stretch>
            <a:fillRect/>
          </a:stretch>
        </p:blipFill>
        <p:spPr bwMode="auto">
          <a:xfrm>
            <a:off x="8371156" y="2526957"/>
            <a:ext cx="1753008" cy="140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圖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0760" y="2526957"/>
            <a:ext cx="2122329" cy="1383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 flipH="1">
            <a:off x="-1" y="2155606"/>
            <a:ext cx="4571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tabLst>
                <a:tab pos="698500" algn="dec"/>
                <a:tab pos="877888" algn="l"/>
                <a:tab pos="1219200" algn="l"/>
              </a:tabLst>
            </a:pPr>
            <a:endParaRPr kumimoji="0" lang="zh-TW" altLang="zh-TW" sz="2400">
              <a:latin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51605" y="7117437"/>
            <a:ext cx="3024336" cy="360040"/>
          </a:xfrm>
          <a:prstGeom prst="rect">
            <a:avLst/>
          </a:prstGeom>
        </p:spPr>
        <p:txBody>
          <a:bodyPr/>
          <a:lstStyle/>
          <a:p>
            <a:pPr marL="480003" marR="0" lvl="0" indent="-480003" algn="l" defTabSz="12800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Heat load test</a:t>
            </a:r>
          </a:p>
        </p:txBody>
      </p:sp>
      <p:sp>
        <p:nvSpPr>
          <p:cNvPr id="16" name="矩形 15"/>
          <p:cNvSpPr/>
          <p:nvPr/>
        </p:nvSpPr>
        <p:spPr>
          <a:xfrm>
            <a:off x="387390" y="4152528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b="1" dirty="0" smtClean="0"/>
              <a:t>integrated Performance Verification Testing (</a:t>
            </a:r>
            <a:r>
              <a:rPr lang="en-US" altLang="zh-TW" sz="1400" b="1" dirty="0" err="1" smtClean="0"/>
              <a:t>iPVT</a:t>
            </a:r>
            <a:r>
              <a:rPr lang="en-US" altLang="zh-TW" sz="1400" b="1" baseline="30000" dirty="0" err="1" smtClean="0"/>
              <a:t>TM</a:t>
            </a:r>
            <a:r>
              <a:rPr lang="en-US" altLang="zh-TW" sz="1400" b="1" dirty="0" smtClean="0"/>
              <a:t>)</a:t>
            </a:r>
            <a:endParaRPr lang="en-US" altLang="zh-TW" sz="1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5" y="1824406"/>
            <a:ext cx="4608512" cy="214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“testing and commissioning for data centre”的图片搜索结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3" y="22615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all Center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62425" y="4713880"/>
            <a:ext cx="3060848" cy="302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"/>
          <p:cNvSpPr/>
          <p:nvPr/>
        </p:nvSpPr>
        <p:spPr>
          <a:xfrm>
            <a:off x="4240560" y="4930000"/>
            <a:ext cx="41305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1" lang="en-US" altLang="zh-TW" sz="1400" b="1" u="sng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Maintenance Service </a:t>
            </a:r>
            <a:endParaRPr kumimoji="1" lang="en-US" altLang="zh-TW" sz="1400" dirty="0">
              <a:latin typeface="Arial" pitchFamily="34" charset="0"/>
              <a:ea typeface="新細明體" pitchFamily="18" charset="-12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Tahoma" pitchFamily="34" charset="0"/>
                <a:ea typeface="新細明體" pitchFamily="18" charset="-120"/>
                <a:cs typeface="Tahoma" pitchFamily="34" charset="0"/>
              </a:rPr>
              <a:t>Preventive </a:t>
            </a:r>
            <a:r>
              <a:rPr kumimoji="1" lang="en-US" altLang="zh-TW" sz="1400" dirty="0">
                <a:solidFill>
                  <a:srgbClr val="002060"/>
                </a:solidFill>
                <a:latin typeface="Tahoma" pitchFamily="34" charset="0"/>
                <a:ea typeface="新細明體" pitchFamily="18" charset="-120"/>
                <a:cs typeface="Tahoma" pitchFamily="34" charset="0"/>
              </a:rPr>
              <a:t>maintenance </a:t>
            </a:r>
            <a:endParaRPr kumimoji="1" lang="en-US" altLang="zh-TW" sz="1400" dirty="0" smtClean="0">
              <a:solidFill>
                <a:srgbClr val="002060"/>
              </a:solidFill>
              <a:latin typeface="Tahoma" pitchFamily="34" charset="0"/>
              <a:ea typeface="新細明體" pitchFamily="18" charset="-120"/>
              <a:cs typeface="Tahoma" pitchFamily="34" charset="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Tahoma" pitchFamily="34" charset="0"/>
                <a:ea typeface="新細明體" pitchFamily="18" charset="-120"/>
                <a:cs typeface="Tahoma" pitchFamily="34" charset="0"/>
              </a:rPr>
              <a:t>7x24 e-call service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WR2 </a:t>
            </a:r>
            <a:r>
              <a:rPr kumimoji="1" lang="en-US" altLang="zh-TW" sz="1400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Periodic 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Inspections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A/C </a:t>
            </a:r>
            <a:r>
              <a:rPr kumimoji="1" lang="en-US" altLang="zh-TW" sz="1400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and chilled water system 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maintenance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err="1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Genset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 </a:t>
            </a:r>
            <a:r>
              <a:rPr kumimoji="1" lang="en-US" altLang="zh-TW" sz="1400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solution and 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maintenance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Water </a:t>
            </a:r>
            <a:r>
              <a:rPr kumimoji="1" lang="en-US" altLang="zh-TW" sz="1400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detection System 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service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Fire </a:t>
            </a:r>
            <a:r>
              <a:rPr kumimoji="1" lang="en-US" altLang="zh-TW" sz="1400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Service 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maintenance </a:t>
            </a:r>
            <a:r>
              <a:rPr kumimoji="1" lang="en-US" altLang="zh-TW" sz="1400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and 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upgrade</a:t>
            </a:r>
            <a:endParaRPr kumimoji="1" lang="en-US" altLang="zh-TW" sz="1400" dirty="0" smtClean="0">
              <a:latin typeface="Arial" pitchFamily="34" charset="0"/>
              <a:ea typeface="新細明體" pitchFamily="18" charset="-12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>
                <a:solidFill>
                  <a:srgbClr val="002060"/>
                </a:solidFill>
                <a:latin typeface="Arial" pitchFamily="34" charset="0"/>
                <a:ea typeface="新細明體" pitchFamily="18" charset="-120"/>
                <a:cs typeface="Tahoma" pitchFamily="34" charset="0"/>
              </a:rPr>
              <a:t>i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nfrared Scanning</a:t>
            </a:r>
            <a:endParaRPr kumimoji="1" lang="en-US" altLang="zh-TW" sz="1400" dirty="0" smtClean="0">
              <a:latin typeface="Arial" pitchFamily="34" charset="0"/>
              <a:ea typeface="新細明體" pitchFamily="18" charset="-120"/>
            </a:endParaRP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Data </a:t>
            </a:r>
            <a:r>
              <a:rPr kumimoji="1" lang="en-US" altLang="zh-TW" sz="1400" dirty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Centre floor 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Cleaning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1" lang="en-US" altLang="zh-TW" sz="1400" b="1" u="sng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Value Added Service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Energy efficiency assessment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Periodic </a:t>
            </a:r>
            <a:r>
              <a:rPr kumimoji="1" lang="en-US" altLang="zh-TW" sz="1400" dirty="0" err="1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iPVT</a:t>
            </a: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Develop the Standard Operating Procedures (SOPs)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1" lang="en-US" altLang="zh-TW" sz="1400" dirty="0" smtClean="0">
                <a:solidFill>
                  <a:srgbClr val="002060"/>
                </a:solidFill>
                <a:latin typeface="Calibri" pitchFamily="34" charset="0"/>
                <a:ea typeface="新細明體" pitchFamily="18" charset="-120"/>
                <a:cs typeface="Tahoma" pitchFamily="34" charset="0"/>
              </a:rPr>
              <a:t>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 smtClean="0">
              <a:solidFill>
                <a:srgbClr val="002060"/>
              </a:solidFill>
              <a:latin typeface="Calibri" pitchFamily="34" charset="0"/>
              <a:ea typeface="新細明體" pitchFamily="18" charset="-12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1" lang="en-US" altLang="zh-TW" sz="1400" dirty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0" y="15432"/>
            <a:ext cx="12801600" cy="1625047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zh-TW" altLang="en-US"/>
          </a:p>
        </p:txBody>
      </p:sp>
      <p:sp>
        <p:nvSpPr>
          <p:cNvPr id="13" name="標題 29"/>
          <p:cNvSpPr>
            <a:spLocks noGrp="1"/>
          </p:cNvSpPr>
          <p:nvPr>
            <p:ph type="title"/>
          </p:nvPr>
        </p:nvSpPr>
        <p:spPr>
          <a:xfrm>
            <a:off x="4528592" y="358895"/>
            <a:ext cx="8496944" cy="93812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dirty="0" smtClean="0">
                <a:solidFill>
                  <a:schemeClr val="bg1"/>
                </a:solidFill>
              </a:rPr>
              <a:t>Successful cases</a:t>
            </a:r>
          </a:p>
        </p:txBody>
      </p:sp>
      <p:pic>
        <p:nvPicPr>
          <p:cNvPr id="12" name="Picture 3" descr="IMG_12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36642" y="3360440"/>
            <a:ext cx="2055044" cy="1368152"/>
          </a:xfrm>
          <a:prstGeom prst="rect">
            <a:avLst/>
          </a:prstGeom>
          <a:noFill/>
        </p:spPr>
      </p:pic>
      <p:pic>
        <p:nvPicPr>
          <p:cNvPr id="4098" name="Picture 2" descr="D:\ATAL Marketing\05 MEH\Hong Kong Jockey Club\horse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7304" y="5210348"/>
            <a:ext cx="1512168" cy="2038524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 l="15061" t="28793" r="58066" b="53488"/>
          <a:stretch>
            <a:fillRect/>
          </a:stretch>
        </p:blipFill>
        <p:spPr bwMode="auto">
          <a:xfrm>
            <a:off x="0" y="1704256"/>
            <a:ext cx="65527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 l="15061" t="45773" r="68402" b="35770"/>
          <a:stretch>
            <a:fillRect/>
          </a:stretch>
        </p:blipFill>
        <p:spPr bwMode="auto">
          <a:xfrm>
            <a:off x="6472808" y="1632248"/>
            <a:ext cx="40324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 l="26020" t="23625" r="63677" b="57918"/>
          <a:stretch>
            <a:fillRect/>
          </a:stretch>
        </p:blipFill>
        <p:spPr bwMode="auto">
          <a:xfrm>
            <a:off x="1144216" y="7801000"/>
            <a:ext cx="251236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5" cstate="print"/>
          <a:srcRect l="20377" t="41343" r="58066" b="40938"/>
          <a:stretch>
            <a:fillRect/>
          </a:stretch>
        </p:blipFill>
        <p:spPr bwMode="auto">
          <a:xfrm>
            <a:off x="3664496" y="7824936"/>
            <a:ext cx="525658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 l="31008" t="16980" r="63677" b="66040"/>
          <a:stretch>
            <a:fillRect/>
          </a:stretch>
        </p:blipFill>
        <p:spPr bwMode="auto">
          <a:xfrm>
            <a:off x="10073208" y="7824936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6" cstate="print"/>
          <a:srcRect l="15061" t="34699" r="79328" b="48321"/>
          <a:stretch>
            <a:fillRect/>
          </a:stretch>
        </p:blipFill>
        <p:spPr bwMode="auto">
          <a:xfrm>
            <a:off x="8777064" y="782493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6" cstate="print"/>
          <a:srcRect l="36323" t="34699" r="58066" b="48321"/>
          <a:stretch>
            <a:fillRect/>
          </a:stretch>
        </p:blipFill>
        <p:spPr bwMode="auto">
          <a:xfrm>
            <a:off x="11369352" y="7824936"/>
            <a:ext cx="13681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“service team images”的图片搜索结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05" y="3961313"/>
            <a:ext cx="4316663" cy="356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5" descr="“ntt hk”的图片搜索结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60" y="5853311"/>
            <a:ext cx="3528392" cy="193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311" y="4342284"/>
            <a:ext cx="3024337" cy="1753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" y="15432"/>
            <a:ext cx="3960440" cy="162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D:\ATAL Marketing\05 MEH\Manulife Financial Centre\DSC_8930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09112" y="4224536"/>
            <a:ext cx="1205384" cy="1800200"/>
          </a:xfrm>
          <a:prstGeom prst="rect">
            <a:avLst/>
          </a:prstGeom>
          <a:noFill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3244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273</Words>
  <Application>Microsoft Office PowerPoint</Application>
  <PresentationFormat>A3 紙張 (297x420 公釐)</PresentationFormat>
  <Paragraphs>86</Paragraphs>
  <Slides>7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In fashion and Green Data Centre Solution</vt:lpstr>
      <vt:lpstr>PowerPoint 簡報</vt:lpstr>
      <vt:lpstr>One Stop Solution</vt:lpstr>
      <vt:lpstr>PowerPoint 簡報</vt:lpstr>
      <vt:lpstr> Product Optimization </vt:lpstr>
      <vt:lpstr>T&amp;C and Maintenance Service </vt:lpstr>
      <vt:lpstr>Successful cases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fashion and Green Data Centre Solution</dc:title>
  <dc:creator>joanneng</dc:creator>
  <cp:lastModifiedBy>Luk Siu Cheung, Dixon</cp:lastModifiedBy>
  <cp:revision>116</cp:revision>
  <cp:lastPrinted>2017-05-04T04:19:30Z</cp:lastPrinted>
  <dcterms:created xsi:type="dcterms:W3CDTF">2013-03-15T08:50:24Z</dcterms:created>
  <dcterms:modified xsi:type="dcterms:W3CDTF">2017-06-02T07:27:24Z</dcterms:modified>
</cp:coreProperties>
</file>