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20" r:id="rId4"/>
    <p:sldId id="328" r:id="rId5"/>
    <p:sldId id="321" r:id="rId6"/>
    <p:sldId id="322" r:id="rId7"/>
    <p:sldId id="323" r:id="rId8"/>
    <p:sldId id="324" r:id="rId9"/>
    <p:sldId id="326" r:id="rId10"/>
    <p:sldId id="327" r:id="rId11"/>
    <p:sldId id="329" r:id="rId12"/>
    <p:sldId id="325" r:id="rId13"/>
    <p:sldId id="315" r:id="rId14"/>
    <p:sldId id="317" r:id="rId15"/>
    <p:sldId id="318" r:id="rId16"/>
    <p:sldId id="310" r:id="rId17"/>
    <p:sldId id="316" r:id="rId18"/>
    <p:sldId id="282" r:id="rId19"/>
    <p:sldId id="274" r:id="rId20"/>
    <p:sldId id="311" r:id="rId21"/>
    <p:sldId id="312" r:id="rId22"/>
  </p:sldIdLst>
  <p:sldSz cx="13004800" cy="9753600"/>
  <p:notesSz cx="6858000" cy="9144000"/>
  <p:defaultTextStyle>
    <a:lvl1pPr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1pPr>
    <a:lvl2pPr indent="2286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2pPr>
    <a:lvl3pPr indent="4572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3pPr>
    <a:lvl4pPr indent="6858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4pPr>
    <a:lvl5pPr indent="9144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5pPr>
    <a:lvl6pPr indent="11430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6pPr>
    <a:lvl7pPr indent="13716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7pPr>
    <a:lvl8pPr indent="16002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8pPr>
    <a:lvl9pPr indent="1828800" algn="ctr" defTabSz="584200">
      <a:spcBef>
        <a:spcPts val="3200"/>
      </a:spcBef>
      <a:defRPr>
        <a:solidFill>
          <a:srgbClr val="2E3B47"/>
        </a:solidFill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D7FF"/>
    <a:srgbClr val="00B5EB"/>
    <a:srgbClr val="7BE2FF"/>
    <a:srgbClr val="8E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D51ADE6A-740E-44AE-83CC-AE7238B6C88D}" styleName="">
    <a:tblBg/>
    <a:wholeTbl>
      <a:tcTxStyle b="on" i="on">
        <a:font>
          <a:latin typeface="Avenir Next Condensed Demi Bold"/>
          <a:ea typeface="Avenir Next Condensed Demi Bold"/>
          <a:cs typeface="Avenir Next Condensed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Next Condensed Demi Bold"/>
          <a:ea typeface="Avenir Next Condensed Demi Bold"/>
          <a:cs typeface="Avenir Next Condensed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381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Next Condensed Demi Bold"/>
          <a:ea typeface="Avenir Next Condensed Demi Bold"/>
          <a:cs typeface="Avenir Next Condensed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Next Condensed Demi Bold"/>
          <a:ea typeface="Avenir Next Condensed Demi Bold"/>
          <a:cs typeface="Avenir Next Condensed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55D7FF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n" i="off">
        <a:font>
          <a:latin typeface="Avenir Book"/>
          <a:ea typeface="Avenir Book"/>
          <a:cs typeface="Avenir Book"/>
        </a:font>
        <a:srgbClr val="55D7FF"/>
      </a:tcTxStyle>
      <a:tcStyle>
        <a:tcBdr>
          <a:left>
            <a:ln w="12700" cap="flat">
              <a:solidFill>
                <a:srgbClr val="53D5FD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n" i="off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55D7FF"/>
          </a:solidFill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00B5E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B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6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0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200" b="1" spc="992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6200" b="1" cap="all" spc="992">
                <a:solidFill>
                  <a:srgbClr val="2E3B47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4D42C62-9C24-3B44-A2DB-A35E74CAA6A1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1440B63F-8B97-9340-BF6F-D71C7C48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155700"/>
            <a:ext cx="11684000" cy="1460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200" b="1" spc="992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6200" b="1" cap="all" spc="992">
                <a:solidFill>
                  <a:srgbClr val="2E3B47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6604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6200" b="1" spc="992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6200" b="1" cap="all" spc="992">
                <a:solidFill>
                  <a:srgbClr val="2E3B47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2E3B47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Midd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2E3B47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4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2E3B47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60400" y="11557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2E3B47"/>
                </a:solidFill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E3B4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E3B4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E3B4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E3B4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2E3B47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11557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2E3B47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E3B4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E3B4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E3B4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E3B4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E3B47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8" r:id="rId5"/>
    <p:sldLayoutId id="2147483663" r:id="rId6"/>
    <p:sldLayoutId id="2147483669" r:id="rId7"/>
    <p:sldLayoutId id="2147483670" r:id="rId8"/>
    <p:sldLayoutId id="2147483673" r:id="rId9"/>
    <p:sldLayoutId id="2147483674" r:id="rId10"/>
    <p:sldLayoutId id="2147483677" r:id="rId11"/>
    <p:sldLayoutId id="2147483678" r:id="rId12"/>
  </p:sldLayoutIdLst>
  <p:transition spd="med"/>
  <p:txStyles>
    <p:titleStyle>
      <a:lvl1pPr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lnSpc>
          <a:spcPct val="80000"/>
        </a:lnSpc>
        <a:defRPr sz="4500" cap="all" spc="720">
          <a:solidFill>
            <a:srgbClr val="2E3B47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55D7FF"/>
        </a:buClr>
        <a:buSzPct val="90000"/>
        <a:buChar char="•"/>
        <a:defRPr sz="3600">
          <a:solidFill>
            <a:srgbClr val="2E3B47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spcBef>
          <a:spcPts val="3200"/>
        </a:spcBef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g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60400" y="4292600"/>
            <a:ext cx="11684000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spcBef>
                <a:spcPts val="0"/>
              </a:spcBef>
              <a:defRPr sz="6200" b="1" cap="all" spc="992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lang="en-US" sz="6200" b="1" cap="all" spc="992" dirty="0">
                <a:solidFill>
                  <a:srgbClr val="2E3B47"/>
                </a:solidFill>
              </a:rPr>
              <a:t>event </a:t>
            </a:r>
            <a:r>
              <a:rPr lang="en-US" sz="6200" b="1" cap="all" spc="992" dirty="0" err="1">
                <a:solidFill>
                  <a:srgbClr val="2E3B47"/>
                </a:solidFill>
              </a:rPr>
              <a:t>MAster</a:t>
            </a:r>
            <a:r>
              <a:rPr lang="en-US" sz="6200" b="1" cap="all" spc="992" dirty="0">
                <a:solidFill>
                  <a:srgbClr val="2E3B47"/>
                </a:solidFill>
              </a:rPr>
              <a:t> and Business rules master</a:t>
            </a:r>
            <a:endParaRPr sz="6200" b="1" cap="all" spc="992" dirty="0">
              <a:solidFill>
                <a:srgbClr val="2E3B47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60400" y="3416300"/>
            <a:ext cx="1168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pic>
        <p:nvPicPr>
          <p:cNvPr id="67" name="01 2.png"/>
          <p:cNvPicPr/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473200" y="6578328"/>
            <a:ext cx="5786984" cy="578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1 2.png"/>
          <p:cNvPicPr/>
          <p:nvPr/>
        </p:nvPicPr>
        <p:blipFill>
          <a:blip r:embed="rId2">
            <a:alphaModFix amt="70462"/>
            <a:extLst/>
          </a:blip>
          <a:stretch>
            <a:fillRect/>
          </a:stretch>
        </p:blipFill>
        <p:spPr>
          <a:xfrm>
            <a:off x="8488436" y="-575989"/>
            <a:ext cx="2049297" cy="204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1 2.png"/>
          <p:cNvPicPr/>
          <p:nvPr/>
        </p:nvPicPr>
        <p:blipFill>
          <a:blip r:embed="rId2">
            <a:alphaModFix amt="70462"/>
            <a:extLst/>
          </a:blip>
          <a:stretch>
            <a:fillRect/>
          </a:stretch>
        </p:blipFill>
        <p:spPr>
          <a:xfrm>
            <a:off x="10658279" y="-491557"/>
            <a:ext cx="3617142" cy="3617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2 2.png"/>
          <p:cNvPicPr/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6896100" y="6290988"/>
            <a:ext cx="76200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03 2.png"/>
          <p:cNvPicPr/>
          <p:nvPr/>
        </p:nvPicPr>
        <p:blipFill>
          <a:blip r:embed="rId4">
            <a:alphaModFix amt="70000"/>
            <a:extLst/>
          </a:blip>
          <a:stretch>
            <a:fillRect/>
          </a:stretch>
        </p:blipFill>
        <p:spPr>
          <a:xfrm>
            <a:off x="8066236" y="6329088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04 2.png"/>
          <p:cNvPicPr/>
          <p:nvPr/>
        </p:nvPicPr>
        <p:blipFill>
          <a:blip r:embed="rId5">
            <a:alphaModFix amt="70000"/>
            <a:extLst/>
          </a:blip>
          <a:stretch>
            <a:fillRect/>
          </a:stretch>
        </p:blipFill>
        <p:spPr>
          <a:xfrm>
            <a:off x="9160172" y="6329088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5 2.png"/>
          <p:cNvPicPr/>
          <p:nvPr/>
        </p:nvPicPr>
        <p:blipFill>
          <a:blip r:embed="rId6">
            <a:alphaModFix amt="70000"/>
            <a:extLst/>
          </a:blip>
          <a:stretch>
            <a:fillRect/>
          </a:stretch>
        </p:blipFill>
        <p:spPr>
          <a:xfrm>
            <a:off x="10254108" y="6341736"/>
            <a:ext cx="685801" cy="66050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6914060" y="7549130"/>
            <a:ext cx="4007889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545927"/>
            <a:ext cx="1168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Empower business lines while eliminating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6229947"/>
            <a:ext cx="11684000" cy="2507652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keep a system both fast and usable but different business lines?</a:t>
            </a:r>
            <a:endParaRPr lang="en-US" dirty="0"/>
          </a:p>
        </p:txBody>
      </p:sp>
      <p:sp>
        <p:nvSpPr>
          <p:cNvPr id="5" name="Shape 578"/>
          <p:cNvSpPr/>
          <p:nvPr/>
        </p:nvSpPr>
        <p:spPr>
          <a:xfrm>
            <a:off x="7877334" y="17791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6" name="Shape 586"/>
          <p:cNvSpPr/>
          <p:nvPr/>
        </p:nvSpPr>
        <p:spPr>
          <a:xfrm>
            <a:off x="1964298" y="5438663"/>
            <a:ext cx="270933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Data store can be modified, code base can be extended 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7" name="Shape 587"/>
          <p:cNvSpPr/>
          <p:nvPr/>
        </p:nvSpPr>
        <p:spPr>
          <a:xfrm>
            <a:off x="1644110" y="4496779"/>
            <a:ext cx="33497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Open </a:t>
            </a:r>
            <a:r>
              <a:rPr lang="en-US" sz="2400" cap="all" spc="384">
                <a:solidFill>
                  <a:srgbClr val="55D7FF"/>
                </a:solidFill>
              </a:rPr>
              <a:t>source components</a:t>
            </a:r>
            <a:endParaRPr lang="en-US" sz="2400" cap="all" spc="384" dirty="0">
              <a:solidFill>
                <a:srgbClr val="55D7FF"/>
              </a:solidFill>
            </a:endParaRPr>
          </a:p>
        </p:txBody>
      </p:sp>
      <p:sp>
        <p:nvSpPr>
          <p:cNvPr id="8" name="Shape 588"/>
          <p:cNvSpPr/>
          <p:nvPr/>
        </p:nvSpPr>
        <p:spPr>
          <a:xfrm>
            <a:off x="4892169" y="5410353"/>
            <a:ext cx="270933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Centralized storage of business rules and accounting rules for audit with transparency of time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9" name="Shape 589"/>
          <p:cNvSpPr/>
          <p:nvPr/>
        </p:nvSpPr>
        <p:spPr>
          <a:xfrm>
            <a:off x="4930835" y="4729453"/>
            <a:ext cx="26320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Rules store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0" name="Shape 590"/>
          <p:cNvSpPr/>
          <p:nvPr/>
        </p:nvSpPr>
        <p:spPr>
          <a:xfrm>
            <a:off x="7812477" y="5438663"/>
            <a:ext cx="270933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Micro-services based </a:t>
            </a:r>
            <a:r>
              <a:rPr lang="en-US" dirty="0" err="1"/>
              <a:t>api</a:t>
            </a:r>
            <a:r>
              <a:rPr lang="en-US" dirty="0"/>
              <a:t> stream fully documented</a:t>
            </a:r>
            <a:r>
              <a:rPr lang="en-US" dirty="0">
                <a:solidFill>
                  <a:srgbClr val="2E3B47"/>
                </a:solidFill>
              </a:rPr>
              <a:t>.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11" name="Shape 591"/>
          <p:cNvSpPr/>
          <p:nvPr/>
        </p:nvSpPr>
        <p:spPr>
          <a:xfrm>
            <a:off x="8002948" y="4729453"/>
            <a:ext cx="234391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err="1">
                <a:solidFill>
                  <a:srgbClr val="55D7FF"/>
                </a:solidFill>
              </a:rPr>
              <a:t>Api</a:t>
            </a:r>
            <a:r>
              <a:rPr lang="en-US" sz="2400" cap="all" spc="384" dirty="0">
                <a:solidFill>
                  <a:srgbClr val="55D7FF"/>
                </a:solidFill>
              </a:rPr>
              <a:t> access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2" name="Shape 592"/>
          <p:cNvSpPr/>
          <p:nvPr/>
        </p:nvSpPr>
        <p:spPr>
          <a:xfrm>
            <a:off x="7363109" y="2646864"/>
            <a:ext cx="855713" cy="855316"/>
          </a:xfrm>
          <a:prstGeom prst="rightArrow">
            <a:avLst>
              <a:gd name="adj1" fmla="val 55757"/>
              <a:gd name="adj2" fmla="val 62904"/>
            </a:avLst>
          </a:prstGeom>
          <a:solidFill>
            <a:srgbClr val="55D7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3" name="Shape 593"/>
          <p:cNvSpPr/>
          <p:nvPr/>
        </p:nvSpPr>
        <p:spPr>
          <a:xfrm>
            <a:off x="4949449" y="17791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4" name="Shape 594"/>
          <p:cNvSpPr/>
          <p:nvPr/>
        </p:nvSpPr>
        <p:spPr>
          <a:xfrm>
            <a:off x="4581149" y="2646864"/>
            <a:ext cx="677913" cy="855316"/>
          </a:xfrm>
          <a:prstGeom prst="rightArrow">
            <a:avLst>
              <a:gd name="adj1" fmla="val 52788"/>
              <a:gd name="adj2" fmla="val 80748"/>
            </a:avLst>
          </a:prstGeom>
          <a:solidFill>
            <a:srgbClr val="7BE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" name="Shape 595"/>
          <p:cNvSpPr/>
          <p:nvPr/>
        </p:nvSpPr>
        <p:spPr>
          <a:xfrm>
            <a:off x="2021564" y="17791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E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5" y="2224338"/>
            <a:ext cx="1543237" cy="1543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79" y="2326606"/>
            <a:ext cx="1353756" cy="1353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1" y="2124869"/>
            <a:ext cx="1731010" cy="1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eliminate multiple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build solutions that are specific to each need</a:t>
            </a:r>
          </a:p>
          <a:p>
            <a:pPr lvl="1"/>
            <a:r>
              <a:rPr lang="en-US" dirty="0"/>
              <a:t>Open up the business logic so each unit can centrally manage their own rules without compromising other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2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Change data capture paradigm </a:t>
            </a:r>
          </a:p>
          <a:p>
            <a:pPr marL="939800" lvl="2" indent="0">
              <a:buNone/>
            </a:pPr>
            <a:r>
              <a:rPr lang="en-US" dirty="0"/>
              <a:t>Tax lots</a:t>
            </a:r>
          </a:p>
          <a:p>
            <a:pPr marL="939800" lvl="2" indent="0">
              <a:buNone/>
            </a:pPr>
            <a:r>
              <a:rPr lang="en-US" dirty="0"/>
              <a:t>Valuation information</a:t>
            </a:r>
          </a:p>
          <a:p>
            <a:r>
              <a:rPr lang="en-US" dirty="0"/>
              <a:t>Change role of firm versus “business users”</a:t>
            </a:r>
          </a:p>
          <a:p>
            <a:pPr lvl="1"/>
            <a:r>
              <a:rPr lang="en-US" dirty="0"/>
              <a:t>With Summa:  Firm is central capture and distribution of capabilities and User applies subject matter expertise.</a:t>
            </a:r>
          </a:p>
          <a:p>
            <a:pPr lvl="1"/>
            <a:r>
              <a:rPr lang="en-US" dirty="0"/>
              <a:t>Without Summa:  Business users maintain siloed specific data sets and firms scramble to consolidate, normalize massive data sets.  </a:t>
            </a:r>
          </a:p>
          <a:p>
            <a:pPr marL="4699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641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>
            <a:off x="9599454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579" name="01 2.png"/>
          <p:cNvPicPr/>
          <p:nvPr/>
        </p:nvPicPr>
        <p:blipFill>
          <a:blip r:embed="rId2">
            <a:alphaModFix amt="14000"/>
            <a:extLst/>
          </a:blip>
          <a:stretch>
            <a:fillRect/>
          </a:stretch>
        </p:blipFill>
        <p:spPr>
          <a:xfrm>
            <a:off x="-1473200" y="6578328"/>
            <a:ext cx="5786984" cy="578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01 2.png"/>
          <p:cNvPicPr/>
          <p:nvPr/>
        </p:nvPicPr>
        <p:blipFill>
          <a:blip r:embed="rId2">
            <a:alphaModFix amt="13543"/>
            <a:extLst/>
          </a:blip>
          <a:stretch>
            <a:fillRect/>
          </a:stretch>
        </p:blipFill>
        <p:spPr>
          <a:xfrm>
            <a:off x="8488436" y="-575989"/>
            <a:ext cx="2049297" cy="204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01 2.png"/>
          <p:cNvPicPr/>
          <p:nvPr/>
        </p:nvPicPr>
        <p:blipFill>
          <a:blip r:embed="rId2">
            <a:alphaModFix amt="13543"/>
            <a:extLst/>
          </a:blip>
          <a:stretch>
            <a:fillRect/>
          </a:stretch>
        </p:blipFill>
        <p:spPr>
          <a:xfrm>
            <a:off x="10658279" y="-491557"/>
            <a:ext cx="3617142" cy="3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Technology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758555" y="6781953"/>
            <a:ext cx="270933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Compressed binary data store, separation of concerns in code base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1150013" y="6101053"/>
            <a:ext cx="192642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Security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3686418" y="6810263"/>
            <a:ext cx="270933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Data store can be modified, code base can be extended 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3366230" y="5868379"/>
            <a:ext cx="33497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smtClean="0">
                <a:solidFill>
                  <a:srgbClr val="55D7FF"/>
                </a:solidFill>
              </a:rPr>
              <a:t>Extensible code</a:t>
            </a:r>
            <a:endParaRPr lang="en-US" sz="2400" cap="all" spc="384" dirty="0">
              <a:solidFill>
                <a:srgbClr val="55D7FF"/>
              </a:solidFill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6614289" y="6781953"/>
            <a:ext cx="270933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Centralized storage of business rules and accounting rules for audit with transparency of time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6652955" y="6101053"/>
            <a:ext cx="26320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Rules store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9534597" y="6810263"/>
            <a:ext cx="270933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Micro-services based </a:t>
            </a:r>
            <a:r>
              <a:rPr lang="en-US" dirty="0" err="1"/>
              <a:t>api</a:t>
            </a:r>
            <a:r>
              <a:rPr lang="en-US" dirty="0"/>
              <a:t> stream fully documented</a:t>
            </a:r>
            <a:r>
              <a:rPr lang="en-US" dirty="0">
                <a:solidFill>
                  <a:srgbClr val="2E3B47"/>
                </a:solidFill>
              </a:rPr>
              <a:t>.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9725068" y="6101053"/>
            <a:ext cx="234391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err="1">
                <a:solidFill>
                  <a:srgbClr val="55D7FF"/>
                </a:solidFill>
              </a:rPr>
              <a:t>Api</a:t>
            </a:r>
            <a:r>
              <a:rPr lang="en-US" sz="2400" cap="all" spc="384" dirty="0">
                <a:solidFill>
                  <a:srgbClr val="55D7FF"/>
                </a:solidFill>
              </a:rPr>
              <a:t> access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9085229" y="4018464"/>
            <a:ext cx="855713" cy="855316"/>
          </a:xfrm>
          <a:prstGeom prst="rightArrow">
            <a:avLst>
              <a:gd name="adj1" fmla="val 55757"/>
              <a:gd name="adj2" fmla="val 62904"/>
            </a:avLst>
          </a:prstGeom>
          <a:solidFill>
            <a:srgbClr val="55D7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671569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6303269" y="4018464"/>
            <a:ext cx="677913" cy="855316"/>
          </a:xfrm>
          <a:prstGeom prst="rightArrow">
            <a:avLst>
              <a:gd name="adj1" fmla="val 52788"/>
              <a:gd name="adj2" fmla="val 80748"/>
            </a:avLst>
          </a:prstGeom>
          <a:solidFill>
            <a:srgbClr val="7BE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3743684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E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343509" y="4018464"/>
            <a:ext cx="677913" cy="855316"/>
          </a:xfrm>
          <a:prstGeom prst="rightArrow">
            <a:avLst>
              <a:gd name="adj1" fmla="val 52788"/>
              <a:gd name="adj2" fmla="val 80265"/>
            </a:avLst>
          </a:prstGeom>
          <a:solidFill>
            <a:srgbClr val="8EF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815798" y="3150721"/>
            <a:ext cx="2594914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EF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5" y="3595938"/>
            <a:ext cx="1543237" cy="15432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99" y="3698206"/>
            <a:ext cx="1353756" cy="13537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3496469"/>
            <a:ext cx="1731010" cy="1731010"/>
          </a:xfrm>
          <a:prstGeom prst="rect">
            <a:avLst/>
          </a:prstGeom>
        </p:spPr>
      </p:pic>
      <p:pic>
        <p:nvPicPr>
          <p:cNvPr id="45" name="saf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8621" y="3791520"/>
            <a:ext cx="1253945" cy="1253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58370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8EF2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Eliminates system tasks in data management </a:t>
            </a:r>
            <a:r>
              <a:rPr lang="en-US" b="1">
                <a:solidFill>
                  <a:srgbClr val="FFFFFF"/>
                </a:solidFill>
              </a:rPr>
              <a:t>and processing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98004" y="4011939"/>
            <a:ext cx="2572148" cy="192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Services built using separation of concerns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Database in binary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Access only via API layer</a:t>
            </a:r>
          </a:p>
        </p:txBody>
      </p:sp>
      <p:sp>
        <p:nvSpPr>
          <p:cNvPr id="355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8EF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8EF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372290" y="2870582"/>
            <a:ext cx="12236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security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Technology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 temporality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6737448" y="3627021"/>
            <a:ext cx="2471211" cy="247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969709" y="3880060"/>
            <a:ext cx="1965736" cy="1968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E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 flipH="1">
            <a:off x="7998297" y="3038301"/>
            <a:ext cx="1453416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45673" y="7543546"/>
            <a:ext cx="25721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Ultra fast data processing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3745673" y="6439040"/>
            <a:ext cx="25721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security</a:t>
            </a:r>
          </a:p>
        </p:txBody>
      </p:sp>
      <p:sp>
        <p:nvSpPr>
          <p:cNvPr id="370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686979" y="7532520"/>
            <a:ext cx="25721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Highly flexible tagging system 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712214" y="6226328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smtClean="0">
                <a:solidFill>
                  <a:schemeClr val="bg1"/>
                </a:solidFill>
              </a:rPr>
              <a:t>Extensible code</a:t>
            </a:r>
            <a:endParaRPr sz="2400" cap="all" spc="384" dirty="0">
              <a:solidFill>
                <a:schemeClr val="bg1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 flipV="1">
            <a:off x="7020352" y="7219913"/>
            <a:ext cx="1955871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V="1">
            <a:off x="7001467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536072" y="7356113"/>
            <a:ext cx="2546749" cy="1422401"/>
          </a:xfrm>
          <a:prstGeom prst="rect">
            <a:avLst/>
          </a:prstGeom>
          <a:solidFill>
            <a:srgbClr val="7BE2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9740492" y="7540263"/>
            <a:ext cx="222900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Create your own asset classes, modify the </a:t>
            </a:r>
            <a:r>
              <a:rPr lang="en-US" b="1" dirty="0" err="1">
                <a:solidFill>
                  <a:srgbClr val="FFFFFF"/>
                </a:solidFill>
              </a:rPr>
              <a:t>datastore</a:t>
            </a:r>
            <a:r>
              <a:rPr lang="en-US" b="1" dirty="0">
                <a:solidFill>
                  <a:srgbClr val="FFFFFF"/>
                </a:solidFill>
              </a:rPr>
              <a:t>, add tags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9523372" y="4011939"/>
            <a:ext cx="2572149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Enables code additions using separation of concerns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Maintains code history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Enables freedom from vendor release cycles</a:t>
            </a:r>
          </a:p>
        </p:txBody>
      </p:sp>
      <p:sp>
        <p:nvSpPr>
          <p:cNvPr id="379" name="Shape 379"/>
          <p:cNvSpPr/>
          <p:nvPr/>
        </p:nvSpPr>
        <p:spPr>
          <a:xfrm>
            <a:off x="9523372" y="2831180"/>
            <a:ext cx="2572149" cy="433494"/>
          </a:xfrm>
          <a:prstGeom prst="rect">
            <a:avLst/>
          </a:prstGeom>
          <a:solidFill>
            <a:srgbClr val="7BE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10800000">
            <a:off x="10646886" y="3264482"/>
            <a:ext cx="325121" cy="140134"/>
          </a:xfrm>
          <a:prstGeom prst="triangle">
            <a:avLst/>
          </a:prstGeom>
          <a:solidFill>
            <a:srgbClr val="7BE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9539334" y="2870831"/>
            <a:ext cx="254024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Open source Logic</a:t>
            </a:r>
            <a:endParaRPr cap="all" spc="288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Oval 106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Oval 110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114" name="Oval 113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9" name="Group 118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120" name="Oval 119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4" name="Group 123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125" name="Oval 124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4" name="Group 73"/>
          <p:cNvGrpSpPr/>
          <p:nvPr/>
        </p:nvGrpSpPr>
        <p:grpSpPr>
          <a:xfrm>
            <a:off x="3745673" y="3624013"/>
            <a:ext cx="2471211" cy="2474158"/>
            <a:chOff x="5235698" y="1493435"/>
            <a:chExt cx="2471211" cy="2474158"/>
          </a:xfrm>
        </p:grpSpPr>
        <p:sp>
          <p:nvSpPr>
            <p:cNvPr id="63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64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EF2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pic>
        <p:nvPicPr>
          <p:cNvPr id="56" name="saf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1598" y="4081847"/>
            <a:ext cx="1253945" cy="1253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75" y="4081847"/>
            <a:ext cx="1353756" cy="1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62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 advAuto="0"/>
      <p:bldP spid="36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55D7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Supports combination of accounting rules to support books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90084" y="3553417"/>
            <a:ext cx="2572148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Supports multiple accounting rule sets</a:t>
            </a:r>
            <a:endParaRPr lang="en-US" dirty="0">
              <a:solidFill>
                <a:srgbClr val="2E3B47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Allows for multiple charts of accounts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Available to apply to any transaction set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”Point in time” code utilization to reproduce data using older rule sets</a:t>
            </a:r>
          </a:p>
        </p:txBody>
      </p:sp>
      <p:sp>
        <p:nvSpPr>
          <p:cNvPr id="355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159786" y="2870582"/>
            <a:ext cx="164859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Rules store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technology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6737448" y="3627021"/>
            <a:ext cx="2471211" cy="247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969709" y="3880060"/>
            <a:ext cx="1965736" cy="1968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 flipH="1">
            <a:off x="7998297" y="3038301"/>
            <a:ext cx="1453416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45673" y="7543546"/>
            <a:ext cx="257214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Centralized storage of business rules and accounting rules for audit with transparency of time</a:t>
            </a:r>
            <a:endParaRPr lang="en-US" dirty="0"/>
          </a:p>
        </p:txBody>
      </p:sp>
      <p:sp>
        <p:nvSpPr>
          <p:cNvPr id="369" name="Shape 369"/>
          <p:cNvSpPr/>
          <p:nvPr/>
        </p:nvSpPr>
        <p:spPr>
          <a:xfrm>
            <a:off x="3745673" y="6254374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Rules store</a:t>
            </a:r>
          </a:p>
        </p:txBody>
      </p:sp>
      <p:sp>
        <p:nvSpPr>
          <p:cNvPr id="370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686979" y="7532520"/>
            <a:ext cx="257214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Independently deployable modular services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712214" y="6226328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chemeClr val="bg1"/>
                </a:solidFill>
              </a:rPr>
              <a:t>Micro-services</a:t>
            </a:r>
            <a:endParaRPr sz="2400" cap="all" spc="384" dirty="0">
              <a:solidFill>
                <a:schemeClr val="bg1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 flipV="1">
            <a:off x="7020352" y="7219913"/>
            <a:ext cx="1955871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V="1">
            <a:off x="7001467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548772" y="7359395"/>
            <a:ext cx="2546749" cy="1422401"/>
          </a:xfrm>
          <a:prstGeom prst="rect">
            <a:avLst/>
          </a:prstGeom>
          <a:solidFill>
            <a:srgbClr val="00B5EB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9740492" y="7540263"/>
            <a:ext cx="213790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Supports business innovation, lower cost IT, and </a:t>
            </a:r>
            <a:r>
              <a:rPr lang="en-US" b="1">
                <a:solidFill>
                  <a:srgbClr val="FFFFFF"/>
                </a:solidFill>
              </a:rPr>
              <a:t>reduces complexity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9523372" y="4011939"/>
            <a:ext cx="2572149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Agile services development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Reduced cost in ongoing feature deployment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Standards based </a:t>
            </a:r>
            <a:r>
              <a:rPr lang="en-US" dirty="0" err="1">
                <a:solidFill>
                  <a:srgbClr val="2E3B47"/>
                </a:solidFill>
              </a:rPr>
              <a:t>Json</a:t>
            </a:r>
            <a:r>
              <a:rPr lang="en-US" dirty="0">
                <a:solidFill>
                  <a:srgbClr val="2E3B47"/>
                </a:solidFill>
              </a:rPr>
              <a:t> / Swagger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9523372" y="2831180"/>
            <a:ext cx="2572149" cy="433494"/>
          </a:xfrm>
          <a:prstGeom prst="rect">
            <a:avLst/>
          </a:prstGeom>
          <a:solidFill>
            <a:srgbClr val="00B5E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10800000">
            <a:off x="10646886" y="326448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9807158" y="2870831"/>
            <a:ext cx="200458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 err="1">
                <a:solidFill>
                  <a:srgbClr val="FFFFFF"/>
                </a:solidFill>
              </a:rPr>
              <a:t>microservices</a:t>
            </a:r>
            <a:endParaRPr cap="all" spc="288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Oval 106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Oval 110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114" name="Oval 113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9" name="Group 118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120" name="Oval 119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4" name="Group 123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125" name="Oval 124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4" name="Group 73"/>
          <p:cNvGrpSpPr/>
          <p:nvPr/>
        </p:nvGrpSpPr>
        <p:grpSpPr>
          <a:xfrm>
            <a:off x="3723429" y="3669887"/>
            <a:ext cx="2471211" cy="2474158"/>
            <a:chOff x="5235698" y="1493435"/>
            <a:chExt cx="2471211" cy="2474158"/>
          </a:xfrm>
        </p:grpSpPr>
        <p:sp>
          <p:nvSpPr>
            <p:cNvPr id="63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64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4" y="4084608"/>
            <a:ext cx="1543237" cy="15432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48" y="3959261"/>
            <a:ext cx="1731010" cy="1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50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 advAuto="0"/>
      <p:bldP spid="36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>
            <a:off x="9599454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579" name="01 2.png"/>
          <p:cNvPicPr/>
          <p:nvPr/>
        </p:nvPicPr>
        <p:blipFill>
          <a:blip r:embed="rId2">
            <a:alphaModFix amt="14000"/>
            <a:extLst/>
          </a:blip>
          <a:stretch>
            <a:fillRect/>
          </a:stretch>
        </p:blipFill>
        <p:spPr>
          <a:xfrm>
            <a:off x="-1473200" y="6578328"/>
            <a:ext cx="5786984" cy="578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01 2.png"/>
          <p:cNvPicPr/>
          <p:nvPr/>
        </p:nvPicPr>
        <p:blipFill>
          <a:blip r:embed="rId2">
            <a:alphaModFix amt="13543"/>
            <a:extLst/>
          </a:blip>
          <a:stretch>
            <a:fillRect/>
          </a:stretch>
        </p:blipFill>
        <p:spPr>
          <a:xfrm>
            <a:off x="8488436" y="-575989"/>
            <a:ext cx="2049297" cy="204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01 2.png"/>
          <p:cNvPicPr/>
          <p:nvPr/>
        </p:nvPicPr>
        <p:blipFill>
          <a:blip r:embed="rId2">
            <a:alphaModFix amt="13543"/>
            <a:extLst/>
          </a:blip>
          <a:stretch>
            <a:fillRect/>
          </a:stretch>
        </p:blipFill>
        <p:spPr>
          <a:xfrm>
            <a:off x="10658279" y="-491557"/>
            <a:ext cx="3617142" cy="3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Data management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758555" y="6781953"/>
            <a:ext cx="270933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Summa maintains a fully journaled binary data store cached on disk that is memory resident </a:t>
            </a:r>
            <a:r>
              <a:rPr lang="en-US" dirty="0"/>
              <a:t>at</a:t>
            </a:r>
            <a:r>
              <a:rPr lang="en-US" dirty="0">
                <a:solidFill>
                  <a:srgbClr val="2E3B47"/>
                </a:solidFill>
              </a:rPr>
              <a:t> run time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865125" y="5916387"/>
            <a:ext cx="249619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Memory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Data Store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6765928" y="6752503"/>
            <a:ext cx="270933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Summa stores all variants of data and code for full rollback and data reproduce-ability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6550686" y="5767099"/>
            <a:ext cx="324034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Point in time architecture 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3836205" y="6781953"/>
            <a:ext cx="270933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Summa uses key values –’data tagging[ to search, create hierarchies, and perform data aggregation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4112833" y="5970663"/>
            <a:ext cx="218085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Key value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9542242" y="6752503"/>
            <a:ext cx="270933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Application of grouped business rules against transactions allows for the maintenance of multiple books of record.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9924993" y="5916387"/>
            <a:ext cx="19440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Multiple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Books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9085229" y="4018464"/>
            <a:ext cx="855713" cy="855316"/>
          </a:xfrm>
          <a:prstGeom prst="rightArrow">
            <a:avLst>
              <a:gd name="adj1" fmla="val 55757"/>
              <a:gd name="adj2" fmla="val 62904"/>
            </a:avLst>
          </a:prstGeom>
          <a:solidFill>
            <a:srgbClr val="55D7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671569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6303269" y="4018464"/>
            <a:ext cx="677913" cy="855316"/>
          </a:xfrm>
          <a:prstGeom prst="rightArrow">
            <a:avLst>
              <a:gd name="adj1" fmla="val 52788"/>
              <a:gd name="adj2" fmla="val 80748"/>
            </a:avLst>
          </a:prstGeom>
          <a:solidFill>
            <a:srgbClr val="7BE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3743684" y="3150721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E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343509" y="4018464"/>
            <a:ext cx="677913" cy="855316"/>
          </a:xfrm>
          <a:prstGeom prst="rightArrow">
            <a:avLst>
              <a:gd name="adj1" fmla="val 52788"/>
              <a:gd name="adj2" fmla="val 80265"/>
            </a:avLst>
          </a:prstGeom>
          <a:solidFill>
            <a:srgbClr val="8EF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815798" y="3150721"/>
            <a:ext cx="2594914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EF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7" y="3407223"/>
            <a:ext cx="1750850" cy="1750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65" y="3449793"/>
            <a:ext cx="1813550" cy="1813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28" y="2994019"/>
            <a:ext cx="2608858" cy="27250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14" y="3698206"/>
            <a:ext cx="1389035" cy="13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991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55D7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Eliminates system tasks in data management </a:t>
            </a:r>
            <a:r>
              <a:rPr lang="en-US" b="1">
                <a:solidFill>
                  <a:srgbClr val="FFFFFF"/>
                </a:solidFill>
              </a:rPr>
              <a:t>and processing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98004" y="4011939"/>
            <a:ext cx="2572148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On disk: Compressed binary data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On run: Memory resident data store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223171" y="2870582"/>
            <a:ext cx="15218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Memory ds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Data management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6737448" y="3627021"/>
            <a:ext cx="2471211" cy="247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969709" y="3880060"/>
            <a:ext cx="1965736" cy="1968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BE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 flipH="1">
            <a:off x="7998297" y="3038301"/>
            <a:ext cx="1453416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45673" y="7543546"/>
            <a:ext cx="25721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Ultra fast data processing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3745673" y="6254374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Memory data store</a:t>
            </a:r>
          </a:p>
        </p:txBody>
      </p:sp>
      <p:sp>
        <p:nvSpPr>
          <p:cNvPr id="370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686979" y="7532520"/>
            <a:ext cx="25721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Highly flexible tagging system 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712214" y="6226328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chemeClr val="bg1"/>
                </a:solidFill>
              </a:rPr>
              <a:t>Key value store</a:t>
            </a:r>
            <a:endParaRPr sz="2400" cap="all" spc="384" dirty="0">
              <a:solidFill>
                <a:schemeClr val="bg1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 flipV="1">
            <a:off x="7020352" y="7219913"/>
            <a:ext cx="1955871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V="1">
            <a:off x="7001467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536072" y="7356113"/>
            <a:ext cx="2546749" cy="1422401"/>
          </a:xfrm>
          <a:prstGeom prst="rect">
            <a:avLst/>
          </a:prstGeom>
          <a:solidFill>
            <a:srgbClr val="00B5EB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9740492" y="7540263"/>
            <a:ext cx="222900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Open platform for hierarchy development, data storage, and retrieval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9523372" y="4011939"/>
            <a:ext cx="2572149" cy="275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Ideal solution for transaction processing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Extremely flexible for data search via tagging (twitter)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Fully extensible for any data type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9523372" y="2831180"/>
            <a:ext cx="2572149" cy="433494"/>
          </a:xfrm>
          <a:prstGeom prst="rect">
            <a:avLst/>
          </a:prstGeom>
          <a:solidFill>
            <a:srgbClr val="00B5E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10800000">
            <a:off x="10646886" y="326448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9718129" y="2870831"/>
            <a:ext cx="2182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Key value store</a:t>
            </a:r>
            <a:endParaRPr cap="all" spc="288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Oval 106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Oval 110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114" name="Oval 113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9" name="Group 118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120" name="Oval 119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4" name="Group 123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125" name="Oval 124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4" name="Group 73"/>
          <p:cNvGrpSpPr/>
          <p:nvPr/>
        </p:nvGrpSpPr>
        <p:grpSpPr>
          <a:xfrm>
            <a:off x="3745673" y="3624013"/>
            <a:ext cx="2471211" cy="2474158"/>
            <a:chOff x="5235698" y="1493435"/>
            <a:chExt cx="2471211" cy="2474158"/>
          </a:xfrm>
        </p:grpSpPr>
        <p:sp>
          <p:nvSpPr>
            <p:cNvPr id="63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64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EF2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3" y="3829757"/>
            <a:ext cx="1965371" cy="20529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32" y="4178175"/>
            <a:ext cx="1230281" cy="12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77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 advAuto="0"/>
      <p:bldP spid="36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xfrm>
            <a:off x="669358" y="1141043"/>
            <a:ext cx="9137978" cy="720208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 smtClean="0">
                <a:solidFill>
                  <a:srgbClr val="2E3B47"/>
                </a:solidFill>
              </a:rPr>
              <a:t>Open hierarchies 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550" name="Shape 550"/>
          <p:cNvSpPr>
            <a:spLocks noGrp="1"/>
          </p:cNvSpPr>
          <p:nvPr>
            <p:ph type="body" idx="1"/>
          </p:nvPr>
        </p:nvSpPr>
        <p:spPr>
          <a:xfrm>
            <a:off x="328534" y="2077587"/>
            <a:ext cx="5080000" cy="6998808"/>
          </a:xfrm>
          <a:prstGeom prst="rect">
            <a:avLst/>
          </a:prstGeom>
        </p:spPr>
        <p:txBody>
          <a:bodyPr/>
          <a:lstStyle/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2E3B47"/>
                </a:solidFill>
              </a:rPr>
              <a:t>Summa allows events to have an infinite number of tags</a:t>
            </a:r>
            <a:endParaRPr sz="3168" dirty="0">
              <a:solidFill>
                <a:srgbClr val="2E3B47"/>
              </a:solidFill>
            </a:endParaRPr>
          </a:p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2E3B47"/>
                </a:solidFill>
              </a:rPr>
              <a:t>Tags allow for hierarchies, selection, and exclusion</a:t>
            </a:r>
            <a:endParaRPr sz="3168" dirty="0">
              <a:solidFill>
                <a:srgbClr val="2E3B47"/>
              </a:solidFill>
            </a:endParaRPr>
          </a:p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000000"/>
                </a:solidFill>
              </a:rPr>
              <a:t>Individual items can have multiple tags by need</a:t>
            </a:r>
            <a:endParaRPr sz="3168" dirty="0">
              <a:solidFill>
                <a:srgbClr val="2E3B47"/>
              </a:solidFill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660400" y="660400"/>
            <a:ext cx="5080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7876878" y="631552"/>
            <a:ext cx="1381140" cy="1382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8018131" y="772972"/>
            <a:ext cx="1098634" cy="1099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10532099" y="1810494"/>
            <a:ext cx="1381141" cy="1382787"/>
            <a:chOff x="10614371" y="1803713"/>
            <a:chExt cx="1381141" cy="1382787"/>
          </a:xfrm>
        </p:grpSpPr>
        <p:sp>
          <p:nvSpPr>
            <p:cNvPr id="570" name="Shape 570"/>
            <p:cNvSpPr/>
            <p:nvPr/>
          </p:nvSpPr>
          <p:spPr>
            <a:xfrm>
              <a:off x="10614371" y="1803713"/>
              <a:ext cx="1381141" cy="13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0755623" y="1937256"/>
              <a:ext cx="1098635" cy="109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10933686" y="2320700"/>
              <a:ext cx="742511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cap="all" spc="288">
                  <a:solidFill>
                    <a:srgbClr val="FFFFFF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pPr lvl="0">
                <a:defRPr cap="none" spc="0">
                  <a:solidFill>
                    <a:srgbClr val="000000"/>
                  </a:solidFill>
                </a:defRPr>
              </a:pPr>
              <a:r>
                <a:rPr lang="en-US" sz="1600" cap="all" spc="288" dirty="0">
                  <a:solidFill>
                    <a:srgbClr val="FFFFFF"/>
                  </a:solidFill>
                </a:rPr>
                <a:t>Asset</a:t>
              </a:r>
              <a:endParaRPr sz="1600" cap="all" spc="288" dirty="0">
                <a:solidFill>
                  <a:srgbClr val="FFFFFF"/>
                </a:solidFill>
              </a:endParaRPr>
            </a:p>
          </p:txBody>
        </p:sp>
      </p:grpSp>
      <p:sp>
        <p:nvSpPr>
          <p:cNvPr id="575" name="Shape 575"/>
          <p:cNvSpPr/>
          <p:nvPr/>
        </p:nvSpPr>
        <p:spPr>
          <a:xfrm>
            <a:off x="8147272" y="1148539"/>
            <a:ext cx="84035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sz="1600" cap="all" spc="288" dirty="0">
                <a:solidFill>
                  <a:srgbClr val="FFFFFF"/>
                </a:solidFill>
              </a:rPr>
              <a:t>Entity</a:t>
            </a:r>
            <a:endParaRPr sz="1600" cap="all" spc="288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31887" y="1184563"/>
            <a:ext cx="1381140" cy="1382788"/>
            <a:chOff x="9204489" y="1112317"/>
            <a:chExt cx="1381140" cy="1382788"/>
          </a:xfrm>
        </p:grpSpPr>
        <p:sp>
          <p:nvSpPr>
            <p:cNvPr id="572" name="Shape 572"/>
            <p:cNvSpPr/>
            <p:nvPr/>
          </p:nvSpPr>
          <p:spPr>
            <a:xfrm>
              <a:off x="9204489" y="1112317"/>
              <a:ext cx="1381140" cy="13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9345742" y="1253737"/>
              <a:ext cx="1098635" cy="10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9422784" y="1613915"/>
              <a:ext cx="944554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cap="all" spc="288">
                  <a:solidFill>
                    <a:srgbClr val="FFFFFF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pPr lvl="0">
                <a:defRPr cap="none" spc="0">
                  <a:solidFill>
                    <a:srgbClr val="000000"/>
                  </a:solidFill>
                </a:defRPr>
              </a:pPr>
              <a:r>
                <a:rPr lang="en-US" cap="all" spc="288" dirty="0">
                  <a:solidFill>
                    <a:srgbClr val="FFFFFF"/>
                  </a:solidFill>
                </a:rPr>
                <a:t>issuer</a:t>
              </a:r>
              <a:endParaRPr cap="all" spc="288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Shape 360"/>
          <p:cNvSpPr/>
          <p:nvPr/>
        </p:nvSpPr>
        <p:spPr>
          <a:xfrm>
            <a:off x="8100937" y="3451775"/>
            <a:ext cx="3628106" cy="3632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46" name="Shape 361"/>
          <p:cNvSpPr/>
          <p:nvPr/>
        </p:nvSpPr>
        <p:spPr>
          <a:xfrm>
            <a:off x="8441931" y="3823274"/>
            <a:ext cx="2885993" cy="28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47" name="Shape 566"/>
          <p:cNvSpPr/>
          <p:nvPr/>
        </p:nvSpPr>
        <p:spPr>
          <a:xfrm rot="16200000">
            <a:off x="10852887" y="3638691"/>
            <a:ext cx="904356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 cap="rnd">
            <a:solidFill>
              <a:srgbClr val="55D7FF"/>
            </a:solidFill>
            <a:custDash>
              <a:ds d="100000" sp="200000"/>
            </a:custDash>
            <a:round/>
            <a:tailEnd type="triangle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9294724" y="7693608"/>
            <a:ext cx="1381141" cy="1382787"/>
            <a:chOff x="9187939" y="7906609"/>
            <a:chExt cx="1381141" cy="1382787"/>
          </a:xfrm>
        </p:grpSpPr>
        <p:sp>
          <p:nvSpPr>
            <p:cNvPr id="51" name="Shape 570"/>
            <p:cNvSpPr/>
            <p:nvPr/>
          </p:nvSpPr>
          <p:spPr>
            <a:xfrm>
              <a:off x="9187939" y="7906609"/>
              <a:ext cx="1381141" cy="13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2" name="Shape 571"/>
            <p:cNvSpPr/>
            <p:nvPr/>
          </p:nvSpPr>
          <p:spPr>
            <a:xfrm>
              <a:off x="9329192" y="8048029"/>
              <a:ext cx="1098635" cy="109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5" name="Shape 574"/>
            <p:cNvSpPr/>
            <p:nvPr/>
          </p:nvSpPr>
          <p:spPr>
            <a:xfrm>
              <a:off x="9507255" y="8423596"/>
              <a:ext cx="742512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cap="all" spc="288">
                  <a:solidFill>
                    <a:srgbClr val="FFFFFF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pPr lvl="0">
                <a:defRPr cap="none" spc="0">
                  <a:solidFill>
                    <a:srgbClr val="000000"/>
                  </a:solidFill>
                </a:defRPr>
              </a:pPr>
              <a:r>
                <a:rPr lang="en-US" sz="1600" cap="all" spc="288" dirty="0">
                  <a:solidFill>
                    <a:srgbClr val="FFFFFF"/>
                  </a:solidFill>
                </a:rPr>
                <a:t>Asset</a:t>
              </a:r>
              <a:endParaRPr sz="1600" cap="all" spc="288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75864" y="8303007"/>
            <a:ext cx="1381140" cy="1382788"/>
            <a:chOff x="10985627" y="8081014"/>
            <a:chExt cx="1381140" cy="1382788"/>
          </a:xfrm>
        </p:grpSpPr>
        <p:sp>
          <p:nvSpPr>
            <p:cNvPr id="49" name="Shape 568"/>
            <p:cNvSpPr/>
            <p:nvPr/>
          </p:nvSpPr>
          <p:spPr>
            <a:xfrm>
              <a:off x="10985627" y="8081014"/>
              <a:ext cx="1381140" cy="13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0" name="Shape 569"/>
            <p:cNvSpPr/>
            <p:nvPr/>
          </p:nvSpPr>
          <p:spPr>
            <a:xfrm>
              <a:off x="11126880" y="8222434"/>
              <a:ext cx="1098634" cy="109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6" name="Shape 575"/>
            <p:cNvSpPr/>
            <p:nvPr/>
          </p:nvSpPr>
          <p:spPr>
            <a:xfrm>
              <a:off x="11056386" y="8598001"/>
              <a:ext cx="1239635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cap="all" spc="288">
                  <a:solidFill>
                    <a:srgbClr val="FFFFFF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pPr lvl="0">
                <a:defRPr cap="none" spc="0">
                  <a:solidFill>
                    <a:srgbClr val="000000"/>
                  </a:solidFill>
                </a:defRPr>
              </a:pPr>
              <a:r>
                <a:rPr lang="en-US" sz="1600" cap="all" spc="288" dirty="0">
                  <a:solidFill>
                    <a:srgbClr val="FFFFFF"/>
                  </a:solidFill>
                </a:rPr>
                <a:t>exchange</a:t>
              </a:r>
              <a:endParaRPr sz="1600" cap="all" spc="288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64602" y="7117418"/>
            <a:ext cx="1381140" cy="1382788"/>
            <a:chOff x="7560224" y="7280278"/>
            <a:chExt cx="1381140" cy="1382788"/>
          </a:xfrm>
        </p:grpSpPr>
        <p:sp>
          <p:nvSpPr>
            <p:cNvPr id="53" name="Shape 572"/>
            <p:cNvSpPr/>
            <p:nvPr/>
          </p:nvSpPr>
          <p:spPr>
            <a:xfrm>
              <a:off x="7560224" y="7280278"/>
              <a:ext cx="1381140" cy="13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4" name="Shape 573"/>
            <p:cNvSpPr/>
            <p:nvPr/>
          </p:nvSpPr>
          <p:spPr>
            <a:xfrm>
              <a:off x="7701477" y="7421698"/>
              <a:ext cx="1098635" cy="10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" name="Shape 576"/>
            <p:cNvSpPr/>
            <p:nvPr/>
          </p:nvSpPr>
          <p:spPr>
            <a:xfrm>
              <a:off x="7914840" y="7781876"/>
              <a:ext cx="671915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cap="all" spc="288">
                  <a:solidFill>
                    <a:srgbClr val="FFFFFF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pPr lvl="0">
                <a:defRPr cap="none" spc="0">
                  <a:solidFill>
                    <a:srgbClr val="000000"/>
                  </a:solidFill>
                </a:defRPr>
              </a:pPr>
              <a:r>
                <a:rPr lang="en-US" cap="all" spc="288" dirty="0">
                  <a:solidFill>
                    <a:srgbClr val="FFFFFF"/>
                  </a:solidFill>
                </a:rPr>
                <a:t>TIME</a:t>
              </a:r>
              <a:endParaRPr cap="all" spc="288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Shape 566"/>
          <p:cNvSpPr/>
          <p:nvPr/>
        </p:nvSpPr>
        <p:spPr>
          <a:xfrm rot="16200000" flipH="1">
            <a:off x="7656254" y="6562667"/>
            <a:ext cx="1218022" cy="107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 cap="rnd">
            <a:solidFill>
              <a:srgbClr val="55D7FF"/>
            </a:solidFill>
            <a:custDash>
              <a:ds d="100000" sp="200000"/>
            </a:custDash>
            <a:round/>
            <a:tailEnd type="triangle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76" y="3657882"/>
            <a:ext cx="2961520" cy="30934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dvAuto="0"/>
      <p:bldP spid="58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55D7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Enables reporting in time as was or as is based on any two dates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98004" y="4011939"/>
            <a:ext cx="2572148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Enables reporting at an level both in current state – or any historical state.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Versioning of each data element enables forensic analysis of a specific transaction through time</a:t>
            </a:r>
          </a:p>
        </p:txBody>
      </p:sp>
      <p:sp>
        <p:nvSpPr>
          <p:cNvPr id="355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801352" y="2870582"/>
            <a:ext cx="23654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Bi-temporal data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Data management innovation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6737448" y="3627021"/>
            <a:ext cx="2471211" cy="247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E7EBEF"/>
            </a:solidFill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969709" y="3880060"/>
            <a:ext cx="1965736" cy="1968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 flipH="1">
            <a:off x="7998297" y="3038301"/>
            <a:ext cx="1453416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45673" y="7543546"/>
            <a:ext cx="257214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Event tracking, Event aggregation, Variant analysis over time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3745673" y="6254374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Variant tracking</a:t>
            </a:r>
            <a:endParaRPr lang="en-US" sz="2400" cap="all" spc="384" dirty="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370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686979" y="7532520"/>
            <a:ext cx="257214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Event tracking and multiple books allow for multi-tenant utilization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712214" y="6226328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chemeClr val="bg1"/>
                </a:solidFill>
              </a:rPr>
              <a:t>Multiple Books</a:t>
            </a:r>
            <a:endParaRPr sz="2400" cap="all" spc="384" dirty="0">
              <a:solidFill>
                <a:schemeClr val="bg1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 flipV="1">
            <a:off x="7020352" y="7219913"/>
            <a:ext cx="1955871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V="1">
            <a:off x="7001467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536072" y="7356113"/>
            <a:ext cx="2546749" cy="1422401"/>
          </a:xfrm>
          <a:prstGeom prst="rect">
            <a:avLst/>
          </a:prstGeom>
          <a:solidFill>
            <a:srgbClr val="00B5EB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9740492" y="7540263"/>
            <a:ext cx="213790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Supports multiple regulatory requirements simultaneously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9523372" y="4011939"/>
            <a:ext cx="2572149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Events are captured in a variant stamped event store.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Accounting / business rules are applied to create multiple books to show impact of various accounting treatments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9523372" y="2831180"/>
            <a:ext cx="2572149" cy="433494"/>
          </a:xfrm>
          <a:prstGeom prst="rect">
            <a:avLst/>
          </a:prstGeom>
          <a:solidFill>
            <a:srgbClr val="00B5EB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rot="10800000">
            <a:off x="10646886" y="326448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9743004" y="2870831"/>
            <a:ext cx="213289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Multiple books</a:t>
            </a:r>
            <a:endParaRPr cap="all" spc="288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Oval 106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Oval 110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114" name="Oval 113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9" name="Group 118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120" name="Oval 119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4" name="Group 123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125" name="Oval 124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4" name="Group 73"/>
          <p:cNvGrpSpPr/>
          <p:nvPr/>
        </p:nvGrpSpPr>
        <p:grpSpPr>
          <a:xfrm>
            <a:off x="3723429" y="3669887"/>
            <a:ext cx="2471211" cy="2474158"/>
            <a:chOff x="5235698" y="1493435"/>
            <a:chExt cx="2471211" cy="2474158"/>
          </a:xfrm>
        </p:grpSpPr>
        <p:sp>
          <p:nvSpPr>
            <p:cNvPr id="63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64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487" y="1792731"/>
              <a:ext cx="1813550" cy="1813550"/>
            </a:xfrm>
            <a:prstGeom prst="rect">
              <a:avLst/>
            </a:prstGeom>
          </p:spPr>
        </p:pic>
      </p:grpSp>
      <p:pic>
        <p:nvPicPr>
          <p:cNvPr id="151" name="Picture 1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69" y="4152551"/>
            <a:ext cx="1389035" cy="13890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1" animBg="1" advAuto="0"/>
      <p:bldP spid="36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romotional-products-694790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32" y="5254574"/>
            <a:ext cx="5508266" cy="2347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red-hands-woman-creative-mediu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8"/>
          <a:stretch/>
        </p:blipFill>
        <p:spPr>
          <a:xfrm>
            <a:off x="2561005" y="2904782"/>
            <a:ext cx="2876960" cy="252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260"/>
          <p:cNvSpPr/>
          <p:nvPr/>
        </p:nvSpPr>
        <p:spPr>
          <a:xfrm>
            <a:off x="5167222" y="2886150"/>
            <a:ext cx="2628901" cy="2362201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32" name="Shape 260"/>
          <p:cNvSpPr/>
          <p:nvPr/>
        </p:nvSpPr>
        <p:spPr>
          <a:xfrm>
            <a:off x="7782597" y="5234904"/>
            <a:ext cx="2628901" cy="2362201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8281342" y="5638050"/>
            <a:ext cx="1591259" cy="159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52" name="tumblr_n8q3mmC3vb1tubinno1_1280.jpg"/>
          <p:cNvPicPr/>
          <p:nvPr/>
        </p:nvPicPr>
        <p:blipFill>
          <a:blip r:embed="rId4">
            <a:extLst/>
          </a:blip>
          <a:srcRect l="22207" t="1513" r="22207" b="13332"/>
          <a:stretch>
            <a:fillRect/>
          </a:stretch>
        </p:blipFill>
        <p:spPr>
          <a:xfrm>
            <a:off x="82" y="5256107"/>
            <a:ext cx="2625767" cy="237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man-791049_1280.jpg"/>
          <p:cNvPicPr/>
          <p:nvPr/>
        </p:nvPicPr>
        <p:blipFill>
          <a:blip r:embed="rId5">
            <a:extLst/>
          </a:blip>
          <a:srcRect l="13222" r="13222"/>
          <a:stretch>
            <a:fillRect/>
          </a:stretch>
        </p:blipFill>
        <p:spPr>
          <a:xfrm>
            <a:off x="7784547" y="2898986"/>
            <a:ext cx="2601683" cy="2357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ink-864958_128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01" y="5686526"/>
            <a:ext cx="2627083" cy="150659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60400" y="660400"/>
            <a:ext cx="11684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 event and business rules master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2623668" y="5258687"/>
            <a:ext cx="2603501" cy="2362201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845" y="2896406"/>
            <a:ext cx="2628901" cy="2362201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0389509" y="2896406"/>
            <a:ext cx="2628901" cy="2362201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5693844" y="3120524"/>
            <a:ext cx="1591259" cy="159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0649220" y="3043906"/>
            <a:ext cx="209672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cap="all" spc="384" dirty="0">
                <a:solidFill>
                  <a:srgbClr val="FFFFFF"/>
                </a:solidFill>
              </a:rPr>
              <a:t>open source Logic</a:t>
            </a:r>
            <a:endParaRPr cap="all" spc="384" dirty="0">
              <a:solidFill>
                <a:srgbClr val="FFFFFF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 flipV="1">
            <a:off x="10425352" y="8639238"/>
            <a:ext cx="5202220" cy="1"/>
          </a:xfrm>
          <a:prstGeom prst="line">
            <a:avLst/>
          </a:prstGeom>
          <a:ln w="25400" cap="rnd">
            <a:solidFill>
              <a:srgbClr val="2E3B47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8113569" y="8449443"/>
            <a:ext cx="192681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none" spc="0" dirty="0">
                <a:solidFill>
                  <a:srgbClr val="000000"/>
                </a:solidFill>
              </a:rPr>
              <a:t>Christopher </a:t>
            </a:r>
            <a:r>
              <a:rPr lang="en-US" cap="none" spc="0" dirty="0" err="1">
                <a:solidFill>
                  <a:srgbClr val="000000"/>
                </a:solidFill>
              </a:rPr>
              <a:t>Momsen</a:t>
            </a:r>
            <a:endParaRPr cap="all" spc="288" dirty="0">
              <a:solidFill>
                <a:srgbClr val="2E3B47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814376" y="6808118"/>
            <a:ext cx="20967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cap="all" spc="384" dirty="0">
                <a:solidFill>
                  <a:srgbClr val="FFFFFF"/>
                </a:solidFill>
              </a:rPr>
              <a:t>OPEN</a:t>
            </a:r>
            <a:endParaRPr cap="all" spc="384" dirty="0">
              <a:solidFill>
                <a:srgbClr val="FFFFFF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876676" y="6158175"/>
            <a:ext cx="209672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36" y="5603847"/>
            <a:ext cx="1017799" cy="10177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40" y="5533200"/>
            <a:ext cx="1088446" cy="10884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120524"/>
            <a:ext cx="1194654" cy="1194654"/>
          </a:xfrm>
          <a:prstGeom prst="rect">
            <a:avLst/>
          </a:prstGeom>
        </p:spPr>
      </p:pic>
      <p:sp>
        <p:nvSpPr>
          <p:cNvPr id="30" name="Shape 269"/>
          <p:cNvSpPr/>
          <p:nvPr/>
        </p:nvSpPr>
        <p:spPr>
          <a:xfrm>
            <a:off x="297199" y="4385385"/>
            <a:ext cx="20967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cap="all" spc="384" dirty="0">
                <a:solidFill>
                  <a:srgbClr val="FFFFFF"/>
                </a:solidFill>
              </a:rPr>
              <a:t>Multiple books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426" y="3967411"/>
            <a:ext cx="971762" cy="971762"/>
          </a:xfrm>
          <a:prstGeom prst="rect">
            <a:avLst/>
          </a:prstGeom>
        </p:spPr>
      </p:pic>
      <p:sp>
        <p:nvSpPr>
          <p:cNvPr id="33" name="Shape 265"/>
          <p:cNvSpPr/>
          <p:nvPr/>
        </p:nvSpPr>
        <p:spPr>
          <a:xfrm>
            <a:off x="7913227" y="6719521"/>
            <a:ext cx="24645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cap="all" spc="384" dirty="0">
                <a:solidFill>
                  <a:srgbClr val="FFFFFF"/>
                </a:solidFill>
              </a:rPr>
              <a:t>Point in </a:t>
            </a:r>
            <a:r>
              <a:rPr lang="en-US" cap="all" spc="384">
                <a:solidFill>
                  <a:srgbClr val="FFFFFF"/>
                </a:solidFill>
              </a:rPr>
              <a:t>time architecture</a:t>
            </a:r>
            <a:endParaRPr cap="all" spc="384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65" y="3716523"/>
            <a:ext cx="1484058" cy="1550181"/>
          </a:xfrm>
          <a:prstGeom prst="rect">
            <a:avLst/>
          </a:prstGeom>
        </p:spPr>
      </p:pic>
      <p:sp>
        <p:nvSpPr>
          <p:cNvPr id="37" name="Shape 269"/>
          <p:cNvSpPr/>
          <p:nvPr/>
        </p:nvSpPr>
        <p:spPr>
          <a:xfrm>
            <a:off x="5382864" y="3056800"/>
            <a:ext cx="20967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cap="all" spc="384" dirty="0">
                <a:solidFill>
                  <a:srgbClr val="FFFFFF"/>
                </a:solidFill>
              </a:rPr>
              <a:t>Key value driven</a:t>
            </a:r>
            <a:endParaRPr cap="all" spc="384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73"/>
          <a:stretch/>
        </p:blipFill>
        <p:spPr>
          <a:xfrm>
            <a:off x="7768634" y="2896405"/>
            <a:ext cx="2615375" cy="235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7"/>
          <a:stretch/>
        </p:blipFill>
        <p:spPr>
          <a:xfrm>
            <a:off x="10378509" y="5229753"/>
            <a:ext cx="2682766" cy="23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xfrm>
            <a:off x="669358" y="1141043"/>
            <a:ext cx="9137978" cy="720208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4500" cap="all" spc="720" dirty="0">
                <a:solidFill>
                  <a:srgbClr val="2E3B47"/>
                </a:solidFill>
              </a:rPr>
              <a:t>System processing</a:t>
            </a:r>
            <a:endParaRPr sz="4500" cap="all" spc="720" dirty="0">
              <a:solidFill>
                <a:srgbClr val="2E3B47"/>
              </a:solidFill>
            </a:endParaRPr>
          </a:p>
        </p:txBody>
      </p:sp>
      <p:sp>
        <p:nvSpPr>
          <p:cNvPr id="550" name="Shape 550"/>
          <p:cNvSpPr>
            <a:spLocks noGrp="1"/>
          </p:cNvSpPr>
          <p:nvPr>
            <p:ph type="body" idx="1"/>
          </p:nvPr>
        </p:nvSpPr>
        <p:spPr>
          <a:xfrm>
            <a:off x="328534" y="2077587"/>
            <a:ext cx="5080000" cy="6998808"/>
          </a:xfrm>
          <a:prstGeom prst="rect">
            <a:avLst/>
          </a:prstGeom>
        </p:spPr>
        <p:txBody>
          <a:bodyPr/>
          <a:lstStyle/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2E3B47"/>
                </a:solidFill>
              </a:rPr>
              <a:t>Summa tracks information in files</a:t>
            </a:r>
            <a:endParaRPr sz="3168" dirty="0">
              <a:solidFill>
                <a:srgbClr val="2E3B47"/>
              </a:solidFill>
            </a:endParaRPr>
          </a:p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2E3B47"/>
                </a:solidFill>
              </a:rPr>
              <a:t>Files are marked valid only after load process complete</a:t>
            </a:r>
            <a:endParaRPr sz="3168" dirty="0">
              <a:solidFill>
                <a:srgbClr val="2E3B47"/>
              </a:solidFill>
            </a:endParaRPr>
          </a:p>
          <a:p>
            <a:pPr marL="413511" lvl="0" indent="-413511" defTabSz="514095">
              <a:spcBef>
                <a:spcPts val="3600"/>
              </a:spcBef>
              <a:buClr>
                <a:srgbClr val="55D6FF"/>
              </a:buClr>
              <a:defRPr sz="1800">
                <a:solidFill>
                  <a:srgbClr val="000000"/>
                </a:solidFill>
              </a:defRPr>
            </a:pPr>
            <a:r>
              <a:rPr lang="en-US" sz="3168" dirty="0">
                <a:solidFill>
                  <a:srgbClr val="000000"/>
                </a:solidFill>
              </a:rPr>
              <a:t>Data is stored in files used to evolve the data store to the current state from your latest snapshot.</a:t>
            </a:r>
          </a:p>
        </p:txBody>
      </p:sp>
      <p:sp>
        <p:nvSpPr>
          <p:cNvPr id="564" name="Shape 564"/>
          <p:cNvSpPr/>
          <p:nvPr/>
        </p:nvSpPr>
        <p:spPr>
          <a:xfrm>
            <a:off x="660400" y="660400"/>
            <a:ext cx="5080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8990395" y="1868905"/>
            <a:ext cx="1026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endParaRPr cap="all" spc="288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0603" y="6319754"/>
            <a:ext cx="914400" cy="914400"/>
            <a:chOff x="10614371" y="1803713"/>
            <a:chExt cx="1381141" cy="1382787"/>
          </a:xfrm>
        </p:grpSpPr>
        <p:sp>
          <p:nvSpPr>
            <p:cNvPr id="570" name="Shape 570"/>
            <p:cNvSpPr/>
            <p:nvPr/>
          </p:nvSpPr>
          <p:spPr>
            <a:xfrm>
              <a:off x="10614371" y="1803713"/>
              <a:ext cx="1381141" cy="13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0755624" y="1945133"/>
              <a:ext cx="1098635" cy="109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872" y="2024868"/>
              <a:ext cx="896138" cy="89613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59969" y="5155601"/>
            <a:ext cx="914400" cy="914400"/>
            <a:chOff x="9204489" y="1112317"/>
            <a:chExt cx="1381140" cy="1382788"/>
          </a:xfrm>
        </p:grpSpPr>
        <p:sp>
          <p:nvSpPr>
            <p:cNvPr id="572" name="Shape 572"/>
            <p:cNvSpPr/>
            <p:nvPr/>
          </p:nvSpPr>
          <p:spPr>
            <a:xfrm>
              <a:off x="9204489" y="1112317"/>
              <a:ext cx="1381140" cy="13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9345742" y="1253737"/>
              <a:ext cx="1098635" cy="10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953" y="1360483"/>
              <a:ext cx="906211" cy="90621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352973" y="1529801"/>
            <a:ext cx="914400" cy="914400"/>
            <a:chOff x="7876878" y="631552"/>
            <a:chExt cx="1381140" cy="1382788"/>
          </a:xfrm>
        </p:grpSpPr>
        <p:sp>
          <p:nvSpPr>
            <p:cNvPr id="568" name="Shape 568"/>
            <p:cNvSpPr/>
            <p:nvPr/>
          </p:nvSpPr>
          <p:spPr>
            <a:xfrm>
              <a:off x="7876878" y="631552"/>
              <a:ext cx="1381140" cy="138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8018131" y="772972"/>
              <a:ext cx="1098634" cy="109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3" name="Snip Single Corner Rectangle 2"/>
            <p:cNvSpPr/>
            <p:nvPr/>
          </p:nvSpPr>
          <p:spPr>
            <a:xfrm>
              <a:off x="8198542" y="944973"/>
              <a:ext cx="723694" cy="766760"/>
            </a:xfrm>
            <a:prstGeom prst="snip1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02193" y="7483907"/>
            <a:ext cx="914400" cy="914400"/>
            <a:chOff x="8100937" y="5513396"/>
            <a:chExt cx="2777734" cy="2781047"/>
          </a:xfrm>
        </p:grpSpPr>
        <p:sp>
          <p:nvSpPr>
            <p:cNvPr id="45" name="Shape 360"/>
            <p:cNvSpPr/>
            <p:nvPr/>
          </p:nvSpPr>
          <p:spPr>
            <a:xfrm>
              <a:off x="8100937" y="5513396"/>
              <a:ext cx="2777734" cy="278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46" name="Shape 361"/>
            <p:cNvSpPr/>
            <p:nvPr/>
          </p:nvSpPr>
          <p:spPr>
            <a:xfrm>
              <a:off x="8371816" y="5775880"/>
              <a:ext cx="2209561" cy="221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358" y="6169563"/>
              <a:ext cx="1340478" cy="1340478"/>
            </a:xfrm>
            <a:prstGeom prst="rect">
              <a:avLst/>
            </a:prstGeom>
          </p:spPr>
        </p:pic>
      </p:grpSp>
      <p:sp>
        <p:nvSpPr>
          <p:cNvPr id="39" name="Shape 585"/>
          <p:cNvSpPr/>
          <p:nvPr/>
        </p:nvSpPr>
        <p:spPr>
          <a:xfrm>
            <a:off x="9917839" y="1677921"/>
            <a:ext cx="113633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>
                <a:solidFill>
                  <a:srgbClr val="55D7FF"/>
                </a:solidFill>
              </a:rPr>
              <a:t>Data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40" name="Shape 587"/>
          <p:cNvSpPr/>
          <p:nvPr/>
        </p:nvSpPr>
        <p:spPr>
          <a:xfrm>
            <a:off x="9369424" y="2781038"/>
            <a:ext cx="240542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>
                <a:solidFill>
                  <a:srgbClr val="55D7FF"/>
                </a:solidFill>
              </a:rPr>
              <a:t>KEY VALUE STORE</a:t>
            </a:r>
            <a:endParaRPr lang="en-US" sz="2400" cap="all" spc="384" dirty="0">
              <a:solidFill>
                <a:srgbClr val="55D7FF"/>
              </a:solidFill>
            </a:endParaRPr>
          </a:p>
        </p:txBody>
      </p:sp>
      <p:sp>
        <p:nvSpPr>
          <p:cNvPr id="42" name="Shape 591"/>
          <p:cNvSpPr/>
          <p:nvPr/>
        </p:nvSpPr>
        <p:spPr>
          <a:xfrm>
            <a:off x="9448937" y="4145916"/>
            <a:ext cx="21428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>
                <a:solidFill>
                  <a:srgbClr val="55D7FF"/>
                </a:solidFill>
              </a:rPr>
              <a:t>TEMPORAL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43" name="Shape 591"/>
          <p:cNvSpPr/>
          <p:nvPr/>
        </p:nvSpPr>
        <p:spPr>
          <a:xfrm>
            <a:off x="9549858" y="6356325"/>
            <a:ext cx="22249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>
                <a:solidFill>
                  <a:srgbClr val="55D7FF"/>
                </a:solidFill>
              </a:rPr>
              <a:t>MULTIPLE BOOKS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21230" y="2498156"/>
            <a:ext cx="0" cy="275216"/>
          </a:xfrm>
          <a:prstGeom prst="straightConnector1">
            <a:avLst/>
          </a:prstGeom>
          <a:noFill/>
          <a:ln w="508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Arrow Connector 47"/>
          <p:cNvCxnSpPr/>
          <p:nvPr/>
        </p:nvCxnSpPr>
        <p:spPr>
          <a:xfrm>
            <a:off x="8823180" y="3693664"/>
            <a:ext cx="0" cy="275216"/>
          </a:xfrm>
          <a:prstGeom prst="straightConnector1">
            <a:avLst/>
          </a:prstGeom>
          <a:noFill/>
          <a:ln w="508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/>
          <p:cNvCxnSpPr/>
          <p:nvPr/>
        </p:nvCxnSpPr>
        <p:spPr>
          <a:xfrm>
            <a:off x="8837803" y="4870576"/>
            <a:ext cx="0" cy="275216"/>
          </a:xfrm>
          <a:prstGeom prst="straightConnector1">
            <a:avLst/>
          </a:prstGeom>
          <a:noFill/>
          <a:ln w="508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" name="Group 13"/>
          <p:cNvGrpSpPr/>
          <p:nvPr/>
        </p:nvGrpSpPr>
        <p:grpSpPr>
          <a:xfrm>
            <a:off x="8315945" y="2783200"/>
            <a:ext cx="914400" cy="914400"/>
            <a:chOff x="6294023" y="3420387"/>
            <a:chExt cx="1013513" cy="1014723"/>
          </a:xfrm>
        </p:grpSpPr>
        <p:grpSp>
          <p:nvGrpSpPr>
            <p:cNvPr id="12" name="Group 11"/>
            <p:cNvGrpSpPr/>
            <p:nvPr/>
          </p:nvGrpSpPr>
          <p:grpSpPr>
            <a:xfrm>
              <a:off x="6382415" y="3483052"/>
              <a:ext cx="831148" cy="860505"/>
              <a:chOff x="3684828" y="2994019"/>
              <a:chExt cx="2653769" cy="2747503"/>
            </a:xfrm>
          </p:grpSpPr>
          <p:sp>
            <p:nvSpPr>
              <p:cNvPr id="61" name="Shape 595"/>
              <p:cNvSpPr/>
              <p:nvPr/>
            </p:nvSpPr>
            <p:spPr>
              <a:xfrm>
                <a:off x="3743684" y="3150721"/>
                <a:ext cx="2594913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7BE2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spcBef>
                    <a:spcPts val="0"/>
                  </a:spcBef>
                  <a:defRPr sz="2400" cap="all" spc="384">
                    <a:solidFill>
                      <a:srgbClr val="FFFF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endParaRPr/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828" y="2994019"/>
                <a:ext cx="2608858" cy="2725098"/>
              </a:xfrm>
              <a:prstGeom prst="rect">
                <a:avLst/>
              </a:prstGeom>
            </p:spPr>
          </p:pic>
        </p:grpSp>
        <p:sp>
          <p:nvSpPr>
            <p:cNvPr id="64" name="Shape 572"/>
            <p:cNvSpPr/>
            <p:nvPr/>
          </p:nvSpPr>
          <p:spPr>
            <a:xfrm>
              <a:off x="6294023" y="3420387"/>
              <a:ext cx="1013513" cy="101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52973" y="3967887"/>
            <a:ext cx="914400" cy="914400"/>
            <a:chOff x="6336770" y="4473246"/>
            <a:chExt cx="1013513" cy="1014723"/>
          </a:xfrm>
        </p:grpSpPr>
        <p:grpSp>
          <p:nvGrpSpPr>
            <p:cNvPr id="13" name="Group 12"/>
            <p:cNvGrpSpPr/>
            <p:nvPr/>
          </p:nvGrpSpPr>
          <p:grpSpPr>
            <a:xfrm>
              <a:off x="6427999" y="4575020"/>
              <a:ext cx="831106" cy="829789"/>
              <a:chOff x="6671569" y="3150721"/>
              <a:chExt cx="2594913" cy="2590801"/>
            </a:xfrm>
          </p:grpSpPr>
          <p:sp>
            <p:nvSpPr>
              <p:cNvPr id="67" name="Shape 593"/>
              <p:cNvSpPr/>
              <p:nvPr/>
            </p:nvSpPr>
            <p:spPr>
              <a:xfrm>
                <a:off x="6671569" y="3150721"/>
                <a:ext cx="2594913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5D7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spcBef>
                    <a:spcPts val="0"/>
                  </a:spcBef>
                  <a:defRPr sz="2400" cap="all" spc="384">
                    <a:solidFill>
                      <a:srgbClr val="FFFF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endParaRPr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0765" y="3449793"/>
                <a:ext cx="1813550" cy="1813550"/>
              </a:xfrm>
              <a:prstGeom prst="rect">
                <a:avLst/>
              </a:prstGeom>
            </p:spPr>
          </p:pic>
        </p:grpSp>
        <p:sp>
          <p:nvSpPr>
            <p:cNvPr id="69" name="Shape 572"/>
            <p:cNvSpPr/>
            <p:nvPr/>
          </p:nvSpPr>
          <p:spPr>
            <a:xfrm>
              <a:off x="6336770" y="4473246"/>
              <a:ext cx="1013513" cy="101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>
            <a:off x="8839454" y="6044538"/>
            <a:ext cx="0" cy="275216"/>
          </a:xfrm>
          <a:prstGeom prst="straightConnector1">
            <a:avLst/>
          </a:prstGeom>
          <a:noFill/>
          <a:ln w="508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/>
          <p:cNvCxnSpPr/>
          <p:nvPr/>
        </p:nvCxnSpPr>
        <p:spPr>
          <a:xfrm>
            <a:off x="8859393" y="7234154"/>
            <a:ext cx="0" cy="275216"/>
          </a:xfrm>
          <a:prstGeom prst="straightConnector1">
            <a:avLst/>
          </a:prstGeom>
          <a:noFill/>
          <a:ln w="508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Shape 591"/>
          <p:cNvSpPr/>
          <p:nvPr/>
        </p:nvSpPr>
        <p:spPr>
          <a:xfrm>
            <a:off x="9493161" y="4787031"/>
            <a:ext cx="21579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GROUPED RULES by book / version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97" name="Shape 591"/>
          <p:cNvSpPr/>
          <p:nvPr/>
        </p:nvSpPr>
        <p:spPr>
          <a:xfrm>
            <a:off x="9549857" y="7335813"/>
            <a:ext cx="22249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MEMORY DATA STORE</a:t>
            </a:r>
            <a:endParaRPr sz="2400" cap="all" spc="384" dirty="0">
              <a:solidFill>
                <a:srgbClr val="55D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12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 technology sets new standards in scalability</a:t>
            </a:r>
          </a:p>
          <a:p>
            <a:r>
              <a:rPr lang="en-US" dirty="0"/>
              <a:t>Numbers represent end to end processing</a:t>
            </a:r>
          </a:p>
          <a:p>
            <a:pPr lvl="1"/>
            <a:r>
              <a:rPr lang="en-US" dirty="0"/>
              <a:t>data load, variant tracking, g/l generation, and aggregation through to report output</a:t>
            </a:r>
          </a:p>
          <a:p>
            <a:endParaRPr lang="en-US" dirty="0"/>
          </a:p>
        </p:txBody>
      </p:sp>
      <p:sp>
        <p:nvSpPr>
          <p:cNvPr id="6" name="Shape 549"/>
          <p:cNvSpPr txBox="1">
            <a:spLocks/>
          </p:cNvSpPr>
          <p:nvPr/>
        </p:nvSpPr>
        <p:spPr>
          <a:xfrm>
            <a:off x="669358" y="1141043"/>
            <a:ext cx="9137978" cy="72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lvl="0">
              <a:lnSpc>
                <a:spcPct val="80000"/>
              </a:lnSpc>
              <a:defRPr sz="4500" cap="all" spc="720"/>
            </a:lvl1pPr>
            <a:lvl2pPr>
              <a:lnSpc>
                <a:spcPct val="80000"/>
              </a:lnSpc>
              <a:defRPr sz="4500" cap="all" spc="720"/>
            </a:lvl2pPr>
            <a:lvl3pPr>
              <a:lnSpc>
                <a:spcPct val="80000"/>
              </a:lnSpc>
              <a:defRPr sz="4500" cap="all" spc="720"/>
            </a:lvl3pPr>
            <a:lvl4pPr>
              <a:lnSpc>
                <a:spcPct val="80000"/>
              </a:lnSpc>
              <a:defRPr sz="4500" cap="all" spc="720"/>
            </a:lvl4pPr>
            <a:lvl5pPr>
              <a:lnSpc>
                <a:spcPct val="80000"/>
              </a:lnSpc>
              <a:defRPr sz="4500" cap="all" spc="720"/>
            </a:lvl5pPr>
            <a:lvl6pPr>
              <a:lnSpc>
                <a:spcPct val="80000"/>
              </a:lnSpc>
              <a:defRPr sz="4500" cap="all" spc="720"/>
            </a:lvl6pPr>
            <a:lvl7pPr>
              <a:lnSpc>
                <a:spcPct val="80000"/>
              </a:lnSpc>
              <a:defRPr sz="4500" cap="all" spc="720"/>
            </a:lvl7pPr>
            <a:lvl8pPr>
              <a:lnSpc>
                <a:spcPct val="80000"/>
              </a:lnSpc>
              <a:defRPr sz="4500" cap="all" spc="720"/>
            </a:lvl8pPr>
            <a:lvl9pPr>
              <a:lnSpc>
                <a:spcPct val="80000"/>
              </a:lnSpc>
              <a:defRPr sz="4500" cap="all" spc="720"/>
            </a:lvl9pPr>
          </a:lstStyle>
          <a:p>
            <a:pPr algn="l"/>
            <a:r>
              <a:rPr lang="en-US" dirty="0"/>
              <a:t>Scalability</a:t>
            </a:r>
          </a:p>
        </p:txBody>
      </p:sp>
      <p:sp>
        <p:nvSpPr>
          <p:cNvPr id="7" name="Shape 564"/>
          <p:cNvSpPr/>
          <p:nvPr/>
        </p:nvSpPr>
        <p:spPr>
          <a:xfrm>
            <a:off x="660400" y="660400"/>
            <a:ext cx="50800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Summa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25115" y="4618698"/>
            <a:ext cx="4110318" cy="187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 Speed*:</a:t>
            </a:r>
          </a:p>
          <a:p>
            <a:pPr lvl="1"/>
            <a:r>
              <a:rPr lang="en-US" dirty="0"/>
              <a:t>1,900,000 EPS End to End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46,450 Events per second load</a:t>
            </a:r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6957" y="6889257"/>
            <a:ext cx="18341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*Hardware used</a:t>
            </a:r>
          </a:p>
          <a:p>
            <a:pPr algn="l">
              <a:spcBef>
                <a:spcPts val="1400"/>
              </a:spcBef>
            </a:pPr>
            <a:r>
              <a:rPr lang="en-US" dirty="0"/>
              <a:t>3.5 GB Ram</a:t>
            </a:r>
          </a:p>
          <a:p>
            <a:pPr algn="l">
              <a:spcBef>
                <a:spcPts val="1400"/>
              </a:spcBef>
            </a:pPr>
            <a:r>
              <a:rPr lang="en-US" dirty="0"/>
              <a:t>2.30 Single CPU</a:t>
            </a:r>
          </a:p>
          <a:p>
            <a:pPr algn="l">
              <a:spcBef>
                <a:spcPts val="2000"/>
              </a:spcBef>
            </a:pPr>
            <a:r>
              <a:rPr lang="en-US" dirty="0"/>
              <a:t>SSD drive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40" t="19563" b="36927"/>
          <a:stretch/>
        </p:blipFill>
        <p:spPr>
          <a:xfrm>
            <a:off x="6464808" y="2569464"/>
            <a:ext cx="5298546" cy="20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14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740" y="389350"/>
            <a:ext cx="11684000" cy="963461"/>
          </a:xfrm>
        </p:spPr>
        <p:txBody>
          <a:bodyPr/>
          <a:lstStyle/>
          <a:p>
            <a:r>
              <a:rPr lang="en-US" dirty="0"/>
              <a:t>Summa R &amp; 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Goal: To create a new portfolio/fund accounting system that </a:t>
            </a:r>
            <a:r>
              <a:rPr lang="en-US" dirty="0" smtClean="0"/>
              <a:t>moves </a:t>
            </a:r>
            <a:r>
              <a:rPr lang="en-US" dirty="0"/>
              <a:t>control of business logic away from the vendor to </a:t>
            </a:r>
            <a:r>
              <a:rPr lang="en-US" dirty="0" smtClean="0"/>
              <a:t>clients enabling agile adaptation to markets and regulations.</a:t>
            </a:r>
            <a:endParaRPr lang="en-US" dirty="0"/>
          </a:p>
          <a:p>
            <a:r>
              <a:rPr lang="en-US" dirty="0"/>
              <a:t>Means: Creation of an innovative solution for data management, the creation and maintenance of business rules and an unparalleled platform for scale and auditability.</a:t>
            </a:r>
          </a:p>
          <a:p>
            <a:r>
              <a:rPr lang="en-US" dirty="0"/>
              <a:t>Result:  Summa Event Master – a scalable firm wide repository of business events that can be extended to manage any data element and Summa Business Rules Master – a distributed capability enabling subject matter experts to create, update and apply appropriate calculations and conditions for multiple Books of Record, Jurisdictions, Regulatory Regimes, etc.</a:t>
            </a:r>
          </a:p>
        </p:txBody>
      </p:sp>
    </p:spTree>
    <p:extLst>
      <p:ext uri="{BB962C8B-B14F-4D97-AF65-F5344CB8AC3E}">
        <p14:creationId xmlns:p14="http://schemas.microsoft.com/office/powerpoint/2010/main" val="42805331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system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system is optimized for a specific set of use cases</a:t>
            </a:r>
          </a:p>
          <a:p>
            <a:pPr lvl="1"/>
            <a:r>
              <a:rPr lang="en-US" dirty="0" smtClean="0"/>
              <a:t>US </a:t>
            </a:r>
            <a:r>
              <a:rPr lang="en-US" dirty="0" err="1" smtClean="0"/>
              <a:t>Gaap</a:t>
            </a:r>
            <a:r>
              <a:rPr lang="en-US" dirty="0" smtClean="0"/>
              <a:t>, Fund Accounting, SMA, Retail</a:t>
            </a:r>
          </a:p>
          <a:p>
            <a:r>
              <a:rPr lang="en-US" dirty="0" smtClean="0"/>
              <a:t>Enterprise risk and analysis means data aggregation from multiple systems</a:t>
            </a:r>
          </a:p>
          <a:p>
            <a:r>
              <a:rPr lang="en-US" dirty="0" smtClean="0"/>
              <a:t>Aggregation means rules application outside the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13" y="320458"/>
            <a:ext cx="11684000" cy="8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 business model improvement</a:t>
            </a:r>
            <a:endParaRPr lang="en-US" dirty="0"/>
          </a:p>
        </p:txBody>
      </p:sp>
      <p:sp>
        <p:nvSpPr>
          <p:cNvPr id="7" name="Shape 578"/>
          <p:cNvSpPr/>
          <p:nvPr/>
        </p:nvSpPr>
        <p:spPr>
          <a:xfrm>
            <a:off x="9306269" y="1978784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B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9" name="Shape 587"/>
          <p:cNvSpPr/>
          <p:nvPr/>
        </p:nvSpPr>
        <p:spPr>
          <a:xfrm>
            <a:off x="6257501" y="4595162"/>
            <a:ext cx="324034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smtClean="0">
                <a:solidFill>
                  <a:srgbClr val="55D7FF"/>
                </a:solidFill>
              </a:rPr>
              <a:t>Rules application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0" name="Shape 589"/>
          <p:cNvSpPr/>
          <p:nvPr/>
        </p:nvSpPr>
        <p:spPr>
          <a:xfrm>
            <a:off x="3966676" y="4798726"/>
            <a:ext cx="188680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smtClean="0">
                <a:solidFill>
                  <a:srgbClr val="55D7FF"/>
                </a:solidFill>
              </a:rPr>
              <a:t>Tagging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1" name="Shape 591"/>
          <p:cNvSpPr/>
          <p:nvPr/>
        </p:nvSpPr>
        <p:spPr>
          <a:xfrm>
            <a:off x="9631808" y="4744450"/>
            <a:ext cx="19440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Multiple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>
                <a:solidFill>
                  <a:srgbClr val="55D7FF"/>
                </a:solidFill>
              </a:rPr>
              <a:t>Books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12" name="Shape 592"/>
          <p:cNvSpPr/>
          <p:nvPr/>
        </p:nvSpPr>
        <p:spPr>
          <a:xfrm>
            <a:off x="8792044" y="2846527"/>
            <a:ext cx="855713" cy="855316"/>
          </a:xfrm>
          <a:prstGeom prst="rightArrow">
            <a:avLst>
              <a:gd name="adj1" fmla="val 55757"/>
              <a:gd name="adj2" fmla="val 62904"/>
            </a:avLst>
          </a:prstGeom>
          <a:solidFill>
            <a:srgbClr val="55D7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29" y="2526269"/>
            <a:ext cx="1389035" cy="1389035"/>
          </a:xfrm>
          <a:prstGeom prst="rect">
            <a:avLst/>
          </a:prstGeom>
        </p:spPr>
      </p:pic>
      <p:sp>
        <p:nvSpPr>
          <p:cNvPr id="23" name="Shape 593"/>
          <p:cNvSpPr/>
          <p:nvPr/>
        </p:nvSpPr>
        <p:spPr>
          <a:xfrm>
            <a:off x="6401108" y="2081052"/>
            <a:ext cx="2594913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D7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64" y="2526269"/>
            <a:ext cx="1543237" cy="1543237"/>
          </a:xfrm>
          <a:prstGeom prst="rect">
            <a:avLst/>
          </a:prstGeom>
        </p:spPr>
      </p:pic>
      <p:sp>
        <p:nvSpPr>
          <p:cNvPr id="14" name="Shape 594"/>
          <p:cNvSpPr/>
          <p:nvPr/>
        </p:nvSpPr>
        <p:spPr>
          <a:xfrm>
            <a:off x="6010084" y="2846527"/>
            <a:ext cx="677913" cy="855316"/>
          </a:xfrm>
          <a:prstGeom prst="rightArrow">
            <a:avLst>
              <a:gd name="adj1" fmla="val 52788"/>
              <a:gd name="adj2" fmla="val 80748"/>
            </a:avLst>
          </a:prstGeom>
          <a:solidFill>
            <a:srgbClr val="7BE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3427775" y="1977379"/>
            <a:ext cx="2594913" cy="2609255"/>
            <a:chOff x="6090860" y="697830"/>
            <a:chExt cx="2594913" cy="2609255"/>
          </a:xfrm>
        </p:grpSpPr>
        <p:sp>
          <p:nvSpPr>
            <p:cNvPr id="15" name="Shape 595"/>
            <p:cNvSpPr/>
            <p:nvPr/>
          </p:nvSpPr>
          <p:spPr>
            <a:xfrm>
              <a:off x="6090860" y="716284"/>
              <a:ext cx="2594913" cy="25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BE2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113" y="697830"/>
              <a:ext cx="2309959" cy="2412881"/>
            </a:xfrm>
            <a:prstGeom prst="rect">
              <a:avLst/>
            </a:prstGeom>
          </p:spPr>
        </p:pic>
      </p:grpSp>
      <p:sp>
        <p:nvSpPr>
          <p:cNvPr id="16" name="Shape 596"/>
          <p:cNvSpPr/>
          <p:nvPr/>
        </p:nvSpPr>
        <p:spPr>
          <a:xfrm>
            <a:off x="3050324" y="2846527"/>
            <a:ext cx="677913" cy="855316"/>
          </a:xfrm>
          <a:prstGeom prst="rightArrow">
            <a:avLst>
              <a:gd name="adj1" fmla="val 52788"/>
              <a:gd name="adj2" fmla="val 80265"/>
            </a:avLst>
          </a:prstGeom>
          <a:solidFill>
            <a:srgbClr val="8EF2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74751"/>
              </a:srgbClr>
            </a:outerShdw>
          </a:effectLst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7" name="Shape 597"/>
          <p:cNvSpPr/>
          <p:nvPr/>
        </p:nvSpPr>
        <p:spPr>
          <a:xfrm>
            <a:off x="522613" y="1978784"/>
            <a:ext cx="2594914" cy="259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EF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0"/>
              </a:spcBef>
              <a:defRPr sz="240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0" y="2318656"/>
            <a:ext cx="1750850" cy="1750850"/>
          </a:xfrm>
          <a:prstGeom prst="rect">
            <a:avLst/>
          </a:prstGeom>
        </p:spPr>
      </p:pic>
      <p:sp>
        <p:nvSpPr>
          <p:cNvPr id="25" name="Shape 589"/>
          <p:cNvSpPr/>
          <p:nvPr/>
        </p:nvSpPr>
        <p:spPr>
          <a:xfrm>
            <a:off x="249854" y="4798726"/>
            <a:ext cx="298742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400" cap="all" spc="384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en-US" sz="2400" cap="all" spc="384" dirty="0" smtClean="0">
                <a:solidFill>
                  <a:srgbClr val="55D7FF"/>
                </a:solidFill>
              </a:rPr>
              <a:t>Event master</a:t>
            </a:r>
            <a:endParaRPr sz="2400" cap="all" spc="384" dirty="0">
              <a:solidFill>
                <a:srgbClr val="55D7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613" y="7866217"/>
            <a:ext cx="11592838" cy="636072"/>
          </a:xfrm>
          <a:prstGeom prst="rect">
            <a:avLst/>
          </a:prstGeom>
          <a:solidFill>
            <a:srgbClr val="55D7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PLATFORM 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SECURITY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– AUDITABILITY - SCALABILITY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80729" y="5608577"/>
            <a:ext cx="1077218" cy="1615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IBOR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ABOR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TBOR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IFRS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US GAAP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E3B47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5345" y="5702604"/>
            <a:ext cx="2700924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Centrally Stored Business rules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Owned by business line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E3B47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3207" y="5911064"/>
            <a:ext cx="2175026" cy="405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Tagging at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any level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E3B47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051" y="5772565"/>
            <a:ext cx="1962939" cy="682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Event Master with 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variant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2E3B47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 tracking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E3B47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30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sECURITY</a:t>
            </a:r>
            <a:endParaRPr lang="en-US" dirty="0"/>
          </a:p>
        </p:txBody>
      </p:sp>
      <p:sp>
        <p:nvSpPr>
          <p:cNvPr id="4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8EF2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5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Eliminates system tasks in data management </a:t>
            </a:r>
            <a:r>
              <a:rPr lang="en-US" b="1">
                <a:solidFill>
                  <a:srgbClr val="FFFFFF"/>
                </a:solidFill>
              </a:rPr>
              <a:t>and processing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6" name="Shape 354"/>
          <p:cNvSpPr/>
          <p:nvPr/>
        </p:nvSpPr>
        <p:spPr>
          <a:xfrm>
            <a:off x="698004" y="4011939"/>
            <a:ext cx="2572148" cy="192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Services built using separation of concerns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Database in binary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Access only via API layer</a:t>
            </a:r>
          </a:p>
        </p:txBody>
      </p:sp>
      <p:sp>
        <p:nvSpPr>
          <p:cNvPr id="7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8EF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8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8EF2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9" name="Shape 357"/>
          <p:cNvSpPr/>
          <p:nvPr/>
        </p:nvSpPr>
        <p:spPr>
          <a:xfrm>
            <a:off x="1372290" y="2870582"/>
            <a:ext cx="12236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>
                <a:solidFill>
                  <a:srgbClr val="FFFFFF"/>
                </a:solidFill>
              </a:rPr>
              <a:t>security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10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11" name="Shape 368"/>
          <p:cNvSpPr/>
          <p:nvPr/>
        </p:nvSpPr>
        <p:spPr>
          <a:xfrm>
            <a:off x="3745673" y="7543546"/>
            <a:ext cx="25721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Ultra fast data processing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12" name="Shape 369"/>
          <p:cNvSpPr/>
          <p:nvPr/>
        </p:nvSpPr>
        <p:spPr>
          <a:xfrm>
            <a:off x="3745673" y="6439040"/>
            <a:ext cx="25721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security</a:t>
            </a:r>
          </a:p>
        </p:txBody>
      </p:sp>
      <p:sp>
        <p:nvSpPr>
          <p:cNvPr id="13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Oval 20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Oval 22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25" name="Oval 24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29" name="Oval 28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2" name="Group 31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33" name="Oval 32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/>
        </p:nvGrpSpPr>
        <p:grpSpPr>
          <a:xfrm>
            <a:off x="3745673" y="3624013"/>
            <a:ext cx="2471211" cy="2474158"/>
            <a:chOff x="5235698" y="1493435"/>
            <a:chExt cx="2471211" cy="2474158"/>
          </a:xfrm>
        </p:grpSpPr>
        <p:sp>
          <p:nvSpPr>
            <p:cNvPr id="37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38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8EF2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pic>
        <p:nvPicPr>
          <p:cNvPr id="39" name="saf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1598" y="4081847"/>
            <a:ext cx="1253945" cy="125394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176511" y="2578100"/>
            <a:ext cx="6827520" cy="6718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 remains secure </a:t>
            </a:r>
            <a:endParaRPr lang="en-US" sz="2800" dirty="0"/>
          </a:p>
          <a:p>
            <a:pPr lvl="1"/>
            <a:r>
              <a:rPr lang="en-US" sz="2800" dirty="0" smtClean="0"/>
              <a:t>Data store is not a common system</a:t>
            </a:r>
            <a:endParaRPr lang="en-US" sz="2800" dirty="0"/>
          </a:p>
          <a:p>
            <a:pPr lvl="1"/>
            <a:r>
              <a:rPr lang="en-US" sz="2800" dirty="0" smtClean="0"/>
              <a:t>Allows firms to leverage their own security systems</a:t>
            </a:r>
            <a:endParaRPr lang="en-US" sz="2800" dirty="0"/>
          </a:p>
          <a:p>
            <a:pPr lvl="1"/>
            <a:r>
              <a:rPr lang="en-US" sz="2800" dirty="0" smtClean="0"/>
              <a:t>Leverages and does not duplicate a firms own security infrastructure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9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Auditability of code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880" y="2836434"/>
            <a:ext cx="6827520" cy="6718300"/>
          </a:xfrm>
        </p:spPr>
        <p:txBody>
          <a:bodyPr>
            <a:normAutofit/>
          </a:bodyPr>
          <a:lstStyle/>
          <a:p>
            <a:r>
              <a:rPr lang="en-US" sz="2800" dirty="0"/>
              <a:t>MANAGE TIME SERIES DATA ACROSS 3 DIMENSIONS:</a:t>
            </a:r>
          </a:p>
          <a:p>
            <a:pPr lvl="1"/>
            <a:r>
              <a:rPr lang="en-US" sz="2800" dirty="0"/>
              <a:t>Data/Results as appears today or as appeared on X date</a:t>
            </a:r>
          </a:p>
          <a:p>
            <a:pPr lvl="1"/>
            <a:r>
              <a:rPr lang="en-US" sz="2800" dirty="0"/>
              <a:t>Based on what we know today or what we knew on X or Y date</a:t>
            </a:r>
          </a:p>
          <a:p>
            <a:pPr lvl="1"/>
            <a:r>
              <a:rPr lang="en-US" sz="2800" dirty="0"/>
              <a:t>Using code as it is today or is it was on X, Y or Z date?</a:t>
            </a:r>
          </a:p>
          <a:p>
            <a:pPr lvl="1"/>
            <a:endParaRPr lang="en-US" sz="2800" dirty="0"/>
          </a:p>
        </p:txBody>
      </p:sp>
      <p:sp>
        <p:nvSpPr>
          <p:cNvPr id="4" name="Shape 352"/>
          <p:cNvSpPr/>
          <p:nvPr/>
        </p:nvSpPr>
        <p:spPr>
          <a:xfrm>
            <a:off x="710704" y="7359396"/>
            <a:ext cx="2546748" cy="1422401"/>
          </a:xfrm>
          <a:prstGeom prst="rect">
            <a:avLst/>
          </a:prstGeom>
          <a:solidFill>
            <a:srgbClr val="55D7FF"/>
          </a:solidFill>
          <a:ln w="12700">
            <a:solidFill>
              <a:srgbClr val="516679"/>
            </a:solidFill>
            <a:miter lim="400000"/>
          </a:ln>
        </p:spPr>
        <p:txBody>
          <a:bodyPr lIns="0" tIns="0" rIns="0" bIns="0" anchor="ctr"/>
          <a:lstStyle/>
          <a:p>
            <a:pPr lvl="0"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5" name="Shape 353"/>
          <p:cNvSpPr/>
          <p:nvPr/>
        </p:nvSpPr>
        <p:spPr>
          <a:xfrm>
            <a:off x="915123" y="7543546"/>
            <a:ext cx="21379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</a:rPr>
              <a:t>Enables reporting in time as was or as is based on any two dates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6" name="Shape 354"/>
          <p:cNvSpPr/>
          <p:nvPr/>
        </p:nvSpPr>
        <p:spPr>
          <a:xfrm>
            <a:off x="685304" y="3849571"/>
            <a:ext cx="2572148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Enables reporting at an level both in current state – or any historical state.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Versioning of each data element enables forensic analysis of a specific transaction through </a:t>
            </a:r>
            <a:r>
              <a:rPr lang="en-US" dirty="0" smtClean="0"/>
              <a:t>time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/>
              <a:t>Store and reuse code</a:t>
            </a:r>
            <a:endParaRPr lang="en-US" dirty="0"/>
          </a:p>
        </p:txBody>
      </p:sp>
      <p:sp>
        <p:nvSpPr>
          <p:cNvPr id="7" name="Shape 355"/>
          <p:cNvSpPr/>
          <p:nvPr/>
        </p:nvSpPr>
        <p:spPr>
          <a:xfrm>
            <a:off x="698004" y="2836434"/>
            <a:ext cx="2572148" cy="433494"/>
          </a:xfrm>
          <a:prstGeom prst="rect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8" name="Shape 356"/>
          <p:cNvSpPr/>
          <p:nvPr/>
        </p:nvSpPr>
        <p:spPr>
          <a:xfrm rot="10800000">
            <a:off x="1821518" y="3258822"/>
            <a:ext cx="325121" cy="140134"/>
          </a:xfrm>
          <a:prstGeom prst="triangle">
            <a:avLst/>
          </a:prstGeom>
          <a:solidFill>
            <a:srgbClr val="55D7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>
              <a:defRPr cap="all" spc="288"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9" name="Shape 357"/>
          <p:cNvSpPr/>
          <p:nvPr/>
        </p:nvSpPr>
        <p:spPr>
          <a:xfrm>
            <a:off x="1061170" y="2870582"/>
            <a:ext cx="184582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288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>
              <a:defRPr cap="none" spc="0">
                <a:solidFill>
                  <a:srgbClr val="000000"/>
                </a:solidFill>
              </a:defRPr>
            </a:pPr>
            <a:r>
              <a:rPr lang="en-US" cap="all" spc="288" dirty="0" smtClean="0">
                <a:solidFill>
                  <a:srgbClr val="FFFFFF"/>
                </a:solidFill>
              </a:rPr>
              <a:t>3 dimensions</a:t>
            </a:r>
            <a:endParaRPr cap="all" spc="288" dirty="0">
              <a:solidFill>
                <a:srgbClr val="FFFFFF"/>
              </a:solidFill>
            </a:endParaRPr>
          </a:p>
        </p:txBody>
      </p:sp>
      <p:sp>
        <p:nvSpPr>
          <p:cNvPr id="10" name="Shape 366"/>
          <p:cNvSpPr/>
          <p:nvPr/>
        </p:nvSpPr>
        <p:spPr>
          <a:xfrm>
            <a:off x="3362797" y="3038301"/>
            <a:ext cx="1601659" cy="42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5" y="0"/>
                </a:lnTo>
                <a:lnTo>
                  <a:pt x="21595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A6A6A6"/>
            </a:solidFill>
            <a:prstDash val="sysDot"/>
            <a:headEnd type="oval"/>
            <a:tailEnd type="oval"/>
          </a:ln>
        </p:spPr>
        <p:txBody>
          <a:bodyPr lIns="65023" tIns="65023" rIns="65023" bIns="65023" anchor="ctr"/>
          <a:lstStyle/>
          <a:p>
            <a:pPr lvl="0"/>
            <a:endParaRPr/>
          </a:p>
        </p:txBody>
      </p:sp>
      <p:sp>
        <p:nvSpPr>
          <p:cNvPr id="11" name="Shape 368"/>
          <p:cNvSpPr/>
          <p:nvPr/>
        </p:nvSpPr>
        <p:spPr>
          <a:xfrm>
            <a:off x="3745673" y="7543546"/>
            <a:ext cx="257214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2E3B47"/>
                </a:solidFill>
              </a:rPr>
              <a:t>Event tracking, Event aggregation, Variant analysis over time</a:t>
            </a:r>
            <a:endParaRPr dirty="0">
              <a:solidFill>
                <a:srgbClr val="2E3B47"/>
              </a:solidFill>
            </a:endParaRPr>
          </a:p>
        </p:txBody>
      </p:sp>
      <p:sp>
        <p:nvSpPr>
          <p:cNvPr id="12" name="Shape 369"/>
          <p:cNvSpPr/>
          <p:nvPr/>
        </p:nvSpPr>
        <p:spPr>
          <a:xfrm>
            <a:off x="3745673" y="6254374"/>
            <a:ext cx="257214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cap="all" spc="384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Variant tracking</a:t>
            </a:r>
            <a:endParaRPr lang="en-US" sz="2400" cap="all" spc="384" dirty="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13" name="Shape 370"/>
          <p:cNvSpPr/>
          <p:nvPr/>
        </p:nvSpPr>
        <p:spPr>
          <a:xfrm flipV="1">
            <a:off x="4053811" y="7244935"/>
            <a:ext cx="1955872" cy="1"/>
          </a:xfrm>
          <a:prstGeom prst="line">
            <a:avLst/>
          </a:prstGeom>
          <a:ln w="25400" cap="rnd">
            <a:solidFill>
              <a:schemeClr val="bg1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374"/>
          <p:cNvSpPr/>
          <p:nvPr/>
        </p:nvSpPr>
        <p:spPr>
          <a:xfrm flipV="1">
            <a:off x="4053811" y="8875916"/>
            <a:ext cx="1955872" cy="1"/>
          </a:xfrm>
          <a:prstGeom prst="line">
            <a:avLst/>
          </a:prstGeom>
          <a:ln w="254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80928" y="4998738"/>
            <a:ext cx="830116" cy="1217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>
            <a:off x="5363863" y="4115490"/>
            <a:ext cx="0" cy="823518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7464" y="5044367"/>
            <a:ext cx="259645" cy="133234"/>
          </a:xfrm>
          <a:prstGeom prst="straightConnector1">
            <a:avLst/>
          </a:prstGeom>
          <a:noFill/>
          <a:ln w="82550" cap="flat">
            <a:solidFill>
              <a:srgbClr val="FFFFFF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>
            <a:off x="4978571" y="4478033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/>
          <p:cNvSpPr/>
          <p:nvPr/>
        </p:nvSpPr>
        <p:spPr>
          <a:xfrm>
            <a:off x="4914863" y="4590399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00620" y="4848444"/>
            <a:ext cx="47859" cy="15567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Oval 20"/>
          <p:cNvSpPr/>
          <p:nvPr/>
        </p:nvSpPr>
        <p:spPr>
          <a:xfrm>
            <a:off x="4536911" y="482509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609817" y="4731166"/>
            <a:ext cx="199477" cy="151282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Oval 22"/>
          <p:cNvSpPr/>
          <p:nvPr/>
        </p:nvSpPr>
        <p:spPr>
          <a:xfrm>
            <a:off x="4378415" y="4931775"/>
            <a:ext cx="112369" cy="1139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59024" y="4132563"/>
            <a:ext cx="218323" cy="218323"/>
            <a:chOff x="4804820" y="4085058"/>
            <a:chExt cx="490220" cy="490220"/>
          </a:xfrm>
        </p:grpSpPr>
        <p:sp>
          <p:nvSpPr>
            <p:cNvPr id="25" name="Oval 24"/>
            <p:cNvSpPr/>
            <p:nvPr/>
          </p:nvSpPr>
          <p:spPr>
            <a:xfrm>
              <a:off x="4804820" y="4085058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31643" y="4215015"/>
              <a:ext cx="95186" cy="14258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888486" y="4336056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4554774" y="4383162"/>
            <a:ext cx="212601" cy="212601"/>
            <a:chOff x="6485030" y="2756632"/>
            <a:chExt cx="490220" cy="490220"/>
          </a:xfrm>
        </p:grpSpPr>
        <p:sp>
          <p:nvSpPr>
            <p:cNvPr id="29" name="Oval 28"/>
            <p:cNvSpPr/>
            <p:nvPr/>
          </p:nvSpPr>
          <p:spPr>
            <a:xfrm>
              <a:off x="6485030" y="2756632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6711852" y="2980198"/>
              <a:ext cx="152741" cy="813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568696" y="2980198"/>
              <a:ext cx="143156" cy="2711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2" name="Group 31"/>
          <p:cNvGrpSpPr/>
          <p:nvPr/>
        </p:nvGrpSpPr>
        <p:grpSpPr>
          <a:xfrm>
            <a:off x="4177959" y="4576919"/>
            <a:ext cx="238299" cy="238299"/>
            <a:chOff x="6503318" y="2150455"/>
            <a:chExt cx="490220" cy="490220"/>
          </a:xfrm>
        </p:grpSpPr>
        <p:sp>
          <p:nvSpPr>
            <p:cNvPr id="33" name="Oval 32"/>
            <p:cNvSpPr/>
            <p:nvPr/>
          </p:nvSpPr>
          <p:spPr>
            <a:xfrm>
              <a:off x="6503318" y="2150455"/>
              <a:ext cx="490220" cy="490220"/>
            </a:xfrm>
            <a:prstGeom prst="ellipse">
              <a:avLst/>
            </a:prstGeom>
            <a:noFill/>
            <a:ln w="50800" cap="flat">
              <a:solidFill>
                <a:srgbClr val="FFFFFF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720996" y="2219058"/>
              <a:ext cx="0" cy="1765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709200" y="2402378"/>
              <a:ext cx="132579" cy="1123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/>
        </p:nvGrpSpPr>
        <p:grpSpPr>
          <a:xfrm>
            <a:off x="3723429" y="3669887"/>
            <a:ext cx="2471211" cy="2474158"/>
            <a:chOff x="5235698" y="1493435"/>
            <a:chExt cx="2471211" cy="2474158"/>
          </a:xfrm>
        </p:grpSpPr>
        <p:sp>
          <p:nvSpPr>
            <p:cNvPr id="37" name="Shape 363"/>
            <p:cNvSpPr/>
            <p:nvPr/>
          </p:nvSpPr>
          <p:spPr>
            <a:xfrm>
              <a:off x="5235698" y="1493435"/>
              <a:ext cx="2471211" cy="247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ln w="25400">
              <a:solidFill>
                <a:srgbClr val="E7EBEF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38" name="Shape 364"/>
            <p:cNvSpPr/>
            <p:nvPr/>
          </p:nvSpPr>
          <p:spPr>
            <a:xfrm>
              <a:off x="5515487" y="1728706"/>
              <a:ext cx="1965736" cy="196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5D7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spcBef>
                  <a:spcPts val="0"/>
                </a:spcBef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487" y="1792731"/>
              <a:ext cx="1813550" cy="181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0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cheap reliable</a:t>
            </a:r>
          </a:p>
          <a:p>
            <a:r>
              <a:rPr lang="en-US" dirty="0"/>
              <a:t>Much better paradigm</a:t>
            </a:r>
          </a:p>
          <a:p>
            <a:r>
              <a:rPr lang="en-US" dirty="0"/>
              <a:t>Can handle it now and manage future changes</a:t>
            </a:r>
          </a:p>
          <a:p>
            <a:r>
              <a:rPr lang="en-US" dirty="0"/>
              <a:t>Business scale = unprecedented</a:t>
            </a:r>
          </a:p>
        </p:txBody>
      </p:sp>
    </p:spTree>
    <p:extLst>
      <p:ext uri="{BB962C8B-B14F-4D97-AF65-F5344CB8AC3E}">
        <p14:creationId xmlns:p14="http://schemas.microsoft.com/office/powerpoint/2010/main" val="382478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summa so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Summa manages infrastructure and design patterns</a:t>
            </a:r>
          </a:p>
          <a:p>
            <a:pPr lvl="1"/>
            <a:r>
              <a:rPr lang="en-US" dirty="0" smtClean="0"/>
              <a:t>The database is custom built for financial accounting and is fully extensible</a:t>
            </a:r>
          </a:p>
          <a:p>
            <a:pPr lvl="1"/>
            <a:r>
              <a:rPr lang="en-US" dirty="0" smtClean="0"/>
              <a:t>Separation of concerns means more code replication but much faster and smaller code objects.</a:t>
            </a:r>
          </a:p>
          <a:p>
            <a:pPr lvl="1"/>
            <a:r>
              <a:rPr lang="en-US" dirty="0" smtClean="0"/>
              <a:t>A unique library built over 20 years to manage memory and </a:t>
            </a:r>
            <a:r>
              <a:rPr lang="en-US" dirty="0" err="1" smtClean="0"/>
              <a:t>cpu</a:t>
            </a:r>
            <a:r>
              <a:rPr lang="en-US" dirty="0" smtClean="0"/>
              <a:t> speed processing.</a:t>
            </a:r>
          </a:p>
          <a:p>
            <a:pPr lvl="1"/>
            <a:r>
              <a:rPr lang="en-US" dirty="0" smtClean="0"/>
              <a:t>Summa is not built ‘on top’ of an existing technology but is an entirely new technology.</a:t>
            </a:r>
          </a:p>
        </p:txBody>
      </p:sp>
    </p:spTree>
    <p:extLst>
      <p:ext uri="{BB962C8B-B14F-4D97-AF65-F5344CB8AC3E}">
        <p14:creationId xmlns:p14="http://schemas.microsoft.com/office/powerpoint/2010/main" val="233523388"/>
      </p:ext>
    </p:extLst>
  </p:cSld>
  <p:clrMapOvr>
    <a:masterClrMapping/>
  </p:clrMapOvr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2E3B47"/>
      </a:dk1>
      <a:lt1>
        <a:srgbClr val="2E3B47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3B47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3B47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1264</Words>
  <Application>Microsoft Macintosh PowerPoint</Application>
  <PresentationFormat>Custom</PresentationFormat>
  <Paragraphs>207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Book</vt:lpstr>
      <vt:lpstr>Avenir Light</vt:lpstr>
      <vt:lpstr>Avenir Medium</vt:lpstr>
      <vt:lpstr>Avenir Next Condensed Demi Bold</vt:lpstr>
      <vt:lpstr>Helvetica</vt:lpstr>
      <vt:lpstr>Lucida Grande</vt:lpstr>
      <vt:lpstr>New_Template1</vt:lpstr>
      <vt:lpstr>PowerPoint Presentation</vt:lpstr>
      <vt:lpstr>PowerPoint Presentation</vt:lpstr>
      <vt:lpstr>Summa R &amp; D</vt:lpstr>
      <vt:lpstr>Multiple system paradigm</vt:lpstr>
      <vt:lpstr>Summa business model improvement</vt:lpstr>
      <vt:lpstr>sECURITY</vt:lpstr>
      <vt:lpstr>Auditability of code and data</vt:lpstr>
      <vt:lpstr>Scale</vt:lpstr>
      <vt:lpstr>Why is summa so fast?</vt:lpstr>
      <vt:lpstr>Empower business lines while eliminating risk</vt:lpstr>
      <vt:lpstr>How does this eliminate multiple systems</vt:lpstr>
      <vt:lpstr>implications</vt:lpstr>
      <vt:lpstr>Technology innovation</vt:lpstr>
      <vt:lpstr>Technology innovation</vt:lpstr>
      <vt:lpstr>technology innovation</vt:lpstr>
      <vt:lpstr>Data management innovation</vt:lpstr>
      <vt:lpstr>Data management innovation</vt:lpstr>
      <vt:lpstr>Open hierarchies </vt:lpstr>
      <vt:lpstr>Data management innovation</vt:lpstr>
      <vt:lpstr>System processing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Zdon</cp:lastModifiedBy>
  <cp:revision>51</cp:revision>
  <dcterms:modified xsi:type="dcterms:W3CDTF">2017-07-04T12:12:13Z</dcterms:modified>
</cp:coreProperties>
</file>