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73" r:id="rId2"/>
    <p:sldId id="274" r:id="rId3"/>
    <p:sldId id="261" r:id="rId4"/>
    <p:sldId id="275" r:id="rId5"/>
    <p:sldId id="277" r:id="rId6"/>
    <p:sldId id="257" r:id="rId7"/>
    <p:sldId id="258" r:id="rId8"/>
    <p:sldId id="259" r:id="rId9"/>
    <p:sldId id="265" r:id="rId10"/>
    <p:sldId id="278" r:id="rId11"/>
    <p:sldId id="267" r:id="rId12"/>
    <p:sldId id="268" r:id="rId13"/>
    <p:sldId id="269" r:id="rId14"/>
    <p:sldId id="270" r:id="rId15"/>
    <p:sldId id="271" r:id="rId16"/>
    <p:sldId id="279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23"/>
    <p:restoredTop sz="82379"/>
  </p:normalViewPr>
  <p:slideViewPr>
    <p:cSldViewPr snapToGrid="0" snapToObjects="1" showGuides="1">
      <p:cViewPr varScale="1">
        <p:scale>
          <a:sx n="126" d="100"/>
          <a:sy n="126" d="100"/>
        </p:scale>
        <p:origin x="1544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0FB89-1C26-CA43-9DE2-1E25BCD6CB91}" type="datetimeFigureOut">
              <a:rPr lang="en-US" smtClean="0"/>
              <a:t>6/23/17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9DA70-88F0-174E-99E2-F86C8355D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4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9DA70-88F0-174E-99E2-F86C8355D3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54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9DA70-88F0-174E-99E2-F86C8355D3A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3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9DA70-88F0-174E-99E2-F86C8355D3A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2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9DA70-88F0-174E-99E2-F86C8355D3A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46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9DA70-88F0-174E-99E2-F86C8355D3A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831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talent is available, company has track record to attract and retain resources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9DA70-88F0-174E-99E2-F86C8355D3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46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9DA70-88F0-174E-99E2-F86C8355D3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46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9DA70-88F0-174E-99E2-F86C8355D3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32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9DA70-88F0-174E-99E2-F86C8355D3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53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9DA70-88F0-174E-99E2-F86C8355D3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44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9DA70-88F0-174E-99E2-F86C8355D3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3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9DA70-88F0-174E-99E2-F86C8355D3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59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9DA70-88F0-174E-99E2-F86C8355D3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93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AE2E-7E82-514D-9003-ADE6B51A445C}" type="datetimeFigureOut">
              <a:rPr lang="en-US" smtClean="0"/>
              <a:t>6/23/17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BDF4-DF5A-FA4B-9656-11924B25C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9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AE2E-7E82-514D-9003-ADE6B51A445C}" type="datetimeFigureOut">
              <a:rPr lang="en-US" smtClean="0"/>
              <a:t>6/23/17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BDF4-DF5A-FA4B-9656-11924B25C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69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AE2E-7E82-514D-9003-ADE6B51A445C}" type="datetimeFigureOut">
              <a:rPr lang="en-US" smtClean="0"/>
              <a:t>6/23/17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BDF4-DF5A-FA4B-9656-11924B25C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30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AE2E-7E82-514D-9003-ADE6B51A445C}" type="datetimeFigureOut">
              <a:rPr lang="en-US" smtClean="0"/>
              <a:t>6/23/17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BDF4-DF5A-FA4B-9656-11924B25C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62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AE2E-7E82-514D-9003-ADE6B51A445C}" type="datetimeFigureOut">
              <a:rPr lang="en-US" smtClean="0"/>
              <a:t>6/23/17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BDF4-DF5A-FA4B-9656-11924B25C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316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AE2E-7E82-514D-9003-ADE6B51A445C}" type="datetimeFigureOut">
              <a:rPr lang="en-US" smtClean="0"/>
              <a:t>6/23/17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BDF4-DF5A-FA4B-9656-11924B25C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64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AE2E-7E82-514D-9003-ADE6B51A445C}" type="datetimeFigureOut">
              <a:rPr lang="en-US" smtClean="0"/>
              <a:t>6/23/17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BDF4-DF5A-FA4B-9656-11924B25C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90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AE2E-7E82-514D-9003-ADE6B51A445C}" type="datetimeFigureOut">
              <a:rPr lang="en-US" smtClean="0"/>
              <a:t>6/23/17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BDF4-DF5A-FA4B-9656-11924B25C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24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AE2E-7E82-514D-9003-ADE6B51A445C}" type="datetimeFigureOut">
              <a:rPr lang="en-US" smtClean="0"/>
              <a:t>6/23/17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BDF4-DF5A-FA4B-9656-11924B25C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54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AE2E-7E82-514D-9003-ADE6B51A445C}" type="datetimeFigureOut">
              <a:rPr lang="en-US" smtClean="0"/>
              <a:t>6/23/17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BDF4-DF5A-FA4B-9656-11924B25C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25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AE2E-7E82-514D-9003-ADE6B51A445C}" type="datetimeFigureOut">
              <a:rPr lang="en-US" smtClean="0"/>
              <a:t>6/23/17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BDF4-DF5A-FA4B-9656-11924B25C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20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7AE2E-7E82-514D-9003-ADE6B51A445C}" type="datetimeFigureOut">
              <a:rPr lang="en-US" smtClean="0"/>
              <a:t>6/23/17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ABDF4-DF5A-FA4B-9656-11924B25C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49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ge1bkgd-B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57562"/>
            <a:ext cx="9144000" cy="2387600"/>
          </a:xfrm>
        </p:spPr>
        <p:txBody>
          <a:bodyPr/>
          <a:lstStyle/>
          <a:p>
            <a:r>
              <a:rPr lang="en-US" b="1" dirty="0" smtClean="0">
                <a:latin typeface="Myriad Pro"/>
                <a:cs typeface="Myriad Pro"/>
              </a:rPr>
              <a:t>ANA Research</a:t>
            </a:r>
            <a:endParaRPr lang="en-US" b="1" dirty="0">
              <a:latin typeface="Myriad Pro"/>
              <a:cs typeface="Myriad Pro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594964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Myriad Pro"/>
                <a:cs typeface="Myriad Pro"/>
              </a:rPr>
              <a:t>Turn market insights into better healthcare outcomes</a:t>
            </a:r>
            <a:endParaRPr lang="en-US" sz="2800" dirty="0"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984706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unne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91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2678"/>
            <a:ext cx="10515600" cy="1325563"/>
          </a:xfrm>
        </p:spPr>
        <p:txBody>
          <a:bodyPr/>
          <a:lstStyle/>
          <a:p>
            <a:r>
              <a:rPr lang="en-US" b="1" dirty="0" smtClean="0"/>
              <a:t>Increase Competitiveness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7358"/>
            <a:ext cx="11109960" cy="4351338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Rebrand the company</a:t>
            </a:r>
          </a:p>
          <a:p>
            <a:pPr lvl="1"/>
            <a:r>
              <a:rPr lang="en-US" dirty="0" smtClean="0"/>
              <a:t>Reflect focus on healthcare</a:t>
            </a:r>
          </a:p>
          <a:p>
            <a:pPr lvl="1"/>
            <a:r>
              <a:rPr lang="en-US" dirty="0" smtClean="0"/>
              <a:t>Tagline: Turn market insights into better healthcare outcomes</a:t>
            </a:r>
          </a:p>
          <a:p>
            <a:pPr lvl="1"/>
            <a:r>
              <a:rPr lang="en-US" dirty="0" smtClean="0"/>
              <a:t>Update look-and-feel to more modern look</a:t>
            </a:r>
          </a:p>
          <a:p>
            <a:r>
              <a:rPr lang="en-US" b="1" dirty="0" smtClean="0"/>
              <a:t>Streamline and update proposal process</a:t>
            </a:r>
          </a:p>
          <a:p>
            <a:pPr lvl="1"/>
            <a:r>
              <a:rPr lang="en-US" dirty="0" smtClean="0"/>
              <a:t>Implement proposal management system</a:t>
            </a:r>
          </a:p>
          <a:p>
            <a:pPr lvl="1"/>
            <a:r>
              <a:rPr lang="en-US" dirty="0" smtClean="0"/>
              <a:t>Reflect branding</a:t>
            </a:r>
          </a:p>
          <a:p>
            <a:pPr lvl="1"/>
            <a:r>
              <a:rPr lang="en-US" dirty="0" smtClean="0"/>
              <a:t>Use online tracking capabilities</a:t>
            </a:r>
          </a:p>
          <a:p>
            <a:r>
              <a:rPr lang="en-US" b="1" dirty="0" smtClean="0"/>
              <a:t>Establish standards and branding for client deliverables</a:t>
            </a:r>
          </a:p>
          <a:p>
            <a:pPr lvl="1"/>
            <a:r>
              <a:rPr lang="en-US" dirty="0" smtClean="0"/>
              <a:t>Create data visualization standards</a:t>
            </a:r>
          </a:p>
          <a:p>
            <a:pPr lvl="1"/>
            <a:r>
              <a:rPr lang="en-US" dirty="0" smtClean="0"/>
              <a:t>Establish common format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978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Make it easier for buyers to do 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Rebuild the website</a:t>
            </a:r>
          </a:p>
          <a:p>
            <a:pPr lvl="1"/>
            <a:r>
              <a:rPr lang="en-US" dirty="0" smtClean="0"/>
              <a:t>Reflect the focus on healthcare</a:t>
            </a:r>
          </a:p>
          <a:p>
            <a:pPr lvl="1"/>
            <a:r>
              <a:rPr lang="en-US" dirty="0" smtClean="0"/>
              <a:t>Improve navigation, more accessible</a:t>
            </a:r>
          </a:p>
          <a:p>
            <a:pPr lvl="1"/>
            <a:r>
              <a:rPr lang="en-US" dirty="0" smtClean="0"/>
              <a:t>Make it a learning site</a:t>
            </a:r>
          </a:p>
          <a:p>
            <a:r>
              <a:rPr lang="en-US" dirty="0" smtClean="0"/>
              <a:t>Invest in SEO</a:t>
            </a:r>
          </a:p>
          <a:p>
            <a:pPr lvl="1"/>
            <a:r>
              <a:rPr lang="en-US" dirty="0" smtClean="0"/>
              <a:t>Keyword strategy to increase </a:t>
            </a:r>
            <a:r>
              <a:rPr lang="en-US" dirty="0" err="1" smtClean="0"/>
              <a:t>searchability</a:t>
            </a:r>
            <a:endParaRPr lang="en-US" dirty="0" smtClean="0"/>
          </a:p>
          <a:p>
            <a:pPr lvl="1"/>
            <a:r>
              <a:rPr lang="en-US" dirty="0" smtClean="0"/>
              <a:t>Incorporate into website, content, social media</a:t>
            </a:r>
          </a:p>
          <a:p>
            <a:r>
              <a:rPr lang="en-US" dirty="0" smtClean="0"/>
              <a:t>Develop proposal system</a:t>
            </a:r>
          </a:p>
          <a:p>
            <a:pPr lvl="1"/>
            <a:r>
              <a:rPr lang="en-US" dirty="0" smtClean="0"/>
              <a:t>Make it easier for prospects to understand and accept proposals</a:t>
            </a:r>
          </a:p>
          <a:p>
            <a:pPr lvl="1"/>
            <a:r>
              <a:rPr lang="en-US" dirty="0" smtClean="0"/>
              <a:t>Allow tracking of proposal after it leaves the building</a:t>
            </a:r>
          </a:p>
          <a:p>
            <a:r>
              <a:rPr lang="en-US" dirty="0" smtClean="0"/>
              <a:t>Productize services</a:t>
            </a:r>
          </a:p>
          <a:p>
            <a:pPr lvl="1"/>
            <a:r>
              <a:rPr lang="en-US" dirty="0" err="1" smtClean="0"/>
              <a:t>BrandPulse</a:t>
            </a:r>
            <a:r>
              <a:rPr lang="en-US" dirty="0" smtClean="0"/>
              <a:t>, PatientPulse, ProviderPulse, </a:t>
            </a:r>
            <a:r>
              <a:rPr lang="en-US" dirty="0" err="1" smtClean="0"/>
              <a:t>EmployeePulse</a:t>
            </a:r>
            <a:endParaRPr lang="en-US" dirty="0" smtClean="0"/>
          </a:p>
          <a:p>
            <a:pPr lvl="1"/>
            <a:r>
              <a:rPr lang="en-US" dirty="0" smtClean="0"/>
              <a:t>Standard offerings that can be customized to meet specific client needs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051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 results at each step of the buyer’s journey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3562" y="1825625"/>
            <a:ext cx="872487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55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Leverage customer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Communicate with customers (past and present)</a:t>
            </a:r>
          </a:p>
          <a:p>
            <a:pPr lvl="1"/>
            <a:r>
              <a:rPr lang="en-US" dirty="0" smtClean="0"/>
              <a:t>Tell them what you’re doing</a:t>
            </a:r>
          </a:p>
          <a:p>
            <a:pPr lvl="1"/>
            <a:r>
              <a:rPr lang="en-US" dirty="0" smtClean="0"/>
              <a:t>Educate them</a:t>
            </a:r>
          </a:p>
          <a:p>
            <a:r>
              <a:rPr lang="en-US" dirty="0" smtClean="0"/>
              <a:t>Ask them about new projects that they might have</a:t>
            </a:r>
          </a:p>
          <a:p>
            <a:r>
              <a:rPr lang="en-US" dirty="0" smtClean="0"/>
              <a:t>Ask for referrals</a:t>
            </a:r>
          </a:p>
          <a:p>
            <a:r>
              <a:rPr lang="en-US" dirty="0" smtClean="0"/>
              <a:t>Build application briefs (how they use market research and what it has done for them)</a:t>
            </a:r>
          </a:p>
          <a:p>
            <a:r>
              <a:rPr lang="en-US" dirty="0" smtClean="0"/>
              <a:t>Develop testimonials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277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 systems for managing and monitoring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23188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Implement a Customer Relationship Management (CRM) system (Hubspot)</a:t>
            </a:r>
          </a:p>
          <a:p>
            <a:pPr lvl="1"/>
            <a:r>
              <a:rPr lang="en-US" dirty="0" smtClean="0"/>
              <a:t>Track companies, contacts and deals</a:t>
            </a:r>
          </a:p>
          <a:p>
            <a:r>
              <a:rPr lang="en-US" dirty="0" smtClean="0"/>
              <a:t>Implement Marketing Automation (Hubspot)</a:t>
            </a:r>
          </a:p>
          <a:p>
            <a:pPr lvl="1"/>
            <a:r>
              <a:rPr lang="en-US" dirty="0" smtClean="0"/>
              <a:t>Manage and track email communication, social media, web activity</a:t>
            </a:r>
          </a:p>
          <a:p>
            <a:r>
              <a:rPr lang="en-US" dirty="0" smtClean="0"/>
              <a:t>Implement a video management platform</a:t>
            </a:r>
          </a:p>
          <a:p>
            <a:pPr lvl="1"/>
            <a:r>
              <a:rPr lang="en-US" dirty="0" smtClean="0"/>
              <a:t>Own your videos especially proprietary content</a:t>
            </a:r>
          </a:p>
          <a:p>
            <a:pPr lvl="1"/>
            <a:r>
              <a:rPr lang="en-US" dirty="0" smtClean="0"/>
              <a:t>Track usage by video and person—what level of engagement do they have?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357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Leverage Anderson </a:t>
            </a:r>
            <a:r>
              <a:rPr lang="en-US" dirty="0" err="1" smtClean="0"/>
              <a:t>Neihbur</a:t>
            </a:r>
            <a:r>
              <a:rPr lang="en-US" dirty="0" smtClean="0"/>
              <a:t> reputation for training the industry</a:t>
            </a:r>
          </a:p>
          <a:p>
            <a:pPr lvl="1"/>
            <a:r>
              <a:rPr lang="en-US" dirty="0" smtClean="0"/>
              <a:t>In person seminars, 2 days, at hotel, $1500</a:t>
            </a:r>
          </a:p>
          <a:p>
            <a:r>
              <a:rPr lang="en-US" dirty="0" smtClean="0"/>
              <a:t>Train the next generation using virtual classroom</a:t>
            </a:r>
          </a:p>
          <a:p>
            <a:pPr lvl="1"/>
            <a:r>
              <a:rPr lang="en-US" dirty="0" smtClean="0"/>
              <a:t>Big development costs</a:t>
            </a:r>
          </a:p>
          <a:p>
            <a:pPr lvl="1"/>
            <a:r>
              <a:rPr lang="en-US" dirty="0" smtClean="0"/>
              <a:t>Profit neutral (costs offset by training fees)</a:t>
            </a:r>
          </a:p>
          <a:p>
            <a:r>
              <a:rPr lang="en-US" dirty="0" smtClean="0"/>
              <a:t>Build a loyal following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544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onewrong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83"/>
            <a:ext cx="12199792" cy="68623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What Could Go Wrong?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3060"/>
            <a:ext cx="8239084" cy="4351338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Macroeconomic factors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Lose a major client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Lose key people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A strong competitor emerges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The company does not or cannot make the necessary investments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The marketing plan does not work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43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Market opportunity is huge</a:t>
            </a:r>
          </a:p>
          <a:p>
            <a:r>
              <a:rPr lang="en-US" dirty="0" smtClean="0"/>
              <a:t>Foundation is strong</a:t>
            </a:r>
          </a:p>
          <a:p>
            <a:r>
              <a:rPr lang="en-US" dirty="0" smtClean="0"/>
              <a:t>Management commitment is there</a:t>
            </a:r>
          </a:p>
          <a:p>
            <a:r>
              <a:rPr lang="en-US" dirty="0" smtClean="0"/>
              <a:t>Establishing detailed plan and execution milestones is next step</a:t>
            </a:r>
          </a:p>
          <a:p>
            <a:r>
              <a:rPr lang="en-US" dirty="0" smtClean="0"/>
              <a:t>There is a lot of work to do</a:t>
            </a:r>
          </a:p>
          <a:p>
            <a:r>
              <a:rPr lang="en-US" dirty="0" smtClean="0"/>
              <a:t>The team is in place to make it happen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510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ge2bkg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193" y="-1"/>
            <a:ext cx="12313193" cy="692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Agenda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Overview</a:t>
            </a:r>
          </a:p>
          <a:p>
            <a:r>
              <a:rPr lang="en-US" b="1" dirty="0" smtClean="0"/>
              <a:t>Where we are today</a:t>
            </a:r>
          </a:p>
          <a:p>
            <a:r>
              <a:rPr lang="en-US" b="1" dirty="0" smtClean="0"/>
              <a:t>Where we want to be in three years</a:t>
            </a:r>
          </a:p>
          <a:p>
            <a:r>
              <a:rPr lang="en-US" b="1" dirty="0" smtClean="0"/>
              <a:t>How we are going to get there</a:t>
            </a:r>
          </a:p>
          <a:p>
            <a:r>
              <a:rPr lang="en-US" b="1" dirty="0" smtClean="0"/>
              <a:t>What could go wrong</a:t>
            </a:r>
          </a:p>
          <a:p>
            <a:r>
              <a:rPr lang="en-US" b="1" dirty="0" smtClean="0"/>
              <a:t>Conclusion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62938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050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ANA Research today</a:t>
            </a:r>
          </a:p>
          <a:p>
            <a:pPr lvl="1"/>
            <a:r>
              <a:rPr lang="en-US" dirty="0" smtClean="0"/>
              <a:t>Profitable</a:t>
            </a:r>
          </a:p>
          <a:p>
            <a:pPr lvl="1"/>
            <a:r>
              <a:rPr lang="en-US" dirty="0" smtClean="0"/>
              <a:t>Great reputation</a:t>
            </a:r>
          </a:p>
          <a:p>
            <a:pPr lvl="1"/>
            <a:r>
              <a:rPr lang="en-US" dirty="0" smtClean="0"/>
              <a:t>Strong business processes and people</a:t>
            </a:r>
          </a:p>
          <a:p>
            <a:pPr lvl="1"/>
            <a:r>
              <a:rPr lang="en-US" dirty="0" smtClean="0"/>
              <a:t>A viable, going-concern</a:t>
            </a:r>
          </a:p>
          <a:p>
            <a:r>
              <a:rPr lang="en-US" dirty="0" smtClean="0"/>
              <a:t>Assessment</a:t>
            </a:r>
          </a:p>
          <a:p>
            <a:pPr lvl="1"/>
            <a:r>
              <a:rPr lang="en-US" dirty="0" smtClean="0"/>
              <a:t>Research capability is reliable, capable, and performing</a:t>
            </a:r>
          </a:p>
          <a:p>
            <a:pPr lvl="1"/>
            <a:r>
              <a:rPr lang="en-US" dirty="0" smtClean="0"/>
              <a:t>Production capabilities can be scaled as business grows</a:t>
            </a:r>
          </a:p>
          <a:p>
            <a:pPr lvl="1"/>
            <a:r>
              <a:rPr lang="en-US" dirty="0" smtClean="0"/>
              <a:t>A plan exists to meet business objectives</a:t>
            </a:r>
          </a:p>
          <a:p>
            <a:pPr lvl="1"/>
            <a:r>
              <a:rPr lang="en-US" dirty="0" smtClean="0"/>
              <a:t>Marketing and sales investments can and will be made to achieve goals</a:t>
            </a:r>
          </a:p>
          <a:p>
            <a:pPr lvl="1"/>
            <a:r>
              <a:rPr lang="en-US" dirty="0" smtClean="0"/>
              <a:t>Systems will be enhanced and expanded to monitor progress against goals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3240" y="5851843"/>
            <a:ext cx="8605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/>
              <a:t>ANA Research is a solid, safe investment</a:t>
            </a:r>
          </a:p>
        </p:txBody>
      </p:sp>
    </p:spTree>
    <p:extLst>
      <p:ext uri="{BB962C8B-B14F-4D97-AF65-F5344CB8AC3E}">
        <p14:creationId xmlns:p14="http://schemas.microsoft.com/office/powerpoint/2010/main" val="415747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nancebkg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Revenue Projections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229"/>
                <a:gridCol w="1502229"/>
                <a:gridCol w="1502229"/>
                <a:gridCol w="1340393"/>
                <a:gridCol w="1664065"/>
                <a:gridCol w="1502229"/>
                <a:gridCol w="1502229"/>
              </a:tblGrid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+mn-lt"/>
                        </a:rPr>
                        <a:t>Year</a:t>
                      </a:r>
                    </a:p>
                  </a:txBody>
                  <a:tcPr marL="19050" marR="19050" marT="12700" marB="12700" anchor="ctr">
                    <a:solidFill>
                      <a:srgbClr val="1789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+mn-lt"/>
                        </a:rPr>
                        <a:t>Annual Sales</a:t>
                      </a:r>
                    </a:p>
                  </a:txBody>
                  <a:tcPr marL="19050" marR="19050" marT="12700" marB="12700" anchor="ctr">
                    <a:solidFill>
                      <a:srgbClr val="1789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  <a:latin typeface="+mn-lt"/>
                        </a:rPr>
                        <a:t>Growth %</a:t>
                      </a:r>
                    </a:p>
                  </a:txBody>
                  <a:tcPr marL="19050" marR="19050" marT="12700" marB="12700" anchor="ctr">
                    <a:solidFill>
                      <a:srgbClr val="1789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+mn-lt"/>
                        </a:rPr>
                        <a:t>Growth $</a:t>
                      </a:r>
                    </a:p>
                  </a:txBody>
                  <a:tcPr marL="19050" marR="19050" marT="12700" marB="12700" anchor="ctr">
                    <a:solidFill>
                      <a:srgbClr val="1789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+mn-lt"/>
                        </a:rPr>
                        <a:t>% Recurring</a:t>
                      </a:r>
                    </a:p>
                  </a:txBody>
                  <a:tcPr marL="19050" marR="19050" marT="12700" marB="12700" anchor="ctr">
                    <a:solidFill>
                      <a:srgbClr val="1789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+mn-lt"/>
                        </a:rPr>
                        <a:t>Recurring $</a:t>
                      </a:r>
                    </a:p>
                  </a:txBody>
                  <a:tcPr marL="19050" marR="19050" marT="12700" marB="12700" anchor="ctr">
                    <a:solidFill>
                      <a:srgbClr val="1789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+mn-lt"/>
                        </a:rPr>
                        <a:t>New $</a:t>
                      </a:r>
                    </a:p>
                  </a:txBody>
                  <a:tcPr marL="19050" marR="19050" marT="12700" marB="12700" anchor="ctr">
                    <a:solidFill>
                      <a:srgbClr val="17897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is-IS" sz="1800" dirty="0">
                          <a:effectLst/>
                          <a:latin typeface="+mn-lt"/>
                        </a:rPr>
                        <a:t>2016</a:t>
                      </a:r>
                    </a:p>
                  </a:txBody>
                  <a:tcPr marL="19050" marR="19050" marT="12700" marB="1270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+mn-lt"/>
                        </a:rPr>
                        <a:t>$2,300,000</a:t>
                      </a:r>
                    </a:p>
                  </a:txBody>
                  <a:tcPr marL="19050" marR="19050" marT="12700" marB="1270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19050" marR="19050" marT="12700" marB="1270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19050" marR="19050" marT="12700" marB="1270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19050" marR="19050" marT="12700" marB="1270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19050" marR="19050" marT="12700" marB="1270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19050" marR="19050" marT="12700" marB="1270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is-IS" sz="1800"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19050" marR="19050" marT="12700" marB="1270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  <a:latin typeface="+mn-lt"/>
                        </a:rPr>
                        <a:t>$2,500,000</a:t>
                      </a:r>
                    </a:p>
                  </a:txBody>
                  <a:tcPr marL="19050" marR="19050" marT="12700" marB="1270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r-IN" sz="1800"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19050" marR="19050" marT="12700" marB="1270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  <a:latin typeface="+mn-lt"/>
                        </a:rPr>
                        <a:t>$200,000</a:t>
                      </a:r>
                    </a:p>
                  </a:txBody>
                  <a:tcPr marL="19050" marR="19050" marT="12700" marB="1270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r-IN" sz="1800" dirty="0">
                          <a:effectLst/>
                          <a:latin typeface="+mn-lt"/>
                        </a:rPr>
                        <a:t>75%</a:t>
                      </a:r>
                    </a:p>
                  </a:txBody>
                  <a:tcPr marL="19050" marR="19050" marT="12700" marB="1270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+mn-lt"/>
                        </a:rPr>
                        <a:t>$1,725,000</a:t>
                      </a:r>
                    </a:p>
                  </a:txBody>
                  <a:tcPr marL="19050" marR="19050" marT="12700" marB="1270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+mn-lt"/>
                        </a:rPr>
                        <a:t>$775,000</a:t>
                      </a:r>
                    </a:p>
                  </a:txBody>
                  <a:tcPr marL="19050" marR="19050" marT="12700" marB="1270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is-IS" sz="1800" dirty="0"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19050" marR="19050" marT="12700" marB="1270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+mn-lt"/>
                        </a:rPr>
                        <a:t>$3,000,000</a:t>
                      </a:r>
                    </a:p>
                  </a:txBody>
                  <a:tcPr marL="19050" marR="19050" marT="12700" marB="1270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r-IN" sz="1800"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19050" marR="19050" marT="12700" marB="1270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+mn-lt"/>
                        </a:rPr>
                        <a:t>$500,000</a:t>
                      </a:r>
                    </a:p>
                  </a:txBody>
                  <a:tcPr marL="19050" marR="19050" marT="12700" marB="1270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r-IN" sz="1800">
                          <a:effectLst/>
                          <a:latin typeface="+mn-lt"/>
                        </a:rPr>
                        <a:t>75%</a:t>
                      </a:r>
                    </a:p>
                  </a:txBody>
                  <a:tcPr marL="19050" marR="19050" marT="12700" marB="1270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+mn-lt"/>
                        </a:rPr>
                        <a:t>$1,875,000</a:t>
                      </a:r>
                    </a:p>
                  </a:txBody>
                  <a:tcPr marL="19050" marR="19050" marT="12700" marB="1270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+mn-lt"/>
                        </a:rPr>
                        <a:t>$1,125,000</a:t>
                      </a:r>
                    </a:p>
                  </a:txBody>
                  <a:tcPr marL="19050" marR="19050" marT="12700" marB="1270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is-IS" sz="1800" dirty="0"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19050" marR="19050" marT="12700" marB="1270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+mn-lt"/>
                        </a:rPr>
                        <a:t>$3,700,000</a:t>
                      </a:r>
                    </a:p>
                  </a:txBody>
                  <a:tcPr marL="19050" marR="19050" marT="12700" marB="1270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r-IN" sz="1800" dirty="0">
                          <a:effectLst/>
                          <a:latin typeface="+mn-lt"/>
                        </a:rPr>
                        <a:t>23%</a:t>
                      </a:r>
                    </a:p>
                  </a:txBody>
                  <a:tcPr marL="19050" marR="19050" marT="12700" marB="1270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+mn-lt"/>
                        </a:rPr>
                        <a:t>$700,000</a:t>
                      </a:r>
                    </a:p>
                  </a:txBody>
                  <a:tcPr marL="19050" marR="19050" marT="12700" marB="1270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r-IN" sz="1800" dirty="0">
                          <a:effectLst/>
                          <a:latin typeface="+mn-lt"/>
                        </a:rPr>
                        <a:t>75%</a:t>
                      </a:r>
                    </a:p>
                  </a:txBody>
                  <a:tcPr marL="19050" marR="19050" marT="12700" marB="1270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+mn-lt"/>
                        </a:rPr>
                        <a:t>$2,250,000</a:t>
                      </a:r>
                    </a:p>
                  </a:txBody>
                  <a:tcPr marL="19050" marR="19050" marT="12700" marB="1270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+mn-lt"/>
                        </a:rPr>
                        <a:t>$1,450,000</a:t>
                      </a:r>
                    </a:p>
                  </a:txBody>
                  <a:tcPr marL="19050" marR="19050" marT="12700" marB="1270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is-IS" sz="1800" dirty="0"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19050" marR="19050" marT="12700" marB="1270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+mn-lt"/>
                        </a:rPr>
                        <a:t>$4,600,000</a:t>
                      </a:r>
                    </a:p>
                  </a:txBody>
                  <a:tcPr marL="19050" marR="19050" marT="12700" marB="1270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r-IN" sz="1800">
                          <a:effectLst/>
                          <a:latin typeface="+mn-lt"/>
                        </a:rPr>
                        <a:t>24%</a:t>
                      </a:r>
                    </a:p>
                  </a:txBody>
                  <a:tcPr marL="19050" marR="19050" marT="12700" marB="1270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+mn-lt"/>
                        </a:rPr>
                        <a:t>$900,000</a:t>
                      </a:r>
                    </a:p>
                  </a:txBody>
                  <a:tcPr marL="19050" marR="19050" marT="12700" marB="1270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r-IN" sz="1800" dirty="0">
                          <a:effectLst/>
                          <a:latin typeface="+mn-lt"/>
                        </a:rPr>
                        <a:t>75%</a:t>
                      </a:r>
                    </a:p>
                  </a:txBody>
                  <a:tcPr marL="19050" marR="19050" marT="12700" marB="1270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+mn-lt"/>
                        </a:rPr>
                        <a:t>$2,775,000</a:t>
                      </a:r>
                    </a:p>
                  </a:txBody>
                  <a:tcPr marL="19050" marR="19050" marT="12700" marB="1270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+mn-lt"/>
                        </a:rPr>
                        <a:t>$1,825,000</a:t>
                      </a:r>
                    </a:p>
                  </a:txBody>
                  <a:tcPr marL="19050" marR="19050" marT="12700" marB="1270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6367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nancebkg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Marketing and Sales Activity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827020" y="2278380"/>
          <a:ext cx="6537960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880"/>
                <a:gridCol w="1122046"/>
                <a:gridCol w="1163954"/>
                <a:gridCol w="1300480"/>
                <a:gridCol w="1229360"/>
                <a:gridCol w="1158240"/>
              </a:tblGrid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 smtClean="0">
                          <a:effectLst/>
                        </a:rPr>
                        <a:t>Year</a:t>
                      </a:r>
                      <a:endParaRPr lang="en-US" dirty="0">
                        <a:effectLst/>
                      </a:endParaRPr>
                    </a:p>
                  </a:txBody>
                  <a:tcPr marL="19050" marR="19050" marT="12700" marB="12700" anchor="ctr">
                    <a:solidFill>
                      <a:srgbClr val="1789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effectLst/>
                        </a:rPr>
                        <a:t>New $</a:t>
                      </a:r>
                    </a:p>
                  </a:txBody>
                  <a:tcPr marL="19050" marR="19050" marT="12700" marB="12700" anchor="ctr">
                    <a:solidFill>
                      <a:srgbClr val="1789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 smtClean="0">
                          <a:effectLst/>
                        </a:rPr>
                        <a:t>Average</a:t>
                      </a:r>
                      <a:br>
                        <a:rPr lang="en-US" dirty="0" smtClean="0">
                          <a:effectLst/>
                        </a:rPr>
                      </a:br>
                      <a:r>
                        <a:rPr lang="en-US" dirty="0" smtClean="0">
                          <a:effectLst/>
                        </a:rPr>
                        <a:t>Deal </a:t>
                      </a:r>
                      <a:r>
                        <a:rPr lang="en-US" dirty="0">
                          <a:effectLst/>
                        </a:rPr>
                        <a:t>Size</a:t>
                      </a:r>
                    </a:p>
                  </a:txBody>
                  <a:tcPr marL="19050" marR="19050" marT="12700" marB="12700" anchor="ctr">
                    <a:solidFill>
                      <a:srgbClr val="1789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ts val="2160"/>
                        </a:lnSpc>
                        <a:spcAft>
                          <a:spcPts val="0"/>
                        </a:spcAft>
                      </a:pPr>
                      <a:r>
                        <a:rPr lang="en-US" dirty="0">
                          <a:effectLst/>
                        </a:rPr>
                        <a:t>New Customers</a:t>
                      </a:r>
                    </a:p>
                  </a:txBody>
                  <a:tcPr marL="19050" marR="19050" marT="12700" marB="12700" anchor="ctr">
                    <a:solidFill>
                      <a:srgbClr val="1789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effectLst/>
                        </a:rPr>
                        <a:t>Proposals</a:t>
                      </a:r>
                    </a:p>
                  </a:txBody>
                  <a:tcPr marL="19050" marR="19050" marT="12700" marB="12700" anchor="ctr">
                    <a:solidFill>
                      <a:srgbClr val="1789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effectLst/>
                        </a:rPr>
                        <a:t>Leads</a:t>
                      </a:r>
                    </a:p>
                  </a:txBody>
                  <a:tcPr marL="19050" marR="19050" marT="12700" marB="12700" anchor="ctr">
                    <a:solidFill>
                      <a:srgbClr val="17897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 smtClean="0">
                          <a:effectLst/>
                        </a:rPr>
                        <a:t>2017</a:t>
                      </a:r>
                    </a:p>
                  </a:txBody>
                  <a:tcPr marL="19050" marR="19050" marT="12700" marB="1270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dirty="0">
                          <a:effectLst/>
                        </a:rPr>
                        <a:t>$775,000</a:t>
                      </a:r>
                    </a:p>
                  </a:txBody>
                  <a:tcPr marL="19050" marR="19050" marT="12700" marB="1270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$50,000</a:t>
                      </a:r>
                    </a:p>
                  </a:txBody>
                  <a:tcPr marL="19050" marR="19050" marT="12700" marB="1270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effectLst/>
                        </a:rPr>
                        <a:t>16</a:t>
                      </a:r>
                    </a:p>
                  </a:txBody>
                  <a:tcPr marL="19050" marR="19050" marT="12700" marB="1270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s-IS">
                          <a:effectLst/>
                        </a:rPr>
                        <a:t>48</a:t>
                      </a:r>
                    </a:p>
                  </a:txBody>
                  <a:tcPr marL="19050" marR="19050" marT="12700" marB="1270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s-IS" dirty="0">
                          <a:effectLst/>
                        </a:rPr>
                        <a:t>192</a:t>
                      </a:r>
                    </a:p>
                  </a:txBody>
                  <a:tcPr marL="19050" marR="19050" marT="12700" marB="1270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 smtClean="0">
                          <a:effectLst/>
                        </a:rPr>
                        <a:t>2018</a:t>
                      </a:r>
                      <a:endParaRPr lang="en-US" dirty="0">
                        <a:effectLst/>
                      </a:endParaRPr>
                    </a:p>
                  </a:txBody>
                  <a:tcPr marL="19050" marR="19050" marT="12700" marB="1270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dirty="0">
                          <a:effectLst/>
                        </a:rPr>
                        <a:t>$1,125,000</a:t>
                      </a:r>
                    </a:p>
                  </a:txBody>
                  <a:tcPr marL="19050" marR="19050" marT="12700" marB="1270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dirty="0">
                          <a:effectLst/>
                        </a:rPr>
                        <a:t>$50,000</a:t>
                      </a:r>
                    </a:p>
                  </a:txBody>
                  <a:tcPr marL="19050" marR="19050" marT="12700" marB="1270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s-IS" dirty="0">
                          <a:effectLst/>
                        </a:rPr>
                        <a:t>23</a:t>
                      </a:r>
                    </a:p>
                  </a:txBody>
                  <a:tcPr marL="19050" marR="19050" marT="12700" marB="1270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effectLst/>
                        </a:rPr>
                        <a:t>69</a:t>
                      </a:r>
                    </a:p>
                  </a:txBody>
                  <a:tcPr marL="19050" marR="19050" marT="12700" marB="1270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s-IS" dirty="0">
                          <a:effectLst/>
                        </a:rPr>
                        <a:t>276</a:t>
                      </a:r>
                    </a:p>
                  </a:txBody>
                  <a:tcPr marL="19050" marR="19050" marT="12700" marB="1270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 smtClean="0">
                          <a:effectLst/>
                        </a:rPr>
                        <a:t>2019</a:t>
                      </a:r>
                      <a:endParaRPr lang="en-US" dirty="0">
                        <a:effectLst/>
                      </a:endParaRPr>
                    </a:p>
                  </a:txBody>
                  <a:tcPr marL="19050" marR="19050" marT="12700" marB="1270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dirty="0">
                          <a:effectLst/>
                        </a:rPr>
                        <a:t>$1,450,000</a:t>
                      </a:r>
                    </a:p>
                  </a:txBody>
                  <a:tcPr marL="19050" marR="19050" marT="12700" marB="1270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>
                          <a:effectLst/>
                        </a:rPr>
                        <a:t>$50,000</a:t>
                      </a:r>
                    </a:p>
                  </a:txBody>
                  <a:tcPr marL="19050" marR="19050" marT="12700" marB="1270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s-IS" dirty="0">
                          <a:effectLst/>
                        </a:rPr>
                        <a:t>29</a:t>
                      </a:r>
                    </a:p>
                  </a:txBody>
                  <a:tcPr marL="19050" marR="19050" marT="12700" marB="1270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>
                          <a:effectLst/>
                        </a:rPr>
                        <a:t>87</a:t>
                      </a:r>
                    </a:p>
                  </a:txBody>
                  <a:tcPr marL="19050" marR="19050" marT="12700" marB="1270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s-IS" dirty="0">
                          <a:effectLst/>
                        </a:rPr>
                        <a:t>348</a:t>
                      </a:r>
                    </a:p>
                  </a:txBody>
                  <a:tcPr marL="19050" marR="19050" marT="12700" marB="1270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 smtClean="0">
                          <a:effectLst/>
                        </a:rPr>
                        <a:t>2020</a:t>
                      </a:r>
                      <a:endParaRPr lang="en-US" dirty="0">
                        <a:effectLst/>
                      </a:endParaRPr>
                    </a:p>
                  </a:txBody>
                  <a:tcPr marL="19050" marR="19050" marT="12700" marB="1270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dirty="0">
                          <a:effectLst/>
                        </a:rPr>
                        <a:t>$1,825,000</a:t>
                      </a:r>
                    </a:p>
                  </a:txBody>
                  <a:tcPr marL="19050" marR="19050" marT="12700" marB="1270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dirty="0">
                          <a:effectLst/>
                        </a:rPr>
                        <a:t>$50,000</a:t>
                      </a:r>
                    </a:p>
                  </a:txBody>
                  <a:tcPr marL="19050" marR="19050" marT="12700" marB="1270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s-IS" dirty="0">
                          <a:effectLst/>
                        </a:rPr>
                        <a:t>37</a:t>
                      </a:r>
                    </a:p>
                  </a:txBody>
                  <a:tcPr marL="19050" marR="19050" marT="12700" marB="1270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dirty="0">
                          <a:effectLst/>
                        </a:rPr>
                        <a:t>111</a:t>
                      </a:r>
                    </a:p>
                  </a:txBody>
                  <a:tcPr marL="19050" marR="19050" marT="12700" marB="1270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effectLst/>
                        </a:rPr>
                        <a:t>444</a:t>
                      </a:r>
                    </a:p>
                  </a:txBody>
                  <a:tcPr marL="19050" marR="19050" marT="12700" marB="1270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70600" y="4923472"/>
            <a:ext cx="74508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Myriad Pro"/>
                <a:cs typeface="Myriad Pro"/>
              </a:rPr>
              <a:t>Notes</a:t>
            </a:r>
          </a:p>
          <a:p>
            <a:pPr algn="ctr"/>
            <a:r>
              <a:rPr lang="en-US" dirty="0" smtClean="0">
                <a:latin typeface="Myriad Pro"/>
                <a:cs typeface="Myriad Pro"/>
              </a:rPr>
              <a:t>Proposal projections are based on closing one in three proposals</a:t>
            </a:r>
          </a:p>
          <a:p>
            <a:pPr algn="ctr"/>
            <a:r>
              <a:rPr lang="en-US" dirty="0" smtClean="0">
                <a:latin typeface="Myriad Pro"/>
                <a:cs typeface="Myriad Pro"/>
              </a:rPr>
              <a:t>Lead projections are based on earning a proposal for one in every four leads</a:t>
            </a:r>
            <a:endParaRPr lang="en-US" dirty="0"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647422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are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industry</a:t>
            </a:r>
          </a:p>
          <a:p>
            <a:pPr lvl="1"/>
            <a:r>
              <a:rPr lang="en-US" dirty="0" smtClean="0"/>
              <a:t>Highly fragmented, dozens or hundreds of small players, few dominant players</a:t>
            </a:r>
          </a:p>
          <a:p>
            <a:pPr lvl="1"/>
            <a:r>
              <a:rPr lang="en-US" dirty="0" smtClean="0"/>
              <a:t>No apparent market leader in custom healthcare market research</a:t>
            </a:r>
          </a:p>
          <a:p>
            <a:r>
              <a:rPr lang="en-US" dirty="0" smtClean="0"/>
              <a:t>The company</a:t>
            </a:r>
          </a:p>
          <a:p>
            <a:pPr lvl="1"/>
            <a:r>
              <a:rPr lang="en-US" dirty="0" smtClean="0"/>
              <a:t>Forty years in business</a:t>
            </a:r>
          </a:p>
          <a:p>
            <a:pPr lvl="1"/>
            <a:r>
              <a:rPr lang="en-US" dirty="0" smtClean="0"/>
              <a:t>Great reputation and brand recognition (Anderson </a:t>
            </a:r>
            <a:r>
              <a:rPr lang="en-US" dirty="0" err="1" smtClean="0"/>
              <a:t>Neihbur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Multi-modal approach: telephone, mail, email, web (all done in house)</a:t>
            </a:r>
          </a:p>
          <a:p>
            <a:pPr lvl="1"/>
            <a:r>
              <a:rPr lang="en-US" dirty="0" smtClean="0"/>
              <a:t>All research data on-site; secure, private, compliant</a:t>
            </a:r>
          </a:p>
          <a:p>
            <a:pPr lvl="1"/>
            <a:r>
              <a:rPr lang="en-US" dirty="0" smtClean="0"/>
              <a:t>Extensive healthcare experience: providers, insurers, associations</a:t>
            </a:r>
          </a:p>
          <a:p>
            <a:pPr lvl="1"/>
            <a:r>
              <a:rPr lang="en-US" dirty="0" smtClean="0"/>
              <a:t>Talented, experienced team</a:t>
            </a:r>
          </a:p>
          <a:p>
            <a:pPr lvl="1"/>
            <a:r>
              <a:rPr lang="en-US" dirty="0" smtClean="0"/>
              <a:t>Ownership dedicated to excellence and growth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34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want to 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Recognized leader in custom healthcare market research in the US in three years</a:t>
            </a:r>
          </a:p>
          <a:p>
            <a:r>
              <a:rPr lang="en-US" dirty="0" smtClean="0"/>
              <a:t>Revenue doubled by the end of 2020</a:t>
            </a:r>
          </a:p>
          <a:p>
            <a:r>
              <a:rPr lang="en-US" dirty="0" smtClean="0"/>
              <a:t>Profit margins of 25% or greater before tax and debt service</a:t>
            </a:r>
          </a:p>
          <a:p>
            <a:r>
              <a:rPr lang="en-US" dirty="0" smtClean="0"/>
              <a:t>Acknowledged as a great place to work; low turnover of key positions</a:t>
            </a:r>
          </a:p>
          <a:p>
            <a:r>
              <a:rPr lang="en-US" dirty="0" smtClean="0"/>
              <a:t>Engaged in the 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923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tactics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0836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Invest in sales capabilities</a:t>
            </a:r>
          </a:p>
          <a:p>
            <a:r>
              <a:rPr lang="en-US" dirty="0" smtClean="0"/>
              <a:t>Increase competitiveness</a:t>
            </a:r>
          </a:p>
          <a:p>
            <a:r>
              <a:rPr lang="en-US" dirty="0" smtClean="0"/>
              <a:t>Make it easier for buyers to do business with it</a:t>
            </a:r>
          </a:p>
          <a:p>
            <a:r>
              <a:rPr lang="en-US" dirty="0" smtClean="0"/>
              <a:t>Improve results at each step of the buyer’s journey</a:t>
            </a:r>
          </a:p>
          <a:p>
            <a:r>
              <a:rPr lang="en-US" dirty="0" smtClean="0"/>
              <a:t>Leverage customer relationships</a:t>
            </a:r>
          </a:p>
          <a:p>
            <a:r>
              <a:rPr lang="en-US" dirty="0" smtClean="0"/>
              <a:t>Install systems for managing and monitoring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257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 in sales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109960" cy="4351338"/>
          </a:xfrm>
        </p:spPr>
        <p:txBody>
          <a:bodyPr/>
          <a:lstStyle/>
          <a:p>
            <a:r>
              <a:rPr lang="en-US" dirty="0" smtClean="0"/>
              <a:t>Establish a position for junior sales or a sales admin</a:t>
            </a:r>
          </a:p>
          <a:p>
            <a:pPr lvl="1"/>
            <a:r>
              <a:rPr lang="en-US" dirty="0" smtClean="0"/>
              <a:t>$40k to $60k per year total comp</a:t>
            </a:r>
          </a:p>
          <a:p>
            <a:pPr lvl="1"/>
            <a:r>
              <a:rPr lang="en-US" dirty="0" smtClean="0"/>
              <a:t>Manage the entire sales administration process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Reallocate John’s time to spend 10 to 20 hours a week selling, </a:t>
            </a:r>
            <a:br>
              <a:rPr lang="en-US" dirty="0" smtClean="0"/>
            </a:br>
            <a:r>
              <a:rPr lang="en-US" dirty="0" smtClean="0"/>
              <a:t>talking to prospects</a:t>
            </a:r>
          </a:p>
          <a:p>
            <a:pPr lvl="1"/>
            <a:endParaRPr lang="en-US" dirty="0"/>
          </a:p>
          <a:p>
            <a:r>
              <a:rPr lang="en-US" dirty="0" smtClean="0"/>
              <a:t>Establish market research function (account-based marketing and sales)</a:t>
            </a:r>
          </a:p>
          <a:p>
            <a:pPr lvl="1"/>
            <a:r>
              <a:rPr lang="en-US" dirty="0" smtClean="0"/>
              <a:t>Identify prospects</a:t>
            </a:r>
          </a:p>
          <a:p>
            <a:pPr lvl="1"/>
            <a:r>
              <a:rPr lang="en-US" dirty="0" smtClean="0"/>
              <a:t>Research prospects and build profile; key players, competitors, operating concerns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61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869</Words>
  <Application>Microsoft Macintosh PowerPoint</Application>
  <PresentationFormat>Widescreen</PresentationFormat>
  <Paragraphs>207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Calibri Light</vt:lpstr>
      <vt:lpstr>Mangal</vt:lpstr>
      <vt:lpstr>Myriad Pro</vt:lpstr>
      <vt:lpstr>Arial</vt:lpstr>
      <vt:lpstr>Office Theme</vt:lpstr>
      <vt:lpstr>ANA Research</vt:lpstr>
      <vt:lpstr>Agenda</vt:lpstr>
      <vt:lpstr>Overview</vt:lpstr>
      <vt:lpstr>Revenue Projections</vt:lpstr>
      <vt:lpstr>Marketing and Sales Activity</vt:lpstr>
      <vt:lpstr>Where we are today</vt:lpstr>
      <vt:lpstr>Where we want to be</vt:lpstr>
      <vt:lpstr>Key tactics</vt:lpstr>
      <vt:lpstr>Invest in sales capabilities</vt:lpstr>
      <vt:lpstr>Increase Competitiveness</vt:lpstr>
      <vt:lpstr>Make it easier for buyers to do business</vt:lpstr>
      <vt:lpstr>Improve results at each step of the buyer’s journey</vt:lpstr>
      <vt:lpstr>Leverage customer relationships</vt:lpstr>
      <vt:lpstr>Install systems for managing and monitoring </vt:lpstr>
      <vt:lpstr>Big Idea</vt:lpstr>
      <vt:lpstr>What Could Go Wrong?</vt:lpstr>
      <vt:lpstr>Conclusion</vt:lpstr>
    </vt:vector>
  </TitlesOfParts>
  <Company/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 Research</dc:title>
  <dc:creator>Michael K Thomas</dc:creator>
  <cp:lastModifiedBy>Michael K Thomas</cp:lastModifiedBy>
  <cp:revision>17</cp:revision>
  <dcterms:created xsi:type="dcterms:W3CDTF">2017-06-23T15:04:00Z</dcterms:created>
  <dcterms:modified xsi:type="dcterms:W3CDTF">2017-06-23T20:44:34Z</dcterms:modified>
</cp:coreProperties>
</file>