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png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45" r:id="rId2"/>
    <p:sldId id="473" r:id="rId3"/>
    <p:sldId id="511" r:id="rId4"/>
    <p:sldId id="475" r:id="rId5"/>
    <p:sldId id="477" r:id="rId6"/>
    <p:sldId id="468" r:id="rId7"/>
    <p:sldId id="470" r:id="rId8"/>
    <p:sldId id="527" r:id="rId9"/>
    <p:sldId id="517" r:id="rId10"/>
    <p:sldId id="504" r:id="rId11"/>
    <p:sldId id="403" r:id="rId12"/>
    <p:sldId id="520" r:id="rId13"/>
    <p:sldId id="519" r:id="rId14"/>
    <p:sldId id="423" r:id="rId15"/>
    <p:sldId id="424" r:id="rId16"/>
    <p:sldId id="526" r:id="rId17"/>
    <p:sldId id="525" r:id="rId18"/>
    <p:sldId id="523" r:id="rId19"/>
    <p:sldId id="524" r:id="rId20"/>
    <p:sldId id="503" r:id="rId21"/>
    <p:sldId id="448" r:id="rId22"/>
    <p:sldId id="450" r:id="rId23"/>
    <p:sldId id="451" r:id="rId24"/>
    <p:sldId id="456" r:id="rId25"/>
    <p:sldId id="496" r:id="rId26"/>
    <p:sldId id="479" r:id="rId27"/>
    <p:sldId id="522" r:id="rId28"/>
    <p:sldId id="521" r:id="rId29"/>
    <p:sldId id="480" r:id="rId30"/>
    <p:sldId id="481" r:id="rId31"/>
    <p:sldId id="482" r:id="rId32"/>
    <p:sldId id="483" r:id="rId33"/>
    <p:sldId id="484" r:id="rId34"/>
    <p:sldId id="485" r:id="rId35"/>
    <p:sldId id="486" r:id="rId36"/>
    <p:sldId id="487" r:id="rId37"/>
    <p:sldId id="488" r:id="rId38"/>
    <p:sldId id="489" r:id="rId39"/>
    <p:sldId id="490" r:id="rId40"/>
    <p:sldId id="491" r:id="rId41"/>
    <p:sldId id="492" r:id="rId42"/>
    <p:sldId id="493" r:id="rId43"/>
    <p:sldId id="494" r:id="rId44"/>
    <p:sldId id="495" r:id="rId4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AA"/>
    <a:srgbClr val="0073AE"/>
    <a:srgbClr val="000000"/>
    <a:srgbClr val="B9C7D4"/>
    <a:srgbClr val="FFFFFF"/>
    <a:srgbClr val="009DDC"/>
    <a:srgbClr val="F15D22"/>
    <a:srgbClr val="878787"/>
    <a:srgbClr val="0054A0"/>
    <a:srgbClr val="005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8" autoAdjust="0"/>
    <p:restoredTop sz="80000" autoAdjust="0"/>
  </p:normalViewPr>
  <p:slideViewPr>
    <p:cSldViewPr snapToGrid="0">
      <p:cViewPr varScale="1">
        <p:scale>
          <a:sx n="95" d="100"/>
          <a:sy n="95" d="100"/>
        </p:scale>
        <p:origin x="57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20" y="1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92792792792793"/>
          <c:y val="0.0714285714285714"/>
          <c:w val="0.950450450450451"/>
          <c:h val="0.803690476190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15D22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0.0"/>
                  <c:y val="-0.0119047619047619"/>
                </c:manualLayout>
              </c:layout>
              <c:spPr/>
              <c:txPr>
                <a:bodyPr/>
                <a:lstStyle/>
                <a:p>
                  <a:pPr>
                    <a:defRPr sz="850" b="1" i="0" baseline="0">
                      <a:solidFill>
                        <a:schemeClr val="tx1"/>
                      </a:solidFill>
                      <a:latin typeface="Ar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"/>
                  <c:y val="0.1193887297039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baseline="0">
                    <a:solidFill>
                      <a:schemeClr val="tx1"/>
                    </a:solidFill>
                    <a:latin typeface="Ar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NetSuite</c:v>
                </c:pt>
                <c:pt idx="1">
                  <c:v>Microsoft</c:v>
                </c:pt>
                <c:pt idx="2">
                  <c:v>Sage</c:v>
                </c:pt>
                <c:pt idx="3">
                  <c:v>SAP</c:v>
                </c:pt>
                <c:pt idx="4">
                  <c:v>Oracle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0.535</c:v>
                </c:pt>
                <c:pt idx="1">
                  <c:v>0.064</c:v>
                </c:pt>
                <c:pt idx="2">
                  <c:v>0.032</c:v>
                </c:pt>
                <c:pt idx="3">
                  <c:v>0.028</c:v>
                </c:pt>
                <c:pt idx="4">
                  <c:v>-0.024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-2098856064"/>
        <c:axId val="-2097183536"/>
      </c:barChart>
      <c:catAx>
        <c:axId val="-209885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8255"/>
        </c:spPr>
        <c:txPr>
          <a:bodyPr rot="0" vert="horz" anchor="ctr" anchorCtr="0"/>
          <a:lstStyle/>
          <a:p>
            <a:pPr>
              <a:defRPr sz="9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97183536"/>
        <c:crosses val="autoZero"/>
        <c:auto val="1"/>
        <c:lblAlgn val="ctr"/>
        <c:lblOffset val="100"/>
        <c:noMultiLvlLbl val="0"/>
      </c:catAx>
      <c:valAx>
        <c:axId val="-20971835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none"/>
        <c:minorTickMark val="none"/>
        <c:tickLblPos val="none"/>
        <c:crossAx val="-209885606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8E0C8-EE40-3342-BDC0-EF43B8B4D31F}" type="doc">
      <dgm:prSet loTypeId="urn:microsoft.com/office/officeart/2005/8/layout/venn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0356D2A-4298-7A41-A865-51EDA9F98BC4}">
      <dgm:prSet phldrT="[Text]" custT="1"/>
      <dgm:spPr/>
      <dgm:t>
        <a:bodyPr/>
        <a:lstStyle/>
        <a:p>
          <a:r>
            <a:rPr lang="en-US" sz="1100" b="1" dirty="0" smtClean="0">
              <a:latin typeface="Tahoma"/>
              <a:cs typeface="Tahoma"/>
            </a:rPr>
            <a:t>Project Initiation</a:t>
          </a:r>
          <a:endParaRPr lang="en-US" sz="1100" b="1" dirty="0">
            <a:latin typeface="Tahoma"/>
            <a:cs typeface="Tahoma"/>
          </a:endParaRPr>
        </a:p>
      </dgm:t>
    </dgm:pt>
    <dgm:pt modelId="{ED2E72E3-C2A8-EB49-A705-598C6371C206}" type="parTrans" cxnId="{932A3518-63C4-044E-98F2-E0218B04EF88}">
      <dgm:prSet/>
      <dgm:spPr/>
      <dgm:t>
        <a:bodyPr/>
        <a:lstStyle/>
        <a:p>
          <a:endParaRPr lang="en-US" b="0">
            <a:solidFill>
              <a:schemeClr val="bg1"/>
            </a:solidFill>
            <a:latin typeface="Tahoma"/>
            <a:cs typeface="Tahoma"/>
          </a:endParaRPr>
        </a:p>
      </dgm:t>
    </dgm:pt>
    <dgm:pt modelId="{F2946F71-E622-A24C-95F4-31B1676B4029}" type="sibTrans" cxnId="{932A3518-63C4-044E-98F2-E0218B04EF88}">
      <dgm:prSet/>
      <dgm:spPr/>
      <dgm:t>
        <a:bodyPr/>
        <a:lstStyle/>
        <a:p>
          <a:endParaRPr lang="en-US" b="0">
            <a:solidFill>
              <a:schemeClr val="bg1"/>
            </a:solidFill>
            <a:latin typeface="Tahoma"/>
            <a:cs typeface="Tahoma"/>
          </a:endParaRPr>
        </a:p>
      </dgm:t>
    </dgm:pt>
    <dgm:pt modelId="{8B48D8CF-E9E6-FA40-AE25-A940A5A7FE0C}">
      <dgm:prSet phldrT="[Text]" custT="1"/>
      <dgm:spPr/>
      <dgm:t>
        <a:bodyPr/>
        <a:lstStyle/>
        <a:p>
          <a:r>
            <a:rPr lang="en-US" sz="1100" b="1" dirty="0" smtClean="0">
              <a:latin typeface="Tahoma"/>
              <a:cs typeface="Tahoma"/>
            </a:rPr>
            <a:t>Testing &amp; Preparation</a:t>
          </a:r>
          <a:endParaRPr lang="en-US" sz="1100" b="1" dirty="0">
            <a:latin typeface="Tahoma"/>
            <a:cs typeface="Tahoma"/>
          </a:endParaRPr>
        </a:p>
      </dgm:t>
    </dgm:pt>
    <dgm:pt modelId="{A27E8148-DB39-E54D-90C0-8E3BF33DDC5C}" type="parTrans" cxnId="{32B57CEA-9F2A-F940-8E2C-CFEA106E22CC}">
      <dgm:prSet/>
      <dgm:spPr/>
      <dgm:t>
        <a:bodyPr/>
        <a:lstStyle/>
        <a:p>
          <a:endParaRPr lang="en-US" b="0">
            <a:solidFill>
              <a:schemeClr val="bg1"/>
            </a:solidFill>
            <a:latin typeface="Tahoma"/>
            <a:cs typeface="Tahoma"/>
          </a:endParaRPr>
        </a:p>
      </dgm:t>
    </dgm:pt>
    <dgm:pt modelId="{8B0ED8D5-06CE-794D-BBA9-5C2FF5B143E0}" type="sibTrans" cxnId="{32B57CEA-9F2A-F940-8E2C-CFEA106E22CC}">
      <dgm:prSet/>
      <dgm:spPr/>
      <dgm:t>
        <a:bodyPr/>
        <a:lstStyle/>
        <a:p>
          <a:endParaRPr lang="en-US" b="0">
            <a:solidFill>
              <a:schemeClr val="bg1"/>
            </a:solidFill>
            <a:latin typeface="Tahoma"/>
            <a:cs typeface="Tahoma"/>
          </a:endParaRPr>
        </a:p>
      </dgm:t>
    </dgm:pt>
    <dgm:pt modelId="{8F88A14D-07AE-1B41-B6E7-5683F3D5E8A6}">
      <dgm:prSet phldrT="[Text]" custT="1"/>
      <dgm:spPr/>
      <dgm:t>
        <a:bodyPr/>
        <a:lstStyle/>
        <a:p>
          <a:r>
            <a:rPr lang="en-US" sz="1100" b="1" dirty="0" smtClean="0">
              <a:latin typeface="Tahoma"/>
              <a:cs typeface="Tahoma"/>
            </a:rPr>
            <a:t>Deployment &amp; Support</a:t>
          </a:r>
          <a:endParaRPr lang="en-US" sz="1100" b="1" dirty="0">
            <a:latin typeface="Tahoma"/>
            <a:cs typeface="Tahoma"/>
          </a:endParaRPr>
        </a:p>
      </dgm:t>
    </dgm:pt>
    <dgm:pt modelId="{A1424CF0-CD2A-2D4C-9A94-B6803B8DE635}" type="parTrans" cxnId="{F4D34EE1-0376-8D4C-A84C-CE249BE89C0E}">
      <dgm:prSet/>
      <dgm:spPr/>
      <dgm:t>
        <a:bodyPr/>
        <a:lstStyle/>
        <a:p>
          <a:endParaRPr lang="en-US" b="0">
            <a:solidFill>
              <a:schemeClr val="bg1"/>
            </a:solidFill>
            <a:latin typeface="Tahoma"/>
            <a:cs typeface="Tahoma"/>
          </a:endParaRPr>
        </a:p>
      </dgm:t>
    </dgm:pt>
    <dgm:pt modelId="{059EC658-510C-A846-BEEB-CEA60DA7B9D7}" type="sibTrans" cxnId="{F4D34EE1-0376-8D4C-A84C-CE249BE89C0E}">
      <dgm:prSet/>
      <dgm:spPr/>
      <dgm:t>
        <a:bodyPr/>
        <a:lstStyle/>
        <a:p>
          <a:endParaRPr lang="en-US" b="0">
            <a:solidFill>
              <a:schemeClr val="bg1"/>
            </a:solidFill>
            <a:latin typeface="Tahoma"/>
            <a:cs typeface="Tahoma"/>
          </a:endParaRPr>
        </a:p>
      </dgm:t>
    </dgm:pt>
    <dgm:pt modelId="{BBE64D21-2EA5-A04E-B80B-2FCA97BEA883}">
      <dgm:prSet phldrT="[Text]" custT="1"/>
      <dgm:spPr/>
      <dgm:t>
        <a:bodyPr/>
        <a:lstStyle/>
        <a:p>
          <a:r>
            <a:rPr lang="en-US" sz="1100" b="1" dirty="0" smtClean="0">
              <a:latin typeface="Tahoma"/>
              <a:cs typeface="Tahoma"/>
            </a:rPr>
            <a:t>Solution Design</a:t>
          </a:r>
          <a:endParaRPr lang="en-US" sz="1100" b="1" dirty="0">
            <a:latin typeface="Tahoma"/>
            <a:cs typeface="Tahoma"/>
          </a:endParaRPr>
        </a:p>
      </dgm:t>
    </dgm:pt>
    <dgm:pt modelId="{D53D2AB2-42BE-1443-BA36-C5EF2BC85022}" type="parTrans" cxnId="{C99EA872-09C7-AA4E-9147-1AB1725287E5}">
      <dgm:prSet/>
      <dgm:spPr/>
      <dgm:t>
        <a:bodyPr/>
        <a:lstStyle/>
        <a:p>
          <a:endParaRPr lang="en-US" b="0">
            <a:solidFill>
              <a:schemeClr val="bg1"/>
            </a:solidFill>
            <a:latin typeface="Tahoma"/>
            <a:cs typeface="Tahoma"/>
          </a:endParaRPr>
        </a:p>
      </dgm:t>
    </dgm:pt>
    <dgm:pt modelId="{228FE3FC-4561-4F4C-B1B7-9A6E374ABE14}" type="sibTrans" cxnId="{C99EA872-09C7-AA4E-9147-1AB1725287E5}">
      <dgm:prSet/>
      <dgm:spPr/>
      <dgm:t>
        <a:bodyPr/>
        <a:lstStyle/>
        <a:p>
          <a:endParaRPr lang="en-US" b="0">
            <a:solidFill>
              <a:schemeClr val="bg1"/>
            </a:solidFill>
            <a:latin typeface="Tahoma"/>
            <a:cs typeface="Tahoma"/>
          </a:endParaRPr>
        </a:p>
      </dgm:t>
    </dgm:pt>
    <dgm:pt modelId="{7AA564F9-F64B-8047-B963-1439960A0E2E}">
      <dgm:prSet phldrT="[Text]" custT="1"/>
      <dgm:spPr/>
      <dgm:t>
        <a:bodyPr/>
        <a:lstStyle/>
        <a:p>
          <a:r>
            <a:rPr lang="en-US" sz="1100" b="1" dirty="0" smtClean="0">
              <a:latin typeface="Tahoma"/>
              <a:cs typeface="Tahoma"/>
            </a:rPr>
            <a:t>Application Configuration</a:t>
          </a:r>
          <a:endParaRPr lang="en-US" sz="1100" b="1" dirty="0">
            <a:latin typeface="Tahoma"/>
            <a:cs typeface="Tahoma"/>
          </a:endParaRPr>
        </a:p>
      </dgm:t>
    </dgm:pt>
    <dgm:pt modelId="{0E21EAFD-1B3C-F54A-98D8-9A7FE08CE49A}" type="parTrans" cxnId="{6A26C164-E523-9E44-BE11-07B62156EC14}">
      <dgm:prSet/>
      <dgm:spPr/>
      <dgm:t>
        <a:bodyPr/>
        <a:lstStyle/>
        <a:p>
          <a:endParaRPr lang="en-US"/>
        </a:p>
      </dgm:t>
    </dgm:pt>
    <dgm:pt modelId="{093B75A7-07CB-1545-BED5-89DB9D225A5D}" type="sibTrans" cxnId="{6A26C164-E523-9E44-BE11-07B62156EC14}">
      <dgm:prSet/>
      <dgm:spPr/>
      <dgm:t>
        <a:bodyPr/>
        <a:lstStyle/>
        <a:p>
          <a:endParaRPr lang="en-US"/>
        </a:p>
      </dgm:t>
    </dgm:pt>
    <dgm:pt modelId="{8EBAC104-AB99-F846-973B-8524244E6472}" type="pres">
      <dgm:prSet presAssocID="{BB78E0C8-EE40-3342-BDC0-EF43B8B4D3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EF1B1B-1353-FB4B-B7C9-F0A630CCC0B3}" type="pres">
      <dgm:prSet presAssocID="{10356D2A-4298-7A41-A865-51EDA9F98BC4}" presName="Name5" presStyleLbl="vennNode1" presStyleIdx="0" presStyleCnt="5" custLinFactNeighborX="-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66DA7-4CC9-214A-B645-F9E3BBA3FF24}" type="pres">
      <dgm:prSet presAssocID="{F2946F71-E622-A24C-95F4-31B1676B4029}" presName="space" presStyleCnt="0"/>
      <dgm:spPr/>
      <dgm:t>
        <a:bodyPr/>
        <a:lstStyle/>
        <a:p>
          <a:endParaRPr lang="en-US"/>
        </a:p>
      </dgm:t>
    </dgm:pt>
    <dgm:pt modelId="{BA111640-92DD-114A-8174-07FCEFC0A672}" type="pres">
      <dgm:prSet presAssocID="{BBE64D21-2EA5-A04E-B80B-2FCA97BEA883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0D4B0-F674-CC4D-B727-7E8AE5C45CB6}" type="pres">
      <dgm:prSet presAssocID="{228FE3FC-4561-4F4C-B1B7-9A6E374ABE14}" presName="space" presStyleCnt="0"/>
      <dgm:spPr/>
      <dgm:t>
        <a:bodyPr/>
        <a:lstStyle/>
        <a:p>
          <a:endParaRPr lang="en-US"/>
        </a:p>
      </dgm:t>
    </dgm:pt>
    <dgm:pt modelId="{0091F196-C979-CE42-8963-D675C56FE95A}" type="pres">
      <dgm:prSet presAssocID="{7AA564F9-F64B-8047-B963-1439960A0E2E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36AE6-799E-F94A-90CC-3E6FDD4DDE4E}" type="pres">
      <dgm:prSet presAssocID="{093B75A7-07CB-1545-BED5-89DB9D225A5D}" presName="space" presStyleCnt="0"/>
      <dgm:spPr/>
      <dgm:t>
        <a:bodyPr/>
        <a:lstStyle/>
        <a:p>
          <a:endParaRPr lang="en-US"/>
        </a:p>
      </dgm:t>
    </dgm:pt>
    <dgm:pt modelId="{2B5E204B-1665-9743-A09C-22CFD8439771}" type="pres">
      <dgm:prSet presAssocID="{8B48D8CF-E9E6-FA40-AE25-A940A5A7FE0C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5B06D-5305-1940-92CE-EE4E1F84B788}" type="pres">
      <dgm:prSet presAssocID="{8B0ED8D5-06CE-794D-BBA9-5C2FF5B143E0}" presName="space" presStyleCnt="0"/>
      <dgm:spPr/>
      <dgm:t>
        <a:bodyPr/>
        <a:lstStyle/>
        <a:p>
          <a:endParaRPr lang="en-US"/>
        </a:p>
      </dgm:t>
    </dgm:pt>
    <dgm:pt modelId="{B2B12442-5458-994E-BA34-A8F0F38ADC79}" type="pres">
      <dgm:prSet presAssocID="{8F88A14D-07AE-1B41-B6E7-5683F3D5E8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9EA872-09C7-AA4E-9147-1AB1725287E5}" srcId="{BB78E0C8-EE40-3342-BDC0-EF43B8B4D31F}" destId="{BBE64D21-2EA5-A04E-B80B-2FCA97BEA883}" srcOrd="1" destOrd="0" parTransId="{D53D2AB2-42BE-1443-BA36-C5EF2BC85022}" sibTransId="{228FE3FC-4561-4F4C-B1B7-9A6E374ABE14}"/>
    <dgm:cxn modelId="{6A26C164-E523-9E44-BE11-07B62156EC14}" srcId="{BB78E0C8-EE40-3342-BDC0-EF43B8B4D31F}" destId="{7AA564F9-F64B-8047-B963-1439960A0E2E}" srcOrd="2" destOrd="0" parTransId="{0E21EAFD-1B3C-F54A-98D8-9A7FE08CE49A}" sibTransId="{093B75A7-07CB-1545-BED5-89DB9D225A5D}"/>
    <dgm:cxn modelId="{32B57CEA-9F2A-F940-8E2C-CFEA106E22CC}" srcId="{BB78E0C8-EE40-3342-BDC0-EF43B8B4D31F}" destId="{8B48D8CF-E9E6-FA40-AE25-A940A5A7FE0C}" srcOrd="3" destOrd="0" parTransId="{A27E8148-DB39-E54D-90C0-8E3BF33DDC5C}" sibTransId="{8B0ED8D5-06CE-794D-BBA9-5C2FF5B143E0}"/>
    <dgm:cxn modelId="{000D6D59-052C-3C49-8875-9A42CAF481ED}" type="presOf" srcId="{8B48D8CF-E9E6-FA40-AE25-A940A5A7FE0C}" destId="{2B5E204B-1665-9743-A09C-22CFD8439771}" srcOrd="0" destOrd="0" presId="urn:microsoft.com/office/officeart/2005/8/layout/venn3"/>
    <dgm:cxn modelId="{0BDC0053-1814-CA4F-A710-BCE867576844}" type="presOf" srcId="{8F88A14D-07AE-1B41-B6E7-5683F3D5E8A6}" destId="{B2B12442-5458-994E-BA34-A8F0F38ADC79}" srcOrd="0" destOrd="0" presId="urn:microsoft.com/office/officeart/2005/8/layout/venn3"/>
    <dgm:cxn modelId="{932A3518-63C4-044E-98F2-E0218B04EF88}" srcId="{BB78E0C8-EE40-3342-BDC0-EF43B8B4D31F}" destId="{10356D2A-4298-7A41-A865-51EDA9F98BC4}" srcOrd="0" destOrd="0" parTransId="{ED2E72E3-C2A8-EB49-A705-598C6371C206}" sibTransId="{F2946F71-E622-A24C-95F4-31B1676B4029}"/>
    <dgm:cxn modelId="{6EDF7351-563D-BD4D-ACF7-A5780E833C7E}" type="presOf" srcId="{BBE64D21-2EA5-A04E-B80B-2FCA97BEA883}" destId="{BA111640-92DD-114A-8174-07FCEFC0A672}" srcOrd="0" destOrd="0" presId="urn:microsoft.com/office/officeart/2005/8/layout/venn3"/>
    <dgm:cxn modelId="{F4D34EE1-0376-8D4C-A84C-CE249BE89C0E}" srcId="{BB78E0C8-EE40-3342-BDC0-EF43B8B4D31F}" destId="{8F88A14D-07AE-1B41-B6E7-5683F3D5E8A6}" srcOrd="4" destOrd="0" parTransId="{A1424CF0-CD2A-2D4C-9A94-B6803B8DE635}" sibTransId="{059EC658-510C-A846-BEEB-CEA60DA7B9D7}"/>
    <dgm:cxn modelId="{3E57899F-29FB-5B47-BE2E-EBC9E3F6935C}" type="presOf" srcId="{BB78E0C8-EE40-3342-BDC0-EF43B8B4D31F}" destId="{8EBAC104-AB99-F846-973B-8524244E6472}" srcOrd="0" destOrd="0" presId="urn:microsoft.com/office/officeart/2005/8/layout/venn3"/>
    <dgm:cxn modelId="{2E02B03F-16F6-3943-BAB4-97ECFF4FB095}" type="presOf" srcId="{7AA564F9-F64B-8047-B963-1439960A0E2E}" destId="{0091F196-C979-CE42-8963-D675C56FE95A}" srcOrd="0" destOrd="0" presId="urn:microsoft.com/office/officeart/2005/8/layout/venn3"/>
    <dgm:cxn modelId="{26CD2BA8-DD1D-6F42-AF93-4D50D57D981E}" type="presOf" srcId="{10356D2A-4298-7A41-A865-51EDA9F98BC4}" destId="{E4EF1B1B-1353-FB4B-B7C9-F0A630CCC0B3}" srcOrd="0" destOrd="0" presId="urn:microsoft.com/office/officeart/2005/8/layout/venn3"/>
    <dgm:cxn modelId="{A389F0C5-E642-9D41-86FF-8ABB59482030}" type="presParOf" srcId="{8EBAC104-AB99-F846-973B-8524244E6472}" destId="{E4EF1B1B-1353-FB4B-B7C9-F0A630CCC0B3}" srcOrd="0" destOrd="0" presId="urn:microsoft.com/office/officeart/2005/8/layout/venn3"/>
    <dgm:cxn modelId="{77AB0404-F54E-2C4A-89D9-EE4749B9BE33}" type="presParOf" srcId="{8EBAC104-AB99-F846-973B-8524244E6472}" destId="{78B66DA7-4CC9-214A-B645-F9E3BBA3FF24}" srcOrd="1" destOrd="0" presId="urn:microsoft.com/office/officeart/2005/8/layout/venn3"/>
    <dgm:cxn modelId="{21767B83-7B8A-0D4E-B2CE-A0BB93862E45}" type="presParOf" srcId="{8EBAC104-AB99-F846-973B-8524244E6472}" destId="{BA111640-92DD-114A-8174-07FCEFC0A672}" srcOrd="2" destOrd="0" presId="urn:microsoft.com/office/officeart/2005/8/layout/venn3"/>
    <dgm:cxn modelId="{5A1C8AA4-7724-454F-97BB-50C795FE04B2}" type="presParOf" srcId="{8EBAC104-AB99-F846-973B-8524244E6472}" destId="{E040D4B0-F674-CC4D-B727-7E8AE5C45CB6}" srcOrd="3" destOrd="0" presId="urn:microsoft.com/office/officeart/2005/8/layout/venn3"/>
    <dgm:cxn modelId="{44BC5829-390F-0D44-821D-FC7C45AD124E}" type="presParOf" srcId="{8EBAC104-AB99-F846-973B-8524244E6472}" destId="{0091F196-C979-CE42-8963-D675C56FE95A}" srcOrd="4" destOrd="0" presId="urn:microsoft.com/office/officeart/2005/8/layout/venn3"/>
    <dgm:cxn modelId="{BF46571C-7E73-4F42-805A-EBBA5A647EB3}" type="presParOf" srcId="{8EBAC104-AB99-F846-973B-8524244E6472}" destId="{B0D36AE6-799E-F94A-90CC-3E6FDD4DDE4E}" srcOrd="5" destOrd="0" presId="urn:microsoft.com/office/officeart/2005/8/layout/venn3"/>
    <dgm:cxn modelId="{D80C2533-EFE1-A341-8483-C279802F5C6D}" type="presParOf" srcId="{8EBAC104-AB99-F846-973B-8524244E6472}" destId="{2B5E204B-1665-9743-A09C-22CFD8439771}" srcOrd="6" destOrd="0" presId="urn:microsoft.com/office/officeart/2005/8/layout/venn3"/>
    <dgm:cxn modelId="{C88BB067-12D3-0741-A085-3595B0F16D22}" type="presParOf" srcId="{8EBAC104-AB99-F846-973B-8524244E6472}" destId="{E985B06D-5305-1940-92CE-EE4E1F84B788}" srcOrd="7" destOrd="0" presId="urn:microsoft.com/office/officeart/2005/8/layout/venn3"/>
    <dgm:cxn modelId="{4A17F8A5-0CB1-F94C-A7C6-F89043906397}" type="presParOf" srcId="{8EBAC104-AB99-F846-973B-8524244E6472}" destId="{B2B12442-5458-994E-BA34-A8F0F38ADC7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78E0C8-EE40-3342-BDC0-EF43B8B4D31F}" type="doc">
      <dgm:prSet loTypeId="urn:microsoft.com/office/officeart/2005/8/layout/venn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0356D2A-4298-7A41-A865-51EDA9F98BC4}">
      <dgm:prSet phldrT="[Text]" custT="1"/>
      <dgm:spPr/>
      <dgm:t>
        <a:bodyPr/>
        <a:lstStyle/>
        <a:p>
          <a:r>
            <a:rPr lang="en-US" sz="800" b="1" dirty="0" smtClean="0">
              <a:latin typeface="Tahoma"/>
              <a:cs typeface="Tahoma"/>
            </a:rPr>
            <a:t>Project Initiation</a:t>
          </a:r>
          <a:endParaRPr lang="en-US" sz="800" b="1" dirty="0">
            <a:latin typeface="Tahoma"/>
            <a:cs typeface="Tahoma"/>
          </a:endParaRPr>
        </a:p>
      </dgm:t>
    </dgm:pt>
    <dgm:pt modelId="{ED2E72E3-C2A8-EB49-A705-598C6371C206}" type="parTrans" cxnId="{932A3518-63C4-044E-98F2-E0218B04EF88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F2946F71-E622-A24C-95F4-31B1676B4029}" type="sibTrans" cxnId="{932A3518-63C4-044E-98F2-E0218B04EF88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8B48D8CF-E9E6-FA40-AE25-A940A5A7FE0C}">
      <dgm:prSet phldrT="[Text]" custT="1"/>
      <dgm:spPr/>
      <dgm:t>
        <a:bodyPr/>
        <a:lstStyle/>
        <a:p>
          <a:r>
            <a:rPr lang="en-US" sz="900" b="1" dirty="0" smtClean="0">
              <a:latin typeface="Tahoma"/>
              <a:cs typeface="Tahoma"/>
            </a:rPr>
            <a:t> </a:t>
          </a:r>
          <a:endParaRPr lang="en-US" sz="900" b="1" dirty="0">
            <a:latin typeface="Tahoma"/>
            <a:cs typeface="Tahoma"/>
          </a:endParaRPr>
        </a:p>
      </dgm:t>
    </dgm:pt>
    <dgm:pt modelId="{A27E8148-DB39-E54D-90C0-8E3BF33DDC5C}" type="parTrans" cxnId="{32B57CEA-9F2A-F940-8E2C-CFEA106E22CC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8B0ED8D5-06CE-794D-BBA9-5C2FF5B143E0}" type="sibTrans" cxnId="{32B57CEA-9F2A-F940-8E2C-CFEA106E22CC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8F88A14D-07AE-1B41-B6E7-5683F3D5E8A6}">
      <dgm:prSet phldrT="[Text]" custT="1"/>
      <dgm:spPr/>
      <dgm:t>
        <a:bodyPr/>
        <a:lstStyle/>
        <a:p>
          <a:r>
            <a:rPr lang="en-US" sz="900" b="1" dirty="0" smtClean="0">
              <a:latin typeface="Tahoma"/>
              <a:cs typeface="Tahoma"/>
            </a:rPr>
            <a:t> </a:t>
          </a:r>
          <a:endParaRPr lang="en-US" sz="900" b="1" dirty="0">
            <a:latin typeface="Tahoma"/>
            <a:cs typeface="Tahoma"/>
          </a:endParaRPr>
        </a:p>
      </dgm:t>
    </dgm:pt>
    <dgm:pt modelId="{A1424CF0-CD2A-2D4C-9A94-B6803B8DE635}" type="parTrans" cxnId="{F4D34EE1-0376-8D4C-A84C-CE249BE89C0E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059EC658-510C-A846-BEEB-CEA60DA7B9D7}" type="sibTrans" cxnId="{F4D34EE1-0376-8D4C-A84C-CE249BE89C0E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BBE64D21-2EA5-A04E-B80B-2FCA97BEA883}">
      <dgm:prSet phldrT="[Text]" custT="1"/>
      <dgm:spPr/>
      <dgm:t>
        <a:bodyPr/>
        <a:lstStyle/>
        <a:p>
          <a:r>
            <a:rPr lang="en-US" sz="900" b="1" dirty="0" smtClean="0">
              <a:latin typeface="Tahoma"/>
              <a:cs typeface="Tahoma"/>
            </a:rPr>
            <a:t> </a:t>
          </a:r>
          <a:endParaRPr lang="en-US" sz="900" b="1" dirty="0">
            <a:latin typeface="Tahoma"/>
            <a:cs typeface="Tahoma"/>
          </a:endParaRPr>
        </a:p>
      </dgm:t>
    </dgm:pt>
    <dgm:pt modelId="{D53D2AB2-42BE-1443-BA36-C5EF2BC85022}" type="parTrans" cxnId="{C99EA872-09C7-AA4E-9147-1AB1725287E5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228FE3FC-4561-4F4C-B1B7-9A6E374ABE14}" type="sibTrans" cxnId="{C99EA872-09C7-AA4E-9147-1AB1725287E5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7AA564F9-F64B-8047-B963-1439960A0E2E}">
      <dgm:prSet phldrT="[Text]" custT="1"/>
      <dgm:spPr/>
      <dgm:t>
        <a:bodyPr/>
        <a:lstStyle/>
        <a:p>
          <a:r>
            <a:rPr lang="en-US" sz="900" b="1" dirty="0" smtClean="0">
              <a:latin typeface="Tahoma"/>
              <a:cs typeface="Tahoma"/>
            </a:rPr>
            <a:t> </a:t>
          </a:r>
          <a:endParaRPr lang="en-US" sz="900" b="1" dirty="0">
            <a:latin typeface="Tahoma"/>
            <a:cs typeface="Tahoma"/>
          </a:endParaRPr>
        </a:p>
      </dgm:t>
    </dgm:pt>
    <dgm:pt modelId="{0E21EAFD-1B3C-F54A-98D8-9A7FE08CE49A}" type="parTrans" cxnId="{6A26C164-E523-9E44-BE11-07B62156EC14}">
      <dgm:prSet/>
      <dgm:spPr/>
      <dgm:t>
        <a:bodyPr/>
        <a:lstStyle/>
        <a:p>
          <a:endParaRPr lang="en-US" sz="1200"/>
        </a:p>
      </dgm:t>
    </dgm:pt>
    <dgm:pt modelId="{093B75A7-07CB-1545-BED5-89DB9D225A5D}" type="sibTrans" cxnId="{6A26C164-E523-9E44-BE11-07B62156EC14}">
      <dgm:prSet/>
      <dgm:spPr/>
      <dgm:t>
        <a:bodyPr/>
        <a:lstStyle/>
        <a:p>
          <a:endParaRPr lang="en-US" sz="1200"/>
        </a:p>
      </dgm:t>
    </dgm:pt>
    <dgm:pt modelId="{8EBAC104-AB99-F846-973B-8524244E6472}" type="pres">
      <dgm:prSet presAssocID="{BB78E0C8-EE40-3342-BDC0-EF43B8B4D3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EF1B1B-1353-FB4B-B7C9-F0A630CCC0B3}" type="pres">
      <dgm:prSet presAssocID="{10356D2A-4298-7A41-A865-51EDA9F98BC4}" presName="Name5" presStyleLbl="vennNode1" presStyleIdx="0" presStyleCnt="5" custLinFactNeighborX="-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66DA7-4CC9-214A-B645-F9E3BBA3FF24}" type="pres">
      <dgm:prSet presAssocID="{F2946F71-E622-A24C-95F4-31B1676B4029}" presName="space" presStyleCnt="0"/>
      <dgm:spPr/>
      <dgm:t>
        <a:bodyPr/>
        <a:lstStyle/>
        <a:p>
          <a:endParaRPr lang="en-US"/>
        </a:p>
      </dgm:t>
    </dgm:pt>
    <dgm:pt modelId="{BA111640-92DD-114A-8174-07FCEFC0A672}" type="pres">
      <dgm:prSet presAssocID="{BBE64D21-2EA5-A04E-B80B-2FCA97BEA883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0D4B0-F674-CC4D-B727-7E8AE5C45CB6}" type="pres">
      <dgm:prSet presAssocID="{228FE3FC-4561-4F4C-B1B7-9A6E374ABE14}" presName="space" presStyleCnt="0"/>
      <dgm:spPr/>
      <dgm:t>
        <a:bodyPr/>
        <a:lstStyle/>
        <a:p>
          <a:endParaRPr lang="en-US"/>
        </a:p>
      </dgm:t>
    </dgm:pt>
    <dgm:pt modelId="{0091F196-C979-CE42-8963-D675C56FE95A}" type="pres">
      <dgm:prSet presAssocID="{7AA564F9-F64B-8047-B963-1439960A0E2E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36AE6-799E-F94A-90CC-3E6FDD4DDE4E}" type="pres">
      <dgm:prSet presAssocID="{093B75A7-07CB-1545-BED5-89DB9D225A5D}" presName="space" presStyleCnt="0"/>
      <dgm:spPr/>
      <dgm:t>
        <a:bodyPr/>
        <a:lstStyle/>
        <a:p>
          <a:endParaRPr lang="en-US"/>
        </a:p>
      </dgm:t>
    </dgm:pt>
    <dgm:pt modelId="{2B5E204B-1665-9743-A09C-22CFD8439771}" type="pres">
      <dgm:prSet presAssocID="{8B48D8CF-E9E6-FA40-AE25-A940A5A7FE0C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5B06D-5305-1940-92CE-EE4E1F84B788}" type="pres">
      <dgm:prSet presAssocID="{8B0ED8D5-06CE-794D-BBA9-5C2FF5B143E0}" presName="space" presStyleCnt="0"/>
      <dgm:spPr/>
      <dgm:t>
        <a:bodyPr/>
        <a:lstStyle/>
        <a:p>
          <a:endParaRPr lang="en-US"/>
        </a:p>
      </dgm:t>
    </dgm:pt>
    <dgm:pt modelId="{B2B12442-5458-994E-BA34-A8F0F38ADC79}" type="pres">
      <dgm:prSet presAssocID="{8F88A14D-07AE-1B41-B6E7-5683F3D5E8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26C164-E523-9E44-BE11-07B62156EC14}" srcId="{BB78E0C8-EE40-3342-BDC0-EF43B8B4D31F}" destId="{7AA564F9-F64B-8047-B963-1439960A0E2E}" srcOrd="2" destOrd="0" parTransId="{0E21EAFD-1B3C-F54A-98D8-9A7FE08CE49A}" sibTransId="{093B75A7-07CB-1545-BED5-89DB9D225A5D}"/>
    <dgm:cxn modelId="{32B57CEA-9F2A-F940-8E2C-CFEA106E22CC}" srcId="{BB78E0C8-EE40-3342-BDC0-EF43B8B4D31F}" destId="{8B48D8CF-E9E6-FA40-AE25-A940A5A7FE0C}" srcOrd="3" destOrd="0" parTransId="{A27E8148-DB39-E54D-90C0-8E3BF33DDC5C}" sibTransId="{8B0ED8D5-06CE-794D-BBA9-5C2FF5B143E0}"/>
    <dgm:cxn modelId="{E9E12A6E-348C-AA45-A7CD-0E93DFFE10AC}" type="presOf" srcId="{10356D2A-4298-7A41-A865-51EDA9F98BC4}" destId="{E4EF1B1B-1353-FB4B-B7C9-F0A630CCC0B3}" srcOrd="0" destOrd="0" presId="urn:microsoft.com/office/officeart/2005/8/layout/venn3"/>
    <dgm:cxn modelId="{932A3518-63C4-044E-98F2-E0218B04EF88}" srcId="{BB78E0C8-EE40-3342-BDC0-EF43B8B4D31F}" destId="{10356D2A-4298-7A41-A865-51EDA9F98BC4}" srcOrd="0" destOrd="0" parTransId="{ED2E72E3-C2A8-EB49-A705-598C6371C206}" sibTransId="{F2946F71-E622-A24C-95F4-31B1676B4029}"/>
    <dgm:cxn modelId="{DA16F00B-2C94-2B43-9CB3-AEBACDC1896E}" type="presOf" srcId="{BBE64D21-2EA5-A04E-B80B-2FCA97BEA883}" destId="{BA111640-92DD-114A-8174-07FCEFC0A672}" srcOrd="0" destOrd="0" presId="urn:microsoft.com/office/officeart/2005/8/layout/venn3"/>
    <dgm:cxn modelId="{018BE8E6-2D6A-B542-B704-8D824416C6E7}" type="presOf" srcId="{8F88A14D-07AE-1B41-B6E7-5683F3D5E8A6}" destId="{B2B12442-5458-994E-BA34-A8F0F38ADC79}" srcOrd="0" destOrd="0" presId="urn:microsoft.com/office/officeart/2005/8/layout/venn3"/>
    <dgm:cxn modelId="{FBD1A618-CED9-D746-A7A4-07E57885C4C4}" type="presOf" srcId="{8B48D8CF-E9E6-FA40-AE25-A940A5A7FE0C}" destId="{2B5E204B-1665-9743-A09C-22CFD8439771}" srcOrd="0" destOrd="0" presId="urn:microsoft.com/office/officeart/2005/8/layout/venn3"/>
    <dgm:cxn modelId="{F4D34EE1-0376-8D4C-A84C-CE249BE89C0E}" srcId="{BB78E0C8-EE40-3342-BDC0-EF43B8B4D31F}" destId="{8F88A14D-07AE-1B41-B6E7-5683F3D5E8A6}" srcOrd="4" destOrd="0" parTransId="{A1424CF0-CD2A-2D4C-9A94-B6803B8DE635}" sibTransId="{059EC658-510C-A846-BEEB-CEA60DA7B9D7}"/>
    <dgm:cxn modelId="{C99EA872-09C7-AA4E-9147-1AB1725287E5}" srcId="{BB78E0C8-EE40-3342-BDC0-EF43B8B4D31F}" destId="{BBE64D21-2EA5-A04E-B80B-2FCA97BEA883}" srcOrd="1" destOrd="0" parTransId="{D53D2AB2-42BE-1443-BA36-C5EF2BC85022}" sibTransId="{228FE3FC-4561-4F4C-B1B7-9A6E374ABE14}"/>
    <dgm:cxn modelId="{2B5B981A-EA46-BD4D-8DC6-4605B9229B14}" type="presOf" srcId="{7AA564F9-F64B-8047-B963-1439960A0E2E}" destId="{0091F196-C979-CE42-8963-D675C56FE95A}" srcOrd="0" destOrd="0" presId="urn:microsoft.com/office/officeart/2005/8/layout/venn3"/>
    <dgm:cxn modelId="{82B0567F-9DA5-314A-A4F4-A863EDBC9EDB}" type="presOf" srcId="{BB78E0C8-EE40-3342-BDC0-EF43B8B4D31F}" destId="{8EBAC104-AB99-F846-973B-8524244E6472}" srcOrd="0" destOrd="0" presId="urn:microsoft.com/office/officeart/2005/8/layout/venn3"/>
    <dgm:cxn modelId="{F265D1C2-EC08-9E4A-936E-47E2AEAA4B8A}" type="presParOf" srcId="{8EBAC104-AB99-F846-973B-8524244E6472}" destId="{E4EF1B1B-1353-FB4B-B7C9-F0A630CCC0B3}" srcOrd="0" destOrd="0" presId="urn:microsoft.com/office/officeart/2005/8/layout/venn3"/>
    <dgm:cxn modelId="{0E96AA35-66A3-7641-840A-A85413FCC0D4}" type="presParOf" srcId="{8EBAC104-AB99-F846-973B-8524244E6472}" destId="{78B66DA7-4CC9-214A-B645-F9E3BBA3FF24}" srcOrd="1" destOrd="0" presId="urn:microsoft.com/office/officeart/2005/8/layout/venn3"/>
    <dgm:cxn modelId="{257E9568-5046-1D4F-8D00-592BE2571B32}" type="presParOf" srcId="{8EBAC104-AB99-F846-973B-8524244E6472}" destId="{BA111640-92DD-114A-8174-07FCEFC0A672}" srcOrd="2" destOrd="0" presId="urn:microsoft.com/office/officeart/2005/8/layout/venn3"/>
    <dgm:cxn modelId="{1F4C5A1C-4ECF-C04E-92BA-5DD6CEB9D651}" type="presParOf" srcId="{8EBAC104-AB99-F846-973B-8524244E6472}" destId="{E040D4B0-F674-CC4D-B727-7E8AE5C45CB6}" srcOrd="3" destOrd="0" presId="urn:microsoft.com/office/officeart/2005/8/layout/venn3"/>
    <dgm:cxn modelId="{E0C04F21-FA7A-8D46-85E5-A540335F2EC7}" type="presParOf" srcId="{8EBAC104-AB99-F846-973B-8524244E6472}" destId="{0091F196-C979-CE42-8963-D675C56FE95A}" srcOrd="4" destOrd="0" presId="urn:microsoft.com/office/officeart/2005/8/layout/venn3"/>
    <dgm:cxn modelId="{6E0262BB-C084-1740-AE62-0B6784C33493}" type="presParOf" srcId="{8EBAC104-AB99-F846-973B-8524244E6472}" destId="{B0D36AE6-799E-F94A-90CC-3E6FDD4DDE4E}" srcOrd="5" destOrd="0" presId="urn:microsoft.com/office/officeart/2005/8/layout/venn3"/>
    <dgm:cxn modelId="{C0051579-7E99-6B48-A9CE-1D0C4D3F8A60}" type="presParOf" srcId="{8EBAC104-AB99-F846-973B-8524244E6472}" destId="{2B5E204B-1665-9743-A09C-22CFD8439771}" srcOrd="6" destOrd="0" presId="urn:microsoft.com/office/officeart/2005/8/layout/venn3"/>
    <dgm:cxn modelId="{D5DFB77B-AA44-B94C-9A33-012969C51BF8}" type="presParOf" srcId="{8EBAC104-AB99-F846-973B-8524244E6472}" destId="{E985B06D-5305-1940-92CE-EE4E1F84B788}" srcOrd="7" destOrd="0" presId="urn:microsoft.com/office/officeart/2005/8/layout/venn3"/>
    <dgm:cxn modelId="{B45CD99F-608B-6C4F-9E05-16FEE0B07DD5}" type="presParOf" srcId="{8EBAC104-AB99-F846-973B-8524244E6472}" destId="{B2B12442-5458-994E-BA34-A8F0F38ADC7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78E0C8-EE40-3342-BDC0-EF43B8B4D31F}" type="doc">
      <dgm:prSet loTypeId="urn:microsoft.com/office/officeart/2005/8/layout/venn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0356D2A-4298-7A41-A865-51EDA9F98BC4}">
      <dgm:prSet phldrT="[Text]" custT="1"/>
      <dgm:spPr/>
      <dgm:t>
        <a:bodyPr/>
        <a:lstStyle/>
        <a:p>
          <a:r>
            <a:rPr lang="en-US" sz="800" b="1" dirty="0" smtClean="0">
              <a:latin typeface="Tahoma"/>
              <a:cs typeface="Tahoma"/>
            </a:rPr>
            <a:t> </a:t>
          </a:r>
          <a:endParaRPr lang="en-US" sz="800" b="1" dirty="0">
            <a:latin typeface="Tahoma"/>
            <a:cs typeface="Tahoma"/>
          </a:endParaRPr>
        </a:p>
      </dgm:t>
    </dgm:pt>
    <dgm:pt modelId="{ED2E72E3-C2A8-EB49-A705-598C6371C206}" type="parTrans" cxnId="{932A3518-63C4-044E-98F2-E0218B04EF88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F2946F71-E622-A24C-95F4-31B1676B4029}" type="sibTrans" cxnId="{932A3518-63C4-044E-98F2-E0218B04EF88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8B48D8CF-E9E6-FA40-AE25-A940A5A7FE0C}">
      <dgm:prSet phldrT="[Text]" custT="1"/>
      <dgm:spPr/>
      <dgm:t>
        <a:bodyPr/>
        <a:lstStyle/>
        <a:p>
          <a:r>
            <a:rPr lang="en-US" sz="900" b="1" dirty="0" smtClean="0">
              <a:latin typeface="Tahoma"/>
              <a:cs typeface="Tahoma"/>
            </a:rPr>
            <a:t> </a:t>
          </a:r>
          <a:endParaRPr lang="en-US" sz="900" b="1" dirty="0">
            <a:latin typeface="Tahoma"/>
            <a:cs typeface="Tahoma"/>
          </a:endParaRPr>
        </a:p>
      </dgm:t>
    </dgm:pt>
    <dgm:pt modelId="{A27E8148-DB39-E54D-90C0-8E3BF33DDC5C}" type="parTrans" cxnId="{32B57CEA-9F2A-F940-8E2C-CFEA106E22CC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8B0ED8D5-06CE-794D-BBA9-5C2FF5B143E0}" type="sibTrans" cxnId="{32B57CEA-9F2A-F940-8E2C-CFEA106E22CC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8F88A14D-07AE-1B41-B6E7-5683F3D5E8A6}">
      <dgm:prSet phldrT="[Text]" custT="1"/>
      <dgm:spPr/>
      <dgm:t>
        <a:bodyPr/>
        <a:lstStyle/>
        <a:p>
          <a:r>
            <a:rPr lang="en-US" sz="900" b="1" dirty="0" smtClean="0">
              <a:latin typeface="Tahoma"/>
              <a:cs typeface="Tahoma"/>
            </a:rPr>
            <a:t> </a:t>
          </a:r>
          <a:endParaRPr lang="en-US" sz="900" b="1" dirty="0">
            <a:latin typeface="Tahoma"/>
            <a:cs typeface="Tahoma"/>
          </a:endParaRPr>
        </a:p>
      </dgm:t>
    </dgm:pt>
    <dgm:pt modelId="{A1424CF0-CD2A-2D4C-9A94-B6803B8DE635}" type="parTrans" cxnId="{F4D34EE1-0376-8D4C-A84C-CE249BE89C0E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059EC658-510C-A846-BEEB-CEA60DA7B9D7}" type="sibTrans" cxnId="{F4D34EE1-0376-8D4C-A84C-CE249BE89C0E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BBE64D21-2EA5-A04E-B80B-2FCA97BEA883}">
      <dgm:prSet phldrT="[Text]" custT="1"/>
      <dgm:spPr/>
      <dgm:t>
        <a:bodyPr/>
        <a:lstStyle/>
        <a:p>
          <a:r>
            <a:rPr lang="en-US" sz="800" b="1" dirty="0" smtClean="0">
              <a:latin typeface="Tahoma"/>
              <a:cs typeface="Tahoma"/>
            </a:rPr>
            <a:t>Solution Design</a:t>
          </a:r>
          <a:endParaRPr lang="en-US" sz="800" b="1" dirty="0">
            <a:latin typeface="Tahoma"/>
            <a:cs typeface="Tahoma"/>
          </a:endParaRPr>
        </a:p>
      </dgm:t>
    </dgm:pt>
    <dgm:pt modelId="{D53D2AB2-42BE-1443-BA36-C5EF2BC85022}" type="parTrans" cxnId="{C99EA872-09C7-AA4E-9147-1AB1725287E5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228FE3FC-4561-4F4C-B1B7-9A6E374ABE14}" type="sibTrans" cxnId="{C99EA872-09C7-AA4E-9147-1AB1725287E5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7AA564F9-F64B-8047-B963-1439960A0E2E}">
      <dgm:prSet phldrT="[Text]" custT="1"/>
      <dgm:spPr/>
      <dgm:t>
        <a:bodyPr/>
        <a:lstStyle/>
        <a:p>
          <a:r>
            <a:rPr lang="en-US" sz="900" b="1" dirty="0" smtClean="0">
              <a:latin typeface="Tahoma"/>
              <a:cs typeface="Tahoma"/>
            </a:rPr>
            <a:t> </a:t>
          </a:r>
          <a:endParaRPr lang="en-US" sz="900" b="1" dirty="0">
            <a:latin typeface="Tahoma"/>
            <a:cs typeface="Tahoma"/>
          </a:endParaRPr>
        </a:p>
      </dgm:t>
    </dgm:pt>
    <dgm:pt modelId="{0E21EAFD-1B3C-F54A-98D8-9A7FE08CE49A}" type="parTrans" cxnId="{6A26C164-E523-9E44-BE11-07B62156EC14}">
      <dgm:prSet/>
      <dgm:spPr/>
      <dgm:t>
        <a:bodyPr/>
        <a:lstStyle/>
        <a:p>
          <a:endParaRPr lang="en-US" sz="1200"/>
        </a:p>
      </dgm:t>
    </dgm:pt>
    <dgm:pt modelId="{093B75A7-07CB-1545-BED5-89DB9D225A5D}" type="sibTrans" cxnId="{6A26C164-E523-9E44-BE11-07B62156EC14}">
      <dgm:prSet/>
      <dgm:spPr/>
      <dgm:t>
        <a:bodyPr/>
        <a:lstStyle/>
        <a:p>
          <a:endParaRPr lang="en-US" sz="1200"/>
        </a:p>
      </dgm:t>
    </dgm:pt>
    <dgm:pt modelId="{8EBAC104-AB99-F846-973B-8524244E6472}" type="pres">
      <dgm:prSet presAssocID="{BB78E0C8-EE40-3342-BDC0-EF43B8B4D3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EF1B1B-1353-FB4B-B7C9-F0A630CCC0B3}" type="pres">
      <dgm:prSet presAssocID="{10356D2A-4298-7A41-A865-51EDA9F98BC4}" presName="Name5" presStyleLbl="vennNode1" presStyleIdx="0" presStyleCnt="5" custLinFactNeighborX="-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66DA7-4CC9-214A-B645-F9E3BBA3FF24}" type="pres">
      <dgm:prSet presAssocID="{F2946F71-E622-A24C-95F4-31B1676B4029}" presName="space" presStyleCnt="0"/>
      <dgm:spPr/>
      <dgm:t>
        <a:bodyPr/>
        <a:lstStyle/>
        <a:p>
          <a:endParaRPr lang="en-US"/>
        </a:p>
      </dgm:t>
    </dgm:pt>
    <dgm:pt modelId="{BA111640-92DD-114A-8174-07FCEFC0A672}" type="pres">
      <dgm:prSet presAssocID="{BBE64D21-2EA5-A04E-B80B-2FCA97BEA883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0D4B0-F674-CC4D-B727-7E8AE5C45CB6}" type="pres">
      <dgm:prSet presAssocID="{228FE3FC-4561-4F4C-B1B7-9A6E374ABE14}" presName="space" presStyleCnt="0"/>
      <dgm:spPr/>
      <dgm:t>
        <a:bodyPr/>
        <a:lstStyle/>
        <a:p>
          <a:endParaRPr lang="en-US"/>
        </a:p>
      </dgm:t>
    </dgm:pt>
    <dgm:pt modelId="{0091F196-C979-CE42-8963-D675C56FE95A}" type="pres">
      <dgm:prSet presAssocID="{7AA564F9-F64B-8047-B963-1439960A0E2E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36AE6-799E-F94A-90CC-3E6FDD4DDE4E}" type="pres">
      <dgm:prSet presAssocID="{093B75A7-07CB-1545-BED5-89DB9D225A5D}" presName="space" presStyleCnt="0"/>
      <dgm:spPr/>
      <dgm:t>
        <a:bodyPr/>
        <a:lstStyle/>
        <a:p>
          <a:endParaRPr lang="en-US"/>
        </a:p>
      </dgm:t>
    </dgm:pt>
    <dgm:pt modelId="{2B5E204B-1665-9743-A09C-22CFD8439771}" type="pres">
      <dgm:prSet presAssocID="{8B48D8CF-E9E6-FA40-AE25-A940A5A7FE0C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5B06D-5305-1940-92CE-EE4E1F84B788}" type="pres">
      <dgm:prSet presAssocID="{8B0ED8D5-06CE-794D-BBA9-5C2FF5B143E0}" presName="space" presStyleCnt="0"/>
      <dgm:spPr/>
      <dgm:t>
        <a:bodyPr/>
        <a:lstStyle/>
        <a:p>
          <a:endParaRPr lang="en-US"/>
        </a:p>
      </dgm:t>
    </dgm:pt>
    <dgm:pt modelId="{B2B12442-5458-994E-BA34-A8F0F38ADC79}" type="pres">
      <dgm:prSet presAssocID="{8F88A14D-07AE-1B41-B6E7-5683F3D5E8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F2ACA3-D959-3745-BAF4-9B1BD68716AB}" type="presOf" srcId="{7AA564F9-F64B-8047-B963-1439960A0E2E}" destId="{0091F196-C979-CE42-8963-D675C56FE95A}" srcOrd="0" destOrd="0" presId="urn:microsoft.com/office/officeart/2005/8/layout/venn3"/>
    <dgm:cxn modelId="{6A26C164-E523-9E44-BE11-07B62156EC14}" srcId="{BB78E0C8-EE40-3342-BDC0-EF43B8B4D31F}" destId="{7AA564F9-F64B-8047-B963-1439960A0E2E}" srcOrd="2" destOrd="0" parTransId="{0E21EAFD-1B3C-F54A-98D8-9A7FE08CE49A}" sibTransId="{093B75A7-07CB-1545-BED5-89DB9D225A5D}"/>
    <dgm:cxn modelId="{EE3CA964-F0CB-A640-A77A-02A73FC757CE}" type="presOf" srcId="{BBE64D21-2EA5-A04E-B80B-2FCA97BEA883}" destId="{BA111640-92DD-114A-8174-07FCEFC0A672}" srcOrd="0" destOrd="0" presId="urn:microsoft.com/office/officeart/2005/8/layout/venn3"/>
    <dgm:cxn modelId="{9BA02363-4DD7-7042-A2AF-B2640466842B}" type="presOf" srcId="{8B48D8CF-E9E6-FA40-AE25-A940A5A7FE0C}" destId="{2B5E204B-1665-9743-A09C-22CFD8439771}" srcOrd="0" destOrd="0" presId="urn:microsoft.com/office/officeart/2005/8/layout/venn3"/>
    <dgm:cxn modelId="{32B57CEA-9F2A-F940-8E2C-CFEA106E22CC}" srcId="{BB78E0C8-EE40-3342-BDC0-EF43B8B4D31F}" destId="{8B48D8CF-E9E6-FA40-AE25-A940A5A7FE0C}" srcOrd="3" destOrd="0" parTransId="{A27E8148-DB39-E54D-90C0-8E3BF33DDC5C}" sibTransId="{8B0ED8D5-06CE-794D-BBA9-5C2FF5B143E0}"/>
    <dgm:cxn modelId="{932A3518-63C4-044E-98F2-E0218B04EF88}" srcId="{BB78E0C8-EE40-3342-BDC0-EF43B8B4D31F}" destId="{10356D2A-4298-7A41-A865-51EDA9F98BC4}" srcOrd="0" destOrd="0" parTransId="{ED2E72E3-C2A8-EB49-A705-598C6371C206}" sibTransId="{F2946F71-E622-A24C-95F4-31B1676B4029}"/>
    <dgm:cxn modelId="{60BB9D75-8BAB-4F4B-8C3B-6767409F7455}" type="presOf" srcId="{8F88A14D-07AE-1B41-B6E7-5683F3D5E8A6}" destId="{B2B12442-5458-994E-BA34-A8F0F38ADC79}" srcOrd="0" destOrd="0" presId="urn:microsoft.com/office/officeart/2005/8/layout/venn3"/>
    <dgm:cxn modelId="{F4D34EE1-0376-8D4C-A84C-CE249BE89C0E}" srcId="{BB78E0C8-EE40-3342-BDC0-EF43B8B4D31F}" destId="{8F88A14D-07AE-1B41-B6E7-5683F3D5E8A6}" srcOrd="4" destOrd="0" parTransId="{A1424CF0-CD2A-2D4C-9A94-B6803B8DE635}" sibTransId="{059EC658-510C-A846-BEEB-CEA60DA7B9D7}"/>
    <dgm:cxn modelId="{5A110346-3D74-0746-BD93-465983DA59E6}" type="presOf" srcId="{BB78E0C8-EE40-3342-BDC0-EF43B8B4D31F}" destId="{8EBAC104-AB99-F846-973B-8524244E6472}" srcOrd="0" destOrd="0" presId="urn:microsoft.com/office/officeart/2005/8/layout/venn3"/>
    <dgm:cxn modelId="{47D1E8F7-A92D-BE47-B99B-B3B6B9CBBA37}" type="presOf" srcId="{10356D2A-4298-7A41-A865-51EDA9F98BC4}" destId="{E4EF1B1B-1353-FB4B-B7C9-F0A630CCC0B3}" srcOrd="0" destOrd="0" presId="urn:microsoft.com/office/officeart/2005/8/layout/venn3"/>
    <dgm:cxn modelId="{C99EA872-09C7-AA4E-9147-1AB1725287E5}" srcId="{BB78E0C8-EE40-3342-BDC0-EF43B8B4D31F}" destId="{BBE64D21-2EA5-A04E-B80B-2FCA97BEA883}" srcOrd="1" destOrd="0" parTransId="{D53D2AB2-42BE-1443-BA36-C5EF2BC85022}" sibTransId="{228FE3FC-4561-4F4C-B1B7-9A6E374ABE14}"/>
    <dgm:cxn modelId="{9C9EC0D8-30B9-8C47-A11F-E843D5672D69}" type="presParOf" srcId="{8EBAC104-AB99-F846-973B-8524244E6472}" destId="{E4EF1B1B-1353-FB4B-B7C9-F0A630CCC0B3}" srcOrd="0" destOrd="0" presId="urn:microsoft.com/office/officeart/2005/8/layout/venn3"/>
    <dgm:cxn modelId="{B520891F-558B-A546-A53E-5373211B5103}" type="presParOf" srcId="{8EBAC104-AB99-F846-973B-8524244E6472}" destId="{78B66DA7-4CC9-214A-B645-F9E3BBA3FF24}" srcOrd="1" destOrd="0" presId="urn:microsoft.com/office/officeart/2005/8/layout/venn3"/>
    <dgm:cxn modelId="{F072BF92-A7A3-524A-B012-AC0A5F3B85F7}" type="presParOf" srcId="{8EBAC104-AB99-F846-973B-8524244E6472}" destId="{BA111640-92DD-114A-8174-07FCEFC0A672}" srcOrd="2" destOrd="0" presId="urn:microsoft.com/office/officeart/2005/8/layout/venn3"/>
    <dgm:cxn modelId="{D96B9FEB-8A2B-4D49-B587-9D57FF198C6F}" type="presParOf" srcId="{8EBAC104-AB99-F846-973B-8524244E6472}" destId="{E040D4B0-F674-CC4D-B727-7E8AE5C45CB6}" srcOrd="3" destOrd="0" presId="urn:microsoft.com/office/officeart/2005/8/layout/venn3"/>
    <dgm:cxn modelId="{E5ECA885-3185-6F4A-B53C-6264DF4F6B19}" type="presParOf" srcId="{8EBAC104-AB99-F846-973B-8524244E6472}" destId="{0091F196-C979-CE42-8963-D675C56FE95A}" srcOrd="4" destOrd="0" presId="urn:microsoft.com/office/officeart/2005/8/layout/venn3"/>
    <dgm:cxn modelId="{0BCA8BA1-51B3-4E47-85A1-6B81800EEDD8}" type="presParOf" srcId="{8EBAC104-AB99-F846-973B-8524244E6472}" destId="{B0D36AE6-799E-F94A-90CC-3E6FDD4DDE4E}" srcOrd="5" destOrd="0" presId="urn:microsoft.com/office/officeart/2005/8/layout/venn3"/>
    <dgm:cxn modelId="{2D841DBA-CCC6-F849-8F5B-750754A807E0}" type="presParOf" srcId="{8EBAC104-AB99-F846-973B-8524244E6472}" destId="{2B5E204B-1665-9743-A09C-22CFD8439771}" srcOrd="6" destOrd="0" presId="urn:microsoft.com/office/officeart/2005/8/layout/venn3"/>
    <dgm:cxn modelId="{7C5F20C1-F11D-CC4F-9D07-58EB13884566}" type="presParOf" srcId="{8EBAC104-AB99-F846-973B-8524244E6472}" destId="{E985B06D-5305-1940-92CE-EE4E1F84B788}" srcOrd="7" destOrd="0" presId="urn:microsoft.com/office/officeart/2005/8/layout/venn3"/>
    <dgm:cxn modelId="{77A94219-1827-7B48-A29B-25D099382401}" type="presParOf" srcId="{8EBAC104-AB99-F846-973B-8524244E6472}" destId="{B2B12442-5458-994E-BA34-A8F0F38ADC7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78E0C8-EE40-3342-BDC0-EF43B8B4D31F}" type="doc">
      <dgm:prSet loTypeId="urn:microsoft.com/office/officeart/2005/8/layout/venn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0356D2A-4298-7A41-A865-51EDA9F98BC4}">
      <dgm:prSet phldrT="[Text]" custT="1"/>
      <dgm:spPr/>
      <dgm:t>
        <a:bodyPr/>
        <a:lstStyle/>
        <a:p>
          <a:r>
            <a:rPr lang="en-US" sz="800" b="1" dirty="0" smtClean="0">
              <a:latin typeface="Tahoma"/>
              <a:cs typeface="Tahoma"/>
            </a:rPr>
            <a:t> </a:t>
          </a:r>
          <a:endParaRPr lang="en-US" sz="800" b="1" dirty="0">
            <a:latin typeface="Tahoma"/>
            <a:cs typeface="Tahoma"/>
          </a:endParaRPr>
        </a:p>
      </dgm:t>
    </dgm:pt>
    <dgm:pt modelId="{ED2E72E3-C2A8-EB49-A705-598C6371C206}" type="parTrans" cxnId="{932A3518-63C4-044E-98F2-E0218B04EF88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F2946F71-E622-A24C-95F4-31B1676B4029}" type="sibTrans" cxnId="{932A3518-63C4-044E-98F2-E0218B04EF88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8B48D8CF-E9E6-FA40-AE25-A940A5A7FE0C}">
      <dgm:prSet phldrT="[Text]" custT="1"/>
      <dgm:spPr/>
      <dgm:t>
        <a:bodyPr/>
        <a:lstStyle/>
        <a:p>
          <a:r>
            <a:rPr lang="en-US" sz="900" b="1" dirty="0" smtClean="0">
              <a:latin typeface="Tahoma"/>
              <a:cs typeface="Tahoma"/>
            </a:rPr>
            <a:t> </a:t>
          </a:r>
          <a:endParaRPr lang="en-US" sz="900" b="1" dirty="0">
            <a:latin typeface="Tahoma"/>
            <a:cs typeface="Tahoma"/>
          </a:endParaRPr>
        </a:p>
      </dgm:t>
    </dgm:pt>
    <dgm:pt modelId="{A27E8148-DB39-E54D-90C0-8E3BF33DDC5C}" type="parTrans" cxnId="{32B57CEA-9F2A-F940-8E2C-CFEA106E22CC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8B0ED8D5-06CE-794D-BBA9-5C2FF5B143E0}" type="sibTrans" cxnId="{32B57CEA-9F2A-F940-8E2C-CFEA106E22CC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8F88A14D-07AE-1B41-B6E7-5683F3D5E8A6}">
      <dgm:prSet phldrT="[Text]" custT="1"/>
      <dgm:spPr/>
      <dgm:t>
        <a:bodyPr/>
        <a:lstStyle/>
        <a:p>
          <a:r>
            <a:rPr lang="en-US" sz="900" b="1" dirty="0" smtClean="0">
              <a:latin typeface="Tahoma"/>
              <a:cs typeface="Tahoma"/>
            </a:rPr>
            <a:t> </a:t>
          </a:r>
          <a:endParaRPr lang="en-US" sz="900" b="1" dirty="0">
            <a:latin typeface="Tahoma"/>
            <a:cs typeface="Tahoma"/>
          </a:endParaRPr>
        </a:p>
      </dgm:t>
    </dgm:pt>
    <dgm:pt modelId="{A1424CF0-CD2A-2D4C-9A94-B6803B8DE635}" type="parTrans" cxnId="{F4D34EE1-0376-8D4C-A84C-CE249BE89C0E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059EC658-510C-A846-BEEB-CEA60DA7B9D7}" type="sibTrans" cxnId="{F4D34EE1-0376-8D4C-A84C-CE249BE89C0E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BBE64D21-2EA5-A04E-B80B-2FCA97BEA883}">
      <dgm:prSet phldrT="[Text]" custT="1"/>
      <dgm:spPr/>
      <dgm:t>
        <a:bodyPr/>
        <a:lstStyle/>
        <a:p>
          <a:r>
            <a:rPr lang="en-US" sz="900" b="1" dirty="0" smtClean="0">
              <a:latin typeface="Tahoma"/>
              <a:cs typeface="Tahoma"/>
            </a:rPr>
            <a:t> </a:t>
          </a:r>
          <a:endParaRPr lang="en-US" sz="900" b="1" dirty="0">
            <a:latin typeface="Tahoma"/>
            <a:cs typeface="Tahoma"/>
          </a:endParaRPr>
        </a:p>
      </dgm:t>
    </dgm:pt>
    <dgm:pt modelId="{D53D2AB2-42BE-1443-BA36-C5EF2BC85022}" type="parTrans" cxnId="{C99EA872-09C7-AA4E-9147-1AB1725287E5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228FE3FC-4561-4F4C-B1B7-9A6E374ABE14}" type="sibTrans" cxnId="{C99EA872-09C7-AA4E-9147-1AB1725287E5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7AA564F9-F64B-8047-B963-1439960A0E2E}">
      <dgm:prSet phldrT="[Text]" custT="1"/>
      <dgm:spPr/>
      <dgm:t>
        <a:bodyPr/>
        <a:lstStyle/>
        <a:p>
          <a:r>
            <a:rPr lang="en-US" sz="800" b="1" dirty="0" smtClean="0">
              <a:latin typeface="Tahoma"/>
              <a:cs typeface="Tahoma"/>
            </a:rPr>
            <a:t>Application </a:t>
          </a:r>
          <a:r>
            <a:rPr lang="en-US" sz="800" b="1" dirty="0" err="1" smtClean="0">
              <a:latin typeface="Tahoma"/>
              <a:cs typeface="Tahoma"/>
            </a:rPr>
            <a:t>Config</a:t>
          </a:r>
          <a:endParaRPr lang="en-US" sz="800" b="1" dirty="0">
            <a:latin typeface="Tahoma"/>
            <a:cs typeface="Tahoma"/>
          </a:endParaRPr>
        </a:p>
      </dgm:t>
    </dgm:pt>
    <dgm:pt modelId="{0E21EAFD-1B3C-F54A-98D8-9A7FE08CE49A}" type="parTrans" cxnId="{6A26C164-E523-9E44-BE11-07B62156EC14}">
      <dgm:prSet/>
      <dgm:spPr/>
      <dgm:t>
        <a:bodyPr/>
        <a:lstStyle/>
        <a:p>
          <a:endParaRPr lang="en-US" sz="1200"/>
        </a:p>
      </dgm:t>
    </dgm:pt>
    <dgm:pt modelId="{093B75A7-07CB-1545-BED5-89DB9D225A5D}" type="sibTrans" cxnId="{6A26C164-E523-9E44-BE11-07B62156EC14}">
      <dgm:prSet/>
      <dgm:spPr/>
      <dgm:t>
        <a:bodyPr/>
        <a:lstStyle/>
        <a:p>
          <a:endParaRPr lang="en-US" sz="1200"/>
        </a:p>
      </dgm:t>
    </dgm:pt>
    <dgm:pt modelId="{8EBAC104-AB99-F846-973B-8524244E6472}" type="pres">
      <dgm:prSet presAssocID="{BB78E0C8-EE40-3342-BDC0-EF43B8B4D3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EF1B1B-1353-FB4B-B7C9-F0A630CCC0B3}" type="pres">
      <dgm:prSet presAssocID="{10356D2A-4298-7A41-A865-51EDA9F98BC4}" presName="Name5" presStyleLbl="vennNode1" presStyleIdx="0" presStyleCnt="5" custLinFactNeighborX="-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66DA7-4CC9-214A-B645-F9E3BBA3FF24}" type="pres">
      <dgm:prSet presAssocID="{F2946F71-E622-A24C-95F4-31B1676B4029}" presName="space" presStyleCnt="0"/>
      <dgm:spPr/>
      <dgm:t>
        <a:bodyPr/>
        <a:lstStyle/>
        <a:p>
          <a:endParaRPr lang="en-US"/>
        </a:p>
      </dgm:t>
    </dgm:pt>
    <dgm:pt modelId="{BA111640-92DD-114A-8174-07FCEFC0A672}" type="pres">
      <dgm:prSet presAssocID="{BBE64D21-2EA5-A04E-B80B-2FCA97BEA883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0D4B0-F674-CC4D-B727-7E8AE5C45CB6}" type="pres">
      <dgm:prSet presAssocID="{228FE3FC-4561-4F4C-B1B7-9A6E374ABE14}" presName="space" presStyleCnt="0"/>
      <dgm:spPr/>
      <dgm:t>
        <a:bodyPr/>
        <a:lstStyle/>
        <a:p>
          <a:endParaRPr lang="en-US"/>
        </a:p>
      </dgm:t>
    </dgm:pt>
    <dgm:pt modelId="{0091F196-C979-CE42-8963-D675C56FE95A}" type="pres">
      <dgm:prSet presAssocID="{7AA564F9-F64B-8047-B963-1439960A0E2E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36AE6-799E-F94A-90CC-3E6FDD4DDE4E}" type="pres">
      <dgm:prSet presAssocID="{093B75A7-07CB-1545-BED5-89DB9D225A5D}" presName="space" presStyleCnt="0"/>
      <dgm:spPr/>
      <dgm:t>
        <a:bodyPr/>
        <a:lstStyle/>
        <a:p>
          <a:endParaRPr lang="en-US"/>
        </a:p>
      </dgm:t>
    </dgm:pt>
    <dgm:pt modelId="{2B5E204B-1665-9743-A09C-22CFD8439771}" type="pres">
      <dgm:prSet presAssocID="{8B48D8CF-E9E6-FA40-AE25-A940A5A7FE0C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5B06D-5305-1940-92CE-EE4E1F84B788}" type="pres">
      <dgm:prSet presAssocID="{8B0ED8D5-06CE-794D-BBA9-5C2FF5B143E0}" presName="space" presStyleCnt="0"/>
      <dgm:spPr/>
      <dgm:t>
        <a:bodyPr/>
        <a:lstStyle/>
        <a:p>
          <a:endParaRPr lang="en-US"/>
        </a:p>
      </dgm:t>
    </dgm:pt>
    <dgm:pt modelId="{B2B12442-5458-994E-BA34-A8F0F38ADC79}" type="pres">
      <dgm:prSet presAssocID="{8F88A14D-07AE-1B41-B6E7-5683F3D5E8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C0C570-7A86-3B48-AA5A-65FB62D20C1B}" type="presOf" srcId="{BBE64D21-2EA5-A04E-B80B-2FCA97BEA883}" destId="{BA111640-92DD-114A-8174-07FCEFC0A672}" srcOrd="0" destOrd="0" presId="urn:microsoft.com/office/officeart/2005/8/layout/venn3"/>
    <dgm:cxn modelId="{C99EA872-09C7-AA4E-9147-1AB1725287E5}" srcId="{BB78E0C8-EE40-3342-BDC0-EF43B8B4D31F}" destId="{BBE64D21-2EA5-A04E-B80B-2FCA97BEA883}" srcOrd="1" destOrd="0" parTransId="{D53D2AB2-42BE-1443-BA36-C5EF2BC85022}" sibTransId="{228FE3FC-4561-4F4C-B1B7-9A6E374ABE14}"/>
    <dgm:cxn modelId="{6A26C164-E523-9E44-BE11-07B62156EC14}" srcId="{BB78E0C8-EE40-3342-BDC0-EF43B8B4D31F}" destId="{7AA564F9-F64B-8047-B963-1439960A0E2E}" srcOrd="2" destOrd="0" parTransId="{0E21EAFD-1B3C-F54A-98D8-9A7FE08CE49A}" sibTransId="{093B75A7-07CB-1545-BED5-89DB9D225A5D}"/>
    <dgm:cxn modelId="{54976871-FB64-7D46-936F-691BEEF7B19C}" type="presOf" srcId="{BB78E0C8-EE40-3342-BDC0-EF43B8B4D31F}" destId="{8EBAC104-AB99-F846-973B-8524244E6472}" srcOrd="0" destOrd="0" presId="urn:microsoft.com/office/officeart/2005/8/layout/venn3"/>
    <dgm:cxn modelId="{32B57CEA-9F2A-F940-8E2C-CFEA106E22CC}" srcId="{BB78E0C8-EE40-3342-BDC0-EF43B8B4D31F}" destId="{8B48D8CF-E9E6-FA40-AE25-A940A5A7FE0C}" srcOrd="3" destOrd="0" parTransId="{A27E8148-DB39-E54D-90C0-8E3BF33DDC5C}" sibTransId="{8B0ED8D5-06CE-794D-BBA9-5C2FF5B143E0}"/>
    <dgm:cxn modelId="{F9668BFB-FA6B-3B47-9279-776F25E885E7}" type="presOf" srcId="{7AA564F9-F64B-8047-B963-1439960A0E2E}" destId="{0091F196-C979-CE42-8963-D675C56FE95A}" srcOrd="0" destOrd="0" presId="urn:microsoft.com/office/officeart/2005/8/layout/venn3"/>
    <dgm:cxn modelId="{53206F07-955C-944D-81EE-249CD87AFCAB}" type="presOf" srcId="{10356D2A-4298-7A41-A865-51EDA9F98BC4}" destId="{E4EF1B1B-1353-FB4B-B7C9-F0A630CCC0B3}" srcOrd="0" destOrd="0" presId="urn:microsoft.com/office/officeart/2005/8/layout/venn3"/>
    <dgm:cxn modelId="{932A3518-63C4-044E-98F2-E0218B04EF88}" srcId="{BB78E0C8-EE40-3342-BDC0-EF43B8B4D31F}" destId="{10356D2A-4298-7A41-A865-51EDA9F98BC4}" srcOrd="0" destOrd="0" parTransId="{ED2E72E3-C2A8-EB49-A705-598C6371C206}" sibTransId="{F2946F71-E622-A24C-95F4-31B1676B4029}"/>
    <dgm:cxn modelId="{48F4367F-FE57-824B-A4DF-CC8030514B4F}" type="presOf" srcId="{8B48D8CF-E9E6-FA40-AE25-A940A5A7FE0C}" destId="{2B5E204B-1665-9743-A09C-22CFD8439771}" srcOrd="0" destOrd="0" presId="urn:microsoft.com/office/officeart/2005/8/layout/venn3"/>
    <dgm:cxn modelId="{F4D34EE1-0376-8D4C-A84C-CE249BE89C0E}" srcId="{BB78E0C8-EE40-3342-BDC0-EF43B8B4D31F}" destId="{8F88A14D-07AE-1B41-B6E7-5683F3D5E8A6}" srcOrd="4" destOrd="0" parTransId="{A1424CF0-CD2A-2D4C-9A94-B6803B8DE635}" sibTransId="{059EC658-510C-A846-BEEB-CEA60DA7B9D7}"/>
    <dgm:cxn modelId="{95CD0851-3A2C-5E4F-BC98-550AD6062C9C}" type="presOf" srcId="{8F88A14D-07AE-1B41-B6E7-5683F3D5E8A6}" destId="{B2B12442-5458-994E-BA34-A8F0F38ADC79}" srcOrd="0" destOrd="0" presId="urn:microsoft.com/office/officeart/2005/8/layout/venn3"/>
    <dgm:cxn modelId="{DA8221C3-4658-0B43-92C3-20F959A5BE34}" type="presParOf" srcId="{8EBAC104-AB99-F846-973B-8524244E6472}" destId="{E4EF1B1B-1353-FB4B-B7C9-F0A630CCC0B3}" srcOrd="0" destOrd="0" presId="urn:microsoft.com/office/officeart/2005/8/layout/venn3"/>
    <dgm:cxn modelId="{F9F0C677-974B-1B49-97FE-5D636B6A3FC7}" type="presParOf" srcId="{8EBAC104-AB99-F846-973B-8524244E6472}" destId="{78B66DA7-4CC9-214A-B645-F9E3BBA3FF24}" srcOrd="1" destOrd="0" presId="urn:microsoft.com/office/officeart/2005/8/layout/venn3"/>
    <dgm:cxn modelId="{9824B6A2-71D5-494B-B5DB-8F1E30665179}" type="presParOf" srcId="{8EBAC104-AB99-F846-973B-8524244E6472}" destId="{BA111640-92DD-114A-8174-07FCEFC0A672}" srcOrd="2" destOrd="0" presId="urn:microsoft.com/office/officeart/2005/8/layout/venn3"/>
    <dgm:cxn modelId="{C11B5F62-14DA-7248-9508-68A94FF92E92}" type="presParOf" srcId="{8EBAC104-AB99-F846-973B-8524244E6472}" destId="{E040D4B0-F674-CC4D-B727-7E8AE5C45CB6}" srcOrd="3" destOrd="0" presId="urn:microsoft.com/office/officeart/2005/8/layout/venn3"/>
    <dgm:cxn modelId="{3C3A84C2-BED0-134D-9B39-04FFA0426065}" type="presParOf" srcId="{8EBAC104-AB99-F846-973B-8524244E6472}" destId="{0091F196-C979-CE42-8963-D675C56FE95A}" srcOrd="4" destOrd="0" presId="urn:microsoft.com/office/officeart/2005/8/layout/venn3"/>
    <dgm:cxn modelId="{8681C7ED-F0E9-D748-B462-BFD44B3D0D29}" type="presParOf" srcId="{8EBAC104-AB99-F846-973B-8524244E6472}" destId="{B0D36AE6-799E-F94A-90CC-3E6FDD4DDE4E}" srcOrd="5" destOrd="0" presId="urn:microsoft.com/office/officeart/2005/8/layout/venn3"/>
    <dgm:cxn modelId="{5C26FCA8-FAB0-6B45-8425-3E8A4E6821C1}" type="presParOf" srcId="{8EBAC104-AB99-F846-973B-8524244E6472}" destId="{2B5E204B-1665-9743-A09C-22CFD8439771}" srcOrd="6" destOrd="0" presId="urn:microsoft.com/office/officeart/2005/8/layout/venn3"/>
    <dgm:cxn modelId="{CABC3D8B-CE59-B540-8AC8-A7CADDBF7439}" type="presParOf" srcId="{8EBAC104-AB99-F846-973B-8524244E6472}" destId="{E985B06D-5305-1940-92CE-EE4E1F84B788}" srcOrd="7" destOrd="0" presId="urn:microsoft.com/office/officeart/2005/8/layout/venn3"/>
    <dgm:cxn modelId="{80F1B951-AE05-E445-BA00-26F0F95EFFD3}" type="presParOf" srcId="{8EBAC104-AB99-F846-973B-8524244E6472}" destId="{B2B12442-5458-994E-BA34-A8F0F38ADC7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78E0C8-EE40-3342-BDC0-EF43B8B4D31F}" type="doc">
      <dgm:prSet loTypeId="urn:microsoft.com/office/officeart/2005/8/layout/venn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0356D2A-4298-7A41-A865-51EDA9F98BC4}">
      <dgm:prSet phldrT="[Text]" custT="1"/>
      <dgm:spPr/>
      <dgm:t>
        <a:bodyPr/>
        <a:lstStyle/>
        <a:p>
          <a:r>
            <a:rPr lang="en-US" sz="800" b="1" dirty="0" smtClean="0">
              <a:latin typeface="Tahoma"/>
              <a:cs typeface="Tahoma"/>
            </a:rPr>
            <a:t> </a:t>
          </a:r>
          <a:endParaRPr lang="en-US" sz="800" b="1" dirty="0">
            <a:latin typeface="Tahoma"/>
            <a:cs typeface="Tahoma"/>
          </a:endParaRPr>
        </a:p>
      </dgm:t>
    </dgm:pt>
    <dgm:pt modelId="{ED2E72E3-C2A8-EB49-A705-598C6371C206}" type="parTrans" cxnId="{932A3518-63C4-044E-98F2-E0218B04EF88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F2946F71-E622-A24C-95F4-31B1676B4029}" type="sibTrans" cxnId="{932A3518-63C4-044E-98F2-E0218B04EF88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8B48D8CF-E9E6-FA40-AE25-A940A5A7FE0C}">
      <dgm:prSet phldrT="[Text]" custT="1"/>
      <dgm:spPr/>
      <dgm:t>
        <a:bodyPr/>
        <a:lstStyle/>
        <a:p>
          <a:r>
            <a:rPr lang="en-US" sz="800" b="1" dirty="0" smtClean="0">
              <a:latin typeface="Tahoma"/>
              <a:cs typeface="Tahoma"/>
            </a:rPr>
            <a:t>Testing &amp; Prep</a:t>
          </a:r>
          <a:endParaRPr lang="en-US" sz="800" b="1" dirty="0">
            <a:latin typeface="Tahoma"/>
            <a:cs typeface="Tahoma"/>
          </a:endParaRPr>
        </a:p>
      </dgm:t>
    </dgm:pt>
    <dgm:pt modelId="{A27E8148-DB39-E54D-90C0-8E3BF33DDC5C}" type="parTrans" cxnId="{32B57CEA-9F2A-F940-8E2C-CFEA106E22CC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8B0ED8D5-06CE-794D-BBA9-5C2FF5B143E0}" type="sibTrans" cxnId="{32B57CEA-9F2A-F940-8E2C-CFEA106E22CC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8F88A14D-07AE-1B41-B6E7-5683F3D5E8A6}">
      <dgm:prSet phldrT="[Text]" custT="1"/>
      <dgm:spPr/>
      <dgm:t>
        <a:bodyPr/>
        <a:lstStyle/>
        <a:p>
          <a:r>
            <a:rPr lang="en-US" sz="900" b="1" dirty="0" smtClean="0">
              <a:latin typeface="Tahoma"/>
              <a:cs typeface="Tahoma"/>
            </a:rPr>
            <a:t> </a:t>
          </a:r>
          <a:endParaRPr lang="en-US" sz="900" b="1" dirty="0">
            <a:latin typeface="Tahoma"/>
            <a:cs typeface="Tahoma"/>
          </a:endParaRPr>
        </a:p>
      </dgm:t>
    </dgm:pt>
    <dgm:pt modelId="{A1424CF0-CD2A-2D4C-9A94-B6803B8DE635}" type="parTrans" cxnId="{F4D34EE1-0376-8D4C-A84C-CE249BE89C0E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059EC658-510C-A846-BEEB-CEA60DA7B9D7}" type="sibTrans" cxnId="{F4D34EE1-0376-8D4C-A84C-CE249BE89C0E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BBE64D21-2EA5-A04E-B80B-2FCA97BEA883}">
      <dgm:prSet phldrT="[Text]" custT="1"/>
      <dgm:spPr/>
      <dgm:t>
        <a:bodyPr/>
        <a:lstStyle/>
        <a:p>
          <a:r>
            <a:rPr lang="en-US" sz="900" b="1" dirty="0" smtClean="0">
              <a:latin typeface="Tahoma"/>
              <a:cs typeface="Tahoma"/>
            </a:rPr>
            <a:t> </a:t>
          </a:r>
          <a:endParaRPr lang="en-US" sz="900" b="1" dirty="0">
            <a:latin typeface="Tahoma"/>
            <a:cs typeface="Tahoma"/>
          </a:endParaRPr>
        </a:p>
      </dgm:t>
    </dgm:pt>
    <dgm:pt modelId="{D53D2AB2-42BE-1443-BA36-C5EF2BC85022}" type="parTrans" cxnId="{C99EA872-09C7-AA4E-9147-1AB1725287E5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228FE3FC-4561-4F4C-B1B7-9A6E374ABE14}" type="sibTrans" cxnId="{C99EA872-09C7-AA4E-9147-1AB1725287E5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7AA564F9-F64B-8047-B963-1439960A0E2E}">
      <dgm:prSet phldrT="[Text]" custT="1"/>
      <dgm:spPr/>
      <dgm:t>
        <a:bodyPr/>
        <a:lstStyle/>
        <a:p>
          <a:r>
            <a:rPr lang="en-US" sz="900" b="1" dirty="0" smtClean="0">
              <a:latin typeface="Tahoma"/>
              <a:cs typeface="Tahoma"/>
            </a:rPr>
            <a:t> </a:t>
          </a:r>
          <a:endParaRPr lang="en-US" sz="900" b="1" dirty="0">
            <a:latin typeface="Tahoma"/>
            <a:cs typeface="Tahoma"/>
          </a:endParaRPr>
        </a:p>
      </dgm:t>
    </dgm:pt>
    <dgm:pt modelId="{0E21EAFD-1B3C-F54A-98D8-9A7FE08CE49A}" type="parTrans" cxnId="{6A26C164-E523-9E44-BE11-07B62156EC14}">
      <dgm:prSet/>
      <dgm:spPr/>
      <dgm:t>
        <a:bodyPr/>
        <a:lstStyle/>
        <a:p>
          <a:endParaRPr lang="en-US" sz="1200"/>
        </a:p>
      </dgm:t>
    </dgm:pt>
    <dgm:pt modelId="{093B75A7-07CB-1545-BED5-89DB9D225A5D}" type="sibTrans" cxnId="{6A26C164-E523-9E44-BE11-07B62156EC14}">
      <dgm:prSet/>
      <dgm:spPr/>
      <dgm:t>
        <a:bodyPr/>
        <a:lstStyle/>
        <a:p>
          <a:endParaRPr lang="en-US" sz="1200"/>
        </a:p>
      </dgm:t>
    </dgm:pt>
    <dgm:pt modelId="{8EBAC104-AB99-F846-973B-8524244E6472}" type="pres">
      <dgm:prSet presAssocID="{BB78E0C8-EE40-3342-BDC0-EF43B8B4D3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EF1B1B-1353-FB4B-B7C9-F0A630CCC0B3}" type="pres">
      <dgm:prSet presAssocID="{10356D2A-4298-7A41-A865-51EDA9F98BC4}" presName="Name5" presStyleLbl="vennNode1" presStyleIdx="0" presStyleCnt="5" custLinFactNeighborX="-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66DA7-4CC9-214A-B645-F9E3BBA3FF24}" type="pres">
      <dgm:prSet presAssocID="{F2946F71-E622-A24C-95F4-31B1676B4029}" presName="space" presStyleCnt="0"/>
      <dgm:spPr/>
      <dgm:t>
        <a:bodyPr/>
        <a:lstStyle/>
        <a:p>
          <a:endParaRPr lang="en-US"/>
        </a:p>
      </dgm:t>
    </dgm:pt>
    <dgm:pt modelId="{BA111640-92DD-114A-8174-07FCEFC0A672}" type="pres">
      <dgm:prSet presAssocID="{BBE64D21-2EA5-A04E-B80B-2FCA97BEA883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0D4B0-F674-CC4D-B727-7E8AE5C45CB6}" type="pres">
      <dgm:prSet presAssocID="{228FE3FC-4561-4F4C-B1B7-9A6E374ABE14}" presName="space" presStyleCnt="0"/>
      <dgm:spPr/>
      <dgm:t>
        <a:bodyPr/>
        <a:lstStyle/>
        <a:p>
          <a:endParaRPr lang="en-US"/>
        </a:p>
      </dgm:t>
    </dgm:pt>
    <dgm:pt modelId="{0091F196-C979-CE42-8963-D675C56FE95A}" type="pres">
      <dgm:prSet presAssocID="{7AA564F9-F64B-8047-B963-1439960A0E2E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36AE6-799E-F94A-90CC-3E6FDD4DDE4E}" type="pres">
      <dgm:prSet presAssocID="{093B75A7-07CB-1545-BED5-89DB9D225A5D}" presName="space" presStyleCnt="0"/>
      <dgm:spPr/>
      <dgm:t>
        <a:bodyPr/>
        <a:lstStyle/>
        <a:p>
          <a:endParaRPr lang="en-US"/>
        </a:p>
      </dgm:t>
    </dgm:pt>
    <dgm:pt modelId="{2B5E204B-1665-9743-A09C-22CFD8439771}" type="pres">
      <dgm:prSet presAssocID="{8B48D8CF-E9E6-FA40-AE25-A940A5A7FE0C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5B06D-5305-1940-92CE-EE4E1F84B788}" type="pres">
      <dgm:prSet presAssocID="{8B0ED8D5-06CE-794D-BBA9-5C2FF5B143E0}" presName="space" presStyleCnt="0"/>
      <dgm:spPr/>
      <dgm:t>
        <a:bodyPr/>
        <a:lstStyle/>
        <a:p>
          <a:endParaRPr lang="en-US"/>
        </a:p>
      </dgm:t>
    </dgm:pt>
    <dgm:pt modelId="{B2B12442-5458-994E-BA34-A8F0F38ADC79}" type="pres">
      <dgm:prSet presAssocID="{8F88A14D-07AE-1B41-B6E7-5683F3D5E8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81E519-63BC-0C4E-9811-B93FA304AD4F}" type="presOf" srcId="{10356D2A-4298-7A41-A865-51EDA9F98BC4}" destId="{E4EF1B1B-1353-FB4B-B7C9-F0A630CCC0B3}" srcOrd="0" destOrd="0" presId="urn:microsoft.com/office/officeart/2005/8/layout/venn3"/>
    <dgm:cxn modelId="{C99EA872-09C7-AA4E-9147-1AB1725287E5}" srcId="{BB78E0C8-EE40-3342-BDC0-EF43B8B4D31F}" destId="{BBE64D21-2EA5-A04E-B80B-2FCA97BEA883}" srcOrd="1" destOrd="0" parTransId="{D53D2AB2-42BE-1443-BA36-C5EF2BC85022}" sibTransId="{228FE3FC-4561-4F4C-B1B7-9A6E374ABE14}"/>
    <dgm:cxn modelId="{6A26C164-E523-9E44-BE11-07B62156EC14}" srcId="{BB78E0C8-EE40-3342-BDC0-EF43B8B4D31F}" destId="{7AA564F9-F64B-8047-B963-1439960A0E2E}" srcOrd="2" destOrd="0" parTransId="{0E21EAFD-1B3C-F54A-98D8-9A7FE08CE49A}" sibTransId="{093B75A7-07CB-1545-BED5-89DB9D225A5D}"/>
    <dgm:cxn modelId="{8504D946-BE0A-A64F-8AE2-8F3C3D2CED61}" type="presOf" srcId="{BBE64D21-2EA5-A04E-B80B-2FCA97BEA883}" destId="{BA111640-92DD-114A-8174-07FCEFC0A672}" srcOrd="0" destOrd="0" presId="urn:microsoft.com/office/officeart/2005/8/layout/venn3"/>
    <dgm:cxn modelId="{32B57CEA-9F2A-F940-8E2C-CFEA106E22CC}" srcId="{BB78E0C8-EE40-3342-BDC0-EF43B8B4D31F}" destId="{8B48D8CF-E9E6-FA40-AE25-A940A5A7FE0C}" srcOrd="3" destOrd="0" parTransId="{A27E8148-DB39-E54D-90C0-8E3BF33DDC5C}" sibTransId="{8B0ED8D5-06CE-794D-BBA9-5C2FF5B143E0}"/>
    <dgm:cxn modelId="{4CC6F192-2280-984C-A8A1-468659FB203A}" type="presOf" srcId="{8B48D8CF-E9E6-FA40-AE25-A940A5A7FE0C}" destId="{2B5E204B-1665-9743-A09C-22CFD8439771}" srcOrd="0" destOrd="0" presId="urn:microsoft.com/office/officeart/2005/8/layout/venn3"/>
    <dgm:cxn modelId="{0339BF73-4A19-7F4B-A3F7-66414D2FEBC0}" type="presOf" srcId="{BB78E0C8-EE40-3342-BDC0-EF43B8B4D31F}" destId="{8EBAC104-AB99-F846-973B-8524244E6472}" srcOrd="0" destOrd="0" presId="urn:microsoft.com/office/officeart/2005/8/layout/venn3"/>
    <dgm:cxn modelId="{EDC5EB65-E0C7-EF4B-8B50-99B37339B398}" type="presOf" srcId="{7AA564F9-F64B-8047-B963-1439960A0E2E}" destId="{0091F196-C979-CE42-8963-D675C56FE95A}" srcOrd="0" destOrd="0" presId="urn:microsoft.com/office/officeart/2005/8/layout/venn3"/>
    <dgm:cxn modelId="{932A3518-63C4-044E-98F2-E0218B04EF88}" srcId="{BB78E0C8-EE40-3342-BDC0-EF43B8B4D31F}" destId="{10356D2A-4298-7A41-A865-51EDA9F98BC4}" srcOrd="0" destOrd="0" parTransId="{ED2E72E3-C2A8-EB49-A705-598C6371C206}" sibTransId="{F2946F71-E622-A24C-95F4-31B1676B4029}"/>
    <dgm:cxn modelId="{546A3885-B124-CC44-B556-1BFA465281BF}" type="presOf" srcId="{8F88A14D-07AE-1B41-B6E7-5683F3D5E8A6}" destId="{B2B12442-5458-994E-BA34-A8F0F38ADC79}" srcOrd="0" destOrd="0" presId="urn:microsoft.com/office/officeart/2005/8/layout/venn3"/>
    <dgm:cxn modelId="{F4D34EE1-0376-8D4C-A84C-CE249BE89C0E}" srcId="{BB78E0C8-EE40-3342-BDC0-EF43B8B4D31F}" destId="{8F88A14D-07AE-1B41-B6E7-5683F3D5E8A6}" srcOrd="4" destOrd="0" parTransId="{A1424CF0-CD2A-2D4C-9A94-B6803B8DE635}" sibTransId="{059EC658-510C-A846-BEEB-CEA60DA7B9D7}"/>
    <dgm:cxn modelId="{B28ECBFA-F5AB-414F-A157-864EFDEB3CC4}" type="presParOf" srcId="{8EBAC104-AB99-F846-973B-8524244E6472}" destId="{E4EF1B1B-1353-FB4B-B7C9-F0A630CCC0B3}" srcOrd="0" destOrd="0" presId="urn:microsoft.com/office/officeart/2005/8/layout/venn3"/>
    <dgm:cxn modelId="{D1737978-38B7-0C45-AF1C-4D13F481F83C}" type="presParOf" srcId="{8EBAC104-AB99-F846-973B-8524244E6472}" destId="{78B66DA7-4CC9-214A-B645-F9E3BBA3FF24}" srcOrd="1" destOrd="0" presId="urn:microsoft.com/office/officeart/2005/8/layout/venn3"/>
    <dgm:cxn modelId="{A92B02FC-51B8-A046-B243-7976AA897D4E}" type="presParOf" srcId="{8EBAC104-AB99-F846-973B-8524244E6472}" destId="{BA111640-92DD-114A-8174-07FCEFC0A672}" srcOrd="2" destOrd="0" presId="urn:microsoft.com/office/officeart/2005/8/layout/venn3"/>
    <dgm:cxn modelId="{F0DB5831-8D5F-B148-B03D-ACBC226EEB83}" type="presParOf" srcId="{8EBAC104-AB99-F846-973B-8524244E6472}" destId="{E040D4B0-F674-CC4D-B727-7E8AE5C45CB6}" srcOrd="3" destOrd="0" presId="urn:microsoft.com/office/officeart/2005/8/layout/venn3"/>
    <dgm:cxn modelId="{D3BAD228-2F5F-C043-9835-F5F3ACC7DDC8}" type="presParOf" srcId="{8EBAC104-AB99-F846-973B-8524244E6472}" destId="{0091F196-C979-CE42-8963-D675C56FE95A}" srcOrd="4" destOrd="0" presId="urn:microsoft.com/office/officeart/2005/8/layout/venn3"/>
    <dgm:cxn modelId="{D2012260-F3D1-4546-A587-156F1F712D9B}" type="presParOf" srcId="{8EBAC104-AB99-F846-973B-8524244E6472}" destId="{B0D36AE6-799E-F94A-90CC-3E6FDD4DDE4E}" srcOrd="5" destOrd="0" presId="urn:microsoft.com/office/officeart/2005/8/layout/venn3"/>
    <dgm:cxn modelId="{5C34C93C-391A-DB40-8AEB-F9F73263D709}" type="presParOf" srcId="{8EBAC104-AB99-F846-973B-8524244E6472}" destId="{2B5E204B-1665-9743-A09C-22CFD8439771}" srcOrd="6" destOrd="0" presId="urn:microsoft.com/office/officeart/2005/8/layout/venn3"/>
    <dgm:cxn modelId="{1E3A0C87-3676-AF45-B3F8-E99952E21F6F}" type="presParOf" srcId="{8EBAC104-AB99-F846-973B-8524244E6472}" destId="{E985B06D-5305-1940-92CE-EE4E1F84B788}" srcOrd="7" destOrd="0" presId="urn:microsoft.com/office/officeart/2005/8/layout/venn3"/>
    <dgm:cxn modelId="{B50BDA53-84EE-F747-A141-6C59617549AC}" type="presParOf" srcId="{8EBAC104-AB99-F846-973B-8524244E6472}" destId="{B2B12442-5458-994E-BA34-A8F0F38ADC7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78E0C8-EE40-3342-BDC0-EF43B8B4D31F}" type="doc">
      <dgm:prSet loTypeId="urn:microsoft.com/office/officeart/2005/8/layout/venn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0356D2A-4298-7A41-A865-51EDA9F98BC4}">
      <dgm:prSet phldrT="[Text]" custT="1"/>
      <dgm:spPr/>
      <dgm:t>
        <a:bodyPr/>
        <a:lstStyle/>
        <a:p>
          <a:r>
            <a:rPr lang="en-US" sz="800" b="1" dirty="0" smtClean="0">
              <a:latin typeface="Tahoma"/>
              <a:cs typeface="Tahoma"/>
            </a:rPr>
            <a:t> </a:t>
          </a:r>
          <a:endParaRPr lang="en-US" sz="800" b="1" dirty="0">
            <a:latin typeface="Tahoma"/>
            <a:cs typeface="Tahoma"/>
          </a:endParaRPr>
        </a:p>
      </dgm:t>
    </dgm:pt>
    <dgm:pt modelId="{ED2E72E3-C2A8-EB49-A705-598C6371C206}" type="parTrans" cxnId="{932A3518-63C4-044E-98F2-E0218B04EF88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F2946F71-E622-A24C-95F4-31B1676B4029}" type="sibTrans" cxnId="{932A3518-63C4-044E-98F2-E0218B04EF88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8B48D8CF-E9E6-FA40-AE25-A940A5A7FE0C}">
      <dgm:prSet phldrT="[Text]" custT="1"/>
      <dgm:spPr/>
      <dgm:t>
        <a:bodyPr/>
        <a:lstStyle/>
        <a:p>
          <a:r>
            <a:rPr lang="en-US" sz="900" b="1" dirty="0" smtClean="0">
              <a:latin typeface="Tahoma"/>
              <a:cs typeface="Tahoma"/>
            </a:rPr>
            <a:t> </a:t>
          </a:r>
          <a:endParaRPr lang="en-US" sz="900" b="1" dirty="0">
            <a:latin typeface="Tahoma"/>
            <a:cs typeface="Tahoma"/>
          </a:endParaRPr>
        </a:p>
      </dgm:t>
    </dgm:pt>
    <dgm:pt modelId="{A27E8148-DB39-E54D-90C0-8E3BF33DDC5C}" type="parTrans" cxnId="{32B57CEA-9F2A-F940-8E2C-CFEA106E22CC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8B0ED8D5-06CE-794D-BBA9-5C2FF5B143E0}" type="sibTrans" cxnId="{32B57CEA-9F2A-F940-8E2C-CFEA106E22CC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8F88A14D-07AE-1B41-B6E7-5683F3D5E8A6}">
      <dgm:prSet phldrT="[Text]" custT="1"/>
      <dgm:spPr/>
      <dgm:t>
        <a:bodyPr/>
        <a:lstStyle/>
        <a:p>
          <a:r>
            <a:rPr lang="en-US" sz="800" b="1" dirty="0" smtClean="0">
              <a:latin typeface="Tahoma"/>
              <a:cs typeface="Tahoma"/>
            </a:rPr>
            <a:t>Deployment &amp; Support</a:t>
          </a:r>
          <a:endParaRPr lang="en-US" sz="800" b="1" dirty="0">
            <a:latin typeface="Tahoma"/>
            <a:cs typeface="Tahoma"/>
          </a:endParaRPr>
        </a:p>
      </dgm:t>
    </dgm:pt>
    <dgm:pt modelId="{A1424CF0-CD2A-2D4C-9A94-B6803B8DE635}" type="parTrans" cxnId="{F4D34EE1-0376-8D4C-A84C-CE249BE89C0E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059EC658-510C-A846-BEEB-CEA60DA7B9D7}" type="sibTrans" cxnId="{F4D34EE1-0376-8D4C-A84C-CE249BE89C0E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BBE64D21-2EA5-A04E-B80B-2FCA97BEA883}">
      <dgm:prSet phldrT="[Text]" custT="1"/>
      <dgm:spPr/>
      <dgm:t>
        <a:bodyPr/>
        <a:lstStyle/>
        <a:p>
          <a:r>
            <a:rPr lang="en-US" sz="900" b="1" dirty="0" smtClean="0">
              <a:latin typeface="Tahoma"/>
              <a:cs typeface="Tahoma"/>
            </a:rPr>
            <a:t> </a:t>
          </a:r>
          <a:endParaRPr lang="en-US" sz="900" b="1" dirty="0">
            <a:latin typeface="Tahoma"/>
            <a:cs typeface="Tahoma"/>
          </a:endParaRPr>
        </a:p>
      </dgm:t>
    </dgm:pt>
    <dgm:pt modelId="{D53D2AB2-42BE-1443-BA36-C5EF2BC85022}" type="parTrans" cxnId="{C99EA872-09C7-AA4E-9147-1AB1725287E5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228FE3FC-4561-4F4C-B1B7-9A6E374ABE14}" type="sibTrans" cxnId="{C99EA872-09C7-AA4E-9147-1AB1725287E5}">
      <dgm:prSet/>
      <dgm:spPr/>
      <dgm:t>
        <a:bodyPr/>
        <a:lstStyle/>
        <a:p>
          <a:endParaRPr lang="en-US" sz="1200" b="0">
            <a:solidFill>
              <a:schemeClr val="bg1"/>
            </a:solidFill>
            <a:latin typeface="Tahoma"/>
            <a:cs typeface="Tahoma"/>
          </a:endParaRPr>
        </a:p>
      </dgm:t>
    </dgm:pt>
    <dgm:pt modelId="{7AA564F9-F64B-8047-B963-1439960A0E2E}">
      <dgm:prSet phldrT="[Text]" custT="1"/>
      <dgm:spPr/>
      <dgm:t>
        <a:bodyPr/>
        <a:lstStyle/>
        <a:p>
          <a:r>
            <a:rPr lang="en-US" sz="900" b="1" dirty="0" smtClean="0">
              <a:latin typeface="Tahoma"/>
              <a:cs typeface="Tahoma"/>
            </a:rPr>
            <a:t> </a:t>
          </a:r>
          <a:endParaRPr lang="en-US" sz="900" b="1" dirty="0">
            <a:latin typeface="Tahoma"/>
            <a:cs typeface="Tahoma"/>
          </a:endParaRPr>
        </a:p>
      </dgm:t>
    </dgm:pt>
    <dgm:pt modelId="{0E21EAFD-1B3C-F54A-98D8-9A7FE08CE49A}" type="parTrans" cxnId="{6A26C164-E523-9E44-BE11-07B62156EC14}">
      <dgm:prSet/>
      <dgm:spPr/>
      <dgm:t>
        <a:bodyPr/>
        <a:lstStyle/>
        <a:p>
          <a:endParaRPr lang="en-US" sz="1200"/>
        </a:p>
      </dgm:t>
    </dgm:pt>
    <dgm:pt modelId="{093B75A7-07CB-1545-BED5-89DB9D225A5D}" type="sibTrans" cxnId="{6A26C164-E523-9E44-BE11-07B62156EC14}">
      <dgm:prSet/>
      <dgm:spPr/>
      <dgm:t>
        <a:bodyPr/>
        <a:lstStyle/>
        <a:p>
          <a:endParaRPr lang="en-US" sz="1200"/>
        </a:p>
      </dgm:t>
    </dgm:pt>
    <dgm:pt modelId="{8EBAC104-AB99-F846-973B-8524244E6472}" type="pres">
      <dgm:prSet presAssocID="{BB78E0C8-EE40-3342-BDC0-EF43B8B4D3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EF1B1B-1353-FB4B-B7C9-F0A630CCC0B3}" type="pres">
      <dgm:prSet presAssocID="{10356D2A-4298-7A41-A865-51EDA9F98BC4}" presName="Name5" presStyleLbl="vennNode1" presStyleIdx="0" presStyleCnt="5" custLinFactNeighborX="-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66DA7-4CC9-214A-B645-F9E3BBA3FF24}" type="pres">
      <dgm:prSet presAssocID="{F2946F71-E622-A24C-95F4-31B1676B4029}" presName="space" presStyleCnt="0"/>
      <dgm:spPr/>
      <dgm:t>
        <a:bodyPr/>
        <a:lstStyle/>
        <a:p>
          <a:endParaRPr lang="en-US"/>
        </a:p>
      </dgm:t>
    </dgm:pt>
    <dgm:pt modelId="{BA111640-92DD-114A-8174-07FCEFC0A672}" type="pres">
      <dgm:prSet presAssocID="{BBE64D21-2EA5-A04E-B80B-2FCA97BEA883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0D4B0-F674-CC4D-B727-7E8AE5C45CB6}" type="pres">
      <dgm:prSet presAssocID="{228FE3FC-4561-4F4C-B1B7-9A6E374ABE14}" presName="space" presStyleCnt="0"/>
      <dgm:spPr/>
      <dgm:t>
        <a:bodyPr/>
        <a:lstStyle/>
        <a:p>
          <a:endParaRPr lang="en-US"/>
        </a:p>
      </dgm:t>
    </dgm:pt>
    <dgm:pt modelId="{0091F196-C979-CE42-8963-D675C56FE95A}" type="pres">
      <dgm:prSet presAssocID="{7AA564F9-F64B-8047-B963-1439960A0E2E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36AE6-799E-F94A-90CC-3E6FDD4DDE4E}" type="pres">
      <dgm:prSet presAssocID="{093B75A7-07CB-1545-BED5-89DB9D225A5D}" presName="space" presStyleCnt="0"/>
      <dgm:spPr/>
      <dgm:t>
        <a:bodyPr/>
        <a:lstStyle/>
        <a:p>
          <a:endParaRPr lang="en-US"/>
        </a:p>
      </dgm:t>
    </dgm:pt>
    <dgm:pt modelId="{2B5E204B-1665-9743-A09C-22CFD8439771}" type="pres">
      <dgm:prSet presAssocID="{8B48D8CF-E9E6-FA40-AE25-A940A5A7FE0C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5B06D-5305-1940-92CE-EE4E1F84B788}" type="pres">
      <dgm:prSet presAssocID="{8B0ED8D5-06CE-794D-BBA9-5C2FF5B143E0}" presName="space" presStyleCnt="0"/>
      <dgm:spPr/>
      <dgm:t>
        <a:bodyPr/>
        <a:lstStyle/>
        <a:p>
          <a:endParaRPr lang="en-US"/>
        </a:p>
      </dgm:t>
    </dgm:pt>
    <dgm:pt modelId="{B2B12442-5458-994E-BA34-A8F0F38ADC79}" type="pres">
      <dgm:prSet presAssocID="{8F88A14D-07AE-1B41-B6E7-5683F3D5E8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26C164-E523-9E44-BE11-07B62156EC14}" srcId="{BB78E0C8-EE40-3342-BDC0-EF43B8B4D31F}" destId="{7AA564F9-F64B-8047-B963-1439960A0E2E}" srcOrd="2" destOrd="0" parTransId="{0E21EAFD-1B3C-F54A-98D8-9A7FE08CE49A}" sibTransId="{093B75A7-07CB-1545-BED5-89DB9D225A5D}"/>
    <dgm:cxn modelId="{61189E8D-F8B3-7A48-BE9D-9443F893388A}" type="presOf" srcId="{10356D2A-4298-7A41-A865-51EDA9F98BC4}" destId="{E4EF1B1B-1353-FB4B-B7C9-F0A630CCC0B3}" srcOrd="0" destOrd="0" presId="urn:microsoft.com/office/officeart/2005/8/layout/venn3"/>
    <dgm:cxn modelId="{32B57CEA-9F2A-F940-8E2C-CFEA106E22CC}" srcId="{BB78E0C8-EE40-3342-BDC0-EF43B8B4D31F}" destId="{8B48D8CF-E9E6-FA40-AE25-A940A5A7FE0C}" srcOrd="3" destOrd="0" parTransId="{A27E8148-DB39-E54D-90C0-8E3BF33DDC5C}" sibTransId="{8B0ED8D5-06CE-794D-BBA9-5C2FF5B143E0}"/>
    <dgm:cxn modelId="{AF3C99B5-C007-2548-8B95-A466B4E74609}" type="presOf" srcId="{8F88A14D-07AE-1B41-B6E7-5683F3D5E8A6}" destId="{B2B12442-5458-994E-BA34-A8F0F38ADC79}" srcOrd="0" destOrd="0" presId="urn:microsoft.com/office/officeart/2005/8/layout/venn3"/>
    <dgm:cxn modelId="{932A3518-63C4-044E-98F2-E0218B04EF88}" srcId="{BB78E0C8-EE40-3342-BDC0-EF43B8B4D31F}" destId="{10356D2A-4298-7A41-A865-51EDA9F98BC4}" srcOrd="0" destOrd="0" parTransId="{ED2E72E3-C2A8-EB49-A705-598C6371C206}" sibTransId="{F2946F71-E622-A24C-95F4-31B1676B4029}"/>
    <dgm:cxn modelId="{C1272D09-C996-6045-A842-4C97E75DD25F}" type="presOf" srcId="{BBE64D21-2EA5-A04E-B80B-2FCA97BEA883}" destId="{BA111640-92DD-114A-8174-07FCEFC0A672}" srcOrd="0" destOrd="0" presId="urn:microsoft.com/office/officeart/2005/8/layout/venn3"/>
    <dgm:cxn modelId="{F4D34EE1-0376-8D4C-A84C-CE249BE89C0E}" srcId="{BB78E0C8-EE40-3342-BDC0-EF43B8B4D31F}" destId="{8F88A14D-07AE-1B41-B6E7-5683F3D5E8A6}" srcOrd="4" destOrd="0" parTransId="{A1424CF0-CD2A-2D4C-9A94-B6803B8DE635}" sibTransId="{059EC658-510C-A846-BEEB-CEA60DA7B9D7}"/>
    <dgm:cxn modelId="{1A8BBB07-EF7D-5047-AF28-69408C32FC1C}" type="presOf" srcId="{7AA564F9-F64B-8047-B963-1439960A0E2E}" destId="{0091F196-C979-CE42-8963-D675C56FE95A}" srcOrd="0" destOrd="0" presId="urn:microsoft.com/office/officeart/2005/8/layout/venn3"/>
    <dgm:cxn modelId="{C99EA872-09C7-AA4E-9147-1AB1725287E5}" srcId="{BB78E0C8-EE40-3342-BDC0-EF43B8B4D31F}" destId="{BBE64D21-2EA5-A04E-B80B-2FCA97BEA883}" srcOrd="1" destOrd="0" parTransId="{D53D2AB2-42BE-1443-BA36-C5EF2BC85022}" sibTransId="{228FE3FC-4561-4F4C-B1B7-9A6E374ABE14}"/>
    <dgm:cxn modelId="{0D87953F-A16E-2149-875D-BFBF7E7C195C}" type="presOf" srcId="{8B48D8CF-E9E6-FA40-AE25-A940A5A7FE0C}" destId="{2B5E204B-1665-9743-A09C-22CFD8439771}" srcOrd="0" destOrd="0" presId="urn:microsoft.com/office/officeart/2005/8/layout/venn3"/>
    <dgm:cxn modelId="{1CC2CE72-0104-514C-A76D-7A476C9BAA76}" type="presOf" srcId="{BB78E0C8-EE40-3342-BDC0-EF43B8B4D31F}" destId="{8EBAC104-AB99-F846-973B-8524244E6472}" srcOrd="0" destOrd="0" presId="urn:microsoft.com/office/officeart/2005/8/layout/venn3"/>
    <dgm:cxn modelId="{340CD9D4-4E8F-4641-B3CD-AE1603909BB7}" type="presParOf" srcId="{8EBAC104-AB99-F846-973B-8524244E6472}" destId="{E4EF1B1B-1353-FB4B-B7C9-F0A630CCC0B3}" srcOrd="0" destOrd="0" presId="urn:microsoft.com/office/officeart/2005/8/layout/venn3"/>
    <dgm:cxn modelId="{6878DC55-7016-DD4B-9798-FF7EA8EC4A1F}" type="presParOf" srcId="{8EBAC104-AB99-F846-973B-8524244E6472}" destId="{78B66DA7-4CC9-214A-B645-F9E3BBA3FF24}" srcOrd="1" destOrd="0" presId="urn:microsoft.com/office/officeart/2005/8/layout/venn3"/>
    <dgm:cxn modelId="{C3210128-D323-EE4E-BC46-23FCA92D2324}" type="presParOf" srcId="{8EBAC104-AB99-F846-973B-8524244E6472}" destId="{BA111640-92DD-114A-8174-07FCEFC0A672}" srcOrd="2" destOrd="0" presId="urn:microsoft.com/office/officeart/2005/8/layout/venn3"/>
    <dgm:cxn modelId="{6E9748F9-4F60-B047-8871-F570647C2E30}" type="presParOf" srcId="{8EBAC104-AB99-F846-973B-8524244E6472}" destId="{E040D4B0-F674-CC4D-B727-7E8AE5C45CB6}" srcOrd="3" destOrd="0" presId="urn:microsoft.com/office/officeart/2005/8/layout/venn3"/>
    <dgm:cxn modelId="{28AB78E8-90CE-DA47-B241-0BBAA9D26317}" type="presParOf" srcId="{8EBAC104-AB99-F846-973B-8524244E6472}" destId="{0091F196-C979-CE42-8963-D675C56FE95A}" srcOrd="4" destOrd="0" presId="urn:microsoft.com/office/officeart/2005/8/layout/venn3"/>
    <dgm:cxn modelId="{F3A342D8-A9E8-8646-BD3F-1EA926CBE9D1}" type="presParOf" srcId="{8EBAC104-AB99-F846-973B-8524244E6472}" destId="{B0D36AE6-799E-F94A-90CC-3E6FDD4DDE4E}" srcOrd="5" destOrd="0" presId="urn:microsoft.com/office/officeart/2005/8/layout/venn3"/>
    <dgm:cxn modelId="{0641192F-21FD-5E43-A287-33151A89CDCC}" type="presParOf" srcId="{8EBAC104-AB99-F846-973B-8524244E6472}" destId="{2B5E204B-1665-9743-A09C-22CFD8439771}" srcOrd="6" destOrd="0" presId="urn:microsoft.com/office/officeart/2005/8/layout/venn3"/>
    <dgm:cxn modelId="{05A36216-8468-3149-A894-EC074B0D1B08}" type="presParOf" srcId="{8EBAC104-AB99-F846-973B-8524244E6472}" destId="{E985B06D-5305-1940-92CE-EE4E1F84B788}" srcOrd="7" destOrd="0" presId="urn:microsoft.com/office/officeart/2005/8/layout/venn3"/>
    <dgm:cxn modelId="{6B566189-235D-7149-9F56-1EAD39A74510}" type="presParOf" srcId="{8EBAC104-AB99-F846-973B-8524244E6472}" destId="{B2B12442-5458-994E-BA34-A8F0F38ADC7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C78D21-CDF0-294C-A92A-37169B4BC809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1F88B8-50DB-E74D-9453-CDBB85E86AD3}">
      <dgm:prSet phldrT="[Text]" custT="1"/>
      <dgm:spPr/>
      <dgm:t>
        <a:bodyPr/>
        <a:lstStyle/>
        <a:p>
          <a:r>
            <a:rPr lang="en-US" sz="1400" dirty="0" smtClean="0">
              <a:latin typeface="Tahoma"/>
              <a:cs typeface="Tahoma"/>
            </a:rPr>
            <a:t>Alignment</a:t>
          </a:r>
        </a:p>
      </dgm:t>
    </dgm:pt>
    <dgm:pt modelId="{3C166623-C41C-C746-A827-3A41D46B05F7}" type="parTrans" cxnId="{410095ED-3329-1C44-97E7-AB9CA230AA76}">
      <dgm:prSet/>
      <dgm:spPr/>
      <dgm:t>
        <a:bodyPr/>
        <a:lstStyle/>
        <a:p>
          <a:endParaRPr lang="en-US" sz="2000">
            <a:latin typeface="Tahoma"/>
            <a:cs typeface="Tahoma"/>
          </a:endParaRPr>
        </a:p>
      </dgm:t>
    </dgm:pt>
    <dgm:pt modelId="{87B4587B-4993-864C-8119-51B84AA144AD}" type="sibTrans" cxnId="{410095ED-3329-1C44-97E7-AB9CA230AA76}">
      <dgm:prSet custT="1"/>
      <dgm:spPr/>
      <dgm:t>
        <a:bodyPr/>
        <a:lstStyle/>
        <a:p>
          <a:endParaRPr lang="en-US" sz="1000">
            <a:latin typeface="Tahoma"/>
            <a:cs typeface="Tahoma"/>
          </a:endParaRPr>
        </a:p>
      </dgm:t>
    </dgm:pt>
    <dgm:pt modelId="{F0CE35C1-6063-664A-BE88-2B7FE949DF9A}">
      <dgm:prSet phldrT="[Text]" custT="1"/>
      <dgm:spPr/>
      <dgm:t>
        <a:bodyPr/>
        <a:lstStyle/>
        <a:p>
          <a:r>
            <a:rPr lang="en-US" sz="1400" dirty="0" smtClean="0">
              <a:latin typeface="Tahoma"/>
              <a:cs typeface="Tahoma"/>
            </a:rPr>
            <a:t>Communication</a:t>
          </a:r>
          <a:endParaRPr lang="en-US" sz="1400" dirty="0">
            <a:latin typeface="Tahoma"/>
            <a:cs typeface="Tahoma"/>
          </a:endParaRPr>
        </a:p>
      </dgm:t>
    </dgm:pt>
    <dgm:pt modelId="{63AAD3CF-BDEA-CB45-8736-8FA4FD5C0E67}" type="parTrans" cxnId="{CCB5A608-7A16-B545-969D-1C784F60FCED}">
      <dgm:prSet/>
      <dgm:spPr/>
      <dgm:t>
        <a:bodyPr/>
        <a:lstStyle/>
        <a:p>
          <a:endParaRPr lang="en-US" sz="2000">
            <a:latin typeface="Tahoma"/>
            <a:cs typeface="Tahoma"/>
          </a:endParaRPr>
        </a:p>
      </dgm:t>
    </dgm:pt>
    <dgm:pt modelId="{805C2C00-ED06-984C-B85A-164982F70C05}" type="sibTrans" cxnId="{CCB5A608-7A16-B545-969D-1C784F60FCED}">
      <dgm:prSet custT="1"/>
      <dgm:spPr/>
      <dgm:t>
        <a:bodyPr/>
        <a:lstStyle/>
        <a:p>
          <a:endParaRPr lang="en-US" sz="1000">
            <a:latin typeface="Tahoma"/>
            <a:cs typeface="Tahoma"/>
          </a:endParaRPr>
        </a:p>
      </dgm:t>
    </dgm:pt>
    <dgm:pt modelId="{4E4DDA2E-9AC9-F749-A6F0-9ED9BF701EC1}">
      <dgm:prSet phldrT="[Text]" custT="1"/>
      <dgm:spPr/>
      <dgm:t>
        <a:bodyPr/>
        <a:lstStyle/>
        <a:p>
          <a:r>
            <a:rPr lang="en-US" sz="1400" dirty="0" smtClean="0">
              <a:latin typeface="Tahoma"/>
              <a:cs typeface="Tahoma"/>
            </a:rPr>
            <a:t>Training</a:t>
          </a:r>
          <a:endParaRPr lang="en-US" sz="1400" dirty="0">
            <a:latin typeface="Tahoma"/>
            <a:cs typeface="Tahoma"/>
          </a:endParaRPr>
        </a:p>
      </dgm:t>
    </dgm:pt>
    <dgm:pt modelId="{0C98612F-4B31-3240-88BF-ABC573AE98F2}" type="parTrans" cxnId="{2F41A4C7-0C61-284A-9E32-5AA6DD62409D}">
      <dgm:prSet/>
      <dgm:spPr/>
      <dgm:t>
        <a:bodyPr/>
        <a:lstStyle/>
        <a:p>
          <a:endParaRPr lang="en-US" sz="2000">
            <a:latin typeface="Tahoma"/>
            <a:cs typeface="Tahoma"/>
          </a:endParaRPr>
        </a:p>
      </dgm:t>
    </dgm:pt>
    <dgm:pt modelId="{00F0511C-E73D-244C-B110-2350B4C87DA7}" type="sibTrans" cxnId="{2F41A4C7-0C61-284A-9E32-5AA6DD62409D}">
      <dgm:prSet custT="1"/>
      <dgm:spPr/>
      <dgm:t>
        <a:bodyPr/>
        <a:lstStyle/>
        <a:p>
          <a:endParaRPr lang="en-US" sz="1000">
            <a:latin typeface="Tahoma"/>
            <a:cs typeface="Tahoma"/>
          </a:endParaRPr>
        </a:p>
      </dgm:t>
    </dgm:pt>
    <dgm:pt modelId="{66E638C2-A3FA-254D-A6C1-B061E997FE22}">
      <dgm:prSet phldrT="[Text]" custT="1"/>
      <dgm:spPr/>
      <dgm:t>
        <a:bodyPr/>
        <a:lstStyle/>
        <a:p>
          <a:r>
            <a:rPr lang="en-US" sz="1400" dirty="0" smtClean="0">
              <a:latin typeface="Tahoma"/>
              <a:cs typeface="Tahoma"/>
            </a:rPr>
            <a:t>Support</a:t>
          </a:r>
          <a:endParaRPr lang="en-US" sz="1400" dirty="0">
            <a:latin typeface="Tahoma"/>
            <a:cs typeface="Tahoma"/>
          </a:endParaRPr>
        </a:p>
      </dgm:t>
    </dgm:pt>
    <dgm:pt modelId="{1564CD86-F6BC-5B4F-9C0A-6D61C5818A53}" type="parTrans" cxnId="{D0A7447B-1B1B-B14E-8E31-5CCABF7177DF}">
      <dgm:prSet/>
      <dgm:spPr/>
      <dgm:t>
        <a:bodyPr/>
        <a:lstStyle/>
        <a:p>
          <a:endParaRPr lang="en-US" sz="2000">
            <a:latin typeface="Tahoma"/>
            <a:cs typeface="Tahoma"/>
          </a:endParaRPr>
        </a:p>
      </dgm:t>
    </dgm:pt>
    <dgm:pt modelId="{09799D46-93EB-944F-A2D2-4F4564B8FFA2}" type="sibTrans" cxnId="{D0A7447B-1B1B-B14E-8E31-5CCABF7177DF}">
      <dgm:prSet custT="1"/>
      <dgm:spPr/>
      <dgm:t>
        <a:bodyPr/>
        <a:lstStyle/>
        <a:p>
          <a:endParaRPr lang="en-US" sz="1000">
            <a:latin typeface="Tahoma"/>
            <a:cs typeface="Tahoma"/>
          </a:endParaRPr>
        </a:p>
      </dgm:t>
    </dgm:pt>
    <dgm:pt modelId="{873712E5-5AFD-0048-9662-855DD8473300}">
      <dgm:prSet phldrT="[Text]" custT="1"/>
      <dgm:spPr/>
      <dgm:t>
        <a:bodyPr/>
        <a:lstStyle/>
        <a:p>
          <a:r>
            <a:rPr lang="en-US" sz="1400" dirty="0" smtClean="0">
              <a:latin typeface="Tahoma"/>
              <a:cs typeface="Tahoma"/>
            </a:rPr>
            <a:t>Measurement</a:t>
          </a:r>
          <a:endParaRPr lang="en-US" sz="1400" dirty="0">
            <a:latin typeface="Tahoma"/>
            <a:cs typeface="Tahoma"/>
          </a:endParaRPr>
        </a:p>
      </dgm:t>
    </dgm:pt>
    <dgm:pt modelId="{5F2ABCB8-FD6B-0449-A86F-C9DCAF16E7DC}" type="parTrans" cxnId="{7F7CAFC0-D87C-C349-9DF3-9B2C229493CB}">
      <dgm:prSet/>
      <dgm:spPr/>
      <dgm:t>
        <a:bodyPr/>
        <a:lstStyle/>
        <a:p>
          <a:endParaRPr lang="en-US" sz="2000">
            <a:latin typeface="Tahoma"/>
            <a:cs typeface="Tahoma"/>
          </a:endParaRPr>
        </a:p>
      </dgm:t>
    </dgm:pt>
    <dgm:pt modelId="{B1F316BA-820E-8F40-816A-E59489D79AB1}" type="sibTrans" cxnId="{7F7CAFC0-D87C-C349-9DF3-9B2C229493CB}">
      <dgm:prSet custT="1"/>
      <dgm:spPr/>
      <dgm:t>
        <a:bodyPr/>
        <a:lstStyle/>
        <a:p>
          <a:endParaRPr lang="en-US" sz="1000">
            <a:latin typeface="Tahoma"/>
            <a:cs typeface="Tahoma"/>
          </a:endParaRPr>
        </a:p>
      </dgm:t>
    </dgm:pt>
    <dgm:pt modelId="{B9992F40-F87D-8647-9051-FDA29F102730}" type="pres">
      <dgm:prSet presAssocID="{85C78D21-CDF0-294C-A92A-37169B4BC8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031FC5-AB92-C447-BAB1-24C9730B6E4F}" type="pres">
      <dgm:prSet presAssocID="{8B1F88B8-50DB-E74D-9453-CDBB85E86AD3}" presName="node" presStyleLbl="node1" presStyleIdx="0" presStyleCnt="5" custScaleX="179775" custScaleY="102869" custRadScaleRad="102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CAA82-40C0-B748-9A8D-CB91CA64B4DF}" type="pres">
      <dgm:prSet presAssocID="{87B4587B-4993-864C-8119-51B84AA144A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71842FD-7A29-3242-8939-2BD2ACE2BA9F}" type="pres">
      <dgm:prSet presAssocID="{87B4587B-4993-864C-8119-51B84AA144A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97A4ADF-65FB-0944-9F6F-394DF78024A1}" type="pres">
      <dgm:prSet presAssocID="{F0CE35C1-6063-664A-BE88-2B7FE949DF9A}" presName="node" presStyleLbl="node1" presStyleIdx="1" presStyleCnt="5" custScaleX="179775" custScaleY="102869" custRadScaleRad="128311" custRadScaleInc="17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E43D7-F66A-4140-B9C1-B3DF41A5DDDE}" type="pres">
      <dgm:prSet presAssocID="{805C2C00-ED06-984C-B85A-164982F70C0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1E7DBC8-D3F9-DA4F-8977-3D019EC4DCC8}" type="pres">
      <dgm:prSet presAssocID="{805C2C00-ED06-984C-B85A-164982F70C0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97650CD-395F-7848-946E-FF519E481289}" type="pres">
      <dgm:prSet presAssocID="{4E4DDA2E-9AC9-F749-A6F0-9ED9BF701EC1}" presName="node" presStyleLbl="node1" presStyleIdx="2" presStyleCnt="5" custScaleX="179775" custScaleY="102869" custRadScaleRad="116717" custRadScaleInc="-32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5EE02-5D56-E741-BC1B-1DFDC01A7F9B}" type="pres">
      <dgm:prSet presAssocID="{00F0511C-E73D-244C-B110-2350B4C87DA7}" presName="sibTrans" presStyleLbl="sibTrans2D1" presStyleIdx="2" presStyleCnt="5" custScaleX="134849"/>
      <dgm:spPr/>
      <dgm:t>
        <a:bodyPr/>
        <a:lstStyle/>
        <a:p>
          <a:endParaRPr lang="en-US"/>
        </a:p>
      </dgm:t>
    </dgm:pt>
    <dgm:pt modelId="{A3C14F75-BF27-194C-850D-FD865ED70766}" type="pres">
      <dgm:prSet presAssocID="{00F0511C-E73D-244C-B110-2350B4C87DA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279567B-04E8-2D4F-B753-B1A4704F04E8}" type="pres">
      <dgm:prSet presAssocID="{66E638C2-A3FA-254D-A6C1-B061E997FE22}" presName="node" presStyleLbl="node1" presStyleIdx="3" presStyleCnt="5" custScaleX="179775" custScaleY="102869" custRadScaleRad="111078" custRadScaleInc="21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F9064-EDCF-394A-83B7-4DF21BE9F43A}" type="pres">
      <dgm:prSet presAssocID="{09799D46-93EB-944F-A2D2-4F4564B8FFA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2DA1897-7FED-AF47-B035-F95B9FE84655}" type="pres">
      <dgm:prSet presAssocID="{09799D46-93EB-944F-A2D2-4F4564B8FFA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C5CEC18-5E04-2A4B-AF98-ADA0357CABE2}" type="pres">
      <dgm:prSet presAssocID="{873712E5-5AFD-0048-9662-855DD8473300}" presName="node" presStyleLbl="node1" presStyleIdx="4" presStyleCnt="5" custScaleX="179775" custScaleY="102869" custRadScaleRad="149670" custRadScaleInc="-21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7DC43-063F-DF48-BF3A-93C601873D18}" type="pres">
      <dgm:prSet presAssocID="{B1F316BA-820E-8F40-816A-E59489D79AB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59B4409-640F-5046-BBEF-54FD03F3613F}" type="pres">
      <dgm:prSet presAssocID="{B1F316BA-820E-8F40-816A-E59489D79AB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54E40C4-8109-1C41-9514-5B3EE1669C86}" type="presOf" srcId="{8B1F88B8-50DB-E74D-9453-CDBB85E86AD3}" destId="{C5031FC5-AB92-C447-BAB1-24C9730B6E4F}" srcOrd="0" destOrd="0" presId="urn:microsoft.com/office/officeart/2005/8/layout/cycle2"/>
    <dgm:cxn modelId="{8689A2CD-6133-8E43-A258-C129BC070E16}" type="presOf" srcId="{873712E5-5AFD-0048-9662-855DD8473300}" destId="{0C5CEC18-5E04-2A4B-AF98-ADA0357CABE2}" srcOrd="0" destOrd="0" presId="urn:microsoft.com/office/officeart/2005/8/layout/cycle2"/>
    <dgm:cxn modelId="{B786E0B3-6012-A241-A636-8DDD8FB7B3DA}" type="presOf" srcId="{805C2C00-ED06-984C-B85A-164982F70C05}" destId="{E17E43D7-F66A-4140-B9C1-B3DF41A5DDDE}" srcOrd="0" destOrd="0" presId="urn:microsoft.com/office/officeart/2005/8/layout/cycle2"/>
    <dgm:cxn modelId="{23A2B17A-86B1-8949-BE61-49136ECA723C}" type="presOf" srcId="{805C2C00-ED06-984C-B85A-164982F70C05}" destId="{F1E7DBC8-D3F9-DA4F-8977-3D019EC4DCC8}" srcOrd="1" destOrd="0" presId="urn:microsoft.com/office/officeart/2005/8/layout/cycle2"/>
    <dgm:cxn modelId="{7F7CAFC0-D87C-C349-9DF3-9B2C229493CB}" srcId="{85C78D21-CDF0-294C-A92A-37169B4BC809}" destId="{873712E5-5AFD-0048-9662-855DD8473300}" srcOrd="4" destOrd="0" parTransId="{5F2ABCB8-FD6B-0449-A86F-C9DCAF16E7DC}" sibTransId="{B1F316BA-820E-8F40-816A-E59489D79AB1}"/>
    <dgm:cxn modelId="{7DF8CB26-09C9-7C4C-B7A3-25FE188B7E5C}" type="presOf" srcId="{85C78D21-CDF0-294C-A92A-37169B4BC809}" destId="{B9992F40-F87D-8647-9051-FDA29F102730}" srcOrd="0" destOrd="0" presId="urn:microsoft.com/office/officeart/2005/8/layout/cycle2"/>
    <dgm:cxn modelId="{71D9E21A-3DE6-E143-97F8-53B8B7E15403}" type="presOf" srcId="{00F0511C-E73D-244C-B110-2350B4C87DA7}" destId="{DFB5EE02-5D56-E741-BC1B-1DFDC01A7F9B}" srcOrd="0" destOrd="0" presId="urn:microsoft.com/office/officeart/2005/8/layout/cycle2"/>
    <dgm:cxn modelId="{984A1F05-649B-C247-A617-E664F9871500}" type="presOf" srcId="{4E4DDA2E-9AC9-F749-A6F0-9ED9BF701EC1}" destId="{597650CD-395F-7848-946E-FF519E481289}" srcOrd="0" destOrd="0" presId="urn:microsoft.com/office/officeart/2005/8/layout/cycle2"/>
    <dgm:cxn modelId="{2F41A4C7-0C61-284A-9E32-5AA6DD62409D}" srcId="{85C78D21-CDF0-294C-A92A-37169B4BC809}" destId="{4E4DDA2E-9AC9-F749-A6F0-9ED9BF701EC1}" srcOrd="2" destOrd="0" parTransId="{0C98612F-4B31-3240-88BF-ABC573AE98F2}" sibTransId="{00F0511C-E73D-244C-B110-2350B4C87DA7}"/>
    <dgm:cxn modelId="{AFFEC4BB-9984-6E41-8FA5-8CB9F42BCD3B}" type="presOf" srcId="{00F0511C-E73D-244C-B110-2350B4C87DA7}" destId="{A3C14F75-BF27-194C-850D-FD865ED70766}" srcOrd="1" destOrd="0" presId="urn:microsoft.com/office/officeart/2005/8/layout/cycle2"/>
    <dgm:cxn modelId="{CCB5A608-7A16-B545-969D-1C784F60FCED}" srcId="{85C78D21-CDF0-294C-A92A-37169B4BC809}" destId="{F0CE35C1-6063-664A-BE88-2B7FE949DF9A}" srcOrd="1" destOrd="0" parTransId="{63AAD3CF-BDEA-CB45-8736-8FA4FD5C0E67}" sibTransId="{805C2C00-ED06-984C-B85A-164982F70C05}"/>
    <dgm:cxn modelId="{99F37B80-F4CF-B348-86CA-8E501998AA1A}" type="presOf" srcId="{B1F316BA-820E-8F40-816A-E59489D79AB1}" destId="{759B4409-640F-5046-BBEF-54FD03F3613F}" srcOrd="1" destOrd="0" presId="urn:microsoft.com/office/officeart/2005/8/layout/cycle2"/>
    <dgm:cxn modelId="{E2FF78E7-C447-CE43-873C-CEDD95AF69AB}" type="presOf" srcId="{87B4587B-4993-864C-8119-51B84AA144AD}" destId="{D2ACAA82-40C0-B748-9A8D-CB91CA64B4DF}" srcOrd="0" destOrd="0" presId="urn:microsoft.com/office/officeart/2005/8/layout/cycle2"/>
    <dgm:cxn modelId="{410095ED-3329-1C44-97E7-AB9CA230AA76}" srcId="{85C78D21-CDF0-294C-A92A-37169B4BC809}" destId="{8B1F88B8-50DB-E74D-9453-CDBB85E86AD3}" srcOrd="0" destOrd="0" parTransId="{3C166623-C41C-C746-A827-3A41D46B05F7}" sibTransId="{87B4587B-4993-864C-8119-51B84AA144AD}"/>
    <dgm:cxn modelId="{9E90AF72-7396-2948-9C30-A5D3DBA5CA99}" type="presOf" srcId="{09799D46-93EB-944F-A2D2-4F4564B8FFA2}" destId="{826F9064-EDCF-394A-83B7-4DF21BE9F43A}" srcOrd="0" destOrd="0" presId="urn:microsoft.com/office/officeart/2005/8/layout/cycle2"/>
    <dgm:cxn modelId="{3C62DA75-F2DD-BE43-9781-9A767A46E09C}" type="presOf" srcId="{66E638C2-A3FA-254D-A6C1-B061E997FE22}" destId="{1279567B-04E8-2D4F-B753-B1A4704F04E8}" srcOrd="0" destOrd="0" presId="urn:microsoft.com/office/officeart/2005/8/layout/cycle2"/>
    <dgm:cxn modelId="{D0A7447B-1B1B-B14E-8E31-5CCABF7177DF}" srcId="{85C78D21-CDF0-294C-A92A-37169B4BC809}" destId="{66E638C2-A3FA-254D-A6C1-B061E997FE22}" srcOrd="3" destOrd="0" parTransId="{1564CD86-F6BC-5B4F-9C0A-6D61C5818A53}" sibTransId="{09799D46-93EB-944F-A2D2-4F4564B8FFA2}"/>
    <dgm:cxn modelId="{A59860F3-F424-7145-96D9-BF80BFA434F9}" type="presOf" srcId="{09799D46-93EB-944F-A2D2-4F4564B8FFA2}" destId="{02DA1897-7FED-AF47-B035-F95B9FE84655}" srcOrd="1" destOrd="0" presId="urn:microsoft.com/office/officeart/2005/8/layout/cycle2"/>
    <dgm:cxn modelId="{A856DE67-9A06-6A48-93C3-84D3529C957A}" type="presOf" srcId="{87B4587B-4993-864C-8119-51B84AA144AD}" destId="{571842FD-7A29-3242-8939-2BD2ACE2BA9F}" srcOrd="1" destOrd="0" presId="urn:microsoft.com/office/officeart/2005/8/layout/cycle2"/>
    <dgm:cxn modelId="{2F287FCC-1811-4A49-B1A7-116497051A47}" type="presOf" srcId="{B1F316BA-820E-8F40-816A-E59489D79AB1}" destId="{2247DC43-063F-DF48-BF3A-93C601873D18}" srcOrd="0" destOrd="0" presId="urn:microsoft.com/office/officeart/2005/8/layout/cycle2"/>
    <dgm:cxn modelId="{07FB0A90-9B70-0C47-9602-F71C30684443}" type="presOf" srcId="{F0CE35C1-6063-664A-BE88-2B7FE949DF9A}" destId="{A97A4ADF-65FB-0944-9F6F-394DF78024A1}" srcOrd="0" destOrd="0" presId="urn:microsoft.com/office/officeart/2005/8/layout/cycle2"/>
    <dgm:cxn modelId="{B71A92A7-927B-D94A-8421-130E2993CF3A}" type="presParOf" srcId="{B9992F40-F87D-8647-9051-FDA29F102730}" destId="{C5031FC5-AB92-C447-BAB1-24C9730B6E4F}" srcOrd="0" destOrd="0" presId="urn:microsoft.com/office/officeart/2005/8/layout/cycle2"/>
    <dgm:cxn modelId="{6723B59A-51A4-BB4D-88BD-14A764E61D71}" type="presParOf" srcId="{B9992F40-F87D-8647-9051-FDA29F102730}" destId="{D2ACAA82-40C0-B748-9A8D-CB91CA64B4DF}" srcOrd="1" destOrd="0" presId="urn:microsoft.com/office/officeart/2005/8/layout/cycle2"/>
    <dgm:cxn modelId="{2D641131-E01A-8B47-8793-40EC55388ED2}" type="presParOf" srcId="{D2ACAA82-40C0-B748-9A8D-CB91CA64B4DF}" destId="{571842FD-7A29-3242-8939-2BD2ACE2BA9F}" srcOrd="0" destOrd="0" presId="urn:microsoft.com/office/officeart/2005/8/layout/cycle2"/>
    <dgm:cxn modelId="{8A7CED64-3191-EA44-BB0E-0AF90E089745}" type="presParOf" srcId="{B9992F40-F87D-8647-9051-FDA29F102730}" destId="{A97A4ADF-65FB-0944-9F6F-394DF78024A1}" srcOrd="2" destOrd="0" presId="urn:microsoft.com/office/officeart/2005/8/layout/cycle2"/>
    <dgm:cxn modelId="{36FB0D1C-D407-3749-8C7D-CA59A9EB289C}" type="presParOf" srcId="{B9992F40-F87D-8647-9051-FDA29F102730}" destId="{E17E43D7-F66A-4140-B9C1-B3DF41A5DDDE}" srcOrd="3" destOrd="0" presId="urn:microsoft.com/office/officeart/2005/8/layout/cycle2"/>
    <dgm:cxn modelId="{1C1EF089-0A56-2340-B361-5EC6E74B88D8}" type="presParOf" srcId="{E17E43D7-F66A-4140-B9C1-B3DF41A5DDDE}" destId="{F1E7DBC8-D3F9-DA4F-8977-3D019EC4DCC8}" srcOrd="0" destOrd="0" presId="urn:microsoft.com/office/officeart/2005/8/layout/cycle2"/>
    <dgm:cxn modelId="{2E8E1489-61C3-1945-BA2C-E3BC18F9C379}" type="presParOf" srcId="{B9992F40-F87D-8647-9051-FDA29F102730}" destId="{597650CD-395F-7848-946E-FF519E481289}" srcOrd="4" destOrd="0" presId="urn:microsoft.com/office/officeart/2005/8/layout/cycle2"/>
    <dgm:cxn modelId="{69899BC3-BD08-6347-8E33-7F5C77B1CCF2}" type="presParOf" srcId="{B9992F40-F87D-8647-9051-FDA29F102730}" destId="{DFB5EE02-5D56-E741-BC1B-1DFDC01A7F9B}" srcOrd="5" destOrd="0" presId="urn:microsoft.com/office/officeart/2005/8/layout/cycle2"/>
    <dgm:cxn modelId="{ABA5CAE2-8049-1B43-9710-D716A72895D7}" type="presParOf" srcId="{DFB5EE02-5D56-E741-BC1B-1DFDC01A7F9B}" destId="{A3C14F75-BF27-194C-850D-FD865ED70766}" srcOrd="0" destOrd="0" presId="urn:microsoft.com/office/officeart/2005/8/layout/cycle2"/>
    <dgm:cxn modelId="{9D699284-C8D9-2A44-B289-7C1AE6118983}" type="presParOf" srcId="{B9992F40-F87D-8647-9051-FDA29F102730}" destId="{1279567B-04E8-2D4F-B753-B1A4704F04E8}" srcOrd="6" destOrd="0" presId="urn:microsoft.com/office/officeart/2005/8/layout/cycle2"/>
    <dgm:cxn modelId="{60DA76EF-6D46-234F-95E0-A22ED9449F56}" type="presParOf" srcId="{B9992F40-F87D-8647-9051-FDA29F102730}" destId="{826F9064-EDCF-394A-83B7-4DF21BE9F43A}" srcOrd="7" destOrd="0" presId="urn:microsoft.com/office/officeart/2005/8/layout/cycle2"/>
    <dgm:cxn modelId="{FEB5CC4D-94D1-D74C-ACA8-34C83137D5CB}" type="presParOf" srcId="{826F9064-EDCF-394A-83B7-4DF21BE9F43A}" destId="{02DA1897-7FED-AF47-B035-F95B9FE84655}" srcOrd="0" destOrd="0" presId="urn:microsoft.com/office/officeart/2005/8/layout/cycle2"/>
    <dgm:cxn modelId="{D40FB38F-AE01-8748-B2DD-380ECD5AC2BC}" type="presParOf" srcId="{B9992F40-F87D-8647-9051-FDA29F102730}" destId="{0C5CEC18-5E04-2A4B-AF98-ADA0357CABE2}" srcOrd="8" destOrd="0" presId="urn:microsoft.com/office/officeart/2005/8/layout/cycle2"/>
    <dgm:cxn modelId="{949BE396-EA75-664C-929C-235B58C94DFF}" type="presParOf" srcId="{B9992F40-F87D-8647-9051-FDA29F102730}" destId="{2247DC43-063F-DF48-BF3A-93C601873D18}" srcOrd="9" destOrd="0" presId="urn:microsoft.com/office/officeart/2005/8/layout/cycle2"/>
    <dgm:cxn modelId="{3116C006-7B63-1C42-92F8-50125A599293}" type="presParOf" srcId="{2247DC43-063F-DF48-BF3A-93C601873D18}" destId="{759B4409-640F-5046-BBEF-54FD03F3613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F1B1B-1353-FB4B-B7C9-F0A630CCC0B3}">
      <dsp:nvSpPr>
        <dsp:cNvPr id="0" name=""/>
        <dsp:cNvSpPr/>
      </dsp:nvSpPr>
      <dsp:spPr>
        <a:xfrm>
          <a:off x="1" y="582543"/>
          <a:ext cx="1292362" cy="1292362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123" tIns="13970" rIns="71123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ahoma"/>
              <a:cs typeface="Tahoma"/>
            </a:rPr>
            <a:t>Project Initiation</a:t>
          </a:r>
          <a:endParaRPr lang="en-US" sz="1100" b="1" kern="1200" dirty="0">
            <a:latin typeface="Tahoma"/>
            <a:cs typeface="Tahoma"/>
          </a:endParaRPr>
        </a:p>
      </dsp:txBody>
      <dsp:txXfrm>
        <a:off x="189263" y="771805"/>
        <a:ext cx="913838" cy="913838"/>
      </dsp:txXfrm>
    </dsp:sp>
    <dsp:sp modelId="{BA111640-92DD-114A-8174-07FCEFC0A672}">
      <dsp:nvSpPr>
        <dsp:cNvPr id="0" name=""/>
        <dsp:cNvSpPr/>
      </dsp:nvSpPr>
      <dsp:spPr>
        <a:xfrm>
          <a:off x="1034553" y="582543"/>
          <a:ext cx="1292362" cy="1292362"/>
        </a:xfrm>
        <a:prstGeom prst="ellipse">
          <a:avLst/>
        </a:prstGeom>
        <a:solidFill>
          <a:schemeClr val="accent1">
            <a:shade val="80000"/>
            <a:alpha val="50000"/>
            <a:hueOff val="4029"/>
            <a:satOff val="-245"/>
            <a:lumOff val="7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123" tIns="13970" rIns="71123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ahoma"/>
              <a:cs typeface="Tahoma"/>
            </a:rPr>
            <a:t>Solution Design</a:t>
          </a:r>
          <a:endParaRPr lang="en-US" sz="1100" b="1" kern="1200" dirty="0">
            <a:latin typeface="Tahoma"/>
            <a:cs typeface="Tahoma"/>
          </a:endParaRPr>
        </a:p>
      </dsp:txBody>
      <dsp:txXfrm>
        <a:off x="1223815" y="771805"/>
        <a:ext cx="913838" cy="913838"/>
      </dsp:txXfrm>
    </dsp:sp>
    <dsp:sp modelId="{0091F196-C979-CE42-8963-D675C56FE95A}">
      <dsp:nvSpPr>
        <dsp:cNvPr id="0" name=""/>
        <dsp:cNvSpPr/>
      </dsp:nvSpPr>
      <dsp:spPr>
        <a:xfrm>
          <a:off x="2068443" y="582543"/>
          <a:ext cx="1292362" cy="1292362"/>
        </a:xfrm>
        <a:prstGeom prst="ellipse">
          <a:avLst/>
        </a:prstGeom>
        <a:solidFill>
          <a:schemeClr val="accent1">
            <a:shade val="80000"/>
            <a:alpha val="50000"/>
            <a:hueOff val="8057"/>
            <a:satOff val="-490"/>
            <a:lumOff val="15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123" tIns="13970" rIns="71123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ahoma"/>
              <a:cs typeface="Tahoma"/>
            </a:rPr>
            <a:t>Application Configuration</a:t>
          </a:r>
          <a:endParaRPr lang="en-US" sz="1100" b="1" kern="1200" dirty="0">
            <a:latin typeface="Tahoma"/>
            <a:cs typeface="Tahoma"/>
          </a:endParaRPr>
        </a:p>
      </dsp:txBody>
      <dsp:txXfrm>
        <a:off x="2257705" y="771805"/>
        <a:ext cx="913838" cy="913838"/>
      </dsp:txXfrm>
    </dsp:sp>
    <dsp:sp modelId="{2B5E204B-1665-9743-A09C-22CFD8439771}">
      <dsp:nvSpPr>
        <dsp:cNvPr id="0" name=""/>
        <dsp:cNvSpPr/>
      </dsp:nvSpPr>
      <dsp:spPr>
        <a:xfrm>
          <a:off x="3102333" y="582543"/>
          <a:ext cx="1292362" cy="1292362"/>
        </a:xfrm>
        <a:prstGeom prst="ellipse">
          <a:avLst/>
        </a:prstGeom>
        <a:solidFill>
          <a:schemeClr val="accent1">
            <a:shade val="80000"/>
            <a:alpha val="50000"/>
            <a:hueOff val="12086"/>
            <a:satOff val="-735"/>
            <a:lumOff val="23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123" tIns="13970" rIns="71123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ahoma"/>
              <a:cs typeface="Tahoma"/>
            </a:rPr>
            <a:t>Testing &amp; Preparation</a:t>
          </a:r>
          <a:endParaRPr lang="en-US" sz="1100" b="1" kern="1200" dirty="0">
            <a:latin typeface="Tahoma"/>
            <a:cs typeface="Tahoma"/>
          </a:endParaRPr>
        </a:p>
      </dsp:txBody>
      <dsp:txXfrm>
        <a:off x="3291595" y="771805"/>
        <a:ext cx="913838" cy="913838"/>
      </dsp:txXfrm>
    </dsp:sp>
    <dsp:sp modelId="{B2B12442-5458-994E-BA34-A8F0F38ADC79}">
      <dsp:nvSpPr>
        <dsp:cNvPr id="0" name=""/>
        <dsp:cNvSpPr/>
      </dsp:nvSpPr>
      <dsp:spPr>
        <a:xfrm>
          <a:off x="4136224" y="582543"/>
          <a:ext cx="1292362" cy="1292362"/>
        </a:xfrm>
        <a:prstGeom prst="ellipse">
          <a:avLst/>
        </a:prstGeom>
        <a:solidFill>
          <a:schemeClr val="accent1">
            <a:shade val="80000"/>
            <a:alpha val="50000"/>
            <a:hueOff val="16114"/>
            <a:satOff val="-980"/>
            <a:lumOff val="312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123" tIns="13970" rIns="71123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Tahoma"/>
              <a:cs typeface="Tahoma"/>
            </a:rPr>
            <a:t>Deployment &amp; Support</a:t>
          </a:r>
          <a:endParaRPr lang="en-US" sz="1100" b="1" kern="1200" dirty="0">
            <a:latin typeface="Tahoma"/>
            <a:cs typeface="Tahoma"/>
          </a:endParaRPr>
        </a:p>
      </dsp:txBody>
      <dsp:txXfrm>
        <a:off x="4325486" y="771805"/>
        <a:ext cx="913838" cy="913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F1B1B-1353-FB4B-B7C9-F0A630CCC0B3}">
      <dsp:nvSpPr>
        <dsp:cNvPr id="0" name=""/>
        <dsp:cNvSpPr/>
      </dsp:nvSpPr>
      <dsp:spPr>
        <a:xfrm>
          <a:off x="0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0160" rIns="46043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Tahoma"/>
              <a:cs typeface="Tahoma"/>
            </a:rPr>
            <a:t>Project Initiation</a:t>
          </a:r>
          <a:endParaRPr lang="en-US" sz="800" b="1" kern="1200" dirty="0">
            <a:latin typeface="Tahoma"/>
            <a:cs typeface="Tahoma"/>
          </a:endParaRPr>
        </a:p>
      </dsp:txBody>
      <dsp:txXfrm>
        <a:off x="122522" y="161404"/>
        <a:ext cx="591590" cy="591590"/>
      </dsp:txXfrm>
    </dsp:sp>
    <dsp:sp modelId="{BA111640-92DD-114A-8174-07FCEFC0A672}">
      <dsp:nvSpPr>
        <dsp:cNvPr id="0" name=""/>
        <dsp:cNvSpPr/>
      </dsp:nvSpPr>
      <dsp:spPr>
        <a:xfrm>
          <a:off x="669737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4029"/>
            <a:satOff val="-245"/>
            <a:lumOff val="7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1430" rIns="46043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Tahoma"/>
              <a:cs typeface="Tahoma"/>
            </a:rPr>
            <a:t> </a:t>
          </a:r>
          <a:endParaRPr lang="en-US" sz="900" b="1" kern="1200" dirty="0">
            <a:latin typeface="Tahoma"/>
            <a:cs typeface="Tahoma"/>
          </a:endParaRPr>
        </a:p>
      </dsp:txBody>
      <dsp:txXfrm>
        <a:off x="792259" y="161404"/>
        <a:ext cx="591590" cy="591590"/>
      </dsp:txXfrm>
    </dsp:sp>
    <dsp:sp modelId="{0091F196-C979-CE42-8963-D675C56FE95A}">
      <dsp:nvSpPr>
        <dsp:cNvPr id="0" name=""/>
        <dsp:cNvSpPr/>
      </dsp:nvSpPr>
      <dsp:spPr>
        <a:xfrm>
          <a:off x="1339045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8057"/>
            <a:satOff val="-490"/>
            <a:lumOff val="15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1430" rIns="46043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Tahoma"/>
              <a:cs typeface="Tahoma"/>
            </a:rPr>
            <a:t> </a:t>
          </a:r>
          <a:endParaRPr lang="en-US" sz="900" b="1" kern="1200" dirty="0">
            <a:latin typeface="Tahoma"/>
            <a:cs typeface="Tahoma"/>
          </a:endParaRPr>
        </a:p>
      </dsp:txBody>
      <dsp:txXfrm>
        <a:off x="1461567" y="161404"/>
        <a:ext cx="591590" cy="591590"/>
      </dsp:txXfrm>
    </dsp:sp>
    <dsp:sp modelId="{2B5E204B-1665-9743-A09C-22CFD8439771}">
      <dsp:nvSpPr>
        <dsp:cNvPr id="0" name=""/>
        <dsp:cNvSpPr/>
      </dsp:nvSpPr>
      <dsp:spPr>
        <a:xfrm>
          <a:off x="2008352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12086"/>
            <a:satOff val="-735"/>
            <a:lumOff val="23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1430" rIns="46043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Tahoma"/>
              <a:cs typeface="Tahoma"/>
            </a:rPr>
            <a:t> </a:t>
          </a:r>
          <a:endParaRPr lang="en-US" sz="900" b="1" kern="1200" dirty="0">
            <a:latin typeface="Tahoma"/>
            <a:cs typeface="Tahoma"/>
          </a:endParaRPr>
        </a:p>
      </dsp:txBody>
      <dsp:txXfrm>
        <a:off x="2130874" y="161404"/>
        <a:ext cx="591590" cy="591590"/>
      </dsp:txXfrm>
    </dsp:sp>
    <dsp:sp modelId="{B2B12442-5458-994E-BA34-A8F0F38ADC79}">
      <dsp:nvSpPr>
        <dsp:cNvPr id="0" name=""/>
        <dsp:cNvSpPr/>
      </dsp:nvSpPr>
      <dsp:spPr>
        <a:xfrm>
          <a:off x="2677660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16114"/>
            <a:satOff val="-980"/>
            <a:lumOff val="312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1430" rIns="46043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Tahoma"/>
              <a:cs typeface="Tahoma"/>
            </a:rPr>
            <a:t> </a:t>
          </a:r>
          <a:endParaRPr lang="en-US" sz="900" b="1" kern="1200" dirty="0">
            <a:latin typeface="Tahoma"/>
            <a:cs typeface="Tahoma"/>
          </a:endParaRPr>
        </a:p>
      </dsp:txBody>
      <dsp:txXfrm>
        <a:off x="2800182" y="161404"/>
        <a:ext cx="591590" cy="591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F1B1B-1353-FB4B-B7C9-F0A630CCC0B3}">
      <dsp:nvSpPr>
        <dsp:cNvPr id="0" name=""/>
        <dsp:cNvSpPr/>
      </dsp:nvSpPr>
      <dsp:spPr>
        <a:xfrm>
          <a:off x="0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0160" rIns="46043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Tahoma"/>
              <a:cs typeface="Tahoma"/>
            </a:rPr>
            <a:t> </a:t>
          </a:r>
          <a:endParaRPr lang="en-US" sz="800" b="1" kern="1200" dirty="0">
            <a:latin typeface="Tahoma"/>
            <a:cs typeface="Tahoma"/>
          </a:endParaRPr>
        </a:p>
      </dsp:txBody>
      <dsp:txXfrm>
        <a:off x="122522" y="161404"/>
        <a:ext cx="591590" cy="591590"/>
      </dsp:txXfrm>
    </dsp:sp>
    <dsp:sp modelId="{BA111640-92DD-114A-8174-07FCEFC0A672}">
      <dsp:nvSpPr>
        <dsp:cNvPr id="0" name=""/>
        <dsp:cNvSpPr/>
      </dsp:nvSpPr>
      <dsp:spPr>
        <a:xfrm>
          <a:off x="669737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4029"/>
            <a:satOff val="-245"/>
            <a:lumOff val="7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0160" rIns="46043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Tahoma"/>
              <a:cs typeface="Tahoma"/>
            </a:rPr>
            <a:t>Solution Design</a:t>
          </a:r>
          <a:endParaRPr lang="en-US" sz="800" b="1" kern="1200" dirty="0">
            <a:latin typeface="Tahoma"/>
            <a:cs typeface="Tahoma"/>
          </a:endParaRPr>
        </a:p>
      </dsp:txBody>
      <dsp:txXfrm>
        <a:off x="792259" y="161404"/>
        <a:ext cx="591590" cy="591590"/>
      </dsp:txXfrm>
    </dsp:sp>
    <dsp:sp modelId="{0091F196-C979-CE42-8963-D675C56FE95A}">
      <dsp:nvSpPr>
        <dsp:cNvPr id="0" name=""/>
        <dsp:cNvSpPr/>
      </dsp:nvSpPr>
      <dsp:spPr>
        <a:xfrm>
          <a:off x="1339045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8057"/>
            <a:satOff val="-490"/>
            <a:lumOff val="15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1430" rIns="46043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Tahoma"/>
              <a:cs typeface="Tahoma"/>
            </a:rPr>
            <a:t> </a:t>
          </a:r>
          <a:endParaRPr lang="en-US" sz="900" b="1" kern="1200" dirty="0">
            <a:latin typeface="Tahoma"/>
            <a:cs typeface="Tahoma"/>
          </a:endParaRPr>
        </a:p>
      </dsp:txBody>
      <dsp:txXfrm>
        <a:off x="1461567" y="161404"/>
        <a:ext cx="591590" cy="591590"/>
      </dsp:txXfrm>
    </dsp:sp>
    <dsp:sp modelId="{2B5E204B-1665-9743-A09C-22CFD8439771}">
      <dsp:nvSpPr>
        <dsp:cNvPr id="0" name=""/>
        <dsp:cNvSpPr/>
      </dsp:nvSpPr>
      <dsp:spPr>
        <a:xfrm>
          <a:off x="2008352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12086"/>
            <a:satOff val="-735"/>
            <a:lumOff val="23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1430" rIns="46043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Tahoma"/>
              <a:cs typeface="Tahoma"/>
            </a:rPr>
            <a:t> </a:t>
          </a:r>
          <a:endParaRPr lang="en-US" sz="900" b="1" kern="1200" dirty="0">
            <a:latin typeface="Tahoma"/>
            <a:cs typeface="Tahoma"/>
          </a:endParaRPr>
        </a:p>
      </dsp:txBody>
      <dsp:txXfrm>
        <a:off x="2130874" y="161404"/>
        <a:ext cx="591590" cy="591590"/>
      </dsp:txXfrm>
    </dsp:sp>
    <dsp:sp modelId="{B2B12442-5458-994E-BA34-A8F0F38ADC79}">
      <dsp:nvSpPr>
        <dsp:cNvPr id="0" name=""/>
        <dsp:cNvSpPr/>
      </dsp:nvSpPr>
      <dsp:spPr>
        <a:xfrm>
          <a:off x="2677660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16114"/>
            <a:satOff val="-980"/>
            <a:lumOff val="312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1430" rIns="46043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Tahoma"/>
              <a:cs typeface="Tahoma"/>
            </a:rPr>
            <a:t> </a:t>
          </a:r>
          <a:endParaRPr lang="en-US" sz="900" b="1" kern="1200" dirty="0">
            <a:latin typeface="Tahoma"/>
            <a:cs typeface="Tahoma"/>
          </a:endParaRPr>
        </a:p>
      </dsp:txBody>
      <dsp:txXfrm>
        <a:off x="2800182" y="161404"/>
        <a:ext cx="591590" cy="591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F1B1B-1353-FB4B-B7C9-F0A630CCC0B3}">
      <dsp:nvSpPr>
        <dsp:cNvPr id="0" name=""/>
        <dsp:cNvSpPr/>
      </dsp:nvSpPr>
      <dsp:spPr>
        <a:xfrm>
          <a:off x="0" y="42282"/>
          <a:ext cx="829833" cy="82983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668" tIns="10160" rIns="45668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Tahoma"/>
              <a:cs typeface="Tahoma"/>
            </a:rPr>
            <a:t> </a:t>
          </a:r>
          <a:endParaRPr lang="en-US" sz="800" b="1" kern="1200" dirty="0">
            <a:latin typeface="Tahoma"/>
            <a:cs typeface="Tahoma"/>
          </a:endParaRPr>
        </a:p>
      </dsp:txBody>
      <dsp:txXfrm>
        <a:off x="121526" y="163808"/>
        <a:ext cx="586781" cy="586781"/>
      </dsp:txXfrm>
    </dsp:sp>
    <dsp:sp modelId="{BA111640-92DD-114A-8174-07FCEFC0A672}">
      <dsp:nvSpPr>
        <dsp:cNvPr id="0" name=""/>
        <dsp:cNvSpPr/>
      </dsp:nvSpPr>
      <dsp:spPr>
        <a:xfrm>
          <a:off x="664292" y="42282"/>
          <a:ext cx="829833" cy="829833"/>
        </a:xfrm>
        <a:prstGeom prst="ellipse">
          <a:avLst/>
        </a:prstGeom>
        <a:solidFill>
          <a:schemeClr val="accent1">
            <a:shade val="80000"/>
            <a:alpha val="50000"/>
            <a:hueOff val="4029"/>
            <a:satOff val="-245"/>
            <a:lumOff val="7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668" tIns="11430" rIns="4566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Tahoma"/>
              <a:cs typeface="Tahoma"/>
            </a:rPr>
            <a:t> </a:t>
          </a:r>
          <a:endParaRPr lang="en-US" sz="900" b="1" kern="1200" dirty="0">
            <a:latin typeface="Tahoma"/>
            <a:cs typeface="Tahoma"/>
          </a:endParaRPr>
        </a:p>
      </dsp:txBody>
      <dsp:txXfrm>
        <a:off x="785818" y="163808"/>
        <a:ext cx="586781" cy="586781"/>
      </dsp:txXfrm>
    </dsp:sp>
    <dsp:sp modelId="{0091F196-C979-CE42-8963-D675C56FE95A}">
      <dsp:nvSpPr>
        <dsp:cNvPr id="0" name=""/>
        <dsp:cNvSpPr/>
      </dsp:nvSpPr>
      <dsp:spPr>
        <a:xfrm>
          <a:off x="1328158" y="42282"/>
          <a:ext cx="829833" cy="829833"/>
        </a:xfrm>
        <a:prstGeom prst="ellipse">
          <a:avLst/>
        </a:prstGeom>
        <a:solidFill>
          <a:schemeClr val="accent1">
            <a:shade val="80000"/>
            <a:alpha val="50000"/>
            <a:hueOff val="8057"/>
            <a:satOff val="-490"/>
            <a:lumOff val="15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668" tIns="10160" rIns="45668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Tahoma"/>
              <a:cs typeface="Tahoma"/>
            </a:rPr>
            <a:t>Application </a:t>
          </a:r>
          <a:r>
            <a:rPr lang="en-US" sz="800" b="1" kern="1200" dirty="0" err="1" smtClean="0">
              <a:latin typeface="Tahoma"/>
              <a:cs typeface="Tahoma"/>
            </a:rPr>
            <a:t>Config</a:t>
          </a:r>
          <a:endParaRPr lang="en-US" sz="800" b="1" kern="1200" dirty="0">
            <a:latin typeface="Tahoma"/>
            <a:cs typeface="Tahoma"/>
          </a:endParaRPr>
        </a:p>
      </dsp:txBody>
      <dsp:txXfrm>
        <a:off x="1449684" y="163808"/>
        <a:ext cx="586781" cy="586781"/>
      </dsp:txXfrm>
    </dsp:sp>
    <dsp:sp modelId="{2B5E204B-1665-9743-A09C-22CFD8439771}">
      <dsp:nvSpPr>
        <dsp:cNvPr id="0" name=""/>
        <dsp:cNvSpPr/>
      </dsp:nvSpPr>
      <dsp:spPr>
        <a:xfrm>
          <a:off x="1992024" y="42282"/>
          <a:ext cx="829833" cy="829833"/>
        </a:xfrm>
        <a:prstGeom prst="ellipse">
          <a:avLst/>
        </a:prstGeom>
        <a:solidFill>
          <a:schemeClr val="accent1">
            <a:shade val="80000"/>
            <a:alpha val="50000"/>
            <a:hueOff val="12086"/>
            <a:satOff val="-735"/>
            <a:lumOff val="23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668" tIns="11430" rIns="4566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Tahoma"/>
              <a:cs typeface="Tahoma"/>
            </a:rPr>
            <a:t> </a:t>
          </a:r>
          <a:endParaRPr lang="en-US" sz="900" b="1" kern="1200" dirty="0">
            <a:latin typeface="Tahoma"/>
            <a:cs typeface="Tahoma"/>
          </a:endParaRPr>
        </a:p>
      </dsp:txBody>
      <dsp:txXfrm>
        <a:off x="2113550" y="163808"/>
        <a:ext cx="586781" cy="586781"/>
      </dsp:txXfrm>
    </dsp:sp>
    <dsp:sp modelId="{B2B12442-5458-994E-BA34-A8F0F38ADC79}">
      <dsp:nvSpPr>
        <dsp:cNvPr id="0" name=""/>
        <dsp:cNvSpPr/>
      </dsp:nvSpPr>
      <dsp:spPr>
        <a:xfrm>
          <a:off x="2655891" y="42282"/>
          <a:ext cx="829833" cy="829833"/>
        </a:xfrm>
        <a:prstGeom prst="ellipse">
          <a:avLst/>
        </a:prstGeom>
        <a:solidFill>
          <a:schemeClr val="accent1">
            <a:shade val="80000"/>
            <a:alpha val="50000"/>
            <a:hueOff val="16114"/>
            <a:satOff val="-980"/>
            <a:lumOff val="312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668" tIns="11430" rIns="4566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Tahoma"/>
              <a:cs typeface="Tahoma"/>
            </a:rPr>
            <a:t> </a:t>
          </a:r>
          <a:endParaRPr lang="en-US" sz="900" b="1" kern="1200" dirty="0">
            <a:latin typeface="Tahoma"/>
            <a:cs typeface="Tahoma"/>
          </a:endParaRPr>
        </a:p>
      </dsp:txBody>
      <dsp:txXfrm>
        <a:off x="2777417" y="163808"/>
        <a:ext cx="586781" cy="586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F1B1B-1353-FB4B-B7C9-F0A630CCC0B3}">
      <dsp:nvSpPr>
        <dsp:cNvPr id="0" name=""/>
        <dsp:cNvSpPr/>
      </dsp:nvSpPr>
      <dsp:spPr>
        <a:xfrm>
          <a:off x="0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0160" rIns="46043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Tahoma"/>
              <a:cs typeface="Tahoma"/>
            </a:rPr>
            <a:t> </a:t>
          </a:r>
          <a:endParaRPr lang="en-US" sz="800" b="1" kern="1200" dirty="0">
            <a:latin typeface="Tahoma"/>
            <a:cs typeface="Tahoma"/>
          </a:endParaRPr>
        </a:p>
      </dsp:txBody>
      <dsp:txXfrm>
        <a:off x="122522" y="161404"/>
        <a:ext cx="591590" cy="591590"/>
      </dsp:txXfrm>
    </dsp:sp>
    <dsp:sp modelId="{BA111640-92DD-114A-8174-07FCEFC0A672}">
      <dsp:nvSpPr>
        <dsp:cNvPr id="0" name=""/>
        <dsp:cNvSpPr/>
      </dsp:nvSpPr>
      <dsp:spPr>
        <a:xfrm>
          <a:off x="669737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4029"/>
            <a:satOff val="-245"/>
            <a:lumOff val="7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1430" rIns="46043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Tahoma"/>
              <a:cs typeface="Tahoma"/>
            </a:rPr>
            <a:t> </a:t>
          </a:r>
          <a:endParaRPr lang="en-US" sz="900" b="1" kern="1200" dirty="0">
            <a:latin typeface="Tahoma"/>
            <a:cs typeface="Tahoma"/>
          </a:endParaRPr>
        </a:p>
      </dsp:txBody>
      <dsp:txXfrm>
        <a:off x="792259" y="161404"/>
        <a:ext cx="591590" cy="591590"/>
      </dsp:txXfrm>
    </dsp:sp>
    <dsp:sp modelId="{0091F196-C979-CE42-8963-D675C56FE95A}">
      <dsp:nvSpPr>
        <dsp:cNvPr id="0" name=""/>
        <dsp:cNvSpPr/>
      </dsp:nvSpPr>
      <dsp:spPr>
        <a:xfrm>
          <a:off x="1339045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8057"/>
            <a:satOff val="-490"/>
            <a:lumOff val="15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1430" rIns="46043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Tahoma"/>
              <a:cs typeface="Tahoma"/>
            </a:rPr>
            <a:t> </a:t>
          </a:r>
          <a:endParaRPr lang="en-US" sz="900" b="1" kern="1200" dirty="0">
            <a:latin typeface="Tahoma"/>
            <a:cs typeface="Tahoma"/>
          </a:endParaRPr>
        </a:p>
      </dsp:txBody>
      <dsp:txXfrm>
        <a:off x="1461567" y="161404"/>
        <a:ext cx="591590" cy="591590"/>
      </dsp:txXfrm>
    </dsp:sp>
    <dsp:sp modelId="{2B5E204B-1665-9743-A09C-22CFD8439771}">
      <dsp:nvSpPr>
        <dsp:cNvPr id="0" name=""/>
        <dsp:cNvSpPr/>
      </dsp:nvSpPr>
      <dsp:spPr>
        <a:xfrm>
          <a:off x="2008352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12086"/>
            <a:satOff val="-735"/>
            <a:lumOff val="23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0160" rIns="46043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Tahoma"/>
              <a:cs typeface="Tahoma"/>
            </a:rPr>
            <a:t>Testing &amp; Prep</a:t>
          </a:r>
          <a:endParaRPr lang="en-US" sz="800" b="1" kern="1200" dirty="0">
            <a:latin typeface="Tahoma"/>
            <a:cs typeface="Tahoma"/>
          </a:endParaRPr>
        </a:p>
      </dsp:txBody>
      <dsp:txXfrm>
        <a:off x="2130874" y="161404"/>
        <a:ext cx="591590" cy="591590"/>
      </dsp:txXfrm>
    </dsp:sp>
    <dsp:sp modelId="{B2B12442-5458-994E-BA34-A8F0F38ADC79}">
      <dsp:nvSpPr>
        <dsp:cNvPr id="0" name=""/>
        <dsp:cNvSpPr/>
      </dsp:nvSpPr>
      <dsp:spPr>
        <a:xfrm>
          <a:off x="2677660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16114"/>
            <a:satOff val="-980"/>
            <a:lumOff val="312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1430" rIns="46043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Tahoma"/>
              <a:cs typeface="Tahoma"/>
            </a:rPr>
            <a:t> </a:t>
          </a:r>
          <a:endParaRPr lang="en-US" sz="900" b="1" kern="1200" dirty="0">
            <a:latin typeface="Tahoma"/>
            <a:cs typeface="Tahoma"/>
          </a:endParaRPr>
        </a:p>
      </dsp:txBody>
      <dsp:txXfrm>
        <a:off x="2800182" y="161404"/>
        <a:ext cx="591590" cy="5915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F1B1B-1353-FB4B-B7C9-F0A630CCC0B3}">
      <dsp:nvSpPr>
        <dsp:cNvPr id="0" name=""/>
        <dsp:cNvSpPr/>
      </dsp:nvSpPr>
      <dsp:spPr>
        <a:xfrm>
          <a:off x="0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0160" rIns="46043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Tahoma"/>
              <a:cs typeface="Tahoma"/>
            </a:rPr>
            <a:t> </a:t>
          </a:r>
          <a:endParaRPr lang="en-US" sz="800" b="1" kern="1200" dirty="0">
            <a:latin typeface="Tahoma"/>
            <a:cs typeface="Tahoma"/>
          </a:endParaRPr>
        </a:p>
      </dsp:txBody>
      <dsp:txXfrm>
        <a:off x="122522" y="161404"/>
        <a:ext cx="591590" cy="591590"/>
      </dsp:txXfrm>
    </dsp:sp>
    <dsp:sp modelId="{BA111640-92DD-114A-8174-07FCEFC0A672}">
      <dsp:nvSpPr>
        <dsp:cNvPr id="0" name=""/>
        <dsp:cNvSpPr/>
      </dsp:nvSpPr>
      <dsp:spPr>
        <a:xfrm>
          <a:off x="669737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4029"/>
            <a:satOff val="-245"/>
            <a:lumOff val="7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1430" rIns="46043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Tahoma"/>
              <a:cs typeface="Tahoma"/>
            </a:rPr>
            <a:t> </a:t>
          </a:r>
          <a:endParaRPr lang="en-US" sz="900" b="1" kern="1200" dirty="0">
            <a:latin typeface="Tahoma"/>
            <a:cs typeface="Tahoma"/>
          </a:endParaRPr>
        </a:p>
      </dsp:txBody>
      <dsp:txXfrm>
        <a:off x="792259" y="161404"/>
        <a:ext cx="591590" cy="591590"/>
      </dsp:txXfrm>
    </dsp:sp>
    <dsp:sp modelId="{0091F196-C979-CE42-8963-D675C56FE95A}">
      <dsp:nvSpPr>
        <dsp:cNvPr id="0" name=""/>
        <dsp:cNvSpPr/>
      </dsp:nvSpPr>
      <dsp:spPr>
        <a:xfrm>
          <a:off x="1339045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8057"/>
            <a:satOff val="-490"/>
            <a:lumOff val="15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1430" rIns="46043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Tahoma"/>
              <a:cs typeface="Tahoma"/>
            </a:rPr>
            <a:t> </a:t>
          </a:r>
          <a:endParaRPr lang="en-US" sz="900" b="1" kern="1200" dirty="0">
            <a:latin typeface="Tahoma"/>
            <a:cs typeface="Tahoma"/>
          </a:endParaRPr>
        </a:p>
      </dsp:txBody>
      <dsp:txXfrm>
        <a:off x="1461567" y="161404"/>
        <a:ext cx="591590" cy="591590"/>
      </dsp:txXfrm>
    </dsp:sp>
    <dsp:sp modelId="{2B5E204B-1665-9743-A09C-22CFD8439771}">
      <dsp:nvSpPr>
        <dsp:cNvPr id="0" name=""/>
        <dsp:cNvSpPr/>
      </dsp:nvSpPr>
      <dsp:spPr>
        <a:xfrm>
          <a:off x="2008352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12086"/>
            <a:satOff val="-735"/>
            <a:lumOff val="23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1430" rIns="46043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latin typeface="Tahoma"/>
              <a:cs typeface="Tahoma"/>
            </a:rPr>
            <a:t> </a:t>
          </a:r>
          <a:endParaRPr lang="en-US" sz="900" b="1" kern="1200" dirty="0">
            <a:latin typeface="Tahoma"/>
            <a:cs typeface="Tahoma"/>
          </a:endParaRPr>
        </a:p>
      </dsp:txBody>
      <dsp:txXfrm>
        <a:off x="2130874" y="161404"/>
        <a:ext cx="591590" cy="591590"/>
      </dsp:txXfrm>
    </dsp:sp>
    <dsp:sp modelId="{B2B12442-5458-994E-BA34-A8F0F38ADC79}">
      <dsp:nvSpPr>
        <dsp:cNvPr id="0" name=""/>
        <dsp:cNvSpPr/>
      </dsp:nvSpPr>
      <dsp:spPr>
        <a:xfrm>
          <a:off x="2677660" y="38882"/>
          <a:ext cx="836634" cy="836634"/>
        </a:xfrm>
        <a:prstGeom prst="ellipse">
          <a:avLst/>
        </a:prstGeom>
        <a:solidFill>
          <a:schemeClr val="accent1">
            <a:shade val="80000"/>
            <a:alpha val="50000"/>
            <a:hueOff val="16114"/>
            <a:satOff val="-980"/>
            <a:lumOff val="312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043" tIns="10160" rIns="46043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Tahoma"/>
              <a:cs typeface="Tahoma"/>
            </a:rPr>
            <a:t>Deployment &amp; Support</a:t>
          </a:r>
          <a:endParaRPr lang="en-US" sz="800" b="1" kern="1200" dirty="0">
            <a:latin typeface="Tahoma"/>
            <a:cs typeface="Tahoma"/>
          </a:endParaRPr>
        </a:p>
      </dsp:txBody>
      <dsp:txXfrm>
        <a:off x="2800182" y="161404"/>
        <a:ext cx="591590" cy="5915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31FC5-AB92-C447-BAB1-24C9730B6E4F}">
      <dsp:nvSpPr>
        <dsp:cNvPr id="0" name=""/>
        <dsp:cNvSpPr/>
      </dsp:nvSpPr>
      <dsp:spPr>
        <a:xfrm>
          <a:off x="2258286" y="-13696"/>
          <a:ext cx="1861605" cy="1065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/>
              <a:cs typeface="Tahoma"/>
            </a:rPr>
            <a:t>Alignment</a:t>
          </a:r>
        </a:p>
      </dsp:txBody>
      <dsp:txXfrm>
        <a:off x="2530912" y="142303"/>
        <a:ext cx="1316353" cy="753230"/>
      </dsp:txXfrm>
    </dsp:sp>
    <dsp:sp modelId="{D2ACAA82-40C0-B748-9A8D-CB91CA64B4DF}">
      <dsp:nvSpPr>
        <dsp:cNvPr id="0" name=""/>
        <dsp:cNvSpPr/>
      </dsp:nvSpPr>
      <dsp:spPr>
        <a:xfrm rot="1833226">
          <a:off x="3901763" y="831296"/>
          <a:ext cx="225050" cy="349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ahoma"/>
            <a:cs typeface="Tahoma"/>
          </a:endParaRPr>
        </a:p>
      </dsp:txBody>
      <dsp:txXfrm>
        <a:off x="3906450" y="884032"/>
        <a:ext cx="157535" cy="209693"/>
      </dsp:txXfrm>
    </dsp:sp>
    <dsp:sp modelId="{A97A4ADF-65FB-0944-9F6F-394DF78024A1}">
      <dsp:nvSpPr>
        <dsp:cNvPr id="0" name=""/>
        <dsp:cNvSpPr/>
      </dsp:nvSpPr>
      <dsp:spPr>
        <a:xfrm>
          <a:off x="3919654" y="967024"/>
          <a:ext cx="1861605" cy="1065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/>
              <a:cs typeface="Tahoma"/>
            </a:rPr>
            <a:t>Communication</a:t>
          </a:r>
          <a:endParaRPr lang="en-US" sz="1400" kern="1200" dirty="0">
            <a:latin typeface="Tahoma"/>
            <a:cs typeface="Tahoma"/>
          </a:endParaRPr>
        </a:p>
      </dsp:txBody>
      <dsp:txXfrm>
        <a:off x="4192280" y="1123023"/>
        <a:ext cx="1316353" cy="753230"/>
      </dsp:txXfrm>
    </dsp:sp>
    <dsp:sp modelId="{E17E43D7-F66A-4140-B9C1-B3DF41A5DDDE}">
      <dsp:nvSpPr>
        <dsp:cNvPr id="0" name=""/>
        <dsp:cNvSpPr/>
      </dsp:nvSpPr>
      <dsp:spPr>
        <a:xfrm rot="6642497">
          <a:off x="4494805" y="2010573"/>
          <a:ext cx="192884" cy="349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ahoma"/>
            <a:cs typeface="Tahoma"/>
          </a:endParaRPr>
        </a:p>
      </dsp:txBody>
      <dsp:txXfrm rot="10800000">
        <a:off x="4533968" y="2053407"/>
        <a:ext cx="135019" cy="209693"/>
      </dsp:txXfrm>
    </dsp:sp>
    <dsp:sp modelId="{597650CD-395F-7848-946E-FF519E481289}">
      <dsp:nvSpPr>
        <dsp:cNvPr id="0" name=""/>
        <dsp:cNvSpPr/>
      </dsp:nvSpPr>
      <dsp:spPr>
        <a:xfrm>
          <a:off x="3397374" y="2348593"/>
          <a:ext cx="1861605" cy="1065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/>
              <a:cs typeface="Tahoma"/>
            </a:rPr>
            <a:t>Training</a:t>
          </a:r>
          <a:endParaRPr lang="en-US" sz="1400" kern="1200" dirty="0">
            <a:latin typeface="Tahoma"/>
            <a:cs typeface="Tahoma"/>
          </a:endParaRPr>
        </a:p>
      </dsp:txBody>
      <dsp:txXfrm>
        <a:off x="3670000" y="2504592"/>
        <a:ext cx="1316353" cy="753230"/>
      </dsp:txXfrm>
    </dsp:sp>
    <dsp:sp modelId="{DFB5EE02-5D56-E741-BC1B-1DFDC01A7F9B}">
      <dsp:nvSpPr>
        <dsp:cNvPr id="0" name=""/>
        <dsp:cNvSpPr/>
      </dsp:nvSpPr>
      <dsp:spPr>
        <a:xfrm rot="10769311">
          <a:off x="3149901" y="2716045"/>
          <a:ext cx="210071" cy="349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ahoma"/>
            <a:cs typeface="Tahoma"/>
          </a:endParaRPr>
        </a:p>
      </dsp:txBody>
      <dsp:txXfrm rot="10800000">
        <a:off x="3212921" y="2785661"/>
        <a:ext cx="147050" cy="209693"/>
      </dsp:txXfrm>
    </dsp:sp>
    <dsp:sp modelId="{1279567B-04E8-2D4F-B753-B1A4704F04E8}">
      <dsp:nvSpPr>
        <dsp:cNvPr id="0" name=""/>
        <dsp:cNvSpPr/>
      </dsp:nvSpPr>
      <dsp:spPr>
        <a:xfrm>
          <a:off x="1242077" y="2367835"/>
          <a:ext cx="1861605" cy="1065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/>
              <a:cs typeface="Tahoma"/>
            </a:rPr>
            <a:t>Support</a:t>
          </a:r>
          <a:endParaRPr lang="en-US" sz="1400" kern="1200" dirty="0">
            <a:latin typeface="Tahoma"/>
            <a:cs typeface="Tahoma"/>
          </a:endParaRPr>
        </a:p>
      </dsp:txBody>
      <dsp:txXfrm>
        <a:off x="1514703" y="2523834"/>
        <a:ext cx="1316353" cy="753230"/>
      </dsp:txXfrm>
    </dsp:sp>
    <dsp:sp modelId="{826F9064-EDCF-394A-83B7-4DF21BE9F43A}">
      <dsp:nvSpPr>
        <dsp:cNvPr id="0" name=""/>
        <dsp:cNvSpPr/>
      </dsp:nvSpPr>
      <dsp:spPr>
        <a:xfrm rot="14194647">
          <a:off x="1580166" y="2026700"/>
          <a:ext cx="262820" cy="349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ahoma"/>
            <a:cs typeface="Tahoma"/>
          </a:endParaRPr>
        </a:p>
      </dsp:txBody>
      <dsp:txXfrm rot="10800000">
        <a:off x="1641304" y="2129501"/>
        <a:ext cx="183974" cy="209693"/>
      </dsp:txXfrm>
    </dsp:sp>
    <dsp:sp modelId="{0C5CEC18-5E04-2A4B-AF98-ADA0357CABE2}">
      <dsp:nvSpPr>
        <dsp:cNvPr id="0" name=""/>
        <dsp:cNvSpPr/>
      </dsp:nvSpPr>
      <dsp:spPr>
        <a:xfrm>
          <a:off x="311276" y="957409"/>
          <a:ext cx="1861605" cy="1065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/>
              <a:cs typeface="Tahoma"/>
            </a:rPr>
            <a:t>Measurement</a:t>
          </a:r>
          <a:endParaRPr lang="en-US" sz="1400" kern="1200" dirty="0">
            <a:latin typeface="Tahoma"/>
            <a:cs typeface="Tahoma"/>
          </a:endParaRPr>
        </a:p>
      </dsp:txBody>
      <dsp:txXfrm>
        <a:off x="583902" y="1113408"/>
        <a:ext cx="1316353" cy="753230"/>
      </dsp:txXfrm>
    </dsp:sp>
    <dsp:sp modelId="{2247DC43-063F-DF48-BF3A-93C601873D18}">
      <dsp:nvSpPr>
        <dsp:cNvPr id="0" name=""/>
        <dsp:cNvSpPr/>
      </dsp:nvSpPr>
      <dsp:spPr>
        <a:xfrm rot="20009488">
          <a:off x="2046426" y="833794"/>
          <a:ext cx="322005" cy="349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ahoma"/>
            <a:cs typeface="Tahoma"/>
          </a:endParaRPr>
        </a:p>
      </dsp:txBody>
      <dsp:txXfrm>
        <a:off x="2051504" y="925249"/>
        <a:ext cx="225404" cy="209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94EC4F-F803-4556-B733-53FB22D5E0A2}" type="datetimeFigureOut">
              <a:rPr lang="en-US" smtClean="0">
                <a:latin typeface="Arial" panose="020B0604020202020204" pitchFamily="34" charset="0"/>
              </a:rPr>
              <a:pPr/>
              <a:t>8/15/16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4C820E-DE3F-4617-B4EA-1A2D0C234107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F28561C-10BF-4DC3-9806-F45BF09C4604}" type="datetimeFigureOut">
              <a:rPr lang="en-US" smtClean="0"/>
              <a:pPr/>
              <a:t>8/15/16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09D3260-5D5F-49F7-B476-0268A2208E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7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Thank you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       We are excited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Paint a vision of what’s possible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20-30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mins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slid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Interactive  - more fun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92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>
                <a:latin typeface="Arial" charset="0"/>
              </a:rPr>
              <a:t>You will see:</a:t>
            </a:r>
            <a:endParaRPr lang="en-US" baseline="0" dirty="0" smtClean="0">
              <a:latin typeface="Arial" charset="0"/>
            </a:endParaRPr>
          </a:p>
          <a:p>
            <a:pPr marL="0" indent="0">
              <a:buFont typeface="Arial"/>
              <a:buNone/>
            </a:pPr>
            <a:endParaRPr lang="en-US" baseline="0" dirty="0" smtClean="0">
              <a:latin typeface="Arial" charset="0"/>
            </a:endParaRPr>
          </a:p>
          <a:p>
            <a:pPr marL="0" indent="0">
              <a:buFont typeface="Arial"/>
              <a:buNone/>
            </a:pPr>
            <a:r>
              <a:rPr lang="en-US" baseline="0" dirty="0" smtClean="0">
                <a:latin typeface="Arial" charset="0"/>
              </a:rPr>
              <a:t>Modern user interface            any device any place anywhere</a:t>
            </a:r>
            <a:endParaRPr lang="en-US" dirty="0" smtClean="0">
              <a:latin typeface="Arial" charset="0"/>
            </a:endParaRPr>
          </a:p>
          <a:p>
            <a:pPr marL="0" indent="0">
              <a:buFont typeface="Arial"/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latin typeface="Arial" charset="0"/>
              </a:rPr>
              <a:t>Extremely flexible -   Customization is not a bad word</a:t>
            </a:r>
          </a:p>
          <a:p>
            <a:pPr marL="0" indent="0">
              <a:buFont typeface="Arial"/>
              <a:buNone/>
            </a:pPr>
            <a:endParaRPr lang="en-US" sz="1100" dirty="0">
              <a:latin typeface="Arial" charset="0"/>
              <a:cs typeface="Arial" charset="0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latin typeface="Arial" charset="0"/>
              </a:rPr>
              <a:t>BI</a:t>
            </a:r>
            <a:r>
              <a:rPr lang="en-US" baseline="0" dirty="0" smtClean="0">
                <a:latin typeface="Arial" charset="0"/>
              </a:rPr>
              <a:t> included - </a:t>
            </a:r>
            <a:r>
              <a:rPr lang="en-US" dirty="0" smtClean="0">
                <a:latin typeface="Arial" charset="0"/>
              </a:rPr>
              <a:t>First screen is </a:t>
            </a:r>
            <a:r>
              <a:rPr lang="en-US" dirty="0" err="1" smtClean="0">
                <a:latin typeface="Arial" charset="0"/>
              </a:rPr>
              <a:t>customizeable</a:t>
            </a:r>
            <a:r>
              <a:rPr lang="en-US" dirty="0" smtClean="0">
                <a:latin typeface="Arial" charset="0"/>
              </a:rPr>
              <a:t> dashboard </a:t>
            </a:r>
          </a:p>
          <a:p>
            <a:pPr marL="0" indent="0">
              <a:buFont typeface="Arial"/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latin typeface="Arial" charset="0"/>
              </a:rPr>
              <a:t>Commerce</a:t>
            </a:r>
            <a:r>
              <a:rPr lang="en-US" baseline="0" dirty="0" smtClean="0">
                <a:latin typeface="Arial" charset="0"/>
              </a:rPr>
              <a:t> Ready - web store, taxes, </a:t>
            </a:r>
            <a:r>
              <a:rPr lang="en-US" baseline="0" dirty="0" err="1" smtClean="0">
                <a:latin typeface="Arial" charset="0"/>
              </a:rPr>
              <a:t>etc</a:t>
            </a:r>
            <a:r>
              <a:rPr lang="en-US" dirty="0" smtClean="0">
                <a:latin typeface="Arial" charset="0"/>
              </a:rPr>
              <a:t>    </a:t>
            </a:r>
            <a:endParaRPr lang="en-US" baseline="0" dirty="0" smtClean="0">
              <a:latin typeface="Arial" charset="0"/>
            </a:endParaRPr>
          </a:p>
          <a:p>
            <a:pPr marL="0" indent="0">
              <a:buFont typeface="Arial"/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latin typeface="Arial" charset="0"/>
              </a:rPr>
              <a:t>30,000</a:t>
            </a:r>
            <a:r>
              <a:rPr lang="en-US" dirty="0">
                <a:latin typeface="Arial" charset="0"/>
              </a:rPr>
              <a:t>+ </a:t>
            </a:r>
            <a:r>
              <a:rPr lang="en-US" dirty="0" smtClean="0">
                <a:latin typeface="Arial" charset="0"/>
              </a:rPr>
              <a:t>on</a:t>
            </a:r>
            <a:r>
              <a:rPr lang="en-US" baseline="0" dirty="0" smtClean="0">
                <a:latin typeface="Arial" charset="0"/>
              </a:rPr>
              <a:t> same code       bugs are rare</a:t>
            </a:r>
          </a:p>
          <a:p>
            <a:pPr marL="0" indent="0">
              <a:buFont typeface="Arial"/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latin typeface="Arial" charset="0"/>
              </a:rPr>
              <a:t>In</a:t>
            </a:r>
            <a:r>
              <a:rPr lang="en-US" baseline="0" dirty="0" smtClean="0">
                <a:latin typeface="Arial" charset="0"/>
              </a:rPr>
              <a:t> on </a:t>
            </a:r>
            <a:r>
              <a:rPr lang="en-US" baseline="0" dirty="0" err="1" smtClean="0">
                <a:latin typeface="Arial" charset="0"/>
              </a:rPr>
              <a:t>prem</a:t>
            </a:r>
            <a:r>
              <a:rPr lang="en-US" dirty="0" smtClean="0">
                <a:latin typeface="Arial" charset="0"/>
              </a:rPr>
              <a:t> software imp – 40% was making software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98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Collection of applications with prebuilt integration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Box – store your docs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Noticed </a:t>
            </a:r>
            <a:r>
              <a:rPr lang="en-US" baseline="0" dirty="0" err="1" smtClean="0"/>
              <a:t>Expensify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This is just a subset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62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All</a:t>
            </a:r>
            <a:r>
              <a:rPr lang="en-US" sz="1800" baseline="0" dirty="0" smtClean="0"/>
              <a:t> this info on your phone....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A6A6A6"/>
              </a:solidFill>
              <a:latin typeface="Arial" charset="0"/>
            </a:endParaRPr>
          </a:p>
          <a:p>
            <a:r>
              <a:rPr lang="en-US" dirty="0" err="1" smtClean="0"/>
              <a:t>Soclal</a:t>
            </a:r>
            <a:r>
              <a:rPr lang="en-US" baseline="0" dirty="0" smtClean="0"/>
              <a:t> – collaborate on projects, customers, etc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2811D2-C973-F04E-A1DF-E76B63647C5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91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85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</a:t>
            </a:r>
            <a:r>
              <a:rPr lang="en-US" baseline="0" dirty="0" smtClean="0"/>
              <a:t> said 4 similar scoped and 1 industry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#1 in </a:t>
            </a:r>
            <a:r>
              <a:rPr lang="en-US" baseline="0" dirty="0" err="1" smtClean="0"/>
              <a:t>Mfg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25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Wal</a:t>
            </a:r>
            <a:r>
              <a:rPr lang="en-US" baseline="0" dirty="0" smtClean="0"/>
              <a:t> Mart as a client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Bank of America – in vault = in bank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19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Stated objectives: systematic processes and maintain flexibility</a:t>
            </a:r>
          </a:p>
          <a:p>
            <a:endParaRPr lang="en-US" dirty="0" smtClean="0"/>
          </a:p>
          <a:p>
            <a:r>
              <a:rPr lang="en-US" dirty="0" smtClean="0"/>
              <a:t>Path and purpose      -  Reverse Logistics</a:t>
            </a:r>
          </a:p>
          <a:p>
            <a:endParaRPr lang="en-US" dirty="0" smtClean="0"/>
          </a:p>
          <a:p>
            <a:r>
              <a:rPr lang="en-US" dirty="0" smtClean="0"/>
              <a:t>Extensive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39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baseline="0" dirty="0" smtClean="0">
                <a:solidFill>
                  <a:srgbClr val="F75D22"/>
                </a:solidFill>
              </a:rPr>
              <a:t>In North America, we have NACHA, (US, Canada)</a:t>
            </a:r>
          </a:p>
          <a:p>
            <a:r>
              <a:rPr lang="en-PH" baseline="0" dirty="0" smtClean="0">
                <a:solidFill>
                  <a:srgbClr val="F75D22"/>
                </a:solidFill>
              </a:rPr>
              <a:t>South America - Brazil</a:t>
            </a:r>
          </a:p>
          <a:p>
            <a:endParaRPr lang="en-PH" baseline="0" dirty="0" smtClean="0">
              <a:solidFill>
                <a:srgbClr val="F75D22"/>
              </a:solidFill>
            </a:endParaRPr>
          </a:p>
          <a:p>
            <a:r>
              <a:rPr lang="en-PH" baseline="0" dirty="0" smtClean="0">
                <a:solidFill>
                  <a:srgbClr val="F75D22"/>
                </a:solidFill>
              </a:rPr>
              <a:t>Europe – Austria, Belgium, Czech Republic, France, Germany, Hungary, Ireland, Italy, Luxembourg, Netherlands, Spain, UK</a:t>
            </a:r>
          </a:p>
          <a:p>
            <a:r>
              <a:rPr lang="en-PH" baseline="0" dirty="0" err="1" smtClean="0">
                <a:solidFill>
                  <a:srgbClr val="F75D22"/>
                </a:solidFill>
              </a:rPr>
              <a:t>AsiaPacific</a:t>
            </a:r>
            <a:r>
              <a:rPr lang="en-PH" baseline="0" dirty="0" smtClean="0">
                <a:solidFill>
                  <a:srgbClr val="F75D22"/>
                </a:solidFill>
              </a:rPr>
              <a:t>, Australia and New Zealand – Japan, Singapore, HK, Au and NZ</a:t>
            </a:r>
          </a:p>
          <a:p>
            <a:endParaRPr lang="en-PH" baseline="0" dirty="0" smtClean="0">
              <a:solidFill>
                <a:srgbClr val="F75D22"/>
              </a:solidFill>
            </a:endParaRPr>
          </a:p>
          <a:p>
            <a:endParaRPr lang="en-PH" baseline="0" dirty="0" smtClean="0">
              <a:solidFill>
                <a:srgbClr val="F75D22"/>
              </a:solidFill>
            </a:endParaRPr>
          </a:p>
          <a:p>
            <a:r>
              <a:rPr lang="en-US" dirty="0" smtClean="0">
                <a:solidFill>
                  <a:srgbClr val="F75D22"/>
                </a:solidFill>
              </a:rPr>
              <a:t>We have a total of 58 formats.</a:t>
            </a:r>
          </a:p>
          <a:p>
            <a:endParaRPr lang="en-US" dirty="0" smtClean="0">
              <a:solidFill>
                <a:srgbClr val="F75D22"/>
              </a:solidFill>
            </a:endParaRPr>
          </a:p>
          <a:p>
            <a:r>
              <a:rPr lang="en-PH" dirty="0" smtClean="0">
                <a:solidFill>
                  <a:srgbClr val="F75D22"/>
                </a:solidFill>
              </a:rPr>
              <a:t>46</a:t>
            </a:r>
            <a:r>
              <a:rPr lang="en-PH" baseline="0" dirty="0" smtClean="0">
                <a:solidFill>
                  <a:srgbClr val="F75D22"/>
                </a:solidFill>
              </a:rPr>
              <a:t> standard</a:t>
            </a:r>
            <a:r>
              <a:rPr lang="en-PH" dirty="0" smtClean="0">
                <a:solidFill>
                  <a:srgbClr val="F75D22"/>
                </a:solidFill>
              </a:rPr>
              <a:t> formats</a:t>
            </a:r>
            <a:r>
              <a:rPr lang="en-PH" baseline="0" dirty="0" smtClean="0">
                <a:solidFill>
                  <a:srgbClr val="F75D22"/>
                </a:solidFill>
              </a:rPr>
              <a:t> for EFT</a:t>
            </a:r>
          </a:p>
          <a:p>
            <a:r>
              <a:rPr lang="en-PH" baseline="0" dirty="0" smtClean="0">
                <a:solidFill>
                  <a:srgbClr val="F75D22"/>
                </a:solidFill>
              </a:rPr>
              <a:t>9 formats for Direct Debit</a:t>
            </a:r>
          </a:p>
          <a:p>
            <a:r>
              <a:rPr lang="en-PH" baseline="0" dirty="0" smtClean="0">
                <a:solidFill>
                  <a:srgbClr val="F75D22"/>
                </a:solidFill>
              </a:rPr>
              <a:t>3 Positive Pay</a:t>
            </a:r>
          </a:p>
          <a:p>
            <a:endParaRPr lang="en-PH" baseline="0" dirty="0" smtClean="0">
              <a:solidFill>
                <a:srgbClr val="F75D22"/>
              </a:solidFill>
            </a:endParaRPr>
          </a:p>
          <a:p>
            <a:endParaRPr lang="en-PH" baseline="0" dirty="0" smtClean="0">
              <a:solidFill>
                <a:srgbClr val="F75D2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77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aseline="0" dirty="0" smtClean="0">
                <a:ea typeface="ＭＳ Ｐゴシック" charset="0"/>
                <a:cs typeface="ＭＳ Ｐゴシック" charset="0"/>
              </a:rPr>
              <a:t>Users - Personalize dashboard to show what they care about</a:t>
            </a:r>
          </a:p>
          <a:p>
            <a:endParaRPr lang="en-US" sz="2200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sz="2200" baseline="0" dirty="0" smtClean="0">
                <a:ea typeface="ＭＳ Ｐゴシック" charset="0"/>
                <a:cs typeface="ＭＳ Ｐゴシック" charset="0"/>
              </a:rPr>
              <a:t>Power User in each </a:t>
            </a:r>
            <a:r>
              <a:rPr lang="en-US" sz="2200" baseline="0" dirty="0" err="1" smtClean="0">
                <a:ea typeface="ＭＳ Ｐゴシック" charset="0"/>
                <a:cs typeface="ＭＳ Ｐゴシック" charset="0"/>
              </a:rPr>
              <a:t>dept</a:t>
            </a:r>
            <a:r>
              <a:rPr lang="en-US" sz="2200" baseline="0" dirty="0" smtClean="0">
                <a:ea typeface="ＭＳ Ｐゴシック" charset="0"/>
                <a:cs typeface="ＭＳ Ｐゴシック" charset="0"/>
              </a:rPr>
              <a:t>                Point and click tools</a:t>
            </a:r>
          </a:p>
          <a:p>
            <a:endParaRPr lang="en-US" sz="2200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sz="2200" baseline="0" dirty="0" smtClean="0">
                <a:ea typeface="ＭＳ Ｐゴシック" charset="0"/>
                <a:cs typeface="ＭＳ Ｐゴシック" charset="0"/>
              </a:rPr>
              <a:t>Developers for heavy lifting       </a:t>
            </a:r>
            <a:r>
              <a:rPr lang="en-US" sz="2200" baseline="0" dirty="0" err="1" smtClean="0">
                <a:ea typeface="ＭＳ Ｐゴシック" charset="0"/>
                <a:cs typeface="ＭＳ Ｐゴシック" charset="0"/>
              </a:rPr>
              <a:t>inVested</a:t>
            </a:r>
            <a:endParaRPr lang="en-US" sz="2200" baseline="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64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TRACK:</a:t>
            </a:r>
          </a:p>
          <a:p>
            <a:r>
              <a:rPr lang="en-US" b="1" dirty="0" smtClean="0"/>
              <a:t>Maintenance-Centric: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a</a:t>
            </a:r>
            <a:r>
              <a:rPr lang="en-US" dirty="0" smtClean="0"/>
              <a:t>ccording to leading analyst firms</a:t>
            </a:r>
            <a:r>
              <a:rPr lang="en-US" baseline="0" dirty="0" smtClean="0"/>
              <a:t> more than 60% of organizations run on older versions of software putting you in an endless maintenance cycle of trying to keep your old system operational.</a:t>
            </a:r>
          </a:p>
          <a:p>
            <a:pPr marL="174708" indent="-174708">
              <a:buFont typeface="Arial"/>
              <a:buChar char="•"/>
            </a:pPr>
            <a:r>
              <a:rPr lang="en-US" baseline="0" dirty="0" smtClean="0"/>
              <a:t>To keep it secure, you have to enforce firewalls which hamper accessibility and international growth</a:t>
            </a:r>
          </a:p>
          <a:p>
            <a:pPr marL="174708" indent="-174708">
              <a:buFont typeface="Arial"/>
              <a:buChar char="•"/>
            </a:pPr>
            <a:r>
              <a:rPr lang="en-US" baseline="0" dirty="0" smtClean="0"/>
              <a:t>Its hard to learn to use and even harder to use effectively on a day-to-day basis</a:t>
            </a:r>
          </a:p>
          <a:p>
            <a:pPr marL="174708" indent="-174708">
              <a:buFont typeface="Arial"/>
              <a:buChar char="•"/>
            </a:pPr>
            <a:r>
              <a:rPr lang="en-US" baseline="0" dirty="0" smtClean="0"/>
              <a:t>The UI is clunky and not optimized for today’s new paradigms of accessibility or behavior</a:t>
            </a:r>
          </a:p>
          <a:p>
            <a:pPr marL="174708" indent="-174708">
              <a:buFont typeface="Arial"/>
              <a:buChar char="•"/>
            </a:pPr>
            <a:r>
              <a:rPr lang="en-US" baseline="0" dirty="0" smtClean="0"/>
              <a:t>If you’re lucky enough to get reporting out of it at all, its only a look back into the past and adds minimal strategic value</a:t>
            </a:r>
          </a:p>
          <a:p>
            <a:r>
              <a:rPr lang="en-US" b="1" dirty="0" smtClean="0"/>
              <a:t>Innovation-Centric:</a:t>
            </a:r>
            <a:r>
              <a:rPr lang="en-US" b="1" baseline="0" dirty="0" smtClean="0"/>
              <a:t> </a:t>
            </a:r>
            <a:r>
              <a:rPr lang="en-US" dirty="0" smtClean="0"/>
              <a:t>In sharp contrast to this world, NetSuite fosters</a:t>
            </a:r>
            <a:r>
              <a:rPr lang="en-US" baseline="0" dirty="0" smtClean="0"/>
              <a:t> innovation within every aspect of your organization </a:t>
            </a:r>
          </a:p>
          <a:p>
            <a:pPr marL="174708" indent="-174708">
              <a:buFont typeface="Arial"/>
              <a:buChar char="•"/>
            </a:pPr>
            <a:r>
              <a:rPr lang="en-US" baseline="0" dirty="0" smtClean="0"/>
              <a:t>Access all your important business metrics from anywhere, anytime</a:t>
            </a:r>
          </a:p>
          <a:p>
            <a:pPr marL="174708" indent="-174708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</a:rPr>
              <a:t>Its easy-to-use and more importantly, easy to learn so you can ramp your new employees faster and increase productivity of your long-time employees.</a:t>
            </a:r>
          </a:p>
          <a:p>
            <a:pPr marL="174708" indent="-174708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</a:rPr>
              <a:t>Modern consumer innovations such as social collaboration are built in, along with being optimized for the latest mobile devices</a:t>
            </a:r>
          </a:p>
          <a:p>
            <a:pPr marL="174708" indent="-174708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</a:rPr>
              <a:t>A key component to driving innovation across your organization are real-time analytics that allow you to make important course corrections and project changes  out into the future</a:t>
            </a:r>
            <a:endParaRPr lang="en-US" baseline="0" dirty="0" smtClean="0"/>
          </a:p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174708" indent="-174708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0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TVG Overview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Conceptual overview of NetSuite Solution</a:t>
            </a:r>
          </a:p>
          <a:p>
            <a:endParaRPr lang="en-US" dirty="0" smtClean="0"/>
          </a:p>
          <a:p>
            <a:r>
              <a:rPr lang="en-US" dirty="0" smtClean="0"/>
              <a:t>Then</a:t>
            </a:r>
            <a:r>
              <a:rPr lang="en-US" baseline="0" dirty="0" smtClean="0"/>
              <a:t> Demo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29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TRACK:</a:t>
            </a:r>
          </a:p>
          <a:p>
            <a:r>
              <a:rPr lang="en-US" dirty="0" smtClean="0"/>
              <a:t>With “The </a:t>
            </a:r>
            <a:r>
              <a:rPr lang="en-US" dirty="0" err="1" smtClean="0"/>
              <a:t>Consumerization</a:t>
            </a:r>
            <a:r>
              <a:rPr lang="en-US" dirty="0" smtClean="0"/>
              <a:t> of IT,</a:t>
            </a:r>
            <a:r>
              <a:rPr lang="en-US" baseline="0" dirty="0" smtClean="0"/>
              <a:t> </a:t>
            </a:r>
            <a:r>
              <a:rPr lang="en-US" dirty="0" smtClean="0"/>
              <a:t>expectations for business software have risen dramatically.  E</a:t>
            </a:r>
            <a:r>
              <a:rPr lang="en-US" baseline="0" dirty="0" smtClean="0"/>
              <a:t>mployee and customer expectations for an applications ease-of-use have forced companies to look for user friendly business applications.  NetSuite’s modern browser UI bridges the gap between consumer application experience and robust business application functionality.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22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21A51F1-E3A0-47C4-9715-4C7E8DF46022}" type="slidenum">
              <a:rPr lang="en-US" smtClean="0"/>
              <a:pPr eaLnBrk="1" hangingPunct="1">
                <a:defRPr/>
              </a:pPr>
              <a:t>24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TALK TRACK:</a:t>
            </a:r>
          </a:p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Looking across the universe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 of NetSuite customers, you’ll see the proven benefits to business operations that can only come from a modern business system with built in flexibility, has Business Intelligence for all, that is Commerce-ready. </a:t>
            </a: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&lt;sourcing notes&gt;</a:t>
            </a:r>
          </a:p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20-50% - nucleus</a:t>
            </a:r>
          </a:p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25-75% - nucleus</a:t>
            </a:r>
          </a:p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DSO is from BearingPoint </a:t>
            </a:r>
            <a:r>
              <a:rPr lang="en-US" altLang="en-US" dirty="0" err="1" smtClean="0">
                <a:latin typeface="Arial" pitchFamily="34" charset="0"/>
                <a:ea typeface="ＭＳ Ｐゴシック" pitchFamily="34" charset="-128"/>
              </a:rPr>
              <a:t>australia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, and </a:t>
            </a:r>
            <a:r>
              <a:rPr lang="en-US" altLang="en-US" dirty="0" err="1" smtClean="0">
                <a:latin typeface="Arial" pitchFamily="34" charset="0"/>
                <a:ea typeface="ＭＳ Ｐゴシック" pitchFamily="34" charset="-128"/>
              </a:rPr>
              <a:t>Peoplenet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 case studies</a:t>
            </a:r>
          </a:p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50%+ quote to cash (nucleus </a:t>
            </a:r>
            <a:r>
              <a:rPr lang="en-US" altLang="en-US" dirty="0" err="1" smtClean="0">
                <a:latin typeface="Arial" pitchFamily="34" charset="0"/>
                <a:ea typeface="ＭＳ Ｐゴシック" pitchFamily="34" charset="-128"/>
              </a:rPr>
              <a:t>sofware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 piece) and audit prep</a:t>
            </a:r>
          </a:p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50%= IT costs, is from SMB</a:t>
            </a:r>
          </a:p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677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transformation</a:t>
            </a:r>
          </a:p>
          <a:p>
            <a:endParaRPr lang="en-US" dirty="0" smtClean="0"/>
          </a:p>
          <a:p>
            <a:r>
              <a:rPr lang="en-US" dirty="0" smtClean="0"/>
              <a:t>Coming to a hotel near you = San Jose conference center Marriott</a:t>
            </a:r>
          </a:p>
          <a:p>
            <a:endParaRPr lang="en-US" dirty="0" smtClean="0"/>
          </a:p>
          <a:p>
            <a:r>
              <a:rPr lang="en-US" dirty="0" smtClean="0"/>
              <a:t>Brand</a:t>
            </a:r>
            <a:r>
              <a:rPr lang="en-US" baseline="0" dirty="0" smtClean="0"/>
              <a:t> standard for Marriott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Went from </a:t>
            </a:r>
            <a:r>
              <a:rPr lang="en-US" baseline="0" dirty="0" err="1" smtClean="0"/>
              <a:t>mfg</a:t>
            </a:r>
            <a:r>
              <a:rPr lang="en-US" baseline="0" dirty="0" smtClean="0"/>
              <a:t> only to installation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Went live 6/1   Transitioning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inVESTED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57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a customer in your industry</a:t>
            </a:r>
          </a:p>
          <a:p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 err="1" smtClean="0"/>
              <a:t>inVESTED</a:t>
            </a:r>
            <a:r>
              <a:rPr lang="en-US" dirty="0" smtClean="0"/>
              <a:t> customer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7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this slide first TVG</a:t>
            </a:r>
            <a:r>
              <a:rPr lang="en-US" baseline="0" dirty="0" smtClean="0"/>
              <a:t> Intro -   All about people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Joel – Founder and helps with biz </a:t>
            </a:r>
            <a:r>
              <a:rPr lang="en-US" dirty="0" err="1" smtClean="0"/>
              <a:t>dev</a:t>
            </a:r>
            <a:r>
              <a:rPr lang="en-US" dirty="0" smtClean="0"/>
              <a:t>,</a:t>
            </a:r>
            <a:r>
              <a:rPr lang="en-US" baseline="0" dirty="0" smtClean="0"/>
              <a:t> leadership and guidance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Jon – Sales – 15 years in </a:t>
            </a:r>
            <a:r>
              <a:rPr lang="en-US" dirty="0" err="1" smtClean="0"/>
              <a:t>erp</a:t>
            </a:r>
            <a:r>
              <a:rPr lang="en-US" dirty="0" smtClean="0"/>
              <a:t> industry</a:t>
            </a:r>
          </a:p>
          <a:p>
            <a:endParaRPr lang="en-US" dirty="0" smtClean="0"/>
          </a:p>
          <a:p>
            <a:r>
              <a:rPr lang="en-US" dirty="0" smtClean="0"/>
              <a:t>Cedric – Baseball umpire, 2 boys - son plays ball in College</a:t>
            </a:r>
          </a:p>
          <a:p>
            <a:endParaRPr lang="en-US" dirty="0" smtClean="0"/>
          </a:p>
          <a:p>
            <a:r>
              <a:rPr lang="en-US" dirty="0" smtClean="0"/>
              <a:t>John</a:t>
            </a:r>
            <a:r>
              <a:rPr lang="en-US" baseline="0" dirty="0" smtClean="0"/>
              <a:t> Mack – father of 2, new baby, Bachelor fan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71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years old</a:t>
            </a:r>
            <a:r>
              <a:rPr lang="en-US" baseline="0" dirty="0" smtClean="0"/>
              <a:t>        5 star        </a:t>
            </a:r>
            <a:r>
              <a:rPr lang="en-US" dirty="0" smtClean="0"/>
              <a:t>About 25 consultants</a:t>
            </a:r>
          </a:p>
          <a:p>
            <a:endParaRPr lang="en-US" dirty="0" smtClean="0"/>
          </a:p>
          <a:p>
            <a:r>
              <a:rPr lang="en-US" baseline="0" dirty="0" smtClean="0"/>
              <a:t>85 Customers         </a:t>
            </a:r>
            <a:r>
              <a:rPr lang="en-US" dirty="0" smtClean="0"/>
              <a:t>Downtown</a:t>
            </a:r>
            <a:r>
              <a:rPr lang="en-US" baseline="0" dirty="0" smtClean="0"/>
              <a:t> Plano             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tier one ERP backgrounds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Idustries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Mfg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Dist</a:t>
            </a:r>
            <a:r>
              <a:rPr lang="en-US" baseline="0" dirty="0" smtClean="0"/>
              <a:t>, service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</a:t>
            </a:r>
            <a:r>
              <a:rPr lang="en-US" baseline="0" dirty="0" err="1" smtClean="0"/>
              <a:t>netsuite</a:t>
            </a:r>
            <a:r>
              <a:rPr lang="en-US" baseline="0" dirty="0" smtClean="0"/>
              <a:t> -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4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Planning to implementation to long term support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Phase zero = Ease into implementation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Planning, Signature process modeling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Implementation – Slow or fast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Support – crawl walk run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consulting, Consistency, on site or remote, 15 min increments,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26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baseline="0" dirty="0" smtClean="0"/>
              <a:t>cloud ERP - Founded 1998      Acquired by Oracle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Number 1 in cloud ERP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$750m on a fast track to $1b    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30,000+</a:t>
            </a:r>
            <a:r>
              <a:rPr lang="en-US" baseline="0" dirty="0" smtClean="0"/>
              <a:t> customers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Small companies to large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72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NetSuite is a player in Food industry</a:t>
            </a:r>
          </a:p>
          <a:p>
            <a:endParaRPr lang="en-US" dirty="0" smtClean="0"/>
          </a:p>
          <a:p>
            <a:r>
              <a:rPr lang="en-US" dirty="0" smtClean="0"/>
              <a:t>Dedicated</a:t>
            </a:r>
            <a:r>
              <a:rPr lang="en-US" baseline="0" dirty="0" smtClean="0"/>
              <a:t> v</a:t>
            </a:r>
            <a:r>
              <a:rPr lang="en-US" dirty="0" smtClean="0"/>
              <a:t>ertical organization </a:t>
            </a:r>
          </a:p>
          <a:p>
            <a:endParaRPr lang="en-US" dirty="0" smtClean="0"/>
          </a:p>
          <a:p>
            <a:r>
              <a:rPr lang="en-US" dirty="0" smtClean="0"/>
              <a:t>Means - R&amp;D  </a:t>
            </a:r>
            <a:r>
              <a:rPr lang="en-US" smtClean="0"/>
              <a:t>and Investment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5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fastest growing FMS – not even close</a:t>
            </a:r>
          </a:p>
          <a:p>
            <a:endParaRPr lang="en-US" dirty="0" smtClean="0"/>
          </a:p>
          <a:p>
            <a:r>
              <a:rPr lang="en-US" dirty="0" smtClean="0"/>
              <a:t>2012</a:t>
            </a:r>
            <a:r>
              <a:rPr lang="en-US" baseline="0" dirty="0" smtClean="0"/>
              <a:t> – 8   2013 – 3  2014 – 1</a:t>
            </a:r>
            <a:r>
              <a:rPr lang="en-US" baseline="30000" dirty="0" smtClean="0"/>
              <a:t>st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Probably why Oracle bought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8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Complete Solution  Fins, projects, resource </a:t>
            </a:r>
            <a:r>
              <a:rPr lang="en-US" baseline="0" dirty="0" err="1" smtClean="0"/>
              <a:t>mgmt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proc</a:t>
            </a:r>
            <a:r>
              <a:rPr lang="en-US" baseline="0" dirty="0" smtClean="0"/>
              <a:t>, time entry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Platform and ERP as a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3260-5D5F-49F7-B476-0268A2208E9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7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76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026" name="Picture 2" descr="C:\Users\nickel\Desktop\NetSuite PPT Presentation_Full Size_r3-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100"/>
            <a:ext cx="9144000" cy="298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4476750"/>
          </a:xfrm>
          <a:prstGeom prst="rect">
            <a:avLst/>
          </a:prstGeom>
          <a:solidFill>
            <a:srgbClr val="006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47088"/>
            <a:ext cx="5336177" cy="381000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TheVestedGroup logo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2" y="4550595"/>
            <a:ext cx="1904720" cy="43651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961293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73628"/>
            <a:ext cx="9144000" cy="1992086"/>
          </a:xfrm>
          <a:prstGeom prst="rect">
            <a:avLst/>
          </a:prstGeom>
          <a:solidFill>
            <a:srgbClr val="006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nickel\Desktop\NetSuite PPT Presentation_Full Size_r3-1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4453128"/>
            <a:ext cx="1689100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47088"/>
            <a:ext cx="7772400" cy="38404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240280"/>
            <a:ext cx="7772400" cy="78867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494"/>
              </a:lnSpc>
              <a:buNone/>
              <a:defRPr sz="21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</a:t>
            </a:r>
            <a:endParaRPr lang="en-US" dirty="0"/>
          </a:p>
        </p:txBody>
      </p:sp>
      <p:pic>
        <p:nvPicPr>
          <p:cNvPr id="9" name="Picture 8" descr="TheVestedGroup logo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7" y="4462944"/>
            <a:ext cx="1904720" cy="43651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11510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225296"/>
            <a:ext cx="6583680" cy="3251454"/>
          </a:xfrm>
        </p:spPr>
        <p:txBody>
          <a:bodyPr lIns="0" tIns="0" rIns="0" bIns="0">
            <a:normAutofit/>
          </a:bodyPr>
          <a:lstStyle>
            <a:lvl1pPr marL="173038" indent="-173038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b="0" baseline="0">
                <a:solidFill>
                  <a:schemeClr val="tx1"/>
                </a:solidFill>
              </a:defRPr>
            </a:lvl1pPr>
            <a:lvl2pPr marL="398463" indent="-1158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tabLst/>
              <a:defRPr sz="1600" baseline="0">
                <a:solidFill>
                  <a:schemeClr val="accent1"/>
                </a:solidFill>
              </a:defRPr>
            </a:lvl2pPr>
            <a:lvl3pPr marL="574675" indent="-1143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40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>
              <a:buClr>
                <a:schemeClr val="tx1"/>
              </a:buClr>
            </a:pPr>
            <a:r>
              <a:rPr lang="en-US" dirty="0" smtClean="0"/>
              <a:t>First Level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85750"/>
            <a:ext cx="8183880" cy="633222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heVestedGroup 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2" y="4597167"/>
            <a:ext cx="1779151" cy="37441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0979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85750"/>
            <a:ext cx="8183880" cy="633222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TheVestedGroup 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7" y="4462944"/>
            <a:ext cx="1904720" cy="43651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5359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00150"/>
            <a:ext cx="3764280" cy="320016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0"/>
              </a:spcBef>
              <a:spcAft>
                <a:spcPts val="400"/>
              </a:spcAft>
              <a:buNone/>
              <a:defRPr sz="1600" b="1">
                <a:solidFill>
                  <a:srgbClr val="F15D22"/>
                </a:solidFill>
              </a:defRPr>
            </a:lvl1pPr>
            <a:lvl2pPr marL="137160" indent="-1371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500"/>
            </a:lvl2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Body Copy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876800" y="1200150"/>
            <a:ext cx="3764280" cy="32001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560" b="1">
                <a:solidFill>
                  <a:srgbClr val="F15D22"/>
                </a:solidFill>
              </a:defRPr>
            </a:lvl1pPr>
            <a:lvl2pPr marL="0" indent="0">
              <a:buFontTx/>
              <a:buNone/>
              <a:defRPr sz="1300"/>
            </a:lvl2pPr>
            <a:lvl5pPr>
              <a:defRPr/>
            </a:lvl5pPr>
          </a:lstStyle>
          <a:p>
            <a:pPr lvl="0"/>
            <a:endParaRPr lang="en-US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2920" y="285750"/>
            <a:ext cx="8183880" cy="633222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TheVestedGroup 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7" y="4462944"/>
            <a:ext cx="1904720" cy="43651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2136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024128"/>
            <a:ext cx="9144000" cy="3566160"/>
          </a:xfrm>
          <a:prstGeom prst="rect">
            <a:avLst/>
          </a:prstGeom>
          <a:solidFill>
            <a:srgbClr val="B9C7D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2920" y="285750"/>
            <a:ext cx="8183880" cy="633222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TheVestedGroup 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7" y="4462944"/>
            <a:ext cx="1904720" cy="43651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2514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81000" y="742950"/>
            <a:ext cx="83820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heVestedGroup 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7" y="4462944"/>
            <a:ext cx="1904720" cy="43651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6878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85750"/>
            <a:ext cx="8183880" cy="6332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225296"/>
            <a:ext cx="6583680" cy="32552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First Level</a:t>
            </a:r>
          </a:p>
          <a:p>
            <a:pPr lvl="3">
              <a:buClr>
                <a:schemeClr val="tx1"/>
              </a:buClr>
            </a:pPr>
            <a:r>
              <a:rPr lang="en-US" dirty="0" smtClean="0"/>
              <a:t>Second Level</a:t>
            </a:r>
          </a:p>
          <a:p>
            <a:pPr lvl="4">
              <a:buClr>
                <a:schemeClr val="tx1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768" y="4818888"/>
            <a:ext cx="1475232" cy="1214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NetSuite Inc.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" y="4709160"/>
            <a:ext cx="335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F15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FA1838-D446-4BAD-9C64-5AE915A130C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2920" y="950976"/>
            <a:ext cx="810768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0"/>
            <a:ext cx="9144000" cy="175564"/>
          </a:xfrm>
          <a:prstGeom prst="rect">
            <a:avLst/>
          </a:prstGeom>
          <a:solidFill>
            <a:srgbClr val="006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0067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0" r:id="rId2"/>
    <p:sldLayoutId id="2147483664" r:id="rId3"/>
    <p:sldLayoutId id="2147483688" r:id="rId4"/>
    <p:sldLayoutId id="2147483650" r:id="rId5"/>
    <p:sldLayoutId id="2147483670" r:id="rId6"/>
    <p:sldLayoutId id="214748366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2000" b="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37160" indent="-137160" algn="l" defTabSz="914400" rtl="0" eaLnBrk="1" latinLnBrk="0" hangingPunct="1">
        <a:lnSpc>
          <a:spcPct val="90000"/>
        </a:lnSpc>
        <a:spcBef>
          <a:spcPts val="400"/>
        </a:spcBef>
        <a:buClr>
          <a:schemeClr val="bg1"/>
        </a:buClr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98463" indent="-1158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-"/>
        <a:defRPr sz="16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4pPr>
      <a:lvl5pPr marL="574675" indent="-11747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-"/>
        <a:tabLst/>
        <a:defRPr sz="14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9.png"/><Relationship Id="rId12" Type="http://schemas.openxmlformats.org/officeDocument/2006/relationships/image" Target="../media/image90.tiff"/><Relationship Id="rId13" Type="http://schemas.openxmlformats.org/officeDocument/2006/relationships/image" Target="../media/image91.tiff"/><Relationship Id="rId14" Type="http://schemas.openxmlformats.org/officeDocument/2006/relationships/image" Target="../media/image92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1.jpeg"/><Relationship Id="rId4" Type="http://schemas.openxmlformats.org/officeDocument/2006/relationships/image" Target="../media/image82.gif"/><Relationship Id="rId5" Type="http://schemas.openxmlformats.org/officeDocument/2006/relationships/image" Target="../media/image83.png"/><Relationship Id="rId6" Type="http://schemas.openxmlformats.org/officeDocument/2006/relationships/image" Target="../media/image84.jpeg"/><Relationship Id="rId7" Type="http://schemas.openxmlformats.org/officeDocument/2006/relationships/image" Target="../media/image85.jpeg"/><Relationship Id="rId8" Type="http://schemas.openxmlformats.org/officeDocument/2006/relationships/image" Target="../media/image86.png"/><Relationship Id="rId9" Type="http://schemas.openxmlformats.org/officeDocument/2006/relationships/image" Target="../media/image87.jpg"/><Relationship Id="rId10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freshproducegroup.com/default.aspx" TargetMode="External"/><Relationship Id="rId14" Type="http://schemas.openxmlformats.org/officeDocument/2006/relationships/image" Target="../media/image40.jpe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50" Type="http://schemas.openxmlformats.org/officeDocument/2006/relationships/image" Target="../media/image72.png"/><Relationship Id="rId51" Type="http://schemas.openxmlformats.org/officeDocument/2006/relationships/image" Target="../media/image73.png"/><Relationship Id="rId52" Type="http://schemas.openxmlformats.org/officeDocument/2006/relationships/hyperlink" Target="http://custom.com.au/home" TargetMode="External"/><Relationship Id="rId53" Type="http://schemas.openxmlformats.org/officeDocument/2006/relationships/image" Target="../media/image74.png"/><Relationship Id="rId54" Type="http://schemas.openxmlformats.org/officeDocument/2006/relationships/image" Target="../media/image75.png"/><Relationship Id="rId55" Type="http://schemas.openxmlformats.org/officeDocument/2006/relationships/image" Target="../media/image76.jpeg"/><Relationship Id="rId40" Type="http://schemas.openxmlformats.org/officeDocument/2006/relationships/image" Target="../media/image65.png"/><Relationship Id="rId41" Type="http://schemas.openxmlformats.org/officeDocument/2006/relationships/image" Target="../media/image66.png"/><Relationship Id="rId42" Type="http://schemas.openxmlformats.org/officeDocument/2006/relationships/image" Target="../media/image67.png"/><Relationship Id="rId43" Type="http://schemas.openxmlformats.org/officeDocument/2006/relationships/image" Target="../media/image68.jpeg"/><Relationship Id="rId44" Type="http://schemas.openxmlformats.org/officeDocument/2006/relationships/image" Target="../media/image69.png"/><Relationship Id="rId45" Type="http://schemas.openxmlformats.org/officeDocument/2006/relationships/hyperlink" Target="http://gregsmithequipment.com/" TargetMode="External"/><Relationship Id="rId46" Type="http://schemas.openxmlformats.org/officeDocument/2006/relationships/image" Target="../media/image70.png"/><Relationship Id="rId47" Type="http://schemas.openxmlformats.org/officeDocument/2006/relationships/hyperlink" Target="http://www.lagunatools.com/" TargetMode="External"/><Relationship Id="rId48" Type="http://schemas.openxmlformats.org/officeDocument/2006/relationships/image" Target="../media/image71.png"/><Relationship Id="rId49" Type="http://schemas.openxmlformats.org/officeDocument/2006/relationships/hyperlink" Target="http://www.mountztorque.com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gif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30" Type="http://schemas.openxmlformats.org/officeDocument/2006/relationships/image" Target="../media/image56.jpeg"/><Relationship Id="rId31" Type="http://schemas.openxmlformats.org/officeDocument/2006/relationships/image" Target="../media/image57.gif"/><Relationship Id="rId32" Type="http://schemas.openxmlformats.org/officeDocument/2006/relationships/image" Target="../media/image58.png"/><Relationship Id="rId33" Type="http://schemas.openxmlformats.org/officeDocument/2006/relationships/image" Target="../media/image59.png"/><Relationship Id="rId34" Type="http://schemas.openxmlformats.org/officeDocument/2006/relationships/image" Target="../media/image60.png"/><Relationship Id="rId35" Type="http://schemas.openxmlformats.org/officeDocument/2006/relationships/image" Target="../media/image61.jpeg"/><Relationship Id="rId36" Type="http://schemas.openxmlformats.org/officeDocument/2006/relationships/image" Target="../media/image62.jpeg"/><Relationship Id="rId37" Type="http://schemas.openxmlformats.org/officeDocument/2006/relationships/image" Target="../media/image63.jpeg"/><Relationship Id="rId38" Type="http://schemas.openxmlformats.org/officeDocument/2006/relationships/hyperlink" Target="http://www.surftech.com/index.php" TargetMode="External"/><Relationship Id="rId39" Type="http://schemas.openxmlformats.org/officeDocument/2006/relationships/image" Target="../media/image64.png"/><Relationship Id="rId20" Type="http://schemas.openxmlformats.org/officeDocument/2006/relationships/image" Target="../media/image46.png"/><Relationship Id="rId21" Type="http://schemas.openxmlformats.org/officeDocument/2006/relationships/image" Target="../media/image47.jpeg"/><Relationship Id="rId22" Type="http://schemas.openxmlformats.org/officeDocument/2006/relationships/image" Target="../media/image48.gif"/><Relationship Id="rId23" Type="http://schemas.openxmlformats.org/officeDocument/2006/relationships/image" Target="../media/image49.png"/><Relationship Id="rId24" Type="http://schemas.openxmlformats.org/officeDocument/2006/relationships/image" Target="../media/image50.jpeg"/><Relationship Id="rId25" Type="http://schemas.openxmlformats.org/officeDocument/2006/relationships/image" Target="../media/image51.gif"/><Relationship Id="rId26" Type="http://schemas.openxmlformats.org/officeDocument/2006/relationships/image" Target="../media/image52.png"/><Relationship Id="rId27" Type="http://schemas.openxmlformats.org/officeDocument/2006/relationships/image" Target="../media/image53.png"/><Relationship Id="rId28" Type="http://schemas.openxmlformats.org/officeDocument/2006/relationships/image" Target="../media/image54.png"/><Relationship Id="rId29" Type="http://schemas.openxmlformats.org/officeDocument/2006/relationships/image" Target="../media/image55.png"/><Relationship Id="rId10" Type="http://schemas.openxmlformats.org/officeDocument/2006/relationships/image" Target="../media/image37.gif"/><Relationship Id="rId11" Type="http://schemas.openxmlformats.org/officeDocument/2006/relationships/image" Target="../media/image38.png"/><Relationship Id="rId12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tiff"/><Relationship Id="rId4" Type="http://schemas.openxmlformats.org/officeDocument/2006/relationships/image" Target="../media/image96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6.png"/><Relationship Id="rId12" Type="http://schemas.openxmlformats.org/officeDocument/2006/relationships/image" Target="../media/image107.png"/><Relationship Id="rId13" Type="http://schemas.openxmlformats.org/officeDocument/2006/relationships/image" Target="../media/image108.jpeg"/><Relationship Id="rId14" Type="http://schemas.openxmlformats.org/officeDocument/2006/relationships/image" Target="../media/image109.png"/><Relationship Id="rId15" Type="http://schemas.openxmlformats.org/officeDocument/2006/relationships/image" Target="../media/image110.gif"/><Relationship Id="rId16" Type="http://schemas.openxmlformats.org/officeDocument/2006/relationships/image" Target="../media/image111.png"/><Relationship Id="rId17" Type="http://schemas.openxmlformats.org/officeDocument/2006/relationships/image" Target="../media/image1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jpe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image" Target="../media/image104.png"/><Relationship Id="rId10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9" Type="http://schemas.openxmlformats.org/officeDocument/2006/relationships/image" Target="../media/image119.png"/><Relationship Id="rId10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tiff"/><Relationship Id="rId4" Type="http://schemas.openxmlformats.org/officeDocument/2006/relationships/image" Target="../media/image125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tiff"/><Relationship Id="rId4" Type="http://schemas.openxmlformats.org/officeDocument/2006/relationships/image" Target="../media/image127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29.jpe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jpeg"/><Relationship Id="rId16" Type="http://schemas.openxmlformats.org/officeDocument/2006/relationships/image" Target="../media/image27.png"/><Relationship Id="rId17" Type="http://schemas.openxmlformats.org/officeDocument/2006/relationships/image" Target="../media/image28.jpeg"/><Relationship Id="rId18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jpe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freshproducegroup.com/default.aspx" TargetMode="External"/><Relationship Id="rId14" Type="http://schemas.openxmlformats.org/officeDocument/2006/relationships/image" Target="../media/image40.jpe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50" Type="http://schemas.openxmlformats.org/officeDocument/2006/relationships/image" Target="../media/image72.png"/><Relationship Id="rId51" Type="http://schemas.openxmlformats.org/officeDocument/2006/relationships/image" Target="../media/image73.png"/><Relationship Id="rId52" Type="http://schemas.openxmlformats.org/officeDocument/2006/relationships/hyperlink" Target="http://custom.com.au/home" TargetMode="External"/><Relationship Id="rId53" Type="http://schemas.openxmlformats.org/officeDocument/2006/relationships/image" Target="../media/image74.png"/><Relationship Id="rId54" Type="http://schemas.openxmlformats.org/officeDocument/2006/relationships/image" Target="../media/image75.png"/><Relationship Id="rId55" Type="http://schemas.openxmlformats.org/officeDocument/2006/relationships/image" Target="../media/image76.jpeg"/><Relationship Id="rId40" Type="http://schemas.openxmlformats.org/officeDocument/2006/relationships/image" Target="../media/image65.png"/><Relationship Id="rId41" Type="http://schemas.openxmlformats.org/officeDocument/2006/relationships/image" Target="../media/image66.png"/><Relationship Id="rId42" Type="http://schemas.openxmlformats.org/officeDocument/2006/relationships/image" Target="../media/image67.png"/><Relationship Id="rId43" Type="http://schemas.openxmlformats.org/officeDocument/2006/relationships/image" Target="../media/image68.jpeg"/><Relationship Id="rId44" Type="http://schemas.openxmlformats.org/officeDocument/2006/relationships/image" Target="../media/image69.png"/><Relationship Id="rId45" Type="http://schemas.openxmlformats.org/officeDocument/2006/relationships/hyperlink" Target="http://gregsmithequipment.com/" TargetMode="External"/><Relationship Id="rId46" Type="http://schemas.openxmlformats.org/officeDocument/2006/relationships/image" Target="../media/image70.png"/><Relationship Id="rId47" Type="http://schemas.openxmlformats.org/officeDocument/2006/relationships/hyperlink" Target="http://www.lagunatools.com/" TargetMode="External"/><Relationship Id="rId48" Type="http://schemas.openxmlformats.org/officeDocument/2006/relationships/image" Target="../media/image71.png"/><Relationship Id="rId49" Type="http://schemas.openxmlformats.org/officeDocument/2006/relationships/hyperlink" Target="http://www.mountztorque.com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gif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30" Type="http://schemas.openxmlformats.org/officeDocument/2006/relationships/image" Target="../media/image56.jpeg"/><Relationship Id="rId31" Type="http://schemas.openxmlformats.org/officeDocument/2006/relationships/image" Target="../media/image57.gif"/><Relationship Id="rId32" Type="http://schemas.openxmlformats.org/officeDocument/2006/relationships/image" Target="../media/image58.png"/><Relationship Id="rId33" Type="http://schemas.openxmlformats.org/officeDocument/2006/relationships/image" Target="../media/image59.png"/><Relationship Id="rId34" Type="http://schemas.openxmlformats.org/officeDocument/2006/relationships/image" Target="../media/image60.png"/><Relationship Id="rId35" Type="http://schemas.openxmlformats.org/officeDocument/2006/relationships/image" Target="../media/image61.jpeg"/><Relationship Id="rId36" Type="http://schemas.openxmlformats.org/officeDocument/2006/relationships/image" Target="../media/image62.jpeg"/><Relationship Id="rId37" Type="http://schemas.openxmlformats.org/officeDocument/2006/relationships/image" Target="../media/image63.jpeg"/><Relationship Id="rId38" Type="http://schemas.openxmlformats.org/officeDocument/2006/relationships/hyperlink" Target="http://www.surftech.com/index.php" TargetMode="External"/><Relationship Id="rId39" Type="http://schemas.openxmlformats.org/officeDocument/2006/relationships/image" Target="../media/image64.png"/><Relationship Id="rId20" Type="http://schemas.openxmlformats.org/officeDocument/2006/relationships/image" Target="../media/image46.png"/><Relationship Id="rId21" Type="http://schemas.openxmlformats.org/officeDocument/2006/relationships/image" Target="../media/image47.jpeg"/><Relationship Id="rId22" Type="http://schemas.openxmlformats.org/officeDocument/2006/relationships/image" Target="../media/image48.gif"/><Relationship Id="rId23" Type="http://schemas.openxmlformats.org/officeDocument/2006/relationships/image" Target="../media/image49.png"/><Relationship Id="rId24" Type="http://schemas.openxmlformats.org/officeDocument/2006/relationships/image" Target="../media/image50.jpeg"/><Relationship Id="rId25" Type="http://schemas.openxmlformats.org/officeDocument/2006/relationships/image" Target="../media/image51.gif"/><Relationship Id="rId26" Type="http://schemas.openxmlformats.org/officeDocument/2006/relationships/image" Target="../media/image52.png"/><Relationship Id="rId27" Type="http://schemas.openxmlformats.org/officeDocument/2006/relationships/image" Target="../media/image53.png"/><Relationship Id="rId28" Type="http://schemas.openxmlformats.org/officeDocument/2006/relationships/image" Target="../media/image54.png"/><Relationship Id="rId29" Type="http://schemas.openxmlformats.org/officeDocument/2006/relationships/image" Target="../media/image55.png"/><Relationship Id="rId10" Type="http://schemas.openxmlformats.org/officeDocument/2006/relationships/image" Target="../media/image37.gif"/><Relationship Id="rId11" Type="http://schemas.openxmlformats.org/officeDocument/2006/relationships/image" Target="../media/image38.png"/><Relationship Id="rId12" Type="http://schemas.openxmlformats.org/officeDocument/2006/relationships/image" Target="../media/image3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NetSuite Demo for </a:t>
            </a:r>
            <a:r>
              <a:rPr lang="en-US" dirty="0" err="1" smtClean="0"/>
              <a:t>Refro</a:t>
            </a:r>
            <a:r>
              <a:rPr lang="en-US" dirty="0" smtClean="0"/>
              <a:t> Foods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14400" y="2422018"/>
            <a:ext cx="7772400" cy="788670"/>
          </a:xfrm>
        </p:spPr>
        <p:txBody>
          <a:bodyPr/>
          <a:lstStyle/>
          <a:p>
            <a:r>
              <a:rPr lang="en-US" dirty="0" smtClean="0"/>
              <a:t>Efficiency, Flexibility &amp; Visibility</a:t>
            </a:r>
            <a:endParaRPr lang="en-US" dirty="0"/>
          </a:p>
        </p:txBody>
      </p:sp>
      <p:pic>
        <p:nvPicPr>
          <p:cNvPr id="9" name="Picture Placeholder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>
          <a:xfrm>
            <a:off x="0" y="0"/>
            <a:ext cx="9144000" cy="15544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261873"/>
            <a:ext cx="9144000" cy="293084"/>
          </a:xfrm>
          <a:prstGeom prst="rect">
            <a:avLst/>
          </a:prstGeom>
          <a:solidFill>
            <a:srgbClr val="0069A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987" y="3401570"/>
            <a:ext cx="2692026" cy="15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88551" y="837560"/>
            <a:ext cx="2074689" cy="153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69846" y="789354"/>
            <a:ext cx="3196492" cy="2344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05510" y="425004"/>
            <a:ext cx="4536877" cy="4536877"/>
            <a:chOff x="2305510" y="425004"/>
            <a:chExt cx="4536877" cy="4536877"/>
          </a:xfrm>
        </p:grpSpPr>
        <p:sp>
          <p:nvSpPr>
            <p:cNvPr id="27" name="Oval 26"/>
            <p:cNvSpPr/>
            <p:nvPr/>
          </p:nvSpPr>
          <p:spPr>
            <a:xfrm>
              <a:off x="2305510" y="425004"/>
              <a:ext cx="4536877" cy="4536877"/>
            </a:xfrm>
            <a:prstGeom prst="ellipse">
              <a:avLst/>
            </a:prstGeom>
            <a:gradFill flip="none" rotWithShape="1">
              <a:gsLst>
                <a:gs pos="61000">
                  <a:sysClr val="window" lastClr="FFFFFF">
                    <a:lumMod val="95000"/>
                  </a:sysClr>
                </a:gs>
                <a:gs pos="88000">
                  <a:sysClr val="window" lastClr="FFFFFF">
                    <a:lumMod val="6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1532" y="644524"/>
              <a:ext cx="1923505" cy="62707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15D22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</a:rPr>
                <a:t>SuiteCloud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15D22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</a:rPr>
                <a:t> Platform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2667627">
              <a:off x="4798376" y="1153251"/>
              <a:ext cx="1923505" cy="83315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err="1" smtClean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ＭＳ Ｐゴシック" charset="0"/>
                </a:rPr>
                <a:t>SuiteBundler</a:t>
              </a:r>
              <a:endParaRPr lang="en-US" sz="13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2351743" y="1165177"/>
              <a:ext cx="1923505" cy="62707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err="1" smtClean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ＭＳ Ｐゴシック" charset="0"/>
                </a:rPr>
                <a:t>SuiteBuilder</a:t>
              </a:r>
              <a:endParaRPr lang="en-US" sz="13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1866129" y="2378416"/>
              <a:ext cx="1923505" cy="62707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err="1" smtClean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ＭＳ Ｐゴシック" charset="0"/>
                </a:rPr>
                <a:t>SuiteFlow</a:t>
              </a:r>
              <a:endParaRPr lang="en-US" sz="13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5400000">
              <a:off x="5362905" y="2371372"/>
              <a:ext cx="1923505" cy="62707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err="1" smtClean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ＭＳ Ｐゴシック" charset="0"/>
                </a:rPr>
                <a:t>SuiteAnalytics</a:t>
              </a:r>
              <a:endParaRPr lang="en-US" sz="13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1800000">
              <a:off x="2654711" y="3894385"/>
              <a:ext cx="1923505" cy="627076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err="1" smtClean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ＭＳ Ｐゴシック" charset="0"/>
                </a:rPr>
                <a:t>SuiteScript</a:t>
              </a:r>
              <a:endParaRPr lang="en-US" sz="13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9528407">
              <a:off x="4676856" y="3845059"/>
              <a:ext cx="1923505" cy="627076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err="1" smtClean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ＭＳ Ｐゴシック" charset="0"/>
                </a:rPr>
                <a:t>SuiteTalk</a:t>
              </a:r>
              <a:endParaRPr lang="en-US" sz="13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Solution</a:t>
            </a:r>
            <a:endParaRPr lang="en-US" dirty="0"/>
          </a:p>
        </p:txBody>
      </p:sp>
      <p:sp>
        <p:nvSpPr>
          <p:cNvPr id="55" name="AutoShape 11"/>
          <p:cNvSpPr>
            <a:spLocks noChangeAspect="1" noChangeArrowheads="1" noTextEdit="1"/>
          </p:cNvSpPr>
          <p:nvPr/>
        </p:nvSpPr>
        <p:spPr bwMode="auto">
          <a:xfrm>
            <a:off x="7086600" y="22352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556975" y="763219"/>
            <a:ext cx="2050119" cy="3872850"/>
            <a:chOff x="2248041" y="1240843"/>
            <a:chExt cx="2355045" cy="444887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537" y="1240843"/>
              <a:ext cx="2230042" cy="4448878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2508316" y="4320869"/>
              <a:ext cx="1390646" cy="26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MANUFACTURING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43019" y="2266800"/>
              <a:ext cx="1230442" cy="441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5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WAREHOUSE</a:t>
              </a:r>
            </a:p>
            <a:p>
              <a:pPr algn="ctr"/>
              <a:r>
                <a:rPr lang="en-US" sz="95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MANAGEMENT</a:t>
              </a:r>
              <a:endParaRPr lang="en-US" sz="950" b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72644" y="4722221"/>
              <a:ext cx="1230442" cy="609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5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SUPPLY</a:t>
              </a:r>
            </a:p>
            <a:p>
              <a:pPr algn="ctr"/>
              <a:r>
                <a:rPr lang="en-US" sz="95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CHAIN</a:t>
              </a:r>
            </a:p>
            <a:p>
              <a:pPr algn="ctr"/>
              <a:r>
                <a:rPr lang="en-US" sz="95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MANAGEMENT</a:t>
              </a:r>
              <a:endParaRPr lang="en-US" sz="950" b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23057" y="1682750"/>
              <a:ext cx="574894" cy="318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ERP</a:t>
              </a:r>
              <a:endParaRPr lang="en-US" sz="1200" b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48041" y="3197027"/>
              <a:ext cx="1230442" cy="441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5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INVENTORY </a:t>
              </a:r>
              <a:br>
                <a:rPr lang="en-US" sz="95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n-US" sz="95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MANAGEMENT</a:t>
              </a:r>
              <a:endParaRPr lang="en-US" sz="950" b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532941" y="758342"/>
            <a:ext cx="2061713" cy="3882605"/>
            <a:chOff x="4517899" y="1235241"/>
            <a:chExt cx="2368361" cy="4460084"/>
          </a:xfrm>
        </p:grpSpPr>
        <p:pic>
          <p:nvPicPr>
            <p:cNvPr id="63" name="Picture 62" descr="blue-pipe-0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8507" y="1235241"/>
              <a:ext cx="2235659" cy="4460084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4586304" y="1690590"/>
              <a:ext cx="937653" cy="318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E-</a:t>
              </a:r>
              <a:r>
                <a:rPr lang="en-US" sz="1200" b="1" dirty="0" err="1" smtClean="0">
                  <a:solidFill>
                    <a:srgbClr val="FFFFFF"/>
                  </a:solidFill>
                  <a:latin typeface="Arial" panose="020B0604020202020204" pitchFamily="34" charset="0"/>
                </a:rPr>
                <a:t>Comm</a:t>
              </a:r>
              <a:endParaRPr lang="en-US" sz="1200" b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513026" y="4185174"/>
              <a:ext cx="876885" cy="441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5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TIME &amp;</a:t>
              </a:r>
            </a:p>
            <a:p>
              <a:pPr algn="ctr"/>
              <a:r>
                <a:rPr lang="en-US" sz="95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EXPENSE</a:t>
              </a:r>
              <a:endParaRPr lang="en-US" sz="950" b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17899" y="4797871"/>
              <a:ext cx="1160465" cy="441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5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PROJECT</a:t>
              </a:r>
              <a:br>
                <a:rPr lang="en-US" sz="95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n-US" sz="95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ACCOUNTING</a:t>
              </a:r>
              <a:endParaRPr lang="en-US" sz="950" b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65429" y="2265211"/>
              <a:ext cx="1230441" cy="441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5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PROJECT</a:t>
              </a:r>
            </a:p>
            <a:p>
              <a:pPr algn="ctr"/>
              <a:r>
                <a:rPr lang="en-US" sz="95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MANAGEMENT</a:t>
              </a:r>
              <a:endParaRPr lang="en-US" sz="950" b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655819" y="3187830"/>
              <a:ext cx="1230441" cy="441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5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RESOURCE</a:t>
              </a:r>
            </a:p>
            <a:p>
              <a:pPr algn="ctr"/>
              <a:r>
                <a:rPr lang="en-US" sz="95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MANAGEMENT</a:t>
              </a:r>
              <a:endParaRPr lang="en-US" sz="950" b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559280" y="1687016"/>
            <a:ext cx="2024928" cy="2024927"/>
            <a:chOff x="3399421" y="2302041"/>
            <a:chExt cx="2326105" cy="2326105"/>
          </a:xfrm>
        </p:grpSpPr>
        <p:pic>
          <p:nvPicPr>
            <p:cNvPr id="70" name="Picture 69" descr="circl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9421" y="2302041"/>
              <a:ext cx="2326105" cy="2326105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3845561" y="2442411"/>
              <a:ext cx="1429314" cy="397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65000"/>
                </a:lnSpc>
              </a:pPr>
              <a:r>
                <a:rPr lang="en-US" sz="1000" b="1" dirty="0" smtClean="0">
                  <a:solidFill>
                    <a:srgbClr val="F15D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CORE BUSINESS</a:t>
              </a:r>
              <a:endParaRPr lang="en-US" sz="1000" b="1" dirty="0">
                <a:solidFill>
                  <a:srgbClr val="F15D2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485503" y="2035082"/>
            <a:ext cx="2182265" cy="1288755"/>
            <a:chOff x="3314671" y="2701879"/>
            <a:chExt cx="2506843" cy="1480440"/>
          </a:xfrm>
        </p:grpSpPr>
        <p:pic>
          <p:nvPicPr>
            <p:cNvPr id="73" name="Picture 72" descr="circle-transparen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94208" y="2775284"/>
              <a:ext cx="2332823" cy="1375197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3314671" y="2701879"/>
              <a:ext cx="2506843" cy="1480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MANAGEMENT</a:t>
              </a:r>
            </a:p>
            <a:p>
              <a:pPr algn="ctr">
                <a:lnSpc>
                  <a:spcPct val="175000"/>
                </a:lnSpc>
              </a:pPr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ORDER MANAGEMENT</a:t>
              </a:r>
            </a:p>
            <a:p>
              <a:pPr algn="ctr">
                <a:lnSpc>
                  <a:spcPct val="175000"/>
                </a:lnSpc>
              </a:pPr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GLOBAL FINANCIAL MANAGEMENT</a:t>
              </a:r>
            </a:p>
            <a:p>
              <a:pPr algn="ctr">
                <a:lnSpc>
                  <a:spcPct val="175000"/>
                </a:lnSpc>
              </a:pPr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BILLING MANAGEMENT</a:t>
              </a:r>
            </a:p>
            <a:p>
              <a:pPr algn="ctr">
                <a:lnSpc>
                  <a:spcPct val="175000"/>
                </a:lnSpc>
              </a:pPr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REVENUE MANAGEMENT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6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Today’s Businesses Choose NetSuite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861" y="1033236"/>
            <a:ext cx="1981200" cy="34075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005295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75603" y="1013150"/>
            <a:ext cx="331965" cy="0"/>
          </a:xfrm>
          <a:prstGeom prst="line">
            <a:avLst/>
          </a:prstGeom>
          <a:solidFill>
            <a:srgbClr val="FFFFFF"/>
          </a:solidFill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670262" y="1119070"/>
            <a:ext cx="6188983" cy="533057"/>
            <a:chOff x="1670262" y="1101305"/>
            <a:chExt cx="6188983" cy="533057"/>
          </a:xfrm>
        </p:grpSpPr>
        <p:sp>
          <p:nvSpPr>
            <p:cNvPr id="10" name="TextBox 9"/>
            <p:cNvSpPr txBox="1"/>
            <p:nvPr/>
          </p:nvSpPr>
          <p:spPr>
            <a:xfrm>
              <a:off x="2592574" y="1165163"/>
              <a:ext cx="526667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400"/>
              <a:r>
                <a:rPr lang="en-US" sz="2000" b="1" dirty="0">
                  <a:solidFill>
                    <a:srgbClr val="0052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Designed </a:t>
              </a:r>
              <a:r>
                <a:rPr lang="en-US" dirty="0">
                  <a:solidFill>
                    <a:srgbClr val="0052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r>
                <a:rPr lang="en-US" dirty="0" smtClean="0">
                  <a:solidFill>
                    <a:srgbClr val="0052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Modern Business</a:t>
              </a:r>
              <a:endParaRPr lang="en-US" dirty="0">
                <a:solidFill>
                  <a:srgbClr val="0052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670262" y="1101305"/>
              <a:ext cx="513060" cy="533057"/>
            </a:xfrm>
            <a:custGeom>
              <a:avLst/>
              <a:gdLst>
                <a:gd name="T0" fmla="*/ 506 w 627"/>
                <a:gd name="T1" fmla="*/ 493 h 652"/>
                <a:gd name="T2" fmla="*/ 610 w 627"/>
                <a:gd name="T3" fmla="*/ 389 h 652"/>
                <a:gd name="T4" fmla="*/ 506 w 627"/>
                <a:gd name="T5" fmla="*/ 285 h 652"/>
                <a:gd name="T6" fmla="*/ 486 w 627"/>
                <a:gd name="T7" fmla="*/ 279 h 652"/>
                <a:gd name="T8" fmla="*/ 357 w 627"/>
                <a:gd name="T9" fmla="*/ 165 h 652"/>
                <a:gd name="T10" fmla="*/ 237 w 627"/>
                <a:gd name="T11" fmla="*/ 246 h 652"/>
                <a:gd name="T12" fmla="*/ 211 w 627"/>
                <a:gd name="T13" fmla="*/ 249 h 652"/>
                <a:gd name="T14" fmla="*/ 132 w 627"/>
                <a:gd name="T15" fmla="*/ 328 h 652"/>
                <a:gd name="T16" fmla="*/ 69 w 627"/>
                <a:gd name="T17" fmla="*/ 415 h 652"/>
                <a:gd name="T18" fmla="*/ 148 w 627"/>
                <a:gd name="T19" fmla="*/ 493 h 652"/>
                <a:gd name="T20" fmla="*/ 506 w 627"/>
                <a:gd name="T21" fmla="*/ 493 h 652"/>
                <a:gd name="T22" fmla="*/ 46 w 627"/>
                <a:gd name="T23" fmla="*/ 145 h 652"/>
                <a:gd name="T24" fmla="*/ 17 w 627"/>
                <a:gd name="T25" fmla="*/ 174 h 652"/>
                <a:gd name="T26" fmla="*/ 46 w 627"/>
                <a:gd name="T27" fmla="*/ 203 h 652"/>
                <a:gd name="T28" fmla="*/ 75 w 627"/>
                <a:gd name="T29" fmla="*/ 174 h 652"/>
                <a:gd name="T30" fmla="*/ 46 w 627"/>
                <a:gd name="T31" fmla="*/ 145 h 652"/>
                <a:gd name="T32" fmla="*/ 486 w 627"/>
                <a:gd name="T33" fmla="*/ 17 h 652"/>
                <a:gd name="T34" fmla="*/ 457 w 627"/>
                <a:gd name="T35" fmla="*/ 46 h 652"/>
                <a:gd name="T36" fmla="*/ 486 w 627"/>
                <a:gd name="T37" fmla="*/ 75 h 652"/>
                <a:gd name="T38" fmla="*/ 515 w 627"/>
                <a:gd name="T39" fmla="*/ 46 h 652"/>
                <a:gd name="T40" fmla="*/ 486 w 627"/>
                <a:gd name="T41" fmla="*/ 17 h 652"/>
                <a:gd name="T42" fmla="*/ 458 w 627"/>
                <a:gd name="T43" fmla="*/ 577 h 652"/>
                <a:gd name="T44" fmla="*/ 429 w 627"/>
                <a:gd name="T45" fmla="*/ 606 h 652"/>
                <a:gd name="T46" fmla="*/ 458 w 627"/>
                <a:gd name="T47" fmla="*/ 635 h 652"/>
                <a:gd name="T48" fmla="*/ 487 w 627"/>
                <a:gd name="T49" fmla="*/ 606 h 652"/>
                <a:gd name="T50" fmla="*/ 458 w 627"/>
                <a:gd name="T51" fmla="*/ 577 h 652"/>
                <a:gd name="T52" fmla="*/ 417 w 627"/>
                <a:gd name="T53" fmla="*/ 510 h 652"/>
                <a:gd name="T54" fmla="*/ 445 w 627"/>
                <a:gd name="T55" fmla="*/ 562 h 652"/>
                <a:gd name="T56" fmla="*/ 458 w 627"/>
                <a:gd name="T57" fmla="*/ 560 h 652"/>
                <a:gd name="T58" fmla="*/ 504 w 627"/>
                <a:gd name="T59" fmla="*/ 606 h 652"/>
                <a:gd name="T60" fmla="*/ 458 w 627"/>
                <a:gd name="T61" fmla="*/ 652 h 652"/>
                <a:gd name="T62" fmla="*/ 412 w 627"/>
                <a:gd name="T63" fmla="*/ 606 h 652"/>
                <a:gd name="T64" fmla="*/ 430 w 627"/>
                <a:gd name="T65" fmla="*/ 570 h 652"/>
                <a:gd name="T66" fmla="*/ 398 w 627"/>
                <a:gd name="T67" fmla="*/ 510 h 652"/>
                <a:gd name="T68" fmla="*/ 148 w 627"/>
                <a:gd name="T69" fmla="*/ 510 h 652"/>
                <a:gd name="T70" fmla="*/ 52 w 627"/>
                <a:gd name="T71" fmla="*/ 415 h 652"/>
                <a:gd name="T72" fmla="*/ 115 w 627"/>
                <a:gd name="T73" fmla="*/ 325 h 652"/>
                <a:gd name="T74" fmla="*/ 133 w 627"/>
                <a:gd name="T75" fmla="*/ 272 h 652"/>
                <a:gd name="T76" fmla="*/ 72 w 627"/>
                <a:gd name="T77" fmla="*/ 212 h 652"/>
                <a:gd name="T78" fmla="*/ 46 w 627"/>
                <a:gd name="T79" fmla="*/ 220 h 652"/>
                <a:gd name="T80" fmla="*/ 0 w 627"/>
                <a:gd name="T81" fmla="*/ 174 h 652"/>
                <a:gd name="T82" fmla="*/ 46 w 627"/>
                <a:gd name="T83" fmla="*/ 128 h 652"/>
                <a:gd name="T84" fmla="*/ 92 w 627"/>
                <a:gd name="T85" fmla="*/ 174 h 652"/>
                <a:gd name="T86" fmla="*/ 84 w 627"/>
                <a:gd name="T87" fmla="*/ 200 h 652"/>
                <a:gd name="T88" fmla="*/ 144 w 627"/>
                <a:gd name="T89" fmla="*/ 259 h 652"/>
                <a:gd name="T90" fmla="*/ 211 w 627"/>
                <a:gd name="T91" fmla="*/ 232 h 652"/>
                <a:gd name="T92" fmla="*/ 224 w 627"/>
                <a:gd name="T93" fmla="*/ 233 h 652"/>
                <a:gd name="T94" fmla="*/ 357 w 627"/>
                <a:gd name="T95" fmla="*/ 148 h 652"/>
                <a:gd name="T96" fmla="*/ 428 w 627"/>
                <a:gd name="T97" fmla="*/ 166 h 652"/>
                <a:gd name="T98" fmla="*/ 461 w 627"/>
                <a:gd name="T99" fmla="*/ 84 h 652"/>
                <a:gd name="T100" fmla="*/ 440 w 627"/>
                <a:gd name="T101" fmla="*/ 46 h 652"/>
                <a:gd name="T102" fmla="*/ 486 w 627"/>
                <a:gd name="T103" fmla="*/ 0 h 652"/>
                <a:gd name="T104" fmla="*/ 532 w 627"/>
                <a:gd name="T105" fmla="*/ 46 h 652"/>
                <a:gd name="T106" fmla="*/ 486 w 627"/>
                <a:gd name="T107" fmla="*/ 92 h 652"/>
                <a:gd name="T108" fmla="*/ 477 w 627"/>
                <a:gd name="T109" fmla="*/ 91 h 652"/>
                <a:gd name="T110" fmla="*/ 443 w 627"/>
                <a:gd name="T111" fmla="*/ 175 h 652"/>
                <a:gd name="T112" fmla="*/ 502 w 627"/>
                <a:gd name="T113" fmla="*/ 269 h 652"/>
                <a:gd name="T114" fmla="*/ 506 w 627"/>
                <a:gd name="T115" fmla="*/ 268 h 652"/>
                <a:gd name="T116" fmla="*/ 627 w 627"/>
                <a:gd name="T117" fmla="*/ 389 h 652"/>
                <a:gd name="T118" fmla="*/ 506 w 627"/>
                <a:gd name="T119" fmla="*/ 510 h 652"/>
                <a:gd name="T120" fmla="*/ 417 w 627"/>
                <a:gd name="T121" fmla="*/ 51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7" h="652">
                  <a:moveTo>
                    <a:pt x="506" y="493"/>
                  </a:moveTo>
                  <a:cubicBezTo>
                    <a:pt x="564" y="493"/>
                    <a:pt x="610" y="447"/>
                    <a:pt x="610" y="389"/>
                  </a:cubicBezTo>
                  <a:cubicBezTo>
                    <a:pt x="610" y="332"/>
                    <a:pt x="564" y="285"/>
                    <a:pt x="506" y="285"/>
                  </a:cubicBezTo>
                  <a:cubicBezTo>
                    <a:pt x="500" y="285"/>
                    <a:pt x="487" y="288"/>
                    <a:pt x="486" y="279"/>
                  </a:cubicBezTo>
                  <a:cubicBezTo>
                    <a:pt x="478" y="214"/>
                    <a:pt x="423" y="165"/>
                    <a:pt x="357" y="165"/>
                  </a:cubicBezTo>
                  <a:cubicBezTo>
                    <a:pt x="303" y="165"/>
                    <a:pt x="256" y="198"/>
                    <a:pt x="237" y="246"/>
                  </a:cubicBezTo>
                  <a:cubicBezTo>
                    <a:pt x="233" y="255"/>
                    <a:pt x="217" y="249"/>
                    <a:pt x="211" y="249"/>
                  </a:cubicBezTo>
                  <a:cubicBezTo>
                    <a:pt x="167" y="249"/>
                    <a:pt x="132" y="285"/>
                    <a:pt x="132" y="328"/>
                  </a:cubicBezTo>
                  <a:cubicBezTo>
                    <a:pt x="133" y="353"/>
                    <a:pt x="69" y="345"/>
                    <a:pt x="69" y="415"/>
                  </a:cubicBezTo>
                  <a:cubicBezTo>
                    <a:pt x="69" y="458"/>
                    <a:pt x="104" y="493"/>
                    <a:pt x="148" y="493"/>
                  </a:cubicBezTo>
                  <a:lnTo>
                    <a:pt x="506" y="493"/>
                  </a:lnTo>
                  <a:close/>
                  <a:moveTo>
                    <a:pt x="46" y="145"/>
                  </a:moveTo>
                  <a:cubicBezTo>
                    <a:pt x="30" y="145"/>
                    <a:pt x="17" y="158"/>
                    <a:pt x="17" y="174"/>
                  </a:cubicBezTo>
                  <a:cubicBezTo>
                    <a:pt x="17" y="190"/>
                    <a:pt x="30" y="203"/>
                    <a:pt x="46" y="203"/>
                  </a:cubicBezTo>
                  <a:cubicBezTo>
                    <a:pt x="62" y="203"/>
                    <a:pt x="75" y="190"/>
                    <a:pt x="75" y="174"/>
                  </a:cubicBezTo>
                  <a:cubicBezTo>
                    <a:pt x="75" y="158"/>
                    <a:pt x="62" y="145"/>
                    <a:pt x="46" y="145"/>
                  </a:cubicBezTo>
                  <a:close/>
                  <a:moveTo>
                    <a:pt x="486" y="17"/>
                  </a:moveTo>
                  <a:cubicBezTo>
                    <a:pt x="470" y="17"/>
                    <a:pt x="457" y="30"/>
                    <a:pt x="457" y="46"/>
                  </a:cubicBezTo>
                  <a:cubicBezTo>
                    <a:pt x="457" y="62"/>
                    <a:pt x="470" y="75"/>
                    <a:pt x="486" y="75"/>
                  </a:cubicBezTo>
                  <a:cubicBezTo>
                    <a:pt x="502" y="75"/>
                    <a:pt x="515" y="62"/>
                    <a:pt x="515" y="46"/>
                  </a:cubicBezTo>
                  <a:cubicBezTo>
                    <a:pt x="515" y="30"/>
                    <a:pt x="502" y="17"/>
                    <a:pt x="486" y="17"/>
                  </a:cubicBezTo>
                  <a:close/>
                  <a:moveTo>
                    <a:pt x="458" y="577"/>
                  </a:moveTo>
                  <a:cubicBezTo>
                    <a:pt x="442" y="577"/>
                    <a:pt x="429" y="590"/>
                    <a:pt x="429" y="606"/>
                  </a:cubicBezTo>
                  <a:cubicBezTo>
                    <a:pt x="429" y="622"/>
                    <a:pt x="442" y="635"/>
                    <a:pt x="458" y="635"/>
                  </a:cubicBezTo>
                  <a:cubicBezTo>
                    <a:pt x="474" y="635"/>
                    <a:pt x="487" y="622"/>
                    <a:pt x="487" y="606"/>
                  </a:cubicBezTo>
                  <a:cubicBezTo>
                    <a:pt x="487" y="590"/>
                    <a:pt x="474" y="577"/>
                    <a:pt x="458" y="577"/>
                  </a:cubicBezTo>
                  <a:close/>
                  <a:moveTo>
                    <a:pt x="417" y="510"/>
                  </a:moveTo>
                  <a:cubicBezTo>
                    <a:pt x="445" y="562"/>
                    <a:pt x="445" y="562"/>
                    <a:pt x="445" y="562"/>
                  </a:cubicBezTo>
                  <a:cubicBezTo>
                    <a:pt x="449" y="560"/>
                    <a:pt x="454" y="560"/>
                    <a:pt x="458" y="560"/>
                  </a:cubicBezTo>
                  <a:cubicBezTo>
                    <a:pt x="484" y="560"/>
                    <a:pt x="504" y="580"/>
                    <a:pt x="504" y="606"/>
                  </a:cubicBezTo>
                  <a:cubicBezTo>
                    <a:pt x="504" y="631"/>
                    <a:pt x="484" y="652"/>
                    <a:pt x="458" y="652"/>
                  </a:cubicBezTo>
                  <a:cubicBezTo>
                    <a:pt x="433" y="652"/>
                    <a:pt x="412" y="631"/>
                    <a:pt x="412" y="606"/>
                  </a:cubicBezTo>
                  <a:cubicBezTo>
                    <a:pt x="412" y="591"/>
                    <a:pt x="419" y="578"/>
                    <a:pt x="430" y="570"/>
                  </a:cubicBezTo>
                  <a:cubicBezTo>
                    <a:pt x="398" y="510"/>
                    <a:pt x="398" y="510"/>
                    <a:pt x="398" y="510"/>
                  </a:cubicBezTo>
                  <a:cubicBezTo>
                    <a:pt x="148" y="510"/>
                    <a:pt x="148" y="510"/>
                    <a:pt x="148" y="510"/>
                  </a:cubicBezTo>
                  <a:cubicBezTo>
                    <a:pt x="95" y="510"/>
                    <a:pt x="52" y="468"/>
                    <a:pt x="52" y="415"/>
                  </a:cubicBezTo>
                  <a:cubicBezTo>
                    <a:pt x="52" y="373"/>
                    <a:pt x="78" y="338"/>
                    <a:pt x="115" y="325"/>
                  </a:cubicBezTo>
                  <a:cubicBezTo>
                    <a:pt x="116" y="305"/>
                    <a:pt x="122" y="287"/>
                    <a:pt x="133" y="272"/>
                  </a:cubicBezTo>
                  <a:cubicBezTo>
                    <a:pt x="72" y="212"/>
                    <a:pt x="72" y="212"/>
                    <a:pt x="72" y="212"/>
                  </a:cubicBezTo>
                  <a:cubicBezTo>
                    <a:pt x="65" y="217"/>
                    <a:pt x="56" y="220"/>
                    <a:pt x="46" y="220"/>
                  </a:cubicBezTo>
                  <a:cubicBezTo>
                    <a:pt x="21" y="220"/>
                    <a:pt x="0" y="199"/>
                    <a:pt x="0" y="174"/>
                  </a:cubicBezTo>
                  <a:cubicBezTo>
                    <a:pt x="0" y="148"/>
                    <a:pt x="21" y="128"/>
                    <a:pt x="46" y="128"/>
                  </a:cubicBezTo>
                  <a:cubicBezTo>
                    <a:pt x="72" y="128"/>
                    <a:pt x="92" y="148"/>
                    <a:pt x="92" y="174"/>
                  </a:cubicBezTo>
                  <a:cubicBezTo>
                    <a:pt x="92" y="183"/>
                    <a:pt x="89" y="192"/>
                    <a:pt x="84" y="200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61" y="243"/>
                    <a:pt x="185" y="232"/>
                    <a:pt x="211" y="232"/>
                  </a:cubicBezTo>
                  <a:cubicBezTo>
                    <a:pt x="215" y="232"/>
                    <a:pt x="219" y="233"/>
                    <a:pt x="224" y="233"/>
                  </a:cubicBezTo>
                  <a:cubicBezTo>
                    <a:pt x="247" y="183"/>
                    <a:pt x="298" y="148"/>
                    <a:pt x="357" y="148"/>
                  </a:cubicBezTo>
                  <a:cubicBezTo>
                    <a:pt x="383" y="148"/>
                    <a:pt x="407" y="154"/>
                    <a:pt x="428" y="166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49" y="76"/>
                    <a:pt x="440" y="62"/>
                    <a:pt x="440" y="46"/>
                  </a:cubicBezTo>
                  <a:cubicBezTo>
                    <a:pt x="440" y="20"/>
                    <a:pt x="461" y="0"/>
                    <a:pt x="486" y="0"/>
                  </a:cubicBezTo>
                  <a:cubicBezTo>
                    <a:pt x="512" y="0"/>
                    <a:pt x="532" y="20"/>
                    <a:pt x="532" y="46"/>
                  </a:cubicBezTo>
                  <a:cubicBezTo>
                    <a:pt x="532" y="71"/>
                    <a:pt x="512" y="92"/>
                    <a:pt x="486" y="92"/>
                  </a:cubicBezTo>
                  <a:cubicBezTo>
                    <a:pt x="483" y="92"/>
                    <a:pt x="480" y="91"/>
                    <a:pt x="477" y="91"/>
                  </a:cubicBezTo>
                  <a:cubicBezTo>
                    <a:pt x="443" y="175"/>
                    <a:pt x="443" y="175"/>
                    <a:pt x="443" y="175"/>
                  </a:cubicBezTo>
                  <a:cubicBezTo>
                    <a:pt x="473" y="197"/>
                    <a:pt x="495" y="230"/>
                    <a:pt x="502" y="269"/>
                  </a:cubicBezTo>
                  <a:cubicBezTo>
                    <a:pt x="506" y="268"/>
                    <a:pt x="506" y="268"/>
                    <a:pt x="506" y="268"/>
                  </a:cubicBezTo>
                  <a:cubicBezTo>
                    <a:pt x="573" y="268"/>
                    <a:pt x="627" y="323"/>
                    <a:pt x="627" y="389"/>
                  </a:cubicBezTo>
                  <a:cubicBezTo>
                    <a:pt x="627" y="456"/>
                    <a:pt x="573" y="510"/>
                    <a:pt x="506" y="510"/>
                  </a:cubicBezTo>
                  <a:lnTo>
                    <a:pt x="417" y="5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637495" y="1864563"/>
            <a:ext cx="4284136" cy="364117"/>
            <a:chOff x="1637495" y="1801744"/>
            <a:chExt cx="4284136" cy="364117"/>
          </a:xfrm>
        </p:grpSpPr>
        <p:sp>
          <p:nvSpPr>
            <p:cNvPr id="7" name="Content Placeholder 7"/>
            <p:cNvSpPr txBox="1">
              <a:spLocks/>
            </p:cNvSpPr>
            <p:nvPr/>
          </p:nvSpPr>
          <p:spPr>
            <a:xfrm>
              <a:off x="2592555" y="1801744"/>
              <a:ext cx="3329076" cy="36411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buFont typeface="Arial" charset="0"/>
                <a:buNone/>
              </a:pPr>
              <a:r>
                <a:rPr lang="en-US" sz="2000" b="1" dirty="0" smtClean="0">
                  <a:solidFill>
                    <a:srgbClr val="0052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Flexibility</a:t>
              </a:r>
              <a:r>
                <a:rPr lang="en-US" sz="2000" dirty="0" smtClean="0">
                  <a:solidFill>
                    <a:srgbClr val="0052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smtClean="0">
                  <a:solidFill>
                    <a:srgbClr val="0052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Built In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637495" y="1812888"/>
              <a:ext cx="607075" cy="341829"/>
              <a:chOff x="8439764" y="2026733"/>
              <a:chExt cx="486495" cy="273934"/>
            </a:xfrm>
            <a:solidFill>
              <a:srgbClr val="FFFFFF"/>
            </a:solidFill>
          </p:grpSpPr>
          <p:sp>
            <p:nvSpPr>
              <p:cNvPr id="49" name="Freeform 5"/>
              <p:cNvSpPr>
                <a:spLocks noEditPoints="1"/>
              </p:cNvSpPr>
              <p:nvPr/>
            </p:nvSpPr>
            <p:spPr bwMode="auto">
              <a:xfrm rot="3356753">
                <a:off x="8546045" y="1920452"/>
                <a:ext cx="273934" cy="486495"/>
              </a:xfrm>
              <a:custGeom>
                <a:avLst/>
                <a:gdLst>
                  <a:gd name="T0" fmla="*/ 238 w 279"/>
                  <a:gd name="T1" fmla="*/ 25 h 498"/>
                  <a:gd name="T2" fmla="*/ 206 w 279"/>
                  <a:gd name="T3" fmla="*/ 1 h 498"/>
                  <a:gd name="T4" fmla="*/ 202 w 279"/>
                  <a:gd name="T5" fmla="*/ 1 h 498"/>
                  <a:gd name="T6" fmla="*/ 200 w 279"/>
                  <a:gd name="T7" fmla="*/ 5 h 498"/>
                  <a:gd name="T8" fmla="*/ 199 w 279"/>
                  <a:gd name="T9" fmla="*/ 107 h 498"/>
                  <a:gd name="T10" fmla="*/ 139 w 279"/>
                  <a:gd name="T11" fmla="*/ 138 h 498"/>
                  <a:gd name="T12" fmla="*/ 79 w 279"/>
                  <a:gd name="T13" fmla="*/ 107 h 498"/>
                  <a:gd name="T14" fmla="*/ 79 w 279"/>
                  <a:gd name="T15" fmla="*/ 5 h 498"/>
                  <a:gd name="T16" fmla="*/ 77 w 279"/>
                  <a:gd name="T17" fmla="*/ 1 h 498"/>
                  <a:gd name="T18" fmla="*/ 73 w 279"/>
                  <a:gd name="T19" fmla="*/ 1 h 498"/>
                  <a:gd name="T20" fmla="*/ 40 w 279"/>
                  <a:gd name="T21" fmla="*/ 25 h 498"/>
                  <a:gd name="T22" fmla="*/ 0 w 279"/>
                  <a:gd name="T23" fmla="*/ 123 h 498"/>
                  <a:gd name="T24" fmla="*/ 75 w 279"/>
                  <a:gd name="T25" fmla="*/ 238 h 498"/>
                  <a:gd name="T26" fmla="*/ 75 w 279"/>
                  <a:gd name="T27" fmla="*/ 424 h 498"/>
                  <a:gd name="T28" fmla="*/ 139 w 279"/>
                  <a:gd name="T29" fmla="*/ 498 h 498"/>
                  <a:gd name="T30" fmla="*/ 139 w 279"/>
                  <a:gd name="T31" fmla="*/ 498 h 498"/>
                  <a:gd name="T32" fmla="*/ 139 w 279"/>
                  <a:gd name="T33" fmla="*/ 498 h 498"/>
                  <a:gd name="T34" fmla="*/ 203 w 279"/>
                  <a:gd name="T35" fmla="*/ 424 h 498"/>
                  <a:gd name="T36" fmla="*/ 203 w 279"/>
                  <a:gd name="T37" fmla="*/ 238 h 498"/>
                  <a:gd name="T38" fmla="*/ 278 w 279"/>
                  <a:gd name="T39" fmla="*/ 123 h 498"/>
                  <a:gd name="T40" fmla="*/ 238 w 279"/>
                  <a:gd name="T41" fmla="*/ 25 h 498"/>
                  <a:gd name="T42" fmla="*/ 197 w 279"/>
                  <a:gd name="T43" fmla="*/ 232 h 498"/>
                  <a:gd name="T44" fmla="*/ 195 w 279"/>
                  <a:gd name="T45" fmla="*/ 236 h 498"/>
                  <a:gd name="T46" fmla="*/ 195 w 279"/>
                  <a:gd name="T47" fmla="*/ 424 h 498"/>
                  <a:gd name="T48" fmla="*/ 139 w 279"/>
                  <a:gd name="T49" fmla="*/ 489 h 498"/>
                  <a:gd name="T50" fmla="*/ 139 w 279"/>
                  <a:gd name="T51" fmla="*/ 489 h 498"/>
                  <a:gd name="T52" fmla="*/ 139 w 279"/>
                  <a:gd name="T53" fmla="*/ 489 h 498"/>
                  <a:gd name="T54" fmla="*/ 84 w 279"/>
                  <a:gd name="T55" fmla="*/ 424 h 498"/>
                  <a:gd name="T56" fmla="*/ 84 w 279"/>
                  <a:gd name="T57" fmla="*/ 236 h 498"/>
                  <a:gd name="T58" fmla="*/ 82 w 279"/>
                  <a:gd name="T59" fmla="*/ 232 h 498"/>
                  <a:gd name="T60" fmla="*/ 8 w 279"/>
                  <a:gd name="T61" fmla="*/ 123 h 498"/>
                  <a:gd name="T62" fmla="*/ 46 w 279"/>
                  <a:gd name="T63" fmla="*/ 31 h 498"/>
                  <a:gd name="T64" fmla="*/ 70 w 279"/>
                  <a:gd name="T65" fmla="*/ 12 h 498"/>
                  <a:gd name="T66" fmla="*/ 71 w 279"/>
                  <a:gd name="T67" fmla="*/ 110 h 498"/>
                  <a:gd name="T68" fmla="*/ 73 w 279"/>
                  <a:gd name="T69" fmla="*/ 113 h 498"/>
                  <a:gd name="T70" fmla="*/ 137 w 279"/>
                  <a:gd name="T71" fmla="*/ 147 h 498"/>
                  <a:gd name="T72" fmla="*/ 139 w 279"/>
                  <a:gd name="T73" fmla="*/ 147 h 498"/>
                  <a:gd name="T74" fmla="*/ 141 w 279"/>
                  <a:gd name="T75" fmla="*/ 147 h 498"/>
                  <a:gd name="T76" fmla="*/ 206 w 279"/>
                  <a:gd name="T77" fmla="*/ 113 h 498"/>
                  <a:gd name="T78" fmla="*/ 208 w 279"/>
                  <a:gd name="T79" fmla="*/ 110 h 498"/>
                  <a:gd name="T80" fmla="*/ 208 w 279"/>
                  <a:gd name="T81" fmla="*/ 12 h 498"/>
                  <a:gd name="T82" fmla="*/ 232 w 279"/>
                  <a:gd name="T83" fmla="*/ 31 h 498"/>
                  <a:gd name="T84" fmla="*/ 270 w 279"/>
                  <a:gd name="T85" fmla="*/ 123 h 498"/>
                  <a:gd name="T86" fmla="*/ 197 w 279"/>
                  <a:gd name="T87" fmla="*/ 232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9" h="498">
                    <a:moveTo>
                      <a:pt x="238" y="25"/>
                    </a:moveTo>
                    <a:cubicBezTo>
                      <a:pt x="229" y="15"/>
                      <a:pt x="218" y="7"/>
                      <a:pt x="206" y="1"/>
                    </a:cubicBezTo>
                    <a:cubicBezTo>
                      <a:pt x="205" y="0"/>
                      <a:pt x="203" y="0"/>
                      <a:pt x="202" y="1"/>
                    </a:cubicBezTo>
                    <a:cubicBezTo>
                      <a:pt x="200" y="2"/>
                      <a:pt x="200" y="3"/>
                      <a:pt x="200" y="5"/>
                    </a:cubicBezTo>
                    <a:cubicBezTo>
                      <a:pt x="199" y="107"/>
                      <a:pt x="199" y="107"/>
                      <a:pt x="199" y="107"/>
                    </a:cubicBezTo>
                    <a:cubicBezTo>
                      <a:pt x="139" y="138"/>
                      <a:pt x="139" y="138"/>
                      <a:pt x="139" y="138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3"/>
                      <a:pt x="78" y="2"/>
                      <a:pt x="77" y="1"/>
                    </a:cubicBezTo>
                    <a:cubicBezTo>
                      <a:pt x="75" y="0"/>
                      <a:pt x="74" y="0"/>
                      <a:pt x="73" y="1"/>
                    </a:cubicBezTo>
                    <a:cubicBezTo>
                      <a:pt x="61" y="7"/>
                      <a:pt x="50" y="15"/>
                      <a:pt x="40" y="25"/>
                    </a:cubicBezTo>
                    <a:cubicBezTo>
                      <a:pt x="14" y="51"/>
                      <a:pt x="0" y="86"/>
                      <a:pt x="0" y="123"/>
                    </a:cubicBezTo>
                    <a:cubicBezTo>
                      <a:pt x="0" y="171"/>
                      <a:pt x="38" y="213"/>
                      <a:pt x="75" y="238"/>
                    </a:cubicBezTo>
                    <a:cubicBezTo>
                      <a:pt x="75" y="424"/>
                      <a:pt x="75" y="424"/>
                      <a:pt x="75" y="424"/>
                    </a:cubicBezTo>
                    <a:cubicBezTo>
                      <a:pt x="75" y="468"/>
                      <a:pt x="101" y="498"/>
                      <a:pt x="139" y="498"/>
                    </a:cubicBezTo>
                    <a:cubicBezTo>
                      <a:pt x="139" y="498"/>
                      <a:pt x="139" y="498"/>
                      <a:pt x="139" y="498"/>
                    </a:cubicBezTo>
                    <a:cubicBezTo>
                      <a:pt x="139" y="498"/>
                      <a:pt x="139" y="498"/>
                      <a:pt x="139" y="498"/>
                    </a:cubicBezTo>
                    <a:cubicBezTo>
                      <a:pt x="177" y="498"/>
                      <a:pt x="203" y="468"/>
                      <a:pt x="203" y="424"/>
                    </a:cubicBezTo>
                    <a:cubicBezTo>
                      <a:pt x="203" y="238"/>
                      <a:pt x="203" y="238"/>
                      <a:pt x="203" y="238"/>
                    </a:cubicBezTo>
                    <a:cubicBezTo>
                      <a:pt x="240" y="213"/>
                      <a:pt x="278" y="171"/>
                      <a:pt x="278" y="123"/>
                    </a:cubicBezTo>
                    <a:cubicBezTo>
                      <a:pt x="279" y="86"/>
                      <a:pt x="264" y="51"/>
                      <a:pt x="238" y="25"/>
                    </a:cubicBezTo>
                    <a:close/>
                    <a:moveTo>
                      <a:pt x="197" y="232"/>
                    </a:moveTo>
                    <a:cubicBezTo>
                      <a:pt x="196" y="233"/>
                      <a:pt x="195" y="234"/>
                      <a:pt x="195" y="236"/>
                    </a:cubicBezTo>
                    <a:cubicBezTo>
                      <a:pt x="195" y="424"/>
                      <a:pt x="195" y="424"/>
                      <a:pt x="195" y="424"/>
                    </a:cubicBezTo>
                    <a:cubicBezTo>
                      <a:pt x="195" y="464"/>
                      <a:pt x="173" y="489"/>
                      <a:pt x="139" y="489"/>
                    </a:cubicBezTo>
                    <a:cubicBezTo>
                      <a:pt x="139" y="489"/>
                      <a:pt x="139" y="489"/>
                      <a:pt x="139" y="489"/>
                    </a:cubicBezTo>
                    <a:cubicBezTo>
                      <a:pt x="139" y="489"/>
                      <a:pt x="139" y="489"/>
                      <a:pt x="139" y="489"/>
                    </a:cubicBezTo>
                    <a:cubicBezTo>
                      <a:pt x="106" y="489"/>
                      <a:pt x="84" y="464"/>
                      <a:pt x="84" y="424"/>
                    </a:cubicBezTo>
                    <a:cubicBezTo>
                      <a:pt x="84" y="236"/>
                      <a:pt x="84" y="236"/>
                      <a:pt x="84" y="236"/>
                    </a:cubicBezTo>
                    <a:cubicBezTo>
                      <a:pt x="84" y="234"/>
                      <a:pt x="83" y="233"/>
                      <a:pt x="82" y="232"/>
                    </a:cubicBezTo>
                    <a:cubicBezTo>
                      <a:pt x="46" y="209"/>
                      <a:pt x="9" y="168"/>
                      <a:pt x="8" y="123"/>
                    </a:cubicBezTo>
                    <a:cubicBezTo>
                      <a:pt x="8" y="88"/>
                      <a:pt x="22" y="56"/>
                      <a:pt x="46" y="31"/>
                    </a:cubicBezTo>
                    <a:cubicBezTo>
                      <a:pt x="54" y="24"/>
                      <a:pt x="62" y="17"/>
                      <a:pt x="70" y="12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71" y="111"/>
                      <a:pt x="71" y="113"/>
                      <a:pt x="73" y="113"/>
                    </a:cubicBezTo>
                    <a:cubicBezTo>
                      <a:pt x="137" y="147"/>
                      <a:pt x="137" y="147"/>
                      <a:pt x="137" y="147"/>
                    </a:cubicBezTo>
                    <a:cubicBezTo>
                      <a:pt x="138" y="147"/>
                      <a:pt x="138" y="147"/>
                      <a:pt x="139" y="147"/>
                    </a:cubicBezTo>
                    <a:cubicBezTo>
                      <a:pt x="140" y="147"/>
                      <a:pt x="141" y="147"/>
                      <a:pt x="141" y="14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7" y="113"/>
                      <a:pt x="208" y="111"/>
                      <a:pt x="208" y="110"/>
                    </a:cubicBezTo>
                    <a:cubicBezTo>
                      <a:pt x="208" y="12"/>
                      <a:pt x="208" y="12"/>
                      <a:pt x="208" y="12"/>
                    </a:cubicBezTo>
                    <a:cubicBezTo>
                      <a:pt x="217" y="17"/>
                      <a:pt x="225" y="24"/>
                      <a:pt x="232" y="31"/>
                    </a:cubicBezTo>
                    <a:cubicBezTo>
                      <a:pt x="257" y="56"/>
                      <a:pt x="270" y="88"/>
                      <a:pt x="270" y="123"/>
                    </a:cubicBezTo>
                    <a:cubicBezTo>
                      <a:pt x="270" y="168"/>
                      <a:pt x="232" y="209"/>
                      <a:pt x="197" y="2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"/>
              <p:cNvSpPr>
                <a:spLocks noEditPoints="1"/>
              </p:cNvSpPr>
              <p:nvPr/>
            </p:nvSpPr>
            <p:spPr bwMode="auto">
              <a:xfrm rot="3356753">
                <a:off x="8777239" y="2025420"/>
                <a:ext cx="100106" cy="113391"/>
              </a:xfrm>
              <a:custGeom>
                <a:avLst/>
                <a:gdLst>
                  <a:gd name="T0" fmla="*/ 2 w 102"/>
                  <a:gd name="T1" fmla="*/ 89 h 116"/>
                  <a:gd name="T2" fmla="*/ 49 w 102"/>
                  <a:gd name="T3" fmla="*/ 116 h 116"/>
                  <a:gd name="T4" fmla="*/ 51 w 102"/>
                  <a:gd name="T5" fmla="*/ 116 h 116"/>
                  <a:gd name="T6" fmla="*/ 53 w 102"/>
                  <a:gd name="T7" fmla="*/ 116 h 116"/>
                  <a:gd name="T8" fmla="*/ 100 w 102"/>
                  <a:gd name="T9" fmla="*/ 89 h 116"/>
                  <a:gd name="T10" fmla="*/ 102 w 102"/>
                  <a:gd name="T11" fmla="*/ 85 h 116"/>
                  <a:gd name="T12" fmla="*/ 102 w 102"/>
                  <a:gd name="T13" fmla="*/ 31 h 116"/>
                  <a:gd name="T14" fmla="*/ 100 w 102"/>
                  <a:gd name="T15" fmla="*/ 27 h 116"/>
                  <a:gd name="T16" fmla="*/ 53 w 102"/>
                  <a:gd name="T17" fmla="*/ 0 h 116"/>
                  <a:gd name="T18" fmla="*/ 49 w 102"/>
                  <a:gd name="T19" fmla="*/ 0 h 116"/>
                  <a:gd name="T20" fmla="*/ 2 w 102"/>
                  <a:gd name="T21" fmla="*/ 27 h 116"/>
                  <a:gd name="T22" fmla="*/ 0 w 102"/>
                  <a:gd name="T23" fmla="*/ 31 h 116"/>
                  <a:gd name="T24" fmla="*/ 0 w 102"/>
                  <a:gd name="T25" fmla="*/ 85 h 116"/>
                  <a:gd name="T26" fmla="*/ 2 w 102"/>
                  <a:gd name="T27" fmla="*/ 89 h 116"/>
                  <a:gd name="T28" fmla="*/ 9 w 102"/>
                  <a:gd name="T29" fmla="*/ 33 h 116"/>
                  <a:gd name="T30" fmla="*/ 51 w 102"/>
                  <a:gd name="T31" fmla="*/ 9 h 116"/>
                  <a:gd name="T32" fmla="*/ 93 w 102"/>
                  <a:gd name="T33" fmla="*/ 34 h 116"/>
                  <a:gd name="T34" fmla="*/ 93 w 102"/>
                  <a:gd name="T35" fmla="*/ 83 h 116"/>
                  <a:gd name="T36" fmla="*/ 51 w 102"/>
                  <a:gd name="T37" fmla="*/ 107 h 116"/>
                  <a:gd name="T38" fmla="*/ 9 w 102"/>
                  <a:gd name="T39" fmla="*/ 82 h 116"/>
                  <a:gd name="T40" fmla="*/ 9 w 102"/>
                  <a:gd name="T41" fmla="*/ 3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2" h="116">
                    <a:moveTo>
                      <a:pt x="2" y="89"/>
                    </a:moveTo>
                    <a:cubicBezTo>
                      <a:pt x="49" y="116"/>
                      <a:pt x="49" y="116"/>
                      <a:pt x="49" y="116"/>
                    </a:cubicBezTo>
                    <a:cubicBezTo>
                      <a:pt x="49" y="116"/>
                      <a:pt x="50" y="116"/>
                      <a:pt x="51" y="116"/>
                    </a:cubicBezTo>
                    <a:cubicBezTo>
                      <a:pt x="52" y="116"/>
                      <a:pt x="52" y="116"/>
                      <a:pt x="53" y="116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101" y="88"/>
                      <a:pt x="102" y="87"/>
                      <a:pt x="102" y="85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0"/>
                      <a:pt x="101" y="28"/>
                      <a:pt x="100" y="27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0" y="0"/>
                      <a:pt x="49" y="0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8"/>
                      <a:pt x="0" y="29"/>
                      <a:pt x="0" y="31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1" y="88"/>
                      <a:pt x="2" y="89"/>
                    </a:cubicBezTo>
                    <a:close/>
                    <a:moveTo>
                      <a:pt x="9" y="33"/>
                    </a:moveTo>
                    <a:cubicBezTo>
                      <a:pt x="51" y="9"/>
                      <a:pt x="51" y="9"/>
                      <a:pt x="51" y="9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9" y="82"/>
                      <a:pt x="9" y="82"/>
                      <a:pt x="9" y="82"/>
                    </a:cubicBezTo>
                    <a:lnTo>
                      <a:pt x="9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"/>
              <p:cNvSpPr>
                <a:spLocks noEditPoints="1"/>
              </p:cNvSpPr>
              <p:nvPr/>
            </p:nvSpPr>
            <p:spPr bwMode="auto">
              <a:xfrm rot="3356753">
                <a:off x="8802910" y="2057722"/>
                <a:ext cx="49024" cy="48837"/>
              </a:xfrm>
              <a:custGeom>
                <a:avLst/>
                <a:gdLst>
                  <a:gd name="T0" fmla="*/ 50 w 50"/>
                  <a:gd name="T1" fmla="*/ 25 h 50"/>
                  <a:gd name="T2" fmla="*/ 25 w 50"/>
                  <a:gd name="T3" fmla="*/ 0 h 50"/>
                  <a:gd name="T4" fmla="*/ 25 w 50"/>
                  <a:gd name="T5" fmla="*/ 0 h 50"/>
                  <a:gd name="T6" fmla="*/ 0 w 50"/>
                  <a:gd name="T7" fmla="*/ 25 h 50"/>
                  <a:gd name="T8" fmla="*/ 25 w 50"/>
                  <a:gd name="T9" fmla="*/ 50 h 50"/>
                  <a:gd name="T10" fmla="*/ 50 w 50"/>
                  <a:gd name="T11" fmla="*/ 25 h 50"/>
                  <a:gd name="T12" fmla="*/ 9 w 50"/>
                  <a:gd name="T13" fmla="*/ 25 h 50"/>
                  <a:gd name="T14" fmla="*/ 25 w 50"/>
                  <a:gd name="T15" fmla="*/ 9 h 50"/>
                  <a:gd name="T16" fmla="*/ 25 w 50"/>
                  <a:gd name="T17" fmla="*/ 9 h 50"/>
                  <a:gd name="T18" fmla="*/ 41 w 50"/>
                  <a:gd name="T19" fmla="*/ 25 h 50"/>
                  <a:gd name="T20" fmla="*/ 25 w 50"/>
                  <a:gd name="T21" fmla="*/ 41 h 50"/>
                  <a:gd name="T22" fmla="*/ 9 w 50"/>
                  <a:gd name="T23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cubicBezTo>
                      <a:pt x="50" y="11"/>
                      <a:pt x="39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0" y="39"/>
                      <a:pt x="50" y="25"/>
                    </a:cubicBezTo>
                    <a:close/>
                    <a:moveTo>
                      <a:pt x="9" y="25"/>
                    </a:moveTo>
                    <a:cubicBezTo>
                      <a:pt x="9" y="16"/>
                      <a:pt x="16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34" y="9"/>
                      <a:pt x="41" y="16"/>
                      <a:pt x="41" y="25"/>
                    </a:cubicBezTo>
                    <a:cubicBezTo>
                      <a:pt x="41" y="34"/>
                      <a:pt x="34" y="41"/>
                      <a:pt x="25" y="41"/>
                    </a:cubicBezTo>
                    <a:cubicBezTo>
                      <a:pt x="16" y="41"/>
                      <a:pt x="9" y="34"/>
                      <a:pt x="9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"/>
              <p:cNvSpPr>
                <a:spLocks noEditPoints="1"/>
              </p:cNvSpPr>
              <p:nvPr/>
            </p:nvSpPr>
            <p:spPr bwMode="auto">
              <a:xfrm rot="3356753">
                <a:off x="8589495" y="2118392"/>
                <a:ext cx="50146" cy="213871"/>
              </a:xfrm>
              <a:custGeom>
                <a:avLst/>
                <a:gdLst>
                  <a:gd name="T0" fmla="*/ 43 w 51"/>
                  <a:gd name="T1" fmla="*/ 5 h 219"/>
                  <a:gd name="T2" fmla="*/ 26 w 51"/>
                  <a:gd name="T3" fmla="*/ 0 h 219"/>
                  <a:gd name="T4" fmla="*/ 0 w 51"/>
                  <a:gd name="T5" fmla="*/ 20 h 219"/>
                  <a:gd name="T6" fmla="*/ 0 w 51"/>
                  <a:gd name="T7" fmla="*/ 198 h 219"/>
                  <a:gd name="T8" fmla="*/ 25 w 51"/>
                  <a:gd name="T9" fmla="*/ 219 h 219"/>
                  <a:gd name="T10" fmla="*/ 25 w 51"/>
                  <a:gd name="T11" fmla="*/ 219 h 219"/>
                  <a:gd name="T12" fmla="*/ 51 w 51"/>
                  <a:gd name="T13" fmla="*/ 199 h 219"/>
                  <a:gd name="T14" fmla="*/ 51 w 51"/>
                  <a:gd name="T15" fmla="*/ 20 h 219"/>
                  <a:gd name="T16" fmla="*/ 43 w 51"/>
                  <a:gd name="T17" fmla="*/ 5 h 219"/>
                  <a:gd name="T18" fmla="*/ 42 w 51"/>
                  <a:gd name="T19" fmla="*/ 199 h 219"/>
                  <a:gd name="T20" fmla="*/ 25 w 51"/>
                  <a:gd name="T21" fmla="*/ 211 h 219"/>
                  <a:gd name="T22" fmla="*/ 25 w 51"/>
                  <a:gd name="T23" fmla="*/ 211 h 219"/>
                  <a:gd name="T24" fmla="*/ 8 w 51"/>
                  <a:gd name="T25" fmla="*/ 198 h 219"/>
                  <a:gd name="T26" fmla="*/ 9 w 51"/>
                  <a:gd name="T27" fmla="*/ 20 h 219"/>
                  <a:gd name="T28" fmla="*/ 26 w 51"/>
                  <a:gd name="T29" fmla="*/ 8 h 219"/>
                  <a:gd name="T30" fmla="*/ 38 w 51"/>
                  <a:gd name="T31" fmla="*/ 12 h 219"/>
                  <a:gd name="T32" fmla="*/ 43 w 51"/>
                  <a:gd name="T33" fmla="*/ 20 h 219"/>
                  <a:gd name="T34" fmla="*/ 42 w 51"/>
                  <a:gd name="T35" fmla="*/ 19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219">
                    <a:moveTo>
                      <a:pt x="43" y="5"/>
                    </a:moveTo>
                    <a:cubicBezTo>
                      <a:pt x="39" y="2"/>
                      <a:pt x="32" y="0"/>
                      <a:pt x="26" y="0"/>
                    </a:cubicBezTo>
                    <a:cubicBezTo>
                      <a:pt x="12" y="0"/>
                      <a:pt x="0" y="9"/>
                      <a:pt x="0" y="20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0" y="210"/>
                      <a:pt x="11" y="219"/>
                      <a:pt x="25" y="219"/>
                    </a:cubicBezTo>
                    <a:cubicBezTo>
                      <a:pt x="25" y="219"/>
                      <a:pt x="25" y="219"/>
                      <a:pt x="25" y="219"/>
                    </a:cubicBezTo>
                    <a:cubicBezTo>
                      <a:pt x="39" y="219"/>
                      <a:pt x="51" y="210"/>
                      <a:pt x="51" y="199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15"/>
                      <a:pt x="48" y="9"/>
                      <a:pt x="43" y="5"/>
                    </a:cubicBezTo>
                    <a:close/>
                    <a:moveTo>
                      <a:pt x="42" y="199"/>
                    </a:moveTo>
                    <a:cubicBezTo>
                      <a:pt x="42" y="205"/>
                      <a:pt x="35" y="211"/>
                      <a:pt x="25" y="211"/>
                    </a:cubicBezTo>
                    <a:cubicBezTo>
                      <a:pt x="25" y="211"/>
                      <a:pt x="25" y="211"/>
                      <a:pt x="25" y="211"/>
                    </a:cubicBezTo>
                    <a:cubicBezTo>
                      <a:pt x="16" y="211"/>
                      <a:pt x="8" y="205"/>
                      <a:pt x="8" y="198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4"/>
                      <a:pt x="16" y="8"/>
                      <a:pt x="26" y="8"/>
                    </a:cubicBezTo>
                    <a:cubicBezTo>
                      <a:pt x="30" y="8"/>
                      <a:pt x="35" y="10"/>
                      <a:pt x="38" y="12"/>
                    </a:cubicBezTo>
                    <a:cubicBezTo>
                      <a:pt x="41" y="14"/>
                      <a:pt x="43" y="17"/>
                      <a:pt x="43" y="20"/>
                    </a:cubicBezTo>
                    <a:lnTo>
                      <a:pt x="4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610495" y="2441115"/>
            <a:ext cx="5599969" cy="419224"/>
            <a:chOff x="1610493" y="2376682"/>
            <a:chExt cx="5599969" cy="419224"/>
          </a:xfrm>
        </p:grpSpPr>
        <p:sp>
          <p:nvSpPr>
            <p:cNvPr id="8" name="Content Placeholder 7"/>
            <p:cNvSpPr txBox="1">
              <a:spLocks/>
            </p:cNvSpPr>
            <p:nvPr/>
          </p:nvSpPr>
          <p:spPr>
            <a:xfrm>
              <a:off x="2592556" y="2376682"/>
              <a:ext cx="4617906" cy="41922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buFont typeface="Arial" charset="0"/>
                <a:buNone/>
              </a:pPr>
              <a:r>
                <a:rPr lang="en-US" sz="2000" b="1" dirty="0">
                  <a:solidFill>
                    <a:srgbClr val="0052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Intelligence</a:t>
              </a:r>
              <a:r>
                <a:rPr lang="en-US" sz="2000" dirty="0">
                  <a:solidFill>
                    <a:srgbClr val="0052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smtClean="0">
                  <a:solidFill>
                    <a:srgbClr val="0052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r>
                <a:rPr lang="en-US" sz="1600" dirty="0">
                  <a:solidFill>
                    <a:srgbClr val="0052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</a:t>
              </a:r>
              <a:endParaRPr lang="en-US" sz="1600" dirty="0" smtClean="0">
                <a:solidFill>
                  <a:srgbClr val="0052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rot="3163338">
              <a:off x="1783192" y="2255754"/>
              <a:ext cx="315681" cy="661080"/>
              <a:chOff x="8572891" y="2554687"/>
              <a:chExt cx="252979" cy="529774"/>
            </a:xfrm>
            <a:solidFill>
              <a:srgbClr val="FFFFFF"/>
            </a:solidFill>
          </p:grpSpPr>
          <p:sp>
            <p:nvSpPr>
              <p:cNvPr id="40" name="Freeform 131"/>
              <p:cNvSpPr>
                <a:spLocks/>
              </p:cNvSpPr>
              <p:nvPr/>
            </p:nvSpPr>
            <p:spPr bwMode="auto">
              <a:xfrm rot="21578699">
                <a:off x="8692519" y="2554687"/>
                <a:ext cx="9167" cy="82494"/>
              </a:xfrm>
              <a:custGeom>
                <a:avLst/>
                <a:gdLst>
                  <a:gd name="T0" fmla="*/ 4 w 8"/>
                  <a:gd name="T1" fmla="*/ 71 h 71"/>
                  <a:gd name="T2" fmla="*/ 8 w 8"/>
                  <a:gd name="T3" fmla="*/ 67 h 71"/>
                  <a:gd name="T4" fmla="*/ 8 w 8"/>
                  <a:gd name="T5" fmla="*/ 5 h 71"/>
                  <a:gd name="T6" fmla="*/ 4 w 8"/>
                  <a:gd name="T7" fmla="*/ 0 h 71"/>
                  <a:gd name="T8" fmla="*/ 0 w 8"/>
                  <a:gd name="T9" fmla="*/ 5 h 71"/>
                  <a:gd name="T10" fmla="*/ 0 w 8"/>
                  <a:gd name="T11" fmla="*/ 67 h 71"/>
                  <a:gd name="T12" fmla="*/ 4 w 8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1">
                    <a:moveTo>
                      <a:pt x="4" y="71"/>
                    </a:moveTo>
                    <a:cubicBezTo>
                      <a:pt x="6" y="71"/>
                      <a:pt x="8" y="69"/>
                      <a:pt x="8" y="6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9"/>
                      <a:pt x="2" y="71"/>
                      <a:pt x="4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2"/>
              <p:cNvSpPr>
                <a:spLocks/>
              </p:cNvSpPr>
              <p:nvPr/>
            </p:nvSpPr>
            <p:spPr bwMode="auto">
              <a:xfrm rot="21578699">
                <a:off x="8593636" y="2575362"/>
                <a:ext cx="42164" cy="76994"/>
              </a:xfrm>
              <a:custGeom>
                <a:avLst/>
                <a:gdLst>
                  <a:gd name="T0" fmla="*/ 27 w 36"/>
                  <a:gd name="T1" fmla="*/ 63 h 66"/>
                  <a:gd name="T2" fmla="*/ 31 w 36"/>
                  <a:gd name="T3" fmla="*/ 66 h 66"/>
                  <a:gd name="T4" fmla="*/ 33 w 36"/>
                  <a:gd name="T5" fmla="*/ 66 h 66"/>
                  <a:gd name="T6" fmla="*/ 35 w 36"/>
                  <a:gd name="T7" fmla="*/ 60 h 66"/>
                  <a:gd name="T8" fmla="*/ 9 w 36"/>
                  <a:gd name="T9" fmla="*/ 3 h 66"/>
                  <a:gd name="T10" fmla="*/ 3 w 36"/>
                  <a:gd name="T11" fmla="*/ 1 h 66"/>
                  <a:gd name="T12" fmla="*/ 1 w 36"/>
                  <a:gd name="T13" fmla="*/ 7 h 66"/>
                  <a:gd name="T14" fmla="*/ 27 w 36"/>
                  <a:gd name="T15" fmla="*/ 6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66">
                    <a:moveTo>
                      <a:pt x="27" y="63"/>
                    </a:moveTo>
                    <a:cubicBezTo>
                      <a:pt x="28" y="65"/>
                      <a:pt x="30" y="66"/>
                      <a:pt x="31" y="66"/>
                    </a:cubicBezTo>
                    <a:cubicBezTo>
                      <a:pt x="32" y="66"/>
                      <a:pt x="32" y="66"/>
                      <a:pt x="33" y="66"/>
                    </a:cubicBezTo>
                    <a:cubicBezTo>
                      <a:pt x="35" y="65"/>
                      <a:pt x="36" y="62"/>
                      <a:pt x="35" y="6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1" y="2"/>
                      <a:pt x="0" y="5"/>
                      <a:pt x="1" y="7"/>
                    </a:cubicBezTo>
                    <a:lnTo>
                      <a:pt x="27" y="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33"/>
              <p:cNvSpPr>
                <a:spLocks/>
              </p:cNvSpPr>
              <p:nvPr/>
            </p:nvSpPr>
            <p:spPr bwMode="auto">
              <a:xfrm rot="21578699">
                <a:off x="8758619" y="2574340"/>
                <a:ext cx="42164" cy="76994"/>
              </a:xfrm>
              <a:custGeom>
                <a:avLst/>
                <a:gdLst>
                  <a:gd name="T0" fmla="*/ 3 w 36"/>
                  <a:gd name="T1" fmla="*/ 66 h 66"/>
                  <a:gd name="T2" fmla="*/ 5 w 36"/>
                  <a:gd name="T3" fmla="*/ 66 h 66"/>
                  <a:gd name="T4" fmla="*/ 9 w 36"/>
                  <a:gd name="T5" fmla="*/ 63 h 66"/>
                  <a:gd name="T6" fmla="*/ 35 w 36"/>
                  <a:gd name="T7" fmla="*/ 7 h 66"/>
                  <a:gd name="T8" fmla="*/ 33 w 36"/>
                  <a:gd name="T9" fmla="*/ 1 h 66"/>
                  <a:gd name="T10" fmla="*/ 27 w 36"/>
                  <a:gd name="T11" fmla="*/ 3 h 66"/>
                  <a:gd name="T12" fmla="*/ 1 w 36"/>
                  <a:gd name="T13" fmla="*/ 60 h 66"/>
                  <a:gd name="T14" fmla="*/ 3 w 36"/>
                  <a:gd name="T1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66">
                    <a:moveTo>
                      <a:pt x="3" y="66"/>
                    </a:moveTo>
                    <a:cubicBezTo>
                      <a:pt x="4" y="66"/>
                      <a:pt x="4" y="66"/>
                      <a:pt x="5" y="66"/>
                    </a:cubicBezTo>
                    <a:cubicBezTo>
                      <a:pt x="7" y="66"/>
                      <a:pt x="8" y="65"/>
                      <a:pt x="9" y="63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6" y="5"/>
                      <a:pt x="35" y="2"/>
                      <a:pt x="33" y="1"/>
                    </a:cubicBezTo>
                    <a:cubicBezTo>
                      <a:pt x="31" y="0"/>
                      <a:pt x="28" y="1"/>
                      <a:pt x="27" y="3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2"/>
                      <a:pt x="1" y="65"/>
                      <a:pt x="3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34"/>
              <p:cNvSpPr>
                <a:spLocks/>
              </p:cNvSpPr>
              <p:nvPr/>
            </p:nvSpPr>
            <p:spPr bwMode="auto">
              <a:xfrm rot="21578699">
                <a:off x="8645458" y="2979954"/>
                <a:ext cx="115491" cy="18332"/>
              </a:xfrm>
              <a:custGeom>
                <a:avLst/>
                <a:gdLst>
                  <a:gd name="T0" fmla="*/ 95 w 99"/>
                  <a:gd name="T1" fmla="*/ 1 h 16"/>
                  <a:gd name="T2" fmla="*/ 4 w 99"/>
                  <a:gd name="T3" fmla="*/ 8 h 16"/>
                  <a:gd name="T4" fmla="*/ 0 w 99"/>
                  <a:gd name="T5" fmla="*/ 12 h 16"/>
                  <a:gd name="T6" fmla="*/ 4 w 99"/>
                  <a:gd name="T7" fmla="*/ 16 h 16"/>
                  <a:gd name="T8" fmla="*/ 5 w 99"/>
                  <a:gd name="T9" fmla="*/ 16 h 16"/>
                  <a:gd name="T10" fmla="*/ 95 w 99"/>
                  <a:gd name="T11" fmla="*/ 9 h 16"/>
                  <a:gd name="T12" fmla="*/ 99 w 99"/>
                  <a:gd name="T13" fmla="*/ 5 h 16"/>
                  <a:gd name="T14" fmla="*/ 95 w 99"/>
                  <a:gd name="T1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16">
                    <a:moveTo>
                      <a:pt x="95" y="1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10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8" y="9"/>
                      <a:pt x="99" y="7"/>
                      <a:pt x="99" y="5"/>
                    </a:cubicBezTo>
                    <a:cubicBezTo>
                      <a:pt x="99" y="2"/>
                      <a:pt x="97" y="0"/>
                      <a:pt x="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35"/>
              <p:cNvSpPr>
                <a:spLocks/>
              </p:cNvSpPr>
              <p:nvPr/>
            </p:nvSpPr>
            <p:spPr bwMode="auto">
              <a:xfrm rot="21578699">
                <a:off x="8645560" y="2996452"/>
                <a:ext cx="115491" cy="18332"/>
              </a:xfrm>
              <a:custGeom>
                <a:avLst/>
                <a:gdLst>
                  <a:gd name="T0" fmla="*/ 95 w 99"/>
                  <a:gd name="T1" fmla="*/ 0 h 16"/>
                  <a:gd name="T2" fmla="*/ 4 w 99"/>
                  <a:gd name="T3" fmla="*/ 7 h 16"/>
                  <a:gd name="T4" fmla="*/ 0 w 99"/>
                  <a:gd name="T5" fmla="*/ 12 h 16"/>
                  <a:gd name="T6" fmla="*/ 4 w 99"/>
                  <a:gd name="T7" fmla="*/ 16 h 16"/>
                  <a:gd name="T8" fmla="*/ 5 w 99"/>
                  <a:gd name="T9" fmla="*/ 16 h 16"/>
                  <a:gd name="T10" fmla="*/ 95 w 99"/>
                  <a:gd name="T11" fmla="*/ 9 h 16"/>
                  <a:gd name="T12" fmla="*/ 99 w 99"/>
                  <a:gd name="T13" fmla="*/ 4 h 16"/>
                  <a:gd name="T14" fmla="*/ 95 w 99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16">
                    <a:moveTo>
                      <a:pt x="95" y="0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9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8" y="8"/>
                      <a:pt x="99" y="6"/>
                      <a:pt x="99" y="4"/>
                    </a:cubicBezTo>
                    <a:cubicBezTo>
                      <a:pt x="99" y="2"/>
                      <a:pt x="97" y="0"/>
                      <a:pt x="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136"/>
              <p:cNvSpPr>
                <a:spLocks/>
              </p:cNvSpPr>
              <p:nvPr/>
            </p:nvSpPr>
            <p:spPr bwMode="auto">
              <a:xfrm rot="21578699">
                <a:off x="8645651" y="3011117"/>
                <a:ext cx="115491" cy="18332"/>
              </a:xfrm>
              <a:custGeom>
                <a:avLst/>
                <a:gdLst>
                  <a:gd name="T0" fmla="*/ 95 w 99"/>
                  <a:gd name="T1" fmla="*/ 1 h 16"/>
                  <a:gd name="T2" fmla="*/ 4 w 99"/>
                  <a:gd name="T3" fmla="*/ 8 h 16"/>
                  <a:gd name="T4" fmla="*/ 0 w 99"/>
                  <a:gd name="T5" fmla="*/ 12 h 16"/>
                  <a:gd name="T6" fmla="*/ 4 w 99"/>
                  <a:gd name="T7" fmla="*/ 16 h 16"/>
                  <a:gd name="T8" fmla="*/ 5 w 99"/>
                  <a:gd name="T9" fmla="*/ 16 h 16"/>
                  <a:gd name="T10" fmla="*/ 95 w 99"/>
                  <a:gd name="T11" fmla="*/ 9 h 16"/>
                  <a:gd name="T12" fmla="*/ 99 w 99"/>
                  <a:gd name="T13" fmla="*/ 5 h 16"/>
                  <a:gd name="T14" fmla="*/ 95 w 99"/>
                  <a:gd name="T1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16">
                    <a:moveTo>
                      <a:pt x="95" y="1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10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8" y="9"/>
                      <a:pt x="99" y="7"/>
                      <a:pt x="99" y="5"/>
                    </a:cubicBezTo>
                    <a:cubicBezTo>
                      <a:pt x="99" y="2"/>
                      <a:pt x="97" y="0"/>
                      <a:pt x="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37"/>
              <p:cNvSpPr>
                <a:spLocks/>
              </p:cNvSpPr>
              <p:nvPr/>
            </p:nvSpPr>
            <p:spPr bwMode="auto">
              <a:xfrm rot="21578699">
                <a:off x="8645753" y="3027616"/>
                <a:ext cx="115491" cy="18332"/>
              </a:xfrm>
              <a:custGeom>
                <a:avLst/>
                <a:gdLst>
                  <a:gd name="T0" fmla="*/ 95 w 99"/>
                  <a:gd name="T1" fmla="*/ 0 h 15"/>
                  <a:gd name="T2" fmla="*/ 4 w 99"/>
                  <a:gd name="T3" fmla="*/ 7 h 15"/>
                  <a:gd name="T4" fmla="*/ 0 w 99"/>
                  <a:gd name="T5" fmla="*/ 12 h 15"/>
                  <a:gd name="T6" fmla="*/ 4 w 99"/>
                  <a:gd name="T7" fmla="*/ 15 h 15"/>
                  <a:gd name="T8" fmla="*/ 5 w 99"/>
                  <a:gd name="T9" fmla="*/ 15 h 15"/>
                  <a:gd name="T10" fmla="*/ 95 w 99"/>
                  <a:gd name="T11" fmla="*/ 9 h 15"/>
                  <a:gd name="T12" fmla="*/ 99 w 99"/>
                  <a:gd name="T13" fmla="*/ 4 h 15"/>
                  <a:gd name="T14" fmla="*/ 95 w 99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15">
                    <a:moveTo>
                      <a:pt x="95" y="0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9"/>
                      <a:pt x="0" y="12"/>
                    </a:cubicBezTo>
                    <a:cubicBezTo>
                      <a:pt x="0" y="14"/>
                      <a:pt x="2" y="15"/>
                      <a:pt x="4" y="15"/>
                    </a:cubicBezTo>
                    <a:cubicBezTo>
                      <a:pt x="4" y="15"/>
                      <a:pt x="4" y="15"/>
                      <a:pt x="5" y="15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8" y="8"/>
                      <a:pt x="99" y="6"/>
                      <a:pt x="99" y="4"/>
                    </a:cubicBezTo>
                    <a:cubicBezTo>
                      <a:pt x="99" y="2"/>
                      <a:pt x="97" y="0"/>
                      <a:pt x="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38"/>
              <p:cNvSpPr>
                <a:spLocks noEditPoints="1"/>
              </p:cNvSpPr>
              <p:nvPr/>
            </p:nvSpPr>
            <p:spPr bwMode="auto">
              <a:xfrm rot="21578699">
                <a:off x="8572891" y="2643800"/>
                <a:ext cx="252979" cy="313475"/>
              </a:xfrm>
              <a:custGeom>
                <a:avLst/>
                <a:gdLst>
                  <a:gd name="T0" fmla="*/ 109 w 219"/>
                  <a:gd name="T1" fmla="*/ 0 h 269"/>
                  <a:gd name="T2" fmla="*/ 0 w 219"/>
                  <a:gd name="T3" fmla="*/ 109 h 269"/>
                  <a:gd name="T4" fmla="*/ 16 w 219"/>
                  <a:gd name="T5" fmla="*/ 165 h 269"/>
                  <a:gd name="T6" fmla="*/ 48 w 219"/>
                  <a:gd name="T7" fmla="*/ 234 h 269"/>
                  <a:gd name="T8" fmla="*/ 63 w 219"/>
                  <a:gd name="T9" fmla="*/ 269 h 269"/>
                  <a:gd name="T10" fmla="*/ 155 w 219"/>
                  <a:gd name="T11" fmla="*/ 269 h 269"/>
                  <a:gd name="T12" fmla="*/ 171 w 219"/>
                  <a:gd name="T13" fmla="*/ 234 h 269"/>
                  <a:gd name="T14" fmla="*/ 203 w 219"/>
                  <a:gd name="T15" fmla="*/ 165 h 269"/>
                  <a:gd name="T16" fmla="*/ 219 w 219"/>
                  <a:gd name="T17" fmla="*/ 109 h 269"/>
                  <a:gd name="T18" fmla="*/ 109 w 219"/>
                  <a:gd name="T19" fmla="*/ 0 h 269"/>
                  <a:gd name="T20" fmla="*/ 196 w 219"/>
                  <a:gd name="T21" fmla="*/ 161 h 269"/>
                  <a:gd name="T22" fmla="*/ 162 w 219"/>
                  <a:gd name="T23" fmla="*/ 234 h 269"/>
                  <a:gd name="T24" fmla="*/ 155 w 219"/>
                  <a:gd name="T25" fmla="*/ 261 h 269"/>
                  <a:gd name="T26" fmla="*/ 63 w 219"/>
                  <a:gd name="T27" fmla="*/ 261 h 269"/>
                  <a:gd name="T28" fmla="*/ 57 w 219"/>
                  <a:gd name="T29" fmla="*/ 234 h 269"/>
                  <a:gd name="T30" fmla="*/ 23 w 219"/>
                  <a:gd name="T31" fmla="*/ 161 h 269"/>
                  <a:gd name="T32" fmla="*/ 9 w 219"/>
                  <a:gd name="T33" fmla="*/ 109 h 269"/>
                  <a:gd name="T34" fmla="*/ 109 w 219"/>
                  <a:gd name="T35" fmla="*/ 8 h 269"/>
                  <a:gd name="T36" fmla="*/ 210 w 219"/>
                  <a:gd name="T37" fmla="*/ 109 h 269"/>
                  <a:gd name="T38" fmla="*/ 196 w 219"/>
                  <a:gd name="T39" fmla="*/ 161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9" h="269">
                    <a:moveTo>
                      <a:pt x="109" y="0"/>
                    </a:moveTo>
                    <a:cubicBezTo>
                      <a:pt x="49" y="0"/>
                      <a:pt x="0" y="49"/>
                      <a:pt x="0" y="109"/>
                    </a:cubicBezTo>
                    <a:cubicBezTo>
                      <a:pt x="0" y="129"/>
                      <a:pt x="6" y="148"/>
                      <a:pt x="16" y="165"/>
                    </a:cubicBezTo>
                    <a:cubicBezTo>
                      <a:pt x="35" y="197"/>
                      <a:pt x="48" y="220"/>
                      <a:pt x="48" y="234"/>
                    </a:cubicBezTo>
                    <a:cubicBezTo>
                      <a:pt x="48" y="247"/>
                      <a:pt x="49" y="269"/>
                      <a:pt x="63" y="269"/>
                    </a:cubicBezTo>
                    <a:cubicBezTo>
                      <a:pt x="155" y="269"/>
                      <a:pt x="155" y="269"/>
                      <a:pt x="155" y="269"/>
                    </a:cubicBezTo>
                    <a:cubicBezTo>
                      <a:pt x="170" y="269"/>
                      <a:pt x="170" y="247"/>
                      <a:pt x="171" y="234"/>
                    </a:cubicBezTo>
                    <a:cubicBezTo>
                      <a:pt x="171" y="220"/>
                      <a:pt x="184" y="197"/>
                      <a:pt x="203" y="165"/>
                    </a:cubicBezTo>
                    <a:cubicBezTo>
                      <a:pt x="213" y="148"/>
                      <a:pt x="219" y="129"/>
                      <a:pt x="219" y="109"/>
                    </a:cubicBezTo>
                    <a:cubicBezTo>
                      <a:pt x="219" y="49"/>
                      <a:pt x="170" y="0"/>
                      <a:pt x="109" y="0"/>
                    </a:cubicBezTo>
                    <a:close/>
                    <a:moveTo>
                      <a:pt x="196" y="161"/>
                    </a:moveTo>
                    <a:cubicBezTo>
                      <a:pt x="175" y="194"/>
                      <a:pt x="162" y="218"/>
                      <a:pt x="162" y="234"/>
                    </a:cubicBezTo>
                    <a:cubicBezTo>
                      <a:pt x="162" y="242"/>
                      <a:pt x="162" y="261"/>
                      <a:pt x="155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57" y="261"/>
                      <a:pt x="57" y="242"/>
                      <a:pt x="57" y="234"/>
                    </a:cubicBezTo>
                    <a:cubicBezTo>
                      <a:pt x="57" y="218"/>
                      <a:pt x="44" y="194"/>
                      <a:pt x="23" y="161"/>
                    </a:cubicBezTo>
                    <a:cubicBezTo>
                      <a:pt x="14" y="145"/>
                      <a:pt x="9" y="127"/>
                      <a:pt x="9" y="109"/>
                    </a:cubicBezTo>
                    <a:cubicBezTo>
                      <a:pt x="9" y="53"/>
                      <a:pt x="54" y="8"/>
                      <a:pt x="109" y="8"/>
                    </a:cubicBezTo>
                    <a:cubicBezTo>
                      <a:pt x="165" y="8"/>
                      <a:pt x="210" y="53"/>
                      <a:pt x="210" y="109"/>
                    </a:cubicBezTo>
                    <a:cubicBezTo>
                      <a:pt x="210" y="127"/>
                      <a:pt x="205" y="145"/>
                      <a:pt x="196" y="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39"/>
              <p:cNvSpPr>
                <a:spLocks/>
              </p:cNvSpPr>
              <p:nvPr/>
            </p:nvSpPr>
            <p:spPr bwMode="auto">
              <a:xfrm rot="21578699">
                <a:off x="8666135" y="3058796"/>
                <a:ext cx="69661" cy="25665"/>
              </a:xfrm>
              <a:custGeom>
                <a:avLst/>
                <a:gdLst>
                  <a:gd name="T0" fmla="*/ 56 w 59"/>
                  <a:gd name="T1" fmla="*/ 1 h 22"/>
                  <a:gd name="T2" fmla="*/ 50 w 59"/>
                  <a:gd name="T3" fmla="*/ 3 h 22"/>
                  <a:gd name="T4" fmla="*/ 29 w 59"/>
                  <a:gd name="T5" fmla="*/ 14 h 22"/>
                  <a:gd name="T6" fmla="*/ 9 w 59"/>
                  <a:gd name="T7" fmla="*/ 3 h 22"/>
                  <a:gd name="T8" fmla="*/ 3 w 59"/>
                  <a:gd name="T9" fmla="*/ 1 h 22"/>
                  <a:gd name="T10" fmla="*/ 1 w 59"/>
                  <a:gd name="T11" fmla="*/ 7 h 22"/>
                  <a:gd name="T12" fmla="*/ 29 w 59"/>
                  <a:gd name="T13" fmla="*/ 22 h 22"/>
                  <a:gd name="T14" fmla="*/ 58 w 59"/>
                  <a:gd name="T15" fmla="*/ 7 h 22"/>
                  <a:gd name="T16" fmla="*/ 56 w 59"/>
                  <a:gd name="T1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2">
                    <a:moveTo>
                      <a:pt x="56" y="1"/>
                    </a:moveTo>
                    <a:cubicBezTo>
                      <a:pt x="54" y="0"/>
                      <a:pt x="51" y="1"/>
                      <a:pt x="50" y="3"/>
                    </a:cubicBezTo>
                    <a:cubicBezTo>
                      <a:pt x="47" y="9"/>
                      <a:pt x="39" y="14"/>
                      <a:pt x="29" y="14"/>
                    </a:cubicBezTo>
                    <a:cubicBezTo>
                      <a:pt x="20" y="14"/>
                      <a:pt x="12" y="9"/>
                      <a:pt x="9" y="3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1" y="2"/>
                      <a:pt x="0" y="5"/>
                      <a:pt x="1" y="7"/>
                    </a:cubicBezTo>
                    <a:cubicBezTo>
                      <a:pt x="5" y="16"/>
                      <a:pt x="17" y="22"/>
                      <a:pt x="29" y="22"/>
                    </a:cubicBezTo>
                    <a:cubicBezTo>
                      <a:pt x="42" y="22"/>
                      <a:pt x="53" y="16"/>
                      <a:pt x="58" y="7"/>
                    </a:cubicBezTo>
                    <a:cubicBezTo>
                      <a:pt x="59" y="5"/>
                      <a:pt x="58" y="2"/>
                      <a:pt x="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1651829" y="3072775"/>
            <a:ext cx="5086415" cy="500508"/>
            <a:chOff x="1651828" y="2970265"/>
            <a:chExt cx="5086415" cy="500508"/>
          </a:xfrm>
        </p:grpSpPr>
        <p:sp>
          <p:nvSpPr>
            <p:cNvPr id="9" name="TextBox 8"/>
            <p:cNvSpPr txBox="1"/>
            <p:nvPr/>
          </p:nvSpPr>
          <p:spPr>
            <a:xfrm>
              <a:off x="2592556" y="3020465"/>
              <a:ext cx="4145687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914400"/>
              <a:r>
                <a:rPr lang="en-US" sz="2000" b="1" dirty="0" smtClean="0">
                  <a:solidFill>
                    <a:srgbClr val="0052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Omni-channel Commerce-Ready</a:t>
              </a:r>
              <a:endParaRPr lang="en-US" dirty="0">
                <a:solidFill>
                  <a:srgbClr val="0052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651828" y="2970265"/>
              <a:ext cx="488745" cy="500508"/>
              <a:chOff x="8477635" y="3398742"/>
              <a:chExt cx="391670" cy="401097"/>
            </a:xfrm>
            <a:solidFill>
              <a:srgbClr val="FFFFFF"/>
            </a:solidFill>
          </p:grpSpPr>
          <p:sp>
            <p:nvSpPr>
              <p:cNvPr id="37" name="Freeform 74"/>
              <p:cNvSpPr>
                <a:spLocks noEditPoints="1"/>
              </p:cNvSpPr>
              <p:nvPr/>
            </p:nvSpPr>
            <p:spPr bwMode="auto">
              <a:xfrm>
                <a:off x="8477635" y="3398742"/>
                <a:ext cx="391670" cy="313965"/>
              </a:xfrm>
              <a:custGeom>
                <a:avLst/>
                <a:gdLst>
                  <a:gd name="T0" fmla="*/ 319 w 320"/>
                  <a:gd name="T1" fmla="*/ 117 h 276"/>
                  <a:gd name="T2" fmla="*/ 315 w 320"/>
                  <a:gd name="T3" fmla="*/ 115 h 276"/>
                  <a:gd name="T4" fmla="*/ 294 w 320"/>
                  <a:gd name="T5" fmla="*/ 115 h 276"/>
                  <a:gd name="T6" fmla="*/ 218 w 320"/>
                  <a:gd name="T7" fmla="*/ 2 h 276"/>
                  <a:gd name="T8" fmla="*/ 215 w 320"/>
                  <a:gd name="T9" fmla="*/ 0 h 276"/>
                  <a:gd name="T10" fmla="*/ 212 w 320"/>
                  <a:gd name="T11" fmla="*/ 1 h 276"/>
                  <a:gd name="T12" fmla="*/ 161 w 320"/>
                  <a:gd name="T13" fmla="*/ 48 h 276"/>
                  <a:gd name="T14" fmla="*/ 137 w 320"/>
                  <a:gd name="T15" fmla="*/ 20 h 276"/>
                  <a:gd name="T16" fmla="*/ 133 w 320"/>
                  <a:gd name="T17" fmla="*/ 18 h 276"/>
                  <a:gd name="T18" fmla="*/ 130 w 320"/>
                  <a:gd name="T19" fmla="*/ 20 h 276"/>
                  <a:gd name="T20" fmla="*/ 58 w 320"/>
                  <a:gd name="T21" fmla="*/ 100 h 276"/>
                  <a:gd name="T22" fmla="*/ 52 w 320"/>
                  <a:gd name="T23" fmla="*/ 85 h 276"/>
                  <a:gd name="T24" fmla="*/ 48 w 320"/>
                  <a:gd name="T25" fmla="*/ 82 h 276"/>
                  <a:gd name="T26" fmla="*/ 5 w 320"/>
                  <a:gd name="T27" fmla="*/ 82 h 276"/>
                  <a:gd name="T28" fmla="*/ 0 w 320"/>
                  <a:gd name="T29" fmla="*/ 87 h 276"/>
                  <a:gd name="T30" fmla="*/ 5 w 320"/>
                  <a:gd name="T31" fmla="*/ 91 h 276"/>
                  <a:gd name="T32" fmla="*/ 45 w 320"/>
                  <a:gd name="T33" fmla="*/ 91 h 276"/>
                  <a:gd name="T34" fmla="*/ 115 w 320"/>
                  <a:gd name="T35" fmla="*/ 273 h 276"/>
                  <a:gd name="T36" fmla="*/ 119 w 320"/>
                  <a:gd name="T37" fmla="*/ 276 h 276"/>
                  <a:gd name="T38" fmla="*/ 254 w 320"/>
                  <a:gd name="T39" fmla="*/ 276 h 276"/>
                  <a:gd name="T40" fmla="*/ 258 w 320"/>
                  <a:gd name="T41" fmla="*/ 273 h 276"/>
                  <a:gd name="T42" fmla="*/ 319 w 320"/>
                  <a:gd name="T43" fmla="*/ 121 h 276"/>
                  <a:gd name="T44" fmla="*/ 319 w 320"/>
                  <a:gd name="T45" fmla="*/ 117 h 276"/>
                  <a:gd name="T46" fmla="*/ 214 w 320"/>
                  <a:gd name="T47" fmla="*/ 11 h 276"/>
                  <a:gd name="T48" fmla="*/ 284 w 320"/>
                  <a:gd name="T49" fmla="*/ 115 h 276"/>
                  <a:gd name="T50" fmla="*/ 102 w 320"/>
                  <a:gd name="T51" fmla="*/ 115 h 276"/>
                  <a:gd name="T52" fmla="*/ 214 w 320"/>
                  <a:gd name="T53" fmla="*/ 11 h 276"/>
                  <a:gd name="T54" fmla="*/ 155 w 320"/>
                  <a:gd name="T55" fmla="*/ 191 h 276"/>
                  <a:gd name="T56" fmla="*/ 142 w 320"/>
                  <a:gd name="T57" fmla="*/ 123 h 276"/>
                  <a:gd name="T58" fmla="*/ 232 w 320"/>
                  <a:gd name="T59" fmla="*/ 123 h 276"/>
                  <a:gd name="T60" fmla="*/ 220 w 320"/>
                  <a:gd name="T61" fmla="*/ 191 h 276"/>
                  <a:gd name="T62" fmla="*/ 155 w 320"/>
                  <a:gd name="T63" fmla="*/ 191 h 276"/>
                  <a:gd name="T64" fmla="*/ 219 w 320"/>
                  <a:gd name="T65" fmla="*/ 200 h 276"/>
                  <a:gd name="T66" fmla="*/ 207 w 320"/>
                  <a:gd name="T67" fmla="*/ 267 h 276"/>
                  <a:gd name="T68" fmla="*/ 170 w 320"/>
                  <a:gd name="T69" fmla="*/ 267 h 276"/>
                  <a:gd name="T70" fmla="*/ 157 w 320"/>
                  <a:gd name="T71" fmla="*/ 200 h 276"/>
                  <a:gd name="T72" fmla="*/ 219 w 320"/>
                  <a:gd name="T73" fmla="*/ 200 h 276"/>
                  <a:gd name="T74" fmla="*/ 61 w 320"/>
                  <a:gd name="T75" fmla="*/ 109 h 276"/>
                  <a:gd name="T76" fmla="*/ 133 w 320"/>
                  <a:gd name="T77" fmla="*/ 29 h 276"/>
                  <a:gd name="T78" fmla="*/ 155 w 320"/>
                  <a:gd name="T79" fmla="*/ 54 h 276"/>
                  <a:gd name="T80" fmla="*/ 90 w 320"/>
                  <a:gd name="T81" fmla="*/ 115 h 276"/>
                  <a:gd name="T82" fmla="*/ 63 w 320"/>
                  <a:gd name="T83" fmla="*/ 115 h 276"/>
                  <a:gd name="T84" fmla="*/ 61 w 320"/>
                  <a:gd name="T85" fmla="*/ 109 h 276"/>
                  <a:gd name="T86" fmla="*/ 133 w 320"/>
                  <a:gd name="T87" fmla="*/ 123 h 276"/>
                  <a:gd name="T88" fmla="*/ 146 w 320"/>
                  <a:gd name="T89" fmla="*/ 191 h 276"/>
                  <a:gd name="T90" fmla="*/ 93 w 320"/>
                  <a:gd name="T91" fmla="*/ 191 h 276"/>
                  <a:gd name="T92" fmla="*/ 67 w 320"/>
                  <a:gd name="T93" fmla="*/ 123 h 276"/>
                  <a:gd name="T94" fmla="*/ 133 w 320"/>
                  <a:gd name="T95" fmla="*/ 123 h 276"/>
                  <a:gd name="T96" fmla="*/ 96 w 320"/>
                  <a:gd name="T97" fmla="*/ 200 h 276"/>
                  <a:gd name="T98" fmla="*/ 148 w 320"/>
                  <a:gd name="T99" fmla="*/ 200 h 276"/>
                  <a:gd name="T100" fmla="*/ 161 w 320"/>
                  <a:gd name="T101" fmla="*/ 267 h 276"/>
                  <a:gd name="T102" fmla="*/ 122 w 320"/>
                  <a:gd name="T103" fmla="*/ 267 h 276"/>
                  <a:gd name="T104" fmla="*/ 96 w 320"/>
                  <a:gd name="T105" fmla="*/ 200 h 276"/>
                  <a:gd name="T106" fmla="*/ 252 w 320"/>
                  <a:gd name="T107" fmla="*/ 267 h 276"/>
                  <a:gd name="T108" fmla="*/ 216 w 320"/>
                  <a:gd name="T109" fmla="*/ 267 h 276"/>
                  <a:gd name="T110" fmla="*/ 227 w 320"/>
                  <a:gd name="T111" fmla="*/ 200 h 276"/>
                  <a:gd name="T112" fmla="*/ 278 w 320"/>
                  <a:gd name="T113" fmla="*/ 200 h 276"/>
                  <a:gd name="T114" fmla="*/ 252 w 320"/>
                  <a:gd name="T115" fmla="*/ 267 h 276"/>
                  <a:gd name="T116" fmla="*/ 282 w 320"/>
                  <a:gd name="T117" fmla="*/ 191 h 276"/>
                  <a:gd name="T118" fmla="*/ 229 w 320"/>
                  <a:gd name="T119" fmla="*/ 191 h 276"/>
                  <a:gd name="T120" fmla="*/ 241 w 320"/>
                  <a:gd name="T121" fmla="*/ 123 h 276"/>
                  <a:gd name="T122" fmla="*/ 309 w 320"/>
                  <a:gd name="T123" fmla="*/ 123 h 276"/>
                  <a:gd name="T124" fmla="*/ 282 w 320"/>
                  <a:gd name="T125" fmla="*/ 19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0" h="276">
                    <a:moveTo>
                      <a:pt x="319" y="117"/>
                    </a:moveTo>
                    <a:cubicBezTo>
                      <a:pt x="318" y="116"/>
                      <a:pt x="317" y="115"/>
                      <a:pt x="315" y="115"/>
                    </a:cubicBezTo>
                    <a:cubicBezTo>
                      <a:pt x="294" y="115"/>
                      <a:pt x="294" y="115"/>
                      <a:pt x="294" y="115"/>
                    </a:cubicBezTo>
                    <a:cubicBezTo>
                      <a:pt x="218" y="2"/>
                      <a:pt x="218" y="2"/>
                      <a:pt x="218" y="2"/>
                    </a:cubicBezTo>
                    <a:cubicBezTo>
                      <a:pt x="217" y="1"/>
                      <a:pt x="216" y="0"/>
                      <a:pt x="215" y="0"/>
                    </a:cubicBezTo>
                    <a:cubicBezTo>
                      <a:pt x="214" y="0"/>
                      <a:pt x="213" y="0"/>
                      <a:pt x="212" y="1"/>
                    </a:cubicBezTo>
                    <a:cubicBezTo>
                      <a:pt x="161" y="48"/>
                      <a:pt x="161" y="48"/>
                      <a:pt x="161" y="48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6" y="19"/>
                      <a:pt x="135" y="18"/>
                      <a:pt x="133" y="18"/>
                    </a:cubicBezTo>
                    <a:cubicBezTo>
                      <a:pt x="132" y="18"/>
                      <a:pt x="131" y="19"/>
                      <a:pt x="130" y="20"/>
                    </a:cubicBezTo>
                    <a:cubicBezTo>
                      <a:pt x="58" y="100"/>
                      <a:pt x="58" y="100"/>
                      <a:pt x="58" y="100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1" y="83"/>
                      <a:pt x="50" y="82"/>
                      <a:pt x="48" y="82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2" y="82"/>
                      <a:pt x="0" y="84"/>
                      <a:pt x="0" y="87"/>
                    </a:cubicBezTo>
                    <a:cubicBezTo>
                      <a:pt x="0" y="89"/>
                      <a:pt x="2" y="91"/>
                      <a:pt x="5" y="91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115" y="273"/>
                      <a:pt x="115" y="273"/>
                      <a:pt x="115" y="273"/>
                    </a:cubicBezTo>
                    <a:cubicBezTo>
                      <a:pt x="116" y="275"/>
                      <a:pt x="118" y="276"/>
                      <a:pt x="119" y="276"/>
                    </a:cubicBezTo>
                    <a:cubicBezTo>
                      <a:pt x="254" y="276"/>
                      <a:pt x="254" y="276"/>
                      <a:pt x="254" y="276"/>
                    </a:cubicBezTo>
                    <a:cubicBezTo>
                      <a:pt x="256" y="276"/>
                      <a:pt x="258" y="275"/>
                      <a:pt x="258" y="273"/>
                    </a:cubicBezTo>
                    <a:cubicBezTo>
                      <a:pt x="319" y="121"/>
                      <a:pt x="319" y="121"/>
                      <a:pt x="319" y="121"/>
                    </a:cubicBezTo>
                    <a:cubicBezTo>
                      <a:pt x="320" y="119"/>
                      <a:pt x="320" y="118"/>
                      <a:pt x="319" y="117"/>
                    </a:cubicBezTo>
                    <a:close/>
                    <a:moveTo>
                      <a:pt x="214" y="11"/>
                    </a:moveTo>
                    <a:cubicBezTo>
                      <a:pt x="284" y="115"/>
                      <a:pt x="284" y="115"/>
                      <a:pt x="284" y="115"/>
                    </a:cubicBezTo>
                    <a:cubicBezTo>
                      <a:pt x="102" y="115"/>
                      <a:pt x="102" y="115"/>
                      <a:pt x="102" y="115"/>
                    </a:cubicBezTo>
                    <a:lnTo>
                      <a:pt x="214" y="11"/>
                    </a:lnTo>
                    <a:close/>
                    <a:moveTo>
                      <a:pt x="155" y="191"/>
                    </a:moveTo>
                    <a:cubicBezTo>
                      <a:pt x="142" y="123"/>
                      <a:pt x="142" y="123"/>
                      <a:pt x="142" y="123"/>
                    </a:cubicBezTo>
                    <a:cubicBezTo>
                      <a:pt x="232" y="123"/>
                      <a:pt x="232" y="123"/>
                      <a:pt x="232" y="123"/>
                    </a:cubicBezTo>
                    <a:cubicBezTo>
                      <a:pt x="220" y="191"/>
                      <a:pt x="220" y="191"/>
                      <a:pt x="220" y="191"/>
                    </a:cubicBezTo>
                    <a:lnTo>
                      <a:pt x="155" y="191"/>
                    </a:lnTo>
                    <a:close/>
                    <a:moveTo>
                      <a:pt x="219" y="200"/>
                    </a:moveTo>
                    <a:cubicBezTo>
                      <a:pt x="207" y="267"/>
                      <a:pt x="207" y="267"/>
                      <a:pt x="207" y="267"/>
                    </a:cubicBezTo>
                    <a:cubicBezTo>
                      <a:pt x="170" y="267"/>
                      <a:pt x="170" y="267"/>
                      <a:pt x="170" y="267"/>
                    </a:cubicBezTo>
                    <a:cubicBezTo>
                      <a:pt x="157" y="200"/>
                      <a:pt x="157" y="200"/>
                      <a:pt x="157" y="200"/>
                    </a:cubicBezTo>
                    <a:lnTo>
                      <a:pt x="219" y="200"/>
                    </a:lnTo>
                    <a:close/>
                    <a:moveTo>
                      <a:pt x="61" y="109"/>
                    </a:moveTo>
                    <a:cubicBezTo>
                      <a:pt x="133" y="29"/>
                      <a:pt x="133" y="29"/>
                      <a:pt x="133" y="29"/>
                    </a:cubicBezTo>
                    <a:cubicBezTo>
                      <a:pt x="155" y="54"/>
                      <a:pt x="155" y="54"/>
                      <a:pt x="155" y="54"/>
                    </a:cubicBezTo>
                    <a:cubicBezTo>
                      <a:pt x="90" y="115"/>
                      <a:pt x="90" y="115"/>
                      <a:pt x="90" y="115"/>
                    </a:cubicBezTo>
                    <a:cubicBezTo>
                      <a:pt x="63" y="115"/>
                      <a:pt x="63" y="115"/>
                      <a:pt x="63" y="115"/>
                    </a:cubicBezTo>
                    <a:lnTo>
                      <a:pt x="61" y="109"/>
                    </a:lnTo>
                    <a:close/>
                    <a:moveTo>
                      <a:pt x="133" y="123"/>
                    </a:moveTo>
                    <a:cubicBezTo>
                      <a:pt x="146" y="191"/>
                      <a:pt x="146" y="191"/>
                      <a:pt x="146" y="191"/>
                    </a:cubicBezTo>
                    <a:cubicBezTo>
                      <a:pt x="93" y="191"/>
                      <a:pt x="93" y="191"/>
                      <a:pt x="93" y="191"/>
                    </a:cubicBezTo>
                    <a:cubicBezTo>
                      <a:pt x="67" y="123"/>
                      <a:pt x="67" y="123"/>
                      <a:pt x="67" y="123"/>
                    </a:cubicBezTo>
                    <a:lnTo>
                      <a:pt x="133" y="123"/>
                    </a:lnTo>
                    <a:close/>
                    <a:moveTo>
                      <a:pt x="96" y="200"/>
                    </a:moveTo>
                    <a:cubicBezTo>
                      <a:pt x="148" y="200"/>
                      <a:pt x="148" y="200"/>
                      <a:pt x="148" y="200"/>
                    </a:cubicBezTo>
                    <a:cubicBezTo>
                      <a:pt x="161" y="267"/>
                      <a:pt x="161" y="267"/>
                      <a:pt x="161" y="267"/>
                    </a:cubicBezTo>
                    <a:cubicBezTo>
                      <a:pt x="122" y="267"/>
                      <a:pt x="122" y="267"/>
                      <a:pt x="122" y="267"/>
                    </a:cubicBezTo>
                    <a:lnTo>
                      <a:pt x="96" y="200"/>
                    </a:lnTo>
                    <a:close/>
                    <a:moveTo>
                      <a:pt x="252" y="267"/>
                    </a:moveTo>
                    <a:cubicBezTo>
                      <a:pt x="216" y="267"/>
                      <a:pt x="216" y="267"/>
                      <a:pt x="216" y="267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78" y="200"/>
                      <a:pt x="278" y="200"/>
                      <a:pt x="278" y="200"/>
                    </a:cubicBezTo>
                    <a:lnTo>
                      <a:pt x="252" y="267"/>
                    </a:lnTo>
                    <a:close/>
                    <a:moveTo>
                      <a:pt x="282" y="191"/>
                    </a:moveTo>
                    <a:cubicBezTo>
                      <a:pt x="229" y="191"/>
                      <a:pt x="229" y="191"/>
                      <a:pt x="229" y="191"/>
                    </a:cubicBezTo>
                    <a:cubicBezTo>
                      <a:pt x="241" y="123"/>
                      <a:pt x="241" y="123"/>
                      <a:pt x="241" y="123"/>
                    </a:cubicBezTo>
                    <a:cubicBezTo>
                      <a:pt x="309" y="123"/>
                      <a:pt x="309" y="123"/>
                      <a:pt x="309" y="123"/>
                    </a:cubicBezTo>
                    <a:lnTo>
                      <a:pt x="282" y="1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5"/>
              <p:cNvSpPr>
                <a:spLocks noEditPoints="1"/>
              </p:cNvSpPr>
              <p:nvPr/>
            </p:nvSpPr>
            <p:spPr bwMode="auto">
              <a:xfrm>
                <a:off x="8614623" y="3733457"/>
                <a:ext cx="69459" cy="66382"/>
              </a:xfrm>
              <a:custGeom>
                <a:avLst/>
                <a:gdLst>
                  <a:gd name="T0" fmla="*/ 29 w 58"/>
                  <a:gd name="T1" fmla="*/ 0 h 58"/>
                  <a:gd name="T2" fmla="*/ 0 w 58"/>
                  <a:gd name="T3" fmla="*/ 29 h 58"/>
                  <a:gd name="T4" fmla="*/ 29 w 58"/>
                  <a:gd name="T5" fmla="*/ 58 h 58"/>
                  <a:gd name="T6" fmla="*/ 58 w 58"/>
                  <a:gd name="T7" fmla="*/ 29 h 58"/>
                  <a:gd name="T8" fmla="*/ 29 w 58"/>
                  <a:gd name="T9" fmla="*/ 0 h 58"/>
                  <a:gd name="T10" fmla="*/ 29 w 58"/>
                  <a:gd name="T11" fmla="*/ 50 h 58"/>
                  <a:gd name="T12" fmla="*/ 9 w 58"/>
                  <a:gd name="T13" fmla="*/ 29 h 58"/>
                  <a:gd name="T14" fmla="*/ 29 w 58"/>
                  <a:gd name="T15" fmla="*/ 8 h 58"/>
                  <a:gd name="T16" fmla="*/ 50 w 58"/>
                  <a:gd name="T17" fmla="*/ 29 h 58"/>
                  <a:gd name="T18" fmla="*/ 29 w 58"/>
                  <a:gd name="T1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29" y="50"/>
                    </a:moveTo>
                    <a:cubicBezTo>
                      <a:pt x="18" y="50"/>
                      <a:pt x="9" y="40"/>
                      <a:pt x="9" y="29"/>
                    </a:cubicBezTo>
                    <a:cubicBezTo>
                      <a:pt x="9" y="18"/>
                      <a:pt x="18" y="8"/>
                      <a:pt x="29" y="8"/>
                    </a:cubicBezTo>
                    <a:cubicBezTo>
                      <a:pt x="41" y="8"/>
                      <a:pt x="50" y="18"/>
                      <a:pt x="50" y="29"/>
                    </a:cubicBezTo>
                    <a:cubicBezTo>
                      <a:pt x="50" y="40"/>
                      <a:pt x="41" y="50"/>
                      <a:pt x="29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6"/>
              <p:cNvSpPr>
                <a:spLocks noEditPoints="1"/>
              </p:cNvSpPr>
              <p:nvPr/>
            </p:nvSpPr>
            <p:spPr bwMode="auto">
              <a:xfrm>
                <a:off x="8724599" y="3733457"/>
                <a:ext cx="73318" cy="66382"/>
              </a:xfrm>
              <a:custGeom>
                <a:avLst/>
                <a:gdLst>
                  <a:gd name="T0" fmla="*/ 29 w 59"/>
                  <a:gd name="T1" fmla="*/ 0 h 58"/>
                  <a:gd name="T2" fmla="*/ 0 w 59"/>
                  <a:gd name="T3" fmla="*/ 29 h 58"/>
                  <a:gd name="T4" fmla="*/ 29 w 59"/>
                  <a:gd name="T5" fmla="*/ 58 h 58"/>
                  <a:gd name="T6" fmla="*/ 59 w 59"/>
                  <a:gd name="T7" fmla="*/ 29 h 58"/>
                  <a:gd name="T8" fmla="*/ 29 w 59"/>
                  <a:gd name="T9" fmla="*/ 0 h 58"/>
                  <a:gd name="T10" fmla="*/ 29 w 59"/>
                  <a:gd name="T11" fmla="*/ 50 h 58"/>
                  <a:gd name="T12" fmla="*/ 9 w 59"/>
                  <a:gd name="T13" fmla="*/ 29 h 58"/>
                  <a:gd name="T14" fmla="*/ 29 w 59"/>
                  <a:gd name="T15" fmla="*/ 8 h 58"/>
                  <a:gd name="T16" fmla="*/ 50 w 59"/>
                  <a:gd name="T17" fmla="*/ 29 h 58"/>
                  <a:gd name="T18" fmla="*/ 29 w 59"/>
                  <a:gd name="T1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9" y="45"/>
                      <a:pt x="59" y="29"/>
                    </a:cubicBezTo>
                    <a:cubicBezTo>
                      <a:pt x="59" y="13"/>
                      <a:pt x="45" y="0"/>
                      <a:pt x="29" y="0"/>
                    </a:cubicBezTo>
                    <a:close/>
                    <a:moveTo>
                      <a:pt x="29" y="50"/>
                    </a:moveTo>
                    <a:cubicBezTo>
                      <a:pt x="18" y="50"/>
                      <a:pt x="9" y="40"/>
                      <a:pt x="9" y="29"/>
                    </a:cubicBezTo>
                    <a:cubicBezTo>
                      <a:pt x="9" y="18"/>
                      <a:pt x="18" y="8"/>
                      <a:pt x="29" y="8"/>
                    </a:cubicBezTo>
                    <a:cubicBezTo>
                      <a:pt x="41" y="8"/>
                      <a:pt x="50" y="18"/>
                      <a:pt x="50" y="29"/>
                    </a:cubicBezTo>
                    <a:cubicBezTo>
                      <a:pt x="50" y="40"/>
                      <a:pt x="41" y="50"/>
                      <a:pt x="29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690486" y="3785719"/>
            <a:ext cx="6168761" cy="507791"/>
            <a:chOff x="1690484" y="3696903"/>
            <a:chExt cx="6168761" cy="507791"/>
          </a:xfrm>
        </p:grpSpPr>
        <p:sp>
          <p:nvSpPr>
            <p:cNvPr id="11" name="TextBox 10"/>
            <p:cNvSpPr txBox="1"/>
            <p:nvPr/>
          </p:nvSpPr>
          <p:spPr>
            <a:xfrm>
              <a:off x="2592574" y="3750743"/>
              <a:ext cx="526667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400"/>
              <a:r>
                <a:rPr lang="en-US" sz="2000" b="1" dirty="0" smtClean="0">
                  <a:solidFill>
                    <a:srgbClr val="0052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Just Works</a:t>
              </a:r>
              <a:endParaRPr lang="en-US" sz="2000" dirty="0">
                <a:solidFill>
                  <a:srgbClr val="0052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1690484" y="3696903"/>
              <a:ext cx="523512" cy="507791"/>
            </a:xfrm>
            <a:custGeom>
              <a:avLst/>
              <a:gdLst>
                <a:gd name="T0" fmla="*/ 238 w 340"/>
                <a:gd name="T1" fmla="*/ 221 h 330"/>
                <a:gd name="T2" fmla="*/ 236 w 340"/>
                <a:gd name="T3" fmla="*/ 221 h 330"/>
                <a:gd name="T4" fmla="*/ 231 w 340"/>
                <a:gd name="T5" fmla="*/ 225 h 330"/>
                <a:gd name="T6" fmla="*/ 233 w 340"/>
                <a:gd name="T7" fmla="*/ 228 h 330"/>
                <a:gd name="T8" fmla="*/ 323 w 340"/>
                <a:gd name="T9" fmla="*/ 319 h 330"/>
                <a:gd name="T10" fmla="*/ 329 w 340"/>
                <a:gd name="T11" fmla="*/ 313 h 330"/>
                <a:gd name="T12" fmla="*/ 238 w 340"/>
                <a:gd name="T13" fmla="*/ 221 h 330"/>
                <a:gd name="T14" fmla="*/ 237 w 340"/>
                <a:gd name="T15" fmla="*/ 50 h 330"/>
                <a:gd name="T16" fmla="*/ 270 w 340"/>
                <a:gd name="T17" fmla="*/ 5 h 330"/>
                <a:gd name="T18" fmla="*/ 277 w 340"/>
                <a:gd name="T19" fmla="*/ 10 h 330"/>
                <a:gd name="T20" fmla="*/ 242 w 340"/>
                <a:gd name="T21" fmla="*/ 57 h 330"/>
                <a:gd name="T22" fmla="*/ 267 w 340"/>
                <a:gd name="T23" fmla="*/ 135 h 330"/>
                <a:gd name="T24" fmla="*/ 242 w 340"/>
                <a:gd name="T25" fmla="*/ 213 h 330"/>
                <a:gd name="T26" fmla="*/ 254 w 340"/>
                <a:gd name="T27" fmla="*/ 225 h 330"/>
                <a:gd name="T28" fmla="*/ 257 w 340"/>
                <a:gd name="T29" fmla="*/ 222 h 330"/>
                <a:gd name="T30" fmla="*/ 263 w 340"/>
                <a:gd name="T31" fmla="*/ 228 h 330"/>
                <a:gd name="T32" fmla="*/ 260 w 340"/>
                <a:gd name="T33" fmla="*/ 231 h 330"/>
                <a:gd name="T34" fmla="*/ 335 w 340"/>
                <a:gd name="T35" fmla="*/ 306 h 330"/>
                <a:gd name="T36" fmla="*/ 336 w 340"/>
                <a:gd name="T37" fmla="*/ 307 h 330"/>
                <a:gd name="T38" fmla="*/ 337 w 340"/>
                <a:gd name="T39" fmla="*/ 308 h 330"/>
                <a:gd name="T40" fmla="*/ 335 w 340"/>
                <a:gd name="T41" fmla="*/ 325 h 330"/>
                <a:gd name="T42" fmla="*/ 319 w 340"/>
                <a:gd name="T43" fmla="*/ 326 h 330"/>
                <a:gd name="T44" fmla="*/ 318 w 340"/>
                <a:gd name="T45" fmla="*/ 325 h 330"/>
                <a:gd name="T46" fmla="*/ 242 w 340"/>
                <a:gd name="T47" fmla="*/ 250 h 330"/>
                <a:gd name="T48" fmla="*/ 239 w 340"/>
                <a:gd name="T49" fmla="*/ 253 h 330"/>
                <a:gd name="T50" fmla="*/ 233 w 340"/>
                <a:gd name="T51" fmla="*/ 247 h 330"/>
                <a:gd name="T52" fmla="*/ 236 w 340"/>
                <a:gd name="T53" fmla="*/ 244 h 330"/>
                <a:gd name="T54" fmla="*/ 225 w 340"/>
                <a:gd name="T55" fmla="*/ 232 h 330"/>
                <a:gd name="T56" fmla="*/ 134 w 340"/>
                <a:gd name="T57" fmla="*/ 268 h 330"/>
                <a:gd name="T58" fmla="*/ 0 w 340"/>
                <a:gd name="T59" fmla="*/ 135 h 330"/>
                <a:gd name="T60" fmla="*/ 134 w 340"/>
                <a:gd name="T61" fmla="*/ 1 h 330"/>
                <a:gd name="T62" fmla="*/ 237 w 340"/>
                <a:gd name="T63" fmla="*/ 50 h 330"/>
                <a:gd name="T64" fmla="*/ 74 w 340"/>
                <a:gd name="T65" fmla="*/ 118 h 330"/>
                <a:gd name="T66" fmla="*/ 141 w 340"/>
                <a:gd name="T67" fmla="*/ 183 h 330"/>
                <a:gd name="T68" fmla="*/ 232 w 340"/>
                <a:gd name="T69" fmla="*/ 58 h 330"/>
                <a:gd name="T70" fmla="*/ 134 w 340"/>
                <a:gd name="T71" fmla="*/ 10 h 330"/>
                <a:gd name="T72" fmla="*/ 9 w 340"/>
                <a:gd name="T73" fmla="*/ 135 h 330"/>
                <a:gd name="T74" fmla="*/ 134 w 340"/>
                <a:gd name="T75" fmla="*/ 260 h 330"/>
                <a:gd name="T76" fmla="*/ 259 w 340"/>
                <a:gd name="T77" fmla="*/ 135 h 330"/>
                <a:gd name="T78" fmla="*/ 237 w 340"/>
                <a:gd name="T79" fmla="*/ 65 h 330"/>
                <a:gd name="T80" fmla="*/ 142 w 340"/>
                <a:gd name="T81" fmla="*/ 196 h 330"/>
                <a:gd name="T82" fmla="*/ 68 w 340"/>
                <a:gd name="T83" fmla="*/ 124 h 330"/>
                <a:gd name="T84" fmla="*/ 74 w 340"/>
                <a:gd name="T85" fmla="*/ 118 h 330"/>
                <a:gd name="T86" fmla="*/ 32 w 340"/>
                <a:gd name="T87" fmla="*/ 100 h 330"/>
                <a:gd name="T88" fmla="*/ 102 w 340"/>
                <a:gd name="T89" fmla="*/ 32 h 330"/>
                <a:gd name="T90" fmla="*/ 105 w 340"/>
                <a:gd name="T91" fmla="*/ 40 h 330"/>
                <a:gd name="T92" fmla="*/ 40 w 340"/>
                <a:gd name="T93" fmla="*/ 102 h 330"/>
                <a:gd name="T94" fmla="*/ 32 w 340"/>
                <a:gd name="T95" fmla="*/ 10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0" h="330">
                  <a:moveTo>
                    <a:pt x="238" y="221"/>
                  </a:moveTo>
                  <a:cubicBezTo>
                    <a:pt x="237" y="221"/>
                    <a:pt x="236" y="221"/>
                    <a:pt x="236" y="221"/>
                  </a:cubicBezTo>
                  <a:cubicBezTo>
                    <a:pt x="233" y="221"/>
                    <a:pt x="231" y="223"/>
                    <a:pt x="231" y="225"/>
                  </a:cubicBezTo>
                  <a:cubicBezTo>
                    <a:pt x="231" y="226"/>
                    <a:pt x="232" y="227"/>
                    <a:pt x="233" y="228"/>
                  </a:cubicBezTo>
                  <a:cubicBezTo>
                    <a:pt x="323" y="319"/>
                    <a:pt x="323" y="319"/>
                    <a:pt x="323" y="319"/>
                  </a:cubicBezTo>
                  <a:cubicBezTo>
                    <a:pt x="327" y="322"/>
                    <a:pt x="332" y="317"/>
                    <a:pt x="329" y="313"/>
                  </a:cubicBezTo>
                  <a:lnTo>
                    <a:pt x="238" y="221"/>
                  </a:lnTo>
                  <a:close/>
                  <a:moveTo>
                    <a:pt x="237" y="50"/>
                  </a:moveTo>
                  <a:cubicBezTo>
                    <a:pt x="270" y="5"/>
                    <a:pt x="270" y="5"/>
                    <a:pt x="270" y="5"/>
                  </a:cubicBezTo>
                  <a:cubicBezTo>
                    <a:pt x="273" y="0"/>
                    <a:pt x="280" y="5"/>
                    <a:pt x="277" y="10"/>
                  </a:cubicBezTo>
                  <a:cubicBezTo>
                    <a:pt x="242" y="57"/>
                    <a:pt x="242" y="57"/>
                    <a:pt x="242" y="57"/>
                  </a:cubicBezTo>
                  <a:cubicBezTo>
                    <a:pt x="258" y="79"/>
                    <a:pt x="267" y="106"/>
                    <a:pt x="267" y="135"/>
                  </a:cubicBezTo>
                  <a:cubicBezTo>
                    <a:pt x="267" y="164"/>
                    <a:pt x="258" y="191"/>
                    <a:pt x="242" y="213"/>
                  </a:cubicBezTo>
                  <a:cubicBezTo>
                    <a:pt x="254" y="225"/>
                    <a:pt x="254" y="225"/>
                    <a:pt x="254" y="225"/>
                  </a:cubicBezTo>
                  <a:cubicBezTo>
                    <a:pt x="257" y="222"/>
                    <a:pt x="257" y="222"/>
                    <a:pt x="257" y="222"/>
                  </a:cubicBezTo>
                  <a:cubicBezTo>
                    <a:pt x="261" y="218"/>
                    <a:pt x="267" y="224"/>
                    <a:pt x="263" y="228"/>
                  </a:cubicBezTo>
                  <a:cubicBezTo>
                    <a:pt x="260" y="231"/>
                    <a:pt x="260" y="231"/>
                    <a:pt x="260" y="231"/>
                  </a:cubicBezTo>
                  <a:cubicBezTo>
                    <a:pt x="335" y="306"/>
                    <a:pt x="335" y="306"/>
                    <a:pt x="335" y="306"/>
                  </a:cubicBezTo>
                  <a:cubicBezTo>
                    <a:pt x="336" y="307"/>
                    <a:pt x="336" y="307"/>
                    <a:pt x="336" y="307"/>
                  </a:cubicBezTo>
                  <a:cubicBezTo>
                    <a:pt x="336" y="308"/>
                    <a:pt x="336" y="308"/>
                    <a:pt x="337" y="308"/>
                  </a:cubicBezTo>
                  <a:cubicBezTo>
                    <a:pt x="340" y="313"/>
                    <a:pt x="339" y="320"/>
                    <a:pt x="335" y="325"/>
                  </a:cubicBezTo>
                  <a:cubicBezTo>
                    <a:pt x="331" y="329"/>
                    <a:pt x="324" y="330"/>
                    <a:pt x="319" y="326"/>
                  </a:cubicBezTo>
                  <a:cubicBezTo>
                    <a:pt x="318" y="326"/>
                    <a:pt x="318" y="326"/>
                    <a:pt x="318" y="325"/>
                  </a:cubicBezTo>
                  <a:cubicBezTo>
                    <a:pt x="242" y="250"/>
                    <a:pt x="242" y="250"/>
                    <a:pt x="242" y="250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5" y="257"/>
                    <a:pt x="229" y="251"/>
                    <a:pt x="233" y="247"/>
                  </a:cubicBezTo>
                  <a:cubicBezTo>
                    <a:pt x="236" y="244"/>
                    <a:pt x="236" y="244"/>
                    <a:pt x="236" y="244"/>
                  </a:cubicBezTo>
                  <a:cubicBezTo>
                    <a:pt x="225" y="232"/>
                    <a:pt x="225" y="232"/>
                    <a:pt x="225" y="232"/>
                  </a:cubicBezTo>
                  <a:cubicBezTo>
                    <a:pt x="201" y="255"/>
                    <a:pt x="169" y="268"/>
                    <a:pt x="134" y="268"/>
                  </a:cubicBezTo>
                  <a:cubicBezTo>
                    <a:pt x="60" y="268"/>
                    <a:pt x="0" y="209"/>
                    <a:pt x="0" y="135"/>
                  </a:cubicBezTo>
                  <a:cubicBezTo>
                    <a:pt x="0" y="61"/>
                    <a:pt x="60" y="1"/>
                    <a:pt x="134" y="1"/>
                  </a:cubicBezTo>
                  <a:cubicBezTo>
                    <a:pt x="175" y="1"/>
                    <a:pt x="212" y="21"/>
                    <a:pt x="237" y="50"/>
                  </a:cubicBezTo>
                  <a:close/>
                  <a:moveTo>
                    <a:pt x="74" y="118"/>
                  </a:moveTo>
                  <a:cubicBezTo>
                    <a:pt x="141" y="183"/>
                    <a:pt x="141" y="183"/>
                    <a:pt x="141" y="183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209" y="29"/>
                    <a:pt x="173" y="10"/>
                    <a:pt x="134" y="10"/>
                  </a:cubicBezTo>
                  <a:cubicBezTo>
                    <a:pt x="65" y="10"/>
                    <a:pt x="9" y="66"/>
                    <a:pt x="9" y="135"/>
                  </a:cubicBezTo>
                  <a:cubicBezTo>
                    <a:pt x="9" y="204"/>
                    <a:pt x="65" y="260"/>
                    <a:pt x="134" y="260"/>
                  </a:cubicBezTo>
                  <a:cubicBezTo>
                    <a:pt x="203" y="260"/>
                    <a:pt x="259" y="204"/>
                    <a:pt x="259" y="135"/>
                  </a:cubicBezTo>
                  <a:cubicBezTo>
                    <a:pt x="259" y="109"/>
                    <a:pt x="251" y="85"/>
                    <a:pt x="237" y="65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4" y="120"/>
                    <a:pt x="70" y="114"/>
                    <a:pt x="74" y="118"/>
                  </a:cubicBezTo>
                  <a:close/>
                  <a:moveTo>
                    <a:pt x="32" y="100"/>
                  </a:moveTo>
                  <a:cubicBezTo>
                    <a:pt x="43" y="67"/>
                    <a:pt x="69" y="42"/>
                    <a:pt x="102" y="32"/>
                  </a:cubicBezTo>
                  <a:cubicBezTo>
                    <a:pt x="108" y="30"/>
                    <a:pt x="110" y="38"/>
                    <a:pt x="105" y="40"/>
                  </a:cubicBezTo>
                  <a:cubicBezTo>
                    <a:pt x="74" y="49"/>
                    <a:pt x="50" y="73"/>
                    <a:pt x="40" y="102"/>
                  </a:cubicBezTo>
                  <a:cubicBezTo>
                    <a:pt x="38" y="108"/>
                    <a:pt x="30" y="105"/>
                    <a:pt x="32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7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itchFamily="34" charset="-128"/>
              </a:rPr>
              <a:t>SuiteApp.com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509740" y="1594069"/>
          <a:ext cx="8029916" cy="2588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5060"/>
                <a:gridCol w="4424856"/>
              </a:tblGrid>
              <a:tr h="2588974"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9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altLang="en-US" sz="1600" b="1" baseline="0" dirty="0" smtClean="0">
                          <a:solidFill>
                            <a:srgbClr val="FFFFFF"/>
                          </a:solidFill>
                          <a:latin typeface="Arial"/>
                          <a:ea typeface="ＭＳ Ｐゴシック" pitchFamily="34" charset="-128"/>
                        </a:rPr>
                        <a:t>15,000</a:t>
                      </a:r>
                      <a:r>
                        <a:rPr lang="en-US" altLang="en-US" sz="1600" b="1" baseline="0" dirty="0" smtClean="0">
                          <a:solidFill>
                            <a:srgbClr val="F68A33"/>
                          </a:solidFill>
                          <a:latin typeface="Arial"/>
                          <a:ea typeface="ＭＳ Ｐゴシック" pitchFamily="34" charset="-128"/>
                        </a:rPr>
                        <a:t>+</a:t>
                      </a:r>
                      <a:r>
                        <a:rPr lang="en-US" altLang="en-US" sz="1600" b="1" baseline="0" dirty="0" smtClean="0">
                          <a:solidFill>
                            <a:srgbClr val="FFFFFF"/>
                          </a:solidFill>
                          <a:latin typeface="Arial"/>
                          <a:ea typeface="ＭＳ Ｐゴシック" pitchFamily="34" charset="-128"/>
                        </a:rPr>
                        <a:t> </a:t>
                      </a:r>
                      <a:r>
                        <a:rPr lang="en-US" altLang="en-US" sz="1600" b="0" baseline="0" dirty="0" err="1" smtClean="0">
                          <a:solidFill>
                            <a:srgbClr val="FFFFFF"/>
                          </a:solidFill>
                          <a:latin typeface="Arial"/>
                          <a:ea typeface="ＭＳ Ｐゴシック" pitchFamily="34" charset="-128"/>
                        </a:rPr>
                        <a:t>SuiteCloud</a:t>
                      </a:r>
                      <a:r>
                        <a:rPr lang="en-US" altLang="en-US" sz="1600" b="0" baseline="0" dirty="0" smtClean="0">
                          <a:solidFill>
                            <a:srgbClr val="FFFFFF"/>
                          </a:solidFill>
                          <a:latin typeface="Arial"/>
                          <a:ea typeface="ＭＳ Ｐゴシック" pitchFamily="34" charset="-128"/>
                        </a:rPr>
                        <a:t> Developers</a:t>
                      </a:r>
                    </a:p>
                    <a:p>
                      <a:pPr marL="18288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9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baseline="0" dirty="0" err="1" smtClean="0">
                          <a:solidFill>
                            <a:schemeClr val="accent2"/>
                          </a:solidFill>
                          <a:latin typeface="Arial"/>
                        </a:rPr>
                        <a:t>Verticalized</a:t>
                      </a:r>
                      <a:r>
                        <a:rPr lang="en-US" sz="1600" b="0" baseline="0" dirty="0" smtClean="0">
                          <a:solidFill>
                            <a:schemeClr val="accent2"/>
                          </a:solidFill>
                          <a:latin typeface="Arial"/>
                        </a:rPr>
                        <a:t> ecosystem </a:t>
                      </a:r>
                    </a:p>
                    <a:p>
                      <a:pPr marL="182880" indent="-182880">
                        <a:spcBef>
                          <a:spcPts val="1200"/>
                        </a:spcBef>
                        <a:buClr>
                          <a:srgbClr val="FFFFFF"/>
                        </a:buClr>
                        <a:buSzPct val="90000"/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E6E7E8"/>
                          </a:solidFill>
                          <a:latin typeface="Arial"/>
                        </a:rPr>
                        <a:t>Build something, sell something…</a:t>
                      </a:r>
                    </a:p>
                    <a:p>
                      <a:pPr marL="182880" indent="-182880">
                        <a:spcBef>
                          <a:spcPts val="1200"/>
                        </a:spcBef>
                        <a:buClr>
                          <a:srgbClr val="FFFFFF"/>
                        </a:buClr>
                        <a:buSzPct val="90000"/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E6E7E8"/>
                          </a:solidFill>
                          <a:latin typeface="Arial"/>
                        </a:rPr>
                        <a:t>Search by industry</a:t>
                      </a:r>
                    </a:p>
                    <a:p>
                      <a:pPr marL="182880" indent="-182880">
                        <a:spcBef>
                          <a:spcPts val="1200"/>
                        </a:spcBef>
                        <a:buClr>
                          <a:srgbClr val="FFFFFF"/>
                        </a:buClr>
                        <a:buSzPct val="90000"/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E6E7E8"/>
                          </a:solidFill>
                          <a:latin typeface="Arial"/>
                        </a:rPr>
                        <a:t>Search by function</a:t>
                      </a:r>
                    </a:p>
                  </a:txBody>
                  <a:tcPr marL="182880" marT="2286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390372" y="1604396"/>
            <a:ext cx="4346358" cy="2668235"/>
            <a:chOff x="4390372" y="1604396"/>
            <a:chExt cx="4346358" cy="2668235"/>
          </a:xfrm>
        </p:grpSpPr>
        <p:pic>
          <p:nvPicPr>
            <p:cNvPr id="18" name="Picture 17" descr="concur-logo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674" y="3115587"/>
              <a:ext cx="928414" cy="358987"/>
            </a:xfrm>
            <a:prstGeom prst="rect">
              <a:avLst/>
            </a:prstGeom>
          </p:spPr>
        </p:pic>
        <p:pic>
          <p:nvPicPr>
            <p:cNvPr id="12" name="Picture 11" descr="Celigo_Logo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834" y="3735583"/>
              <a:ext cx="1074094" cy="537048"/>
            </a:xfrm>
            <a:prstGeom prst="rect">
              <a:avLst/>
            </a:prstGeom>
          </p:spPr>
        </p:pic>
        <p:pic>
          <p:nvPicPr>
            <p:cNvPr id="19" name="Picture 18" descr="box-log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305" y="2375388"/>
              <a:ext cx="650834" cy="359103"/>
            </a:xfrm>
            <a:prstGeom prst="rect">
              <a:avLst/>
            </a:prstGeom>
          </p:spPr>
        </p:pic>
        <p:pic>
          <p:nvPicPr>
            <p:cNvPr id="7" name="Picture 6" descr="AdaptiveInsights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8392" y="1604396"/>
              <a:ext cx="1650180" cy="681403"/>
            </a:xfrm>
            <a:prstGeom prst="rect">
              <a:avLst/>
            </a:prstGeom>
          </p:spPr>
        </p:pic>
        <p:pic>
          <p:nvPicPr>
            <p:cNvPr id="22" name="Picture 21" descr="Insperity-logo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062" y="3772004"/>
              <a:ext cx="1257320" cy="386868"/>
            </a:xfrm>
            <a:prstGeom prst="rect">
              <a:avLst/>
            </a:prstGeom>
          </p:spPr>
        </p:pic>
        <p:pic>
          <p:nvPicPr>
            <p:cNvPr id="17" name="Picture 16" descr="dialogue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6" t="30264" r="8111" b="29096"/>
            <a:stretch/>
          </p:blipFill>
          <p:spPr>
            <a:xfrm>
              <a:off x="7534379" y="3048001"/>
              <a:ext cx="1112344" cy="411655"/>
            </a:xfrm>
            <a:prstGeom prst="rect">
              <a:avLst/>
            </a:prstGeom>
          </p:spPr>
        </p:pic>
        <p:pic>
          <p:nvPicPr>
            <p:cNvPr id="24" name="Picture 23" descr="vecco-logo-big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180" y="3639627"/>
              <a:ext cx="1052742" cy="447500"/>
            </a:xfrm>
            <a:prstGeom prst="rect">
              <a:avLst/>
            </a:prstGeom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372" y="2459590"/>
              <a:ext cx="1453019" cy="28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4373" y="2323577"/>
              <a:ext cx="1292357" cy="498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7166" y="1648480"/>
            <a:ext cx="1715337" cy="496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2445" y="2985803"/>
            <a:ext cx="618554" cy="618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29048" y="1735383"/>
            <a:ext cx="1485821" cy="40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Designed for the Way You Work Today</a:t>
            </a:r>
            <a:endParaRPr lang="en-US" dirty="0"/>
          </a:p>
        </p:txBody>
      </p:sp>
      <p:pic>
        <p:nvPicPr>
          <p:cNvPr id="11" name="Picture 10" descr="new SuiteSocial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5358" y="1634441"/>
            <a:ext cx="4484490" cy="2733082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69850" dist="25400" dir="5400000" algn="ctr" rotWithShape="0">
              <a:schemeClr val="bg2">
                <a:lumMod val="75000"/>
                <a:alpha val="59000"/>
              </a:scheme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48147" y="1119671"/>
            <a:ext cx="789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dirty="0" smtClean="0">
                <a:solidFill>
                  <a:srgbClr val="0069AA"/>
                </a:solidFill>
                <a:latin typeface="Arial" panose="020B0604020202020204" pitchFamily="34" charset="0"/>
              </a:rPr>
              <a:t>Mobile</a:t>
            </a:r>
            <a:endParaRPr lang="en-US" sz="1600" dirty="0">
              <a:solidFill>
                <a:srgbClr val="0069AA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2180" y="1119671"/>
            <a:ext cx="743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dirty="0" smtClean="0">
                <a:solidFill>
                  <a:srgbClr val="0069AA"/>
                </a:solidFill>
                <a:latin typeface="Arial" panose="020B0604020202020204" pitchFamily="34" charset="0"/>
              </a:rPr>
              <a:t>Social</a:t>
            </a:r>
            <a:endParaRPr lang="en-US" sz="1600" dirty="0">
              <a:solidFill>
                <a:srgbClr val="0069AA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87"/>
          <a:stretch/>
        </p:blipFill>
        <p:spPr>
          <a:xfrm>
            <a:off x="614809" y="1547922"/>
            <a:ext cx="1321959" cy="28196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35000" y="1441450"/>
            <a:ext cx="1511300" cy="0"/>
          </a:xfrm>
          <a:prstGeom prst="line">
            <a:avLst/>
          </a:prstGeom>
          <a:ln w="635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01950" y="1441450"/>
            <a:ext cx="4578350" cy="0"/>
          </a:xfrm>
          <a:prstGeom prst="line">
            <a:avLst/>
          </a:prstGeom>
          <a:ln w="635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02920" y="4709160"/>
            <a:ext cx="335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F15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FA1838-D446-4BAD-9C64-5AE915A130C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3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Demonstration</a:t>
            </a:r>
            <a:endParaRPr lang="en-US" dirty="0"/>
          </a:p>
        </p:txBody>
      </p:sp>
      <p:sp>
        <p:nvSpPr>
          <p:cNvPr id="23" name="Connector 22"/>
          <p:cNvSpPr/>
          <p:nvPr/>
        </p:nvSpPr>
        <p:spPr>
          <a:xfrm>
            <a:off x="4732869" y="435913"/>
            <a:ext cx="4857241" cy="3805067"/>
          </a:xfrm>
          <a:custGeom>
            <a:avLst/>
            <a:gdLst/>
            <a:ahLst/>
            <a:cxnLst/>
            <a:rect l="l" t="t" r="r" b="b"/>
            <a:pathLst>
              <a:path w="4322099" h="3385847">
                <a:moveTo>
                  <a:pt x="2958151" y="368728"/>
                </a:moveTo>
                <a:lnTo>
                  <a:pt x="340002" y="368728"/>
                </a:lnTo>
                <a:lnTo>
                  <a:pt x="340002" y="1986740"/>
                </a:lnTo>
                <a:lnTo>
                  <a:pt x="2597030" y="1986740"/>
                </a:lnTo>
                <a:lnTo>
                  <a:pt x="1481580" y="871291"/>
                </a:lnTo>
                <a:lnTo>
                  <a:pt x="1533108" y="819763"/>
                </a:lnTo>
                <a:lnTo>
                  <a:pt x="2700085" y="1986740"/>
                </a:lnTo>
                <a:lnTo>
                  <a:pt x="2958151" y="1986740"/>
                </a:lnTo>
                <a:close/>
                <a:moveTo>
                  <a:pt x="1665383" y="0"/>
                </a:moveTo>
                <a:cubicBezTo>
                  <a:pt x="1738518" y="-1"/>
                  <a:pt x="1797806" y="59287"/>
                  <a:pt x="1797806" y="132422"/>
                </a:cubicBezTo>
                <a:lnTo>
                  <a:pt x="1797806" y="216466"/>
                </a:lnTo>
                <a:lnTo>
                  <a:pt x="3132831" y="216466"/>
                </a:lnTo>
                <a:lnTo>
                  <a:pt x="3196370" y="216466"/>
                </a:lnTo>
                <a:lnTo>
                  <a:pt x="3214771" y="216466"/>
                </a:lnTo>
                <a:cubicBezTo>
                  <a:pt x="3260025" y="216465"/>
                  <a:pt x="3296711" y="250503"/>
                  <a:pt x="3296711" y="292491"/>
                </a:cubicBezTo>
                <a:cubicBezTo>
                  <a:pt x="3296711" y="334479"/>
                  <a:pt x="3260025" y="368517"/>
                  <a:pt x="3214771" y="368517"/>
                </a:cubicBezTo>
                <a:lnTo>
                  <a:pt x="3196370" y="368517"/>
                </a:lnTo>
                <a:lnTo>
                  <a:pt x="3196370" y="368728"/>
                </a:lnTo>
                <a:lnTo>
                  <a:pt x="3041190" y="368728"/>
                </a:lnTo>
                <a:lnTo>
                  <a:pt x="3041190" y="1986740"/>
                </a:lnTo>
                <a:lnTo>
                  <a:pt x="3132831" y="1986740"/>
                </a:lnTo>
                <a:lnTo>
                  <a:pt x="3196370" y="1986740"/>
                </a:lnTo>
                <a:lnTo>
                  <a:pt x="3214771" y="1986740"/>
                </a:lnTo>
                <a:cubicBezTo>
                  <a:pt x="3260025" y="1986740"/>
                  <a:pt x="3296711" y="2020778"/>
                  <a:pt x="3296711" y="2062766"/>
                </a:cubicBezTo>
                <a:cubicBezTo>
                  <a:pt x="3296711" y="2104753"/>
                  <a:pt x="3260025" y="2138791"/>
                  <a:pt x="3214771" y="2138791"/>
                </a:cubicBezTo>
                <a:lnTo>
                  <a:pt x="3196370" y="2138791"/>
                </a:lnTo>
                <a:lnTo>
                  <a:pt x="3196370" y="2139003"/>
                </a:lnTo>
                <a:lnTo>
                  <a:pt x="2852348" y="2139003"/>
                </a:lnTo>
                <a:lnTo>
                  <a:pt x="3109105" y="2395760"/>
                </a:lnTo>
                <a:lnTo>
                  <a:pt x="3114773" y="2396583"/>
                </a:lnTo>
                <a:lnTo>
                  <a:pt x="3118179" y="2395165"/>
                </a:lnTo>
                <a:lnTo>
                  <a:pt x="3127075" y="2392967"/>
                </a:lnTo>
                <a:lnTo>
                  <a:pt x="3124302" y="2389567"/>
                </a:lnTo>
                <a:cubicBezTo>
                  <a:pt x="3098196" y="2349168"/>
                  <a:pt x="3091688" y="2308959"/>
                  <a:pt x="3111343" y="2289217"/>
                </a:cubicBezTo>
                <a:cubicBezTo>
                  <a:pt x="3117895" y="2282636"/>
                  <a:pt x="3126734" y="2278952"/>
                  <a:pt x="3137108" y="2277926"/>
                </a:cubicBezTo>
                <a:cubicBezTo>
                  <a:pt x="3147481" y="2276899"/>
                  <a:pt x="3159390" y="2278529"/>
                  <a:pt x="3172081" y="2282577"/>
                </a:cubicBezTo>
                <a:cubicBezTo>
                  <a:pt x="3197463" y="2290673"/>
                  <a:pt x="3225976" y="2308438"/>
                  <a:pt x="3251604" y="2333953"/>
                </a:cubicBezTo>
                <a:lnTo>
                  <a:pt x="3336774" y="2418749"/>
                </a:lnTo>
                <a:lnTo>
                  <a:pt x="3355240" y="2429581"/>
                </a:lnTo>
                <a:cubicBezTo>
                  <a:pt x="3362281" y="2434423"/>
                  <a:pt x="3368548" y="2439514"/>
                  <a:pt x="3373935" y="2444787"/>
                </a:cubicBezTo>
                <a:lnTo>
                  <a:pt x="3380348" y="2452571"/>
                </a:lnTo>
                <a:lnTo>
                  <a:pt x="3383362" y="2454081"/>
                </a:lnTo>
                <a:cubicBezTo>
                  <a:pt x="3409110" y="2472216"/>
                  <a:pt x="3429565" y="2497897"/>
                  <a:pt x="3441811" y="2528080"/>
                </a:cubicBezTo>
                <a:lnTo>
                  <a:pt x="3445528" y="2547275"/>
                </a:lnTo>
                <a:lnTo>
                  <a:pt x="4322099" y="3059736"/>
                </a:lnTo>
                <a:lnTo>
                  <a:pt x="4131448" y="3385847"/>
                </a:lnTo>
                <a:lnTo>
                  <a:pt x="3269840" y="2882135"/>
                </a:lnTo>
                <a:lnTo>
                  <a:pt x="3263996" y="2883578"/>
                </a:lnTo>
                <a:cubicBezTo>
                  <a:pt x="3254646" y="2885254"/>
                  <a:pt x="3244745" y="2886429"/>
                  <a:pt x="3234415" y="2887065"/>
                </a:cubicBezTo>
                <a:cubicBezTo>
                  <a:pt x="3213753" y="2888335"/>
                  <a:pt x="3191368" y="2887446"/>
                  <a:pt x="3168227" y="2884086"/>
                </a:cubicBezTo>
                <a:lnTo>
                  <a:pt x="3144978" y="2878314"/>
                </a:lnTo>
                <a:lnTo>
                  <a:pt x="3139738" y="2879949"/>
                </a:lnTo>
                <a:lnTo>
                  <a:pt x="3007577" y="2860762"/>
                </a:lnTo>
                <a:lnTo>
                  <a:pt x="2937729" y="2850623"/>
                </a:lnTo>
                <a:lnTo>
                  <a:pt x="2937724" y="2850621"/>
                </a:lnTo>
                <a:lnTo>
                  <a:pt x="2931294" y="2849687"/>
                </a:lnTo>
                <a:lnTo>
                  <a:pt x="2928528" y="2847832"/>
                </a:lnTo>
                <a:lnTo>
                  <a:pt x="2911138" y="2842558"/>
                </a:lnTo>
                <a:cubicBezTo>
                  <a:pt x="2887223" y="2830966"/>
                  <a:pt x="2872336" y="2809795"/>
                  <a:pt x="2875486" y="2788096"/>
                </a:cubicBezTo>
                <a:cubicBezTo>
                  <a:pt x="2877586" y="2773630"/>
                  <a:pt x="2887305" y="2761668"/>
                  <a:pt x="2901321" y="2754023"/>
                </a:cubicBezTo>
                <a:lnTo>
                  <a:pt x="2904238" y="2753044"/>
                </a:lnTo>
                <a:lnTo>
                  <a:pt x="2895033" y="2751708"/>
                </a:lnTo>
                <a:cubicBezTo>
                  <a:pt x="2856458" y="2746107"/>
                  <a:pt x="2829498" y="2711859"/>
                  <a:pt x="2834819" y="2675212"/>
                </a:cubicBezTo>
                <a:cubicBezTo>
                  <a:pt x="2838809" y="2647727"/>
                  <a:pt x="2859823" y="2626697"/>
                  <a:pt x="2886355" y="2620265"/>
                </a:cubicBezTo>
                <a:lnTo>
                  <a:pt x="2892013" y="2620008"/>
                </a:lnTo>
                <a:lnTo>
                  <a:pt x="2876898" y="2615094"/>
                </a:lnTo>
                <a:cubicBezTo>
                  <a:pt x="2848981" y="2600214"/>
                  <a:pt x="2831916" y="2572390"/>
                  <a:pt x="2836116" y="2543458"/>
                </a:cubicBezTo>
                <a:cubicBezTo>
                  <a:pt x="2840316" y="2514526"/>
                  <a:pt x="2864589" y="2492704"/>
                  <a:pt x="2895585" y="2486376"/>
                </a:cubicBezTo>
                <a:lnTo>
                  <a:pt x="2904842" y="2486136"/>
                </a:lnTo>
                <a:lnTo>
                  <a:pt x="2901417" y="2483170"/>
                </a:lnTo>
                <a:cubicBezTo>
                  <a:pt x="2890521" y="2469327"/>
                  <a:pt x="2885111" y="2451603"/>
                  <a:pt x="2887771" y="2433280"/>
                </a:cubicBezTo>
                <a:cubicBezTo>
                  <a:pt x="2893092" y="2396632"/>
                  <a:pt x="2928677" y="2371463"/>
                  <a:pt x="2967253" y="2377064"/>
                </a:cubicBezTo>
                <a:lnTo>
                  <a:pt x="2990768" y="2380478"/>
                </a:lnTo>
                <a:lnTo>
                  <a:pt x="2749293" y="2139003"/>
                </a:lnTo>
                <a:lnTo>
                  <a:pt x="1738768" y="2139003"/>
                </a:lnTo>
                <a:lnTo>
                  <a:pt x="1738768" y="2224457"/>
                </a:lnTo>
                <a:lnTo>
                  <a:pt x="2560321" y="2698780"/>
                </a:lnTo>
                <a:lnTo>
                  <a:pt x="2598313" y="2720715"/>
                </a:lnTo>
                <a:lnTo>
                  <a:pt x="2609315" y="2727068"/>
                </a:lnTo>
                <a:cubicBezTo>
                  <a:pt x="2636375" y="2742690"/>
                  <a:pt x="2642226" y="2783214"/>
                  <a:pt x="2622383" y="2817581"/>
                </a:cubicBezTo>
                <a:cubicBezTo>
                  <a:pt x="2602541" y="2851948"/>
                  <a:pt x="2564522" y="2867143"/>
                  <a:pt x="2537463" y="2851521"/>
                </a:cubicBezTo>
                <a:lnTo>
                  <a:pt x="2526460" y="2845169"/>
                </a:lnTo>
                <a:lnTo>
                  <a:pt x="2526360" y="2845341"/>
                </a:lnTo>
                <a:lnTo>
                  <a:pt x="1663409" y="2347116"/>
                </a:lnTo>
                <a:lnTo>
                  <a:pt x="800457" y="2845342"/>
                </a:lnTo>
                <a:lnTo>
                  <a:pt x="800356" y="2845169"/>
                </a:lnTo>
                <a:lnTo>
                  <a:pt x="789354" y="2851521"/>
                </a:lnTo>
                <a:cubicBezTo>
                  <a:pt x="762294" y="2867143"/>
                  <a:pt x="724274" y="2851949"/>
                  <a:pt x="704432" y="2817582"/>
                </a:cubicBezTo>
                <a:cubicBezTo>
                  <a:pt x="684590" y="2783214"/>
                  <a:pt x="690441" y="2742691"/>
                  <a:pt x="717501" y="2727068"/>
                </a:cubicBezTo>
                <a:lnTo>
                  <a:pt x="728504" y="2720715"/>
                </a:lnTo>
                <a:lnTo>
                  <a:pt x="766496" y="2698781"/>
                </a:lnTo>
                <a:lnTo>
                  <a:pt x="1592000" y="2222176"/>
                </a:lnTo>
                <a:lnTo>
                  <a:pt x="1592000" y="2139003"/>
                </a:lnTo>
                <a:lnTo>
                  <a:pt x="80593" y="2139003"/>
                </a:lnTo>
                <a:lnTo>
                  <a:pt x="80593" y="2138539"/>
                </a:lnTo>
                <a:lnTo>
                  <a:pt x="50045" y="2132816"/>
                </a:lnTo>
                <a:cubicBezTo>
                  <a:pt x="20635" y="2121275"/>
                  <a:pt x="0" y="2094256"/>
                  <a:pt x="0" y="2062766"/>
                </a:cubicBezTo>
                <a:cubicBezTo>
                  <a:pt x="0" y="2031275"/>
                  <a:pt x="20635" y="2004256"/>
                  <a:pt x="50045" y="1992715"/>
                </a:cubicBezTo>
                <a:lnTo>
                  <a:pt x="80593" y="1986992"/>
                </a:lnTo>
                <a:lnTo>
                  <a:pt x="80593" y="1986740"/>
                </a:lnTo>
                <a:lnTo>
                  <a:pt x="81940" y="1986740"/>
                </a:lnTo>
                <a:lnTo>
                  <a:pt x="163880" y="1986740"/>
                </a:lnTo>
                <a:lnTo>
                  <a:pt x="256963" y="1986740"/>
                </a:lnTo>
                <a:lnTo>
                  <a:pt x="256963" y="368728"/>
                </a:lnTo>
                <a:lnTo>
                  <a:pt x="80593" y="368728"/>
                </a:lnTo>
                <a:lnTo>
                  <a:pt x="80593" y="368265"/>
                </a:lnTo>
                <a:lnTo>
                  <a:pt x="50045" y="362542"/>
                </a:lnTo>
                <a:cubicBezTo>
                  <a:pt x="20635" y="351001"/>
                  <a:pt x="0" y="323982"/>
                  <a:pt x="0" y="292491"/>
                </a:cubicBezTo>
                <a:cubicBezTo>
                  <a:pt x="0" y="261000"/>
                  <a:pt x="20635" y="233980"/>
                  <a:pt x="50045" y="222440"/>
                </a:cubicBezTo>
                <a:lnTo>
                  <a:pt x="80593" y="216717"/>
                </a:lnTo>
                <a:lnTo>
                  <a:pt x="80593" y="216466"/>
                </a:lnTo>
                <a:lnTo>
                  <a:pt x="81940" y="216466"/>
                </a:lnTo>
                <a:lnTo>
                  <a:pt x="163880" y="216466"/>
                </a:lnTo>
                <a:lnTo>
                  <a:pt x="1532961" y="216466"/>
                </a:lnTo>
                <a:lnTo>
                  <a:pt x="1532961" y="132422"/>
                </a:lnTo>
                <a:cubicBezTo>
                  <a:pt x="1532961" y="59287"/>
                  <a:pt x="1592249" y="-1"/>
                  <a:pt x="1665383" y="0"/>
                </a:cubicBezTo>
                <a:close/>
              </a:path>
            </a:pathLst>
          </a:custGeom>
          <a:noFill/>
          <a:ln w="38100" cmpd="sng">
            <a:solidFill>
              <a:srgbClr val="E3E9EE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smtClean="0"/>
              <a:t>Thank You</a:t>
            </a:r>
            <a:endParaRPr lang="en-US" sz="5000" dirty="0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484804" y="711201"/>
            <a:ext cx="4727983" cy="3115501"/>
          </a:xfrm>
          <a:custGeom>
            <a:avLst/>
            <a:gdLst>
              <a:gd name="T0" fmla="*/ 690 w 947"/>
              <a:gd name="T1" fmla="*/ 415 h 624"/>
              <a:gd name="T2" fmla="*/ 685 w 947"/>
              <a:gd name="T3" fmla="*/ 413 h 624"/>
              <a:gd name="T4" fmla="*/ 684 w 947"/>
              <a:gd name="T5" fmla="*/ 431 h 624"/>
              <a:gd name="T6" fmla="*/ 684 w 947"/>
              <a:gd name="T7" fmla="*/ 431 h 624"/>
              <a:gd name="T8" fmla="*/ 229 w 947"/>
              <a:gd name="T9" fmla="*/ 458 h 624"/>
              <a:gd name="T10" fmla="*/ 178 w 947"/>
              <a:gd name="T11" fmla="*/ 489 h 624"/>
              <a:gd name="T12" fmla="*/ 294 w 947"/>
              <a:gd name="T13" fmla="*/ 435 h 624"/>
              <a:gd name="T14" fmla="*/ 244 w 947"/>
              <a:gd name="T15" fmla="*/ 467 h 624"/>
              <a:gd name="T16" fmla="*/ 237 w 947"/>
              <a:gd name="T17" fmla="*/ 526 h 624"/>
              <a:gd name="T18" fmla="*/ 330 w 947"/>
              <a:gd name="T19" fmla="*/ 556 h 624"/>
              <a:gd name="T20" fmla="*/ 369 w 947"/>
              <a:gd name="T21" fmla="*/ 492 h 624"/>
              <a:gd name="T22" fmla="*/ 319 w 947"/>
              <a:gd name="T23" fmla="*/ 475 h 624"/>
              <a:gd name="T24" fmla="*/ 330 w 947"/>
              <a:gd name="T25" fmla="*/ 556 h 624"/>
              <a:gd name="T26" fmla="*/ 410 w 947"/>
              <a:gd name="T27" fmla="*/ 549 h 624"/>
              <a:gd name="T28" fmla="*/ 339 w 947"/>
              <a:gd name="T29" fmla="*/ 573 h 624"/>
              <a:gd name="T30" fmla="*/ 586 w 947"/>
              <a:gd name="T31" fmla="*/ 297 h 624"/>
              <a:gd name="T32" fmla="*/ 335 w 947"/>
              <a:gd name="T33" fmla="*/ 315 h 624"/>
              <a:gd name="T34" fmla="*/ 264 w 947"/>
              <a:gd name="T35" fmla="*/ 243 h 624"/>
              <a:gd name="T36" fmla="*/ 195 w 947"/>
              <a:gd name="T37" fmla="*/ 112 h 624"/>
              <a:gd name="T38" fmla="*/ 82 w 947"/>
              <a:gd name="T39" fmla="*/ 329 h 624"/>
              <a:gd name="T40" fmla="*/ 158 w 947"/>
              <a:gd name="T41" fmla="*/ 440 h 624"/>
              <a:gd name="T42" fmla="*/ 303 w 947"/>
              <a:gd name="T43" fmla="*/ 420 h 624"/>
              <a:gd name="T44" fmla="*/ 383 w 947"/>
              <a:gd name="T45" fmla="*/ 502 h 624"/>
              <a:gd name="T46" fmla="*/ 572 w 947"/>
              <a:gd name="T47" fmla="*/ 579 h 624"/>
              <a:gd name="T48" fmla="*/ 460 w 947"/>
              <a:gd name="T49" fmla="*/ 498 h 624"/>
              <a:gd name="T50" fmla="*/ 565 w 947"/>
              <a:gd name="T51" fmla="*/ 526 h 624"/>
              <a:gd name="T52" fmla="*/ 662 w 947"/>
              <a:gd name="T53" fmla="*/ 536 h 624"/>
              <a:gd name="T54" fmla="*/ 617 w 947"/>
              <a:gd name="T55" fmla="*/ 485 h 624"/>
              <a:gd name="T56" fmla="*/ 497 w 947"/>
              <a:gd name="T57" fmla="*/ 413 h 624"/>
              <a:gd name="T58" fmla="*/ 693 w 947"/>
              <a:gd name="T59" fmla="*/ 498 h 624"/>
              <a:gd name="T60" fmla="*/ 681 w 947"/>
              <a:gd name="T61" fmla="*/ 430 h 624"/>
              <a:gd name="T62" fmla="*/ 522 w 947"/>
              <a:gd name="T63" fmla="*/ 360 h 624"/>
              <a:gd name="T64" fmla="*/ 681 w 947"/>
              <a:gd name="T65" fmla="*/ 411 h 624"/>
              <a:gd name="T66" fmla="*/ 726 w 947"/>
              <a:gd name="T67" fmla="*/ 398 h 624"/>
              <a:gd name="T68" fmla="*/ 791 w 947"/>
              <a:gd name="T69" fmla="*/ 268 h 624"/>
              <a:gd name="T70" fmla="*/ 782 w 947"/>
              <a:gd name="T71" fmla="*/ 66 h 624"/>
              <a:gd name="T72" fmla="*/ 617 w 947"/>
              <a:gd name="T73" fmla="*/ 107 h 624"/>
              <a:gd name="T74" fmla="*/ 339 w 947"/>
              <a:gd name="T75" fmla="*/ 193 h 624"/>
              <a:gd name="T76" fmla="*/ 275 w 947"/>
              <a:gd name="T77" fmla="*/ 303 h 624"/>
              <a:gd name="T78" fmla="*/ 394 w 947"/>
              <a:gd name="T79" fmla="*/ 233 h 624"/>
              <a:gd name="T80" fmla="*/ 595 w 947"/>
              <a:gd name="T81" fmla="*/ 281 h 624"/>
              <a:gd name="T82" fmla="*/ 843 w 947"/>
              <a:gd name="T83" fmla="*/ 267 h 624"/>
              <a:gd name="T84" fmla="*/ 717 w 947"/>
              <a:gd name="T85" fmla="*/ 344 h 624"/>
              <a:gd name="T86" fmla="*/ 747 w 947"/>
              <a:gd name="T87" fmla="*/ 489 h 624"/>
              <a:gd name="T88" fmla="*/ 678 w 947"/>
              <a:gd name="T89" fmla="*/ 542 h 624"/>
              <a:gd name="T90" fmla="*/ 588 w 947"/>
              <a:gd name="T91" fmla="*/ 586 h 624"/>
              <a:gd name="T92" fmla="*/ 395 w 947"/>
              <a:gd name="T93" fmla="*/ 607 h 624"/>
              <a:gd name="T94" fmla="*/ 286 w 947"/>
              <a:gd name="T95" fmla="*/ 577 h 624"/>
              <a:gd name="T96" fmla="*/ 207 w 947"/>
              <a:gd name="T97" fmla="*/ 508 h 624"/>
              <a:gd name="T98" fmla="*/ 131 w 947"/>
              <a:gd name="T99" fmla="*/ 443 h 624"/>
              <a:gd name="T100" fmla="*/ 74 w 947"/>
              <a:gd name="T101" fmla="*/ 345 h 624"/>
              <a:gd name="T102" fmla="*/ 4 w 947"/>
              <a:gd name="T103" fmla="*/ 398 h 624"/>
              <a:gd name="T104" fmla="*/ 17 w 947"/>
              <a:gd name="T105" fmla="*/ 15 h 624"/>
              <a:gd name="T106" fmla="*/ 452 w 947"/>
              <a:gd name="T107" fmla="*/ 85 h 624"/>
              <a:gd name="T108" fmla="*/ 756 w 947"/>
              <a:gd name="T109" fmla="*/ 56 h 624"/>
              <a:gd name="T110" fmla="*/ 800 w 947"/>
              <a:gd name="T111" fmla="*/ 60 h 624"/>
              <a:gd name="T112" fmla="*/ 881 w 947"/>
              <a:gd name="T113" fmla="*/ 39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47" h="624">
                <a:moveTo>
                  <a:pt x="685" y="413"/>
                </a:moveTo>
                <a:cubicBezTo>
                  <a:pt x="688" y="414"/>
                  <a:pt x="688" y="414"/>
                  <a:pt x="688" y="414"/>
                </a:cubicBezTo>
                <a:cubicBezTo>
                  <a:pt x="690" y="415"/>
                  <a:pt x="690" y="415"/>
                  <a:pt x="690" y="415"/>
                </a:cubicBezTo>
                <a:lnTo>
                  <a:pt x="685" y="413"/>
                </a:lnTo>
                <a:close/>
                <a:moveTo>
                  <a:pt x="681" y="411"/>
                </a:moveTo>
                <a:cubicBezTo>
                  <a:pt x="685" y="413"/>
                  <a:pt x="685" y="413"/>
                  <a:pt x="685" y="413"/>
                </a:cubicBezTo>
                <a:cubicBezTo>
                  <a:pt x="682" y="411"/>
                  <a:pt x="682" y="411"/>
                  <a:pt x="682" y="411"/>
                </a:cubicBezTo>
                <a:lnTo>
                  <a:pt x="681" y="411"/>
                </a:lnTo>
                <a:close/>
                <a:moveTo>
                  <a:pt x="684" y="431"/>
                </a:moveTo>
                <a:cubicBezTo>
                  <a:pt x="680" y="429"/>
                  <a:pt x="680" y="429"/>
                  <a:pt x="680" y="429"/>
                </a:cubicBezTo>
                <a:cubicBezTo>
                  <a:pt x="681" y="430"/>
                  <a:pt x="681" y="430"/>
                  <a:pt x="681" y="430"/>
                </a:cubicBezTo>
                <a:lnTo>
                  <a:pt x="684" y="431"/>
                </a:lnTo>
                <a:close/>
                <a:moveTo>
                  <a:pt x="178" y="489"/>
                </a:moveTo>
                <a:cubicBezTo>
                  <a:pt x="191" y="497"/>
                  <a:pt x="207" y="493"/>
                  <a:pt x="215" y="481"/>
                </a:cubicBezTo>
                <a:cubicBezTo>
                  <a:pt x="229" y="458"/>
                  <a:pt x="229" y="458"/>
                  <a:pt x="229" y="458"/>
                </a:cubicBezTo>
                <a:cubicBezTo>
                  <a:pt x="248" y="428"/>
                  <a:pt x="202" y="400"/>
                  <a:pt x="184" y="430"/>
                </a:cubicBezTo>
                <a:cubicBezTo>
                  <a:pt x="170" y="453"/>
                  <a:pt x="170" y="453"/>
                  <a:pt x="170" y="453"/>
                </a:cubicBezTo>
                <a:cubicBezTo>
                  <a:pt x="162" y="465"/>
                  <a:pt x="166" y="482"/>
                  <a:pt x="178" y="489"/>
                </a:cubicBezTo>
                <a:close/>
                <a:moveTo>
                  <a:pt x="272" y="518"/>
                </a:moveTo>
                <a:cubicBezTo>
                  <a:pt x="280" y="498"/>
                  <a:pt x="296" y="477"/>
                  <a:pt x="306" y="463"/>
                </a:cubicBezTo>
                <a:cubicBezTo>
                  <a:pt x="309" y="454"/>
                  <a:pt x="306" y="442"/>
                  <a:pt x="294" y="435"/>
                </a:cubicBezTo>
                <a:cubicBezTo>
                  <a:pt x="281" y="427"/>
                  <a:pt x="267" y="430"/>
                  <a:pt x="261" y="439"/>
                </a:cubicBezTo>
                <a:cubicBezTo>
                  <a:pt x="259" y="443"/>
                  <a:pt x="254" y="448"/>
                  <a:pt x="249" y="455"/>
                </a:cubicBezTo>
                <a:cubicBezTo>
                  <a:pt x="248" y="459"/>
                  <a:pt x="246" y="463"/>
                  <a:pt x="244" y="467"/>
                </a:cubicBezTo>
                <a:cubicBezTo>
                  <a:pt x="229" y="490"/>
                  <a:pt x="229" y="490"/>
                  <a:pt x="229" y="490"/>
                </a:cubicBezTo>
                <a:cubicBezTo>
                  <a:pt x="228" y="491"/>
                  <a:pt x="227" y="493"/>
                  <a:pt x="226" y="494"/>
                </a:cubicBezTo>
                <a:cubicBezTo>
                  <a:pt x="223" y="507"/>
                  <a:pt x="224" y="518"/>
                  <a:pt x="237" y="526"/>
                </a:cubicBezTo>
                <a:cubicBezTo>
                  <a:pt x="250" y="534"/>
                  <a:pt x="265" y="531"/>
                  <a:pt x="270" y="522"/>
                </a:cubicBezTo>
                <a:lnTo>
                  <a:pt x="272" y="518"/>
                </a:lnTo>
                <a:close/>
                <a:moveTo>
                  <a:pt x="330" y="556"/>
                </a:moveTo>
                <a:cubicBezTo>
                  <a:pt x="355" y="515"/>
                  <a:pt x="355" y="515"/>
                  <a:pt x="355" y="515"/>
                </a:cubicBezTo>
                <a:cubicBezTo>
                  <a:pt x="357" y="512"/>
                  <a:pt x="359" y="509"/>
                  <a:pt x="362" y="507"/>
                </a:cubicBezTo>
                <a:cubicBezTo>
                  <a:pt x="366" y="499"/>
                  <a:pt x="368" y="493"/>
                  <a:pt x="369" y="492"/>
                </a:cubicBezTo>
                <a:cubicBezTo>
                  <a:pt x="377" y="480"/>
                  <a:pt x="373" y="464"/>
                  <a:pt x="361" y="457"/>
                </a:cubicBezTo>
                <a:cubicBezTo>
                  <a:pt x="347" y="449"/>
                  <a:pt x="334" y="455"/>
                  <a:pt x="323" y="467"/>
                </a:cubicBezTo>
                <a:cubicBezTo>
                  <a:pt x="322" y="470"/>
                  <a:pt x="321" y="473"/>
                  <a:pt x="319" y="475"/>
                </a:cubicBezTo>
                <a:cubicBezTo>
                  <a:pt x="287" y="527"/>
                  <a:pt x="287" y="527"/>
                  <a:pt x="287" y="527"/>
                </a:cubicBezTo>
                <a:cubicBezTo>
                  <a:pt x="279" y="539"/>
                  <a:pt x="283" y="555"/>
                  <a:pt x="295" y="562"/>
                </a:cubicBezTo>
                <a:cubicBezTo>
                  <a:pt x="307" y="570"/>
                  <a:pt x="319" y="565"/>
                  <a:pt x="330" y="556"/>
                </a:cubicBezTo>
                <a:close/>
                <a:moveTo>
                  <a:pt x="352" y="598"/>
                </a:moveTo>
                <a:cubicBezTo>
                  <a:pt x="366" y="606"/>
                  <a:pt x="377" y="603"/>
                  <a:pt x="380" y="598"/>
                </a:cubicBezTo>
                <a:cubicBezTo>
                  <a:pt x="410" y="549"/>
                  <a:pt x="410" y="549"/>
                  <a:pt x="410" y="549"/>
                </a:cubicBezTo>
                <a:cubicBezTo>
                  <a:pt x="419" y="535"/>
                  <a:pt x="389" y="514"/>
                  <a:pt x="374" y="520"/>
                </a:cubicBezTo>
                <a:cubicBezTo>
                  <a:pt x="364" y="537"/>
                  <a:pt x="351" y="554"/>
                  <a:pt x="345" y="564"/>
                </a:cubicBezTo>
                <a:cubicBezTo>
                  <a:pt x="339" y="573"/>
                  <a:pt x="339" y="573"/>
                  <a:pt x="339" y="573"/>
                </a:cubicBezTo>
                <a:cubicBezTo>
                  <a:pt x="336" y="577"/>
                  <a:pt x="338" y="589"/>
                  <a:pt x="352" y="598"/>
                </a:cubicBezTo>
                <a:close/>
                <a:moveTo>
                  <a:pt x="640" y="329"/>
                </a:moveTo>
                <a:cubicBezTo>
                  <a:pt x="622" y="322"/>
                  <a:pt x="603" y="312"/>
                  <a:pt x="586" y="297"/>
                </a:cubicBezTo>
                <a:cubicBezTo>
                  <a:pt x="523" y="307"/>
                  <a:pt x="488" y="291"/>
                  <a:pt x="443" y="255"/>
                </a:cubicBezTo>
                <a:cubicBezTo>
                  <a:pt x="433" y="248"/>
                  <a:pt x="421" y="236"/>
                  <a:pt x="408" y="243"/>
                </a:cubicBezTo>
                <a:cubicBezTo>
                  <a:pt x="406" y="245"/>
                  <a:pt x="336" y="314"/>
                  <a:pt x="335" y="315"/>
                </a:cubicBezTo>
                <a:cubicBezTo>
                  <a:pt x="315" y="335"/>
                  <a:pt x="283" y="335"/>
                  <a:pt x="263" y="315"/>
                </a:cubicBezTo>
                <a:cubicBezTo>
                  <a:pt x="253" y="305"/>
                  <a:pt x="249" y="292"/>
                  <a:pt x="249" y="279"/>
                </a:cubicBezTo>
                <a:cubicBezTo>
                  <a:pt x="249" y="266"/>
                  <a:pt x="254" y="253"/>
                  <a:pt x="264" y="243"/>
                </a:cubicBezTo>
                <a:cubicBezTo>
                  <a:pt x="328" y="180"/>
                  <a:pt x="328" y="180"/>
                  <a:pt x="328" y="180"/>
                </a:cubicBezTo>
                <a:cubicBezTo>
                  <a:pt x="343" y="166"/>
                  <a:pt x="367" y="139"/>
                  <a:pt x="392" y="118"/>
                </a:cubicBezTo>
                <a:cubicBezTo>
                  <a:pt x="320" y="80"/>
                  <a:pt x="239" y="129"/>
                  <a:pt x="195" y="112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58" y="319"/>
                  <a:pt x="58" y="319"/>
                  <a:pt x="58" y="319"/>
                </a:cubicBezTo>
                <a:cubicBezTo>
                  <a:pt x="68" y="323"/>
                  <a:pt x="76" y="326"/>
                  <a:pt x="82" y="329"/>
                </a:cubicBezTo>
                <a:cubicBezTo>
                  <a:pt x="90" y="334"/>
                  <a:pt x="95" y="342"/>
                  <a:pt x="95" y="352"/>
                </a:cubicBezTo>
                <a:cubicBezTo>
                  <a:pt x="96" y="381"/>
                  <a:pt x="115" y="413"/>
                  <a:pt x="140" y="429"/>
                </a:cubicBezTo>
                <a:cubicBezTo>
                  <a:pt x="158" y="440"/>
                  <a:pt x="158" y="440"/>
                  <a:pt x="158" y="440"/>
                </a:cubicBezTo>
                <a:cubicBezTo>
                  <a:pt x="169" y="421"/>
                  <a:pt x="169" y="421"/>
                  <a:pt x="169" y="421"/>
                </a:cubicBezTo>
                <a:cubicBezTo>
                  <a:pt x="191" y="386"/>
                  <a:pt x="236" y="400"/>
                  <a:pt x="248" y="428"/>
                </a:cubicBezTo>
                <a:cubicBezTo>
                  <a:pt x="260" y="411"/>
                  <a:pt x="285" y="409"/>
                  <a:pt x="303" y="420"/>
                </a:cubicBezTo>
                <a:cubicBezTo>
                  <a:pt x="312" y="426"/>
                  <a:pt x="319" y="434"/>
                  <a:pt x="322" y="444"/>
                </a:cubicBezTo>
                <a:cubicBezTo>
                  <a:pt x="336" y="434"/>
                  <a:pt x="355" y="433"/>
                  <a:pt x="370" y="442"/>
                </a:cubicBezTo>
                <a:cubicBezTo>
                  <a:pt x="394" y="457"/>
                  <a:pt x="393" y="480"/>
                  <a:pt x="383" y="502"/>
                </a:cubicBezTo>
                <a:cubicBezTo>
                  <a:pt x="406" y="504"/>
                  <a:pt x="431" y="525"/>
                  <a:pt x="429" y="547"/>
                </a:cubicBezTo>
                <a:cubicBezTo>
                  <a:pt x="534" y="595"/>
                  <a:pt x="534" y="595"/>
                  <a:pt x="534" y="595"/>
                </a:cubicBezTo>
                <a:cubicBezTo>
                  <a:pt x="549" y="601"/>
                  <a:pt x="566" y="594"/>
                  <a:pt x="572" y="579"/>
                </a:cubicBezTo>
                <a:cubicBezTo>
                  <a:pt x="578" y="565"/>
                  <a:pt x="572" y="548"/>
                  <a:pt x="558" y="541"/>
                </a:cubicBezTo>
                <a:cubicBezTo>
                  <a:pt x="556" y="541"/>
                  <a:pt x="556" y="541"/>
                  <a:pt x="556" y="541"/>
                </a:cubicBezTo>
                <a:cubicBezTo>
                  <a:pt x="460" y="498"/>
                  <a:pt x="460" y="498"/>
                  <a:pt x="460" y="498"/>
                </a:cubicBezTo>
                <a:cubicBezTo>
                  <a:pt x="450" y="494"/>
                  <a:pt x="457" y="478"/>
                  <a:pt x="467" y="483"/>
                </a:cubicBezTo>
                <a:cubicBezTo>
                  <a:pt x="563" y="525"/>
                  <a:pt x="563" y="525"/>
                  <a:pt x="563" y="525"/>
                </a:cubicBezTo>
                <a:cubicBezTo>
                  <a:pt x="565" y="526"/>
                  <a:pt x="565" y="526"/>
                  <a:pt x="565" y="526"/>
                </a:cubicBezTo>
                <a:cubicBezTo>
                  <a:pt x="577" y="531"/>
                  <a:pt x="577" y="531"/>
                  <a:pt x="577" y="531"/>
                </a:cubicBezTo>
                <a:cubicBezTo>
                  <a:pt x="624" y="551"/>
                  <a:pt x="624" y="551"/>
                  <a:pt x="624" y="551"/>
                </a:cubicBezTo>
                <a:cubicBezTo>
                  <a:pt x="639" y="558"/>
                  <a:pt x="656" y="551"/>
                  <a:pt x="662" y="536"/>
                </a:cubicBezTo>
                <a:cubicBezTo>
                  <a:pt x="669" y="521"/>
                  <a:pt x="662" y="504"/>
                  <a:pt x="647" y="497"/>
                </a:cubicBezTo>
                <a:cubicBezTo>
                  <a:pt x="632" y="491"/>
                  <a:pt x="632" y="491"/>
                  <a:pt x="632" y="491"/>
                </a:cubicBezTo>
                <a:cubicBezTo>
                  <a:pt x="617" y="485"/>
                  <a:pt x="617" y="485"/>
                  <a:pt x="617" y="485"/>
                </a:cubicBezTo>
                <a:cubicBezTo>
                  <a:pt x="616" y="485"/>
                  <a:pt x="616" y="484"/>
                  <a:pt x="615" y="484"/>
                </a:cubicBezTo>
                <a:cubicBezTo>
                  <a:pt x="490" y="429"/>
                  <a:pt x="490" y="429"/>
                  <a:pt x="490" y="429"/>
                </a:cubicBezTo>
                <a:cubicBezTo>
                  <a:pt x="480" y="424"/>
                  <a:pt x="487" y="409"/>
                  <a:pt x="497" y="413"/>
                </a:cubicBezTo>
                <a:cubicBezTo>
                  <a:pt x="619" y="467"/>
                  <a:pt x="619" y="467"/>
                  <a:pt x="619" y="467"/>
                </a:cubicBezTo>
                <a:cubicBezTo>
                  <a:pt x="619" y="467"/>
                  <a:pt x="620" y="467"/>
                  <a:pt x="620" y="468"/>
                </a:cubicBezTo>
                <a:cubicBezTo>
                  <a:pt x="693" y="498"/>
                  <a:pt x="693" y="498"/>
                  <a:pt x="693" y="498"/>
                </a:cubicBezTo>
                <a:cubicBezTo>
                  <a:pt x="729" y="513"/>
                  <a:pt x="751" y="459"/>
                  <a:pt x="716" y="444"/>
                </a:cubicBezTo>
                <a:cubicBezTo>
                  <a:pt x="684" y="431"/>
                  <a:pt x="684" y="431"/>
                  <a:pt x="684" y="431"/>
                </a:cubicBezTo>
                <a:cubicBezTo>
                  <a:pt x="681" y="430"/>
                  <a:pt x="681" y="430"/>
                  <a:pt x="681" y="430"/>
                </a:cubicBezTo>
                <a:cubicBezTo>
                  <a:pt x="680" y="429"/>
                  <a:pt x="680" y="429"/>
                  <a:pt x="680" y="429"/>
                </a:cubicBezTo>
                <a:cubicBezTo>
                  <a:pt x="657" y="419"/>
                  <a:pt x="657" y="419"/>
                  <a:pt x="657" y="419"/>
                </a:cubicBezTo>
                <a:cubicBezTo>
                  <a:pt x="522" y="360"/>
                  <a:pt x="522" y="360"/>
                  <a:pt x="522" y="360"/>
                </a:cubicBezTo>
                <a:cubicBezTo>
                  <a:pt x="511" y="355"/>
                  <a:pt x="518" y="340"/>
                  <a:pt x="529" y="344"/>
                </a:cubicBezTo>
                <a:cubicBezTo>
                  <a:pt x="664" y="404"/>
                  <a:pt x="664" y="404"/>
                  <a:pt x="664" y="404"/>
                </a:cubicBezTo>
                <a:cubicBezTo>
                  <a:pt x="681" y="411"/>
                  <a:pt x="681" y="411"/>
                  <a:pt x="681" y="411"/>
                </a:cubicBezTo>
                <a:cubicBezTo>
                  <a:pt x="685" y="413"/>
                  <a:pt x="685" y="413"/>
                  <a:pt x="685" y="413"/>
                </a:cubicBezTo>
                <a:cubicBezTo>
                  <a:pt x="690" y="415"/>
                  <a:pt x="690" y="415"/>
                  <a:pt x="690" y="415"/>
                </a:cubicBezTo>
                <a:cubicBezTo>
                  <a:pt x="704" y="420"/>
                  <a:pt x="720" y="413"/>
                  <a:pt x="726" y="398"/>
                </a:cubicBezTo>
                <a:cubicBezTo>
                  <a:pt x="733" y="384"/>
                  <a:pt x="726" y="366"/>
                  <a:pt x="711" y="360"/>
                </a:cubicBezTo>
                <a:lnTo>
                  <a:pt x="640" y="329"/>
                </a:lnTo>
                <a:close/>
                <a:moveTo>
                  <a:pt x="791" y="268"/>
                </a:moveTo>
                <a:cubicBezTo>
                  <a:pt x="792" y="266"/>
                  <a:pt x="794" y="264"/>
                  <a:pt x="796" y="263"/>
                </a:cubicBezTo>
                <a:cubicBezTo>
                  <a:pt x="838" y="251"/>
                  <a:pt x="838" y="251"/>
                  <a:pt x="838" y="251"/>
                </a:cubicBezTo>
                <a:cubicBezTo>
                  <a:pt x="782" y="66"/>
                  <a:pt x="782" y="66"/>
                  <a:pt x="782" y="66"/>
                </a:cubicBezTo>
                <a:cubicBezTo>
                  <a:pt x="743" y="78"/>
                  <a:pt x="743" y="78"/>
                  <a:pt x="743" y="78"/>
                </a:cubicBezTo>
                <a:cubicBezTo>
                  <a:pt x="742" y="78"/>
                  <a:pt x="742" y="78"/>
                  <a:pt x="741" y="78"/>
                </a:cubicBezTo>
                <a:cubicBezTo>
                  <a:pt x="702" y="89"/>
                  <a:pt x="661" y="100"/>
                  <a:pt x="617" y="107"/>
                </a:cubicBezTo>
                <a:cubicBezTo>
                  <a:pt x="573" y="115"/>
                  <a:pt x="528" y="107"/>
                  <a:pt x="484" y="103"/>
                </a:cubicBezTo>
                <a:cubicBezTo>
                  <a:pt x="472" y="102"/>
                  <a:pt x="461" y="101"/>
                  <a:pt x="453" y="102"/>
                </a:cubicBezTo>
                <a:cubicBezTo>
                  <a:pt x="420" y="105"/>
                  <a:pt x="362" y="171"/>
                  <a:pt x="339" y="193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69" y="262"/>
                  <a:pt x="266" y="270"/>
                  <a:pt x="266" y="279"/>
                </a:cubicBezTo>
                <a:cubicBezTo>
                  <a:pt x="266" y="287"/>
                  <a:pt x="269" y="296"/>
                  <a:pt x="275" y="303"/>
                </a:cubicBezTo>
                <a:cubicBezTo>
                  <a:pt x="288" y="316"/>
                  <a:pt x="310" y="316"/>
                  <a:pt x="323" y="303"/>
                </a:cubicBezTo>
                <a:cubicBezTo>
                  <a:pt x="323" y="303"/>
                  <a:pt x="341" y="285"/>
                  <a:pt x="359" y="267"/>
                </a:cubicBezTo>
                <a:cubicBezTo>
                  <a:pt x="371" y="256"/>
                  <a:pt x="382" y="244"/>
                  <a:pt x="394" y="233"/>
                </a:cubicBezTo>
                <a:cubicBezTo>
                  <a:pt x="397" y="231"/>
                  <a:pt x="397" y="231"/>
                  <a:pt x="397" y="231"/>
                </a:cubicBezTo>
                <a:cubicBezTo>
                  <a:pt x="421" y="210"/>
                  <a:pt x="452" y="241"/>
                  <a:pt x="470" y="255"/>
                </a:cubicBezTo>
                <a:cubicBezTo>
                  <a:pt x="532" y="300"/>
                  <a:pt x="585" y="272"/>
                  <a:pt x="595" y="281"/>
                </a:cubicBezTo>
                <a:cubicBezTo>
                  <a:pt x="595" y="281"/>
                  <a:pt x="601" y="287"/>
                  <a:pt x="611" y="294"/>
                </a:cubicBezTo>
                <a:cubicBezTo>
                  <a:pt x="673" y="337"/>
                  <a:pt x="737" y="321"/>
                  <a:pt x="791" y="268"/>
                </a:cubicBezTo>
                <a:close/>
                <a:moveTo>
                  <a:pt x="843" y="267"/>
                </a:moveTo>
                <a:cubicBezTo>
                  <a:pt x="804" y="279"/>
                  <a:pt x="804" y="279"/>
                  <a:pt x="804" y="279"/>
                </a:cubicBezTo>
                <a:cubicBezTo>
                  <a:pt x="772" y="311"/>
                  <a:pt x="734" y="331"/>
                  <a:pt x="696" y="335"/>
                </a:cubicBezTo>
                <a:cubicBezTo>
                  <a:pt x="717" y="344"/>
                  <a:pt x="717" y="344"/>
                  <a:pt x="717" y="344"/>
                </a:cubicBezTo>
                <a:cubicBezTo>
                  <a:pt x="741" y="354"/>
                  <a:pt x="752" y="381"/>
                  <a:pt x="742" y="405"/>
                </a:cubicBezTo>
                <a:cubicBezTo>
                  <a:pt x="738" y="415"/>
                  <a:pt x="730" y="423"/>
                  <a:pt x="721" y="428"/>
                </a:cubicBezTo>
                <a:cubicBezTo>
                  <a:pt x="746" y="438"/>
                  <a:pt x="757" y="465"/>
                  <a:pt x="747" y="489"/>
                </a:cubicBezTo>
                <a:cubicBezTo>
                  <a:pt x="737" y="513"/>
                  <a:pt x="710" y="524"/>
                  <a:pt x="686" y="514"/>
                </a:cubicBezTo>
                <a:cubicBezTo>
                  <a:pt x="680" y="511"/>
                  <a:pt x="680" y="511"/>
                  <a:pt x="680" y="511"/>
                </a:cubicBezTo>
                <a:cubicBezTo>
                  <a:pt x="683" y="521"/>
                  <a:pt x="683" y="532"/>
                  <a:pt x="678" y="542"/>
                </a:cubicBezTo>
                <a:cubicBezTo>
                  <a:pt x="668" y="566"/>
                  <a:pt x="641" y="577"/>
                  <a:pt x="617" y="567"/>
                </a:cubicBezTo>
                <a:cubicBezTo>
                  <a:pt x="590" y="555"/>
                  <a:pt x="590" y="555"/>
                  <a:pt x="590" y="555"/>
                </a:cubicBezTo>
                <a:cubicBezTo>
                  <a:pt x="592" y="565"/>
                  <a:pt x="592" y="576"/>
                  <a:pt x="588" y="586"/>
                </a:cubicBezTo>
                <a:cubicBezTo>
                  <a:pt x="578" y="609"/>
                  <a:pt x="550" y="620"/>
                  <a:pt x="527" y="611"/>
                </a:cubicBezTo>
                <a:cubicBezTo>
                  <a:pt x="422" y="563"/>
                  <a:pt x="422" y="563"/>
                  <a:pt x="422" y="563"/>
                </a:cubicBezTo>
                <a:cubicBezTo>
                  <a:pt x="395" y="607"/>
                  <a:pt x="395" y="607"/>
                  <a:pt x="395" y="607"/>
                </a:cubicBezTo>
                <a:cubicBezTo>
                  <a:pt x="384" y="624"/>
                  <a:pt x="360" y="622"/>
                  <a:pt x="343" y="612"/>
                </a:cubicBezTo>
                <a:cubicBezTo>
                  <a:pt x="332" y="605"/>
                  <a:pt x="323" y="593"/>
                  <a:pt x="321" y="582"/>
                </a:cubicBezTo>
                <a:cubicBezTo>
                  <a:pt x="310" y="585"/>
                  <a:pt x="297" y="583"/>
                  <a:pt x="286" y="577"/>
                </a:cubicBezTo>
                <a:cubicBezTo>
                  <a:pt x="273" y="568"/>
                  <a:pt x="267" y="557"/>
                  <a:pt x="267" y="545"/>
                </a:cubicBezTo>
                <a:cubicBezTo>
                  <a:pt x="255" y="550"/>
                  <a:pt x="240" y="548"/>
                  <a:pt x="228" y="541"/>
                </a:cubicBezTo>
                <a:cubicBezTo>
                  <a:pt x="216" y="533"/>
                  <a:pt x="208" y="521"/>
                  <a:pt x="207" y="508"/>
                </a:cubicBezTo>
                <a:cubicBezTo>
                  <a:pt x="195" y="512"/>
                  <a:pt x="181" y="511"/>
                  <a:pt x="169" y="504"/>
                </a:cubicBezTo>
                <a:cubicBezTo>
                  <a:pt x="152" y="493"/>
                  <a:pt x="145" y="473"/>
                  <a:pt x="150" y="455"/>
                </a:cubicBezTo>
                <a:cubicBezTo>
                  <a:pt x="131" y="443"/>
                  <a:pt x="131" y="443"/>
                  <a:pt x="131" y="443"/>
                </a:cubicBezTo>
                <a:cubicBezTo>
                  <a:pt x="131" y="443"/>
                  <a:pt x="127" y="441"/>
                  <a:pt x="122" y="437"/>
                </a:cubicBezTo>
                <a:cubicBezTo>
                  <a:pt x="97" y="416"/>
                  <a:pt x="79" y="386"/>
                  <a:pt x="78" y="352"/>
                </a:cubicBezTo>
                <a:cubicBezTo>
                  <a:pt x="78" y="349"/>
                  <a:pt x="77" y="346"/>
                  <a:pt x="74" y="345"/>
                </a:cubicBezTo>
                <a:cubicBezTo>
                  <a:pt x="69" y="342"/>
                  <a:pt x="61" y="338"/>
                  <a:pt x="52" y="335"/>
                </a:cubicBezTo>
                <a:cubicBezTo>
                  <a:pt x="20" y="405"/>
                  <a:pt x="20" y="405"/>
                  <a:pt x="20" y="405"/>
                </a:cubicBezTo>
                <a:cubicBezTo>
                  <a:pt x="15" y="415"/>
                  <a:pt x="0" y="408"/>
                  <a:pt x="4" y="398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0" y="30"/>
                  <a:pt x="10" y="30"/>
                  <a:pt x="10" y="30"/>
                </a:cubicBezTo>
                <a:cubicBezTo>
                  <a:pt x="0" y="26"/>
                  <a:pt x="6" y="10"/>
                  <a:pt x="17" y="15"/>
                </a:cubicBezTo>
                <a:cubicBezTo>
                  <a:pt x="201" y="96"/>
                  <a:pt x="201" y="96"/>
                  <a:pt x="201" y="96"/>
                </a:cubicBezTo>
                <a:cubicBezTo>
                  <a:pt x="239" y="111"/>
                  <a:pt x="328" y="60"/>
                  <a:pt x="406" y="107"/>
                </a:cubicBezTo>
                <a:cubicBezTo>
                  <a:pt x="422" y="95"/>
                  <a:pt x="438" y="86"/>
                  <a:pt x="452" y="85"/>
                </a:cubicBezTo>
                <a:cubicBezTo>
                  <a:pt x="476" y="83"/>
                  <a:pt x="502" y="88"/>
                  <a:pt x="527" y="90"/>
                </a:cubicBezTo>
                <a:cubicBezTo>
                  <a:pt x="556" y="93"/>
                  <a:pt x="587" y="95"/>
                  <a:pt x="614" y="91"/>
                </a:cubicBezTo>
                <a:cubicBezTo>
                  <a:pt x="665" y="82"/>
                  <a:pt x="712" y="69"/>
                  <a:pt x="756" y="56"/>
                </a:cubicBezTo>
                <a:cubicBezTo>
                  <a:pt x="931" y="3"/>
                  <a:pt x="931" y="3"/>
                  <a:pt x="931" y="3"/>
                </a:cubicBezTo>
                <a:cubicBezTo>
                  <a:pt x="942" y="0"/>
                  <a:pt x="947" y="16"/>
                  <a:pt x="936" y="19"/>
                </a:cubicBezTo>
                <a:cubicBezTo>
                  <a:pt x="800" y="60"/>
                  <a:pt x="800" y="60"/>
                  <a:pt x="800" y="60"/>
                </a:cubicBezTo>
                <a:cubicBezTo>
                  <a:pt x="799" y="61"/>
                  <a:pt x="799" y="61"/>
                  <a:pt x="798" y="61"/>
                </a:cubicBezTo>
                <a:cubicBezTo>
                  <a:pt x="897" y="385"/>
                  <a:pt x="897" y="385"/>
                  <a:pt x="897" y="385"/>
                </a:cubicBezTo>
                <a:cubicBezTo>
                  <a:pt x="900" y="396"/>
                  <a:pt x="884" y="401"/>
                  <a:pt x="881" y="390"/>
                </a:cubicBezTo>
                <a:lnTo>
                  <a:pt x="843" y="267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Sub-Verticals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254865" y="1016006"/>
            <a:ext cx="1244489" cy="3634969"/>
            <a:chOff x="3284069" y="1016005"/>
            <a:chExt cx="1244489" cy="3634969"/>
          </a:xfrm>
        </p:grpSpPr>
        <p:grpSp>
          <p:nvGrpSpPr>
            <p:cNvPr id="86" name="Group 85"/>
            <p:cNvGrpSpPr/>
            <p:nvPr/>
          </p:nvGrpSpPr>
          <p:grpSpPr>
            <a:xfrm>
              <a:off x="3284069" y="1016005"/>
              <a:ext cx="1244489" cy="3634969"/>
              <a:chOff x="509119" y="1016005"/>
              <a:chExt cx="1244489" cy="3634969"/>
            </a:xfrm>
          </p:grpSpPr>
          <p:sp>
            <p:nvSpPr>
              <p:cNvPr id="87" name="Rectangle 7"/>
              <p:cNvSpPr>
                <a:spLocks noChangeArrowheads="1"/>
              </p:cNvSpPr>
              <p:nvPr/>
            </p:nvSpPr>
            <p:spPr bwMode="auto">
              <a:xfrm>
                <a:off x="511857" y="1573702"/>
                <a:ext cx="1239012" cy="3077272"/>
              </a:xfrm>
              <a:prstGeom prst="rect">
                <a:avLst/>
              </a:prstGeom>
              <a:solidFill>
                <a:srgbClr val="FFFFFF"/>
              </a:solidFill>
              <a:ln w="6350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8" name="Rectangle 10"/>
              <p:cNvSpPr>
                <a:spLocks noChangeArrowheads="1"/>
              </p:cNvSpPr>
              <p:nvPr/>
            </p:nvSpPr>
            <p:spPr bwMode="auto">
              <a:xfrm flipH="1">
                <a:off x="509119" y="1016005"/>
                <a:ext cx="1244489" cy="562720"/>
              </a:xfrm>
              <a:prstGeom prst="rect">
                <a:avLst/>
              </a:prstGeom>
              <a:solidFill>
                <a:schemeClr val="accent4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squar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latin typeface="Arial" charset="0"/>
                  </a:rPr>
                  <a:t>Commercial Equipment &amp; Supplies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471442" y="1720684"/>
              <a:ext cx="869743" cy="2919049"/>
              <a:chOff x="3206821" y="1610617"/>
              <a:chExt cx="966923" cy="3245205"/>
            </a:xfrm>
          </p:grpSpPr>
          <p:pic>
            <p:nvPicPr>
              <p:cNvPr id="18" name="Picture 2" descr="http://www.endochoice.com/core/media/media.nl?id=408573&amp;c=809365&amp;h=fabd27c1b013dc2fc46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934" y="1610617"/>
                <a:ext cx="880078" cy="188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http://ultralieve-uk.sp-cdn.net/media/ultralieve/images/actegy_logo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9838" y="2027754"/>
                <a:ext cx="885380" cy="344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http://www.nightingalemd.ca/media/images/NIC-logo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9838" y="1709653"/>
                <a:ext cx="913906" cy="318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http://m.c.lnkd.licdn.com/media/p/1/000/070/298/018bea1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6821" y="2716972"/>
                <a:ext cx="897370" cy="353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0" descr="Designs for Health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9838" y="2345855"/>
                <a:ext cx="860418" cy="371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2" descr="http://aalas.multiview.com/userlogo/aalas/1253471v2v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9838" y="3459208"/>
                <a:ext cx="892936" cy="443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4" descr="http://ifranchisenews.com/wp-content/uploads/2012/11/LED_Source_LogoJPG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556" t="5556" r="-5556" b="16667"/>
              <a:stretch/>
            </p:blipFill>
            <p:spPr bwMode="auto">
              <a:xfrm>
                <a:off x="3418888" y="3141107"/>
                <a:ext cx="636201" cy="4453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4" descr="Bariatric Advantag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7642" y="4473759"/>
                <a:ext cx="828396" cy="382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6" descr="NeilMed Logo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7243" y="3830325"/>
                <a:ext cx="899561" cy="2698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8" descr="Genuine Health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234"/>
              <a:stretch/>
            </p:blipFill>
            <p:spPr bwMode="auto">
              <a:xfrm>
                <a:off x="3259838" y="4148426"/>
                <a:ext cx="900515" cy="2638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7395497" y="1040999"/>
            <a:ext cx="1244489" cy="3634969"/>
            <a:chOff x="7373469" y="1016005"/>
            <a:chExt cx="1244489" cy="3634969"/>
          </a:xfrm>
        </p:grpSpPr>
        <p:grpSp>
          <p:nvGrpSpPr>
            <p:cNvPr id="95" name="Group 94"/>
            <p:cNvGrpSpPr/>
            <p:nvPr/>
          </p:nvGrpSpPr>
          <p:grpSpPr>
            <a:xfrm>
              <a:off x="7373469" y="1016005"/>
              <a:ext cx="1244489" cy="3634969"/>
              <a:chOff x="509119" y="1016005"/>
              <a:chExt cx="1244489" cy="3634969"/>
            </a:xfrm>
          </p:grpSpPr>
          <p:sp>
            <p:nvSpPr>
              <p:cNvPr id="96" name="Rectangle 7"/>
              <p:cNvSpPr>
                <a:spLocks noChangeArrowheads="1"/>
              </p:cNvSpPr>
              <p:nvPr/>
            </p:nvSpPr>
            <p:spPr bwMode="auto">
              <a:xfrm>
                <a:off x="511857" y="1573702"/>
                <a:ext cx="1239012" cy="3077272"/>
              </a:xfrm>
              <a:prstGeom prst="rect">
                <a:avLst/>
              </a:prstGeom>
              <a:solidFill>
                <a:srgbClr val="FFFFFF"/>
              </a:solidFill>
              <a:ln w="6350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" name="Rectangle 10"/>
              <p:cNvSpPr>
                <a:spLocks noChangeArrowheads="1"/>
              </p:cNvSpPr>
              <p:nvPr/>
            </p:nvSpPr>
            <p:spPr bwMode="auto">
              <a:xfrm flipH="1">
                <a:off x="509119" y="1016005"/>
                <a:ext cx="1244489" cy="562720"/>
              </a:xfrm>
              <a:prstGeom prst="rect">
                <a:avLst/>
              </a:prstGeom>
              <a:solidFill>
                <a:schemeClr val="accent4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squar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latin typeface="Arial" charset="0"/>
                  </a:rPr>
                  <a:t>Food &amp; Beverage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7502072" y="1631238"/>
              <a:ext cx="987282" cy="2946143"/>
              <a:chOff x="9420555" y="1656639"/>
              <a:chExt cx="987282" cy="2946143"/>
            </a:xfrm>
          </p:grpSpPr>
          <p:pic>
            <p:nvPicPr>
              <p:cNvPr id="30" name="Picture 14" descr="Fresh Produce Group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9420555" y="1656639"/>
                <a:ext cx="870359" cy="4186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87" t="35310" r="6843" b="32863"/>
              <a:stretch/>
            </p:blipFill>
            <p:spPr bwMode="auto">
              <a:xfrm>
                <a:off x="9473572" y="4396193"/>
                <a:ext cx="901286" cy="2065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13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20555" y="3459211"/>
                <a:ext cx="945867" cy="3210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4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3572" y="3830329"/>
                <a:ext cx="896145" cy="4891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16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27274" y="3004213"/>
                <a:ext cx="947584" cy="3959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0555" y="2133791"/>
                <a:ext cx="987282" cy="173762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36" name="Picture 21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2622" y="2398875"/>
                <a:ext cx="515849" cy="5321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6000599" y="1016006"/>
            <a:ext cx="1244489" cy="3634969"/>
            <a:chOff x="6078069" y="1016005"/>
            <a:chExt cx="1244489" cy="3634969"/>
          </a:xfrm>
        </p:grpSpPr>
        <p:grpSp>
          <p:nvGrpSpPr>
            <p:cNvPr id="92" name="Group 91"/>
            <p:cNvGrpSpPr/>
            <p:nvPr/>
          </p:nvGrpSpPr>
          <p:grpSpPr>
            <a:xfrm>
              <a:off x="6078069" y="1016005"/>
              <a:ext cx="1244489" cy="3634969"/>
              <a:chOff x="509119" y="1016005"/>
              <a:chExt cx="1244489" cy="3634969"/>
            </a:xfrm>
          </p:grpSpPr>
          <p:sp>
            <p:nvSpPr>
              <p:cNvPr id="93" name="Rectangle 7"/>
              <p:cNvSpPr>
                <a:spLocks noChangeArrowheads="1"/>
              </p:cNvSpPr>
              <p:nvPr/>
            </p:nvSpPr>
            <p:spPr bwMode="auto">
              <a:xfrm>
                <a:off x="511857" y="1573702"/>
                <a:ext cx="1239012" cy="3077272"/>
              </a:xfrm>
              <a:prstGeom prst="rect">
                <a:avLst/>
              </a:prstGeom>
              <a:solidFill>
                <a:srgbClr val="FFFFFF"/>
              </a:solidFill>
              <a:ln w="6350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4" name="Rectangle 10"/>
              <p:cNvSpPr>
                <a:spLocks noChangeArrowheads="1"/>
              </p:cNvSpPr>
              <p:nvPr/>
            </p:nvSpPr>
            <p:spPr bwMode="auto">
              <a:xfrm flipH="1">
                <a:off x="509119" y="1016005"/>
                <a:ext cx="1244489" cy="562720"/>
              </a:xfrm>
              <a:prstGeom prst="rect">
                <a:avLst/>
              </a:prstGeom>
              <a:solidFill>
                <a:schemeClr val="accent4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squar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latin typeface="Arial" charset="0"/>
                  </a:rPr>
                  <a:t>Building Materials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3955" y="1722152"/>
              <a:ext cx="932717" cy="2841382"/>
              <a:chOff x="6156760" y="1603618"/>
              <a:chExt cx="1011535" cy="3081489"/>
            </a:xfrm>
          </p:grpSpPr>
          <p:pic>
            <p:nvPicPr>
              <p:cNvPr id="47" name="Picture 4" descr="http://static.ipaustralia.com.au/store3/14/83/1483312.1.high.jp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0241" y="2929038"/>
                <a:ext cx="413863" cy="483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6" descr="Noble GOV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7603" y="1899675"/>
                <a:ext cx="941163" cy="231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Nu-Heat UK Ltd logo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7902" y="2451679"/>
                <a:ext cx="886905" cy="31259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</p:pic>
          <p:pic>
            <p:nvPicPr>
              <p:cNvPr id="50" name="Picture 10" descr="http://media.cefpi.org/midyear2010/ShawContractGroup.jp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2996" y="2116236"/>
                <a:ext cx="824485" cy="252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7" descr="http://www.pacificcolumns.com/images/head-logo.gif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0070" y="3565240"/>
                <a:ext cx="900436" cy="4789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9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2794" y="1603618"/>
                <a:ext cx="819892" cy="215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23" descr="Home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760" y="4095408"/>
                <a:ext cx="1011535" cy="337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3" descr="Luck Stone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9777" y="4577254"/>
                <a:ext cx="901285" cy="107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1881990" y="1016006"/>
            <a:ext cx="1244489" cy="3634969"/>
            <a:chOff x="1906119" y="1016005"/>
            <a:chExt cx="1244489" cy="3634969"/>
          </a:xfrm>
        </p:grpSpPr>
        <p:grpSp>
          <p:nvGrpSpPr>
            <p:cNvPr id="83" name="Group 82"/>
            <p:cNvGrpSpPr/>
            <p:nvPr/>
          </p:nvGrpSpPr>
          <p:grpSpPr>
            <a:xfrm>
              <a:off x="1906119" y="1016005"/>
              <a:ext cx="1244489" cy="3634969"/>
              <a:chOff x="509119" y="1016005"/>
              <a:chExt cx="1244489" cy="3634969"/>
            </a:xfrm>
          </p:grpSpPr>
          <p:sp>
            <p:nvSpPr>
              <p:cNvPr id="84" name="Rectangle 7"/>
              <p:cNvSpPr>
                <a:spLocks noChangeArrowheads="1"/>
              </p:cNvSpPr>
              <p:nvPr/>
            </p:nvSpPr>
            <p:spPr bwMode="auto">
              <a:xfrm>
                <a:off x="511857" y="1573702"/>
                <a:ext cx="1239012" cy="3077272"/>
              </a:xfrm>
              <a:prstGeom prst="rect">
                <a:avLst/>
              </a:prstGeom>
              <a:solidFill>
                <a:srgbClr val="FFFFFF"/>
              </a:solidFill>
              <a:ln w="6350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 flipH="1">
                <a:off x="509119" y="1016005"/>
                <a:ext cx="1244489" cy="562720"/>
              </a:xfrm>
              <a:prstGeom prst="rect">
                <a:avLst/>
              </a:prstGeom>
              <a:solidFill>
                <a:schemeClr val="accent4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squar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latin typeface="Arial" charset="0"/>
                  </a:rPr>
                  <a:t>Electronics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2089969" y="1706823"/>
              <a:ext cx="876789" cy="2839778"/>
              <a:chOff x="1706119" y="1639089"/>
              <a:chExt cx="947371" cy="3068383"/>
            </a:xfrm>
          </p:grpSpPr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 rotWithShape="1"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04" t="46903" r="32694" b="11530"/>
              <a:stretch/>
            </p:blipFill>
            <p:spPr bwMode="auto">
              <a:xfrm>
                <a:off x="1742671" y="2769992"/>
                <a:ext cx="910819" cy="539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12" descr="http://legacy.fetc.org/FETC2009/SponsorLogos/Lightspeed.jpg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4291" y="1639089"/>
                <a:ext cx="870723" cy="158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4" descr="http://www.cameracompleet.nl/media/wysiwyg/lomo-logo_493584.gif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6119" y="1815690"/>
                <a:ext cx="870723" cy="265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4" descr="ELAN HOME SYSTEMS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4291" y="2133791"/>
                <a:ext cx="882647" cy="1514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8" descr="https://d3vblgikzl292f.cloudfront.net/images/header/Blue_333x88.png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4292" y="2398875"/>
                <a:ext cx="882647" cy="2332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33"/>
              <p:cNvPicPr>
                <a:picLocks noChangeAspect="1" noChangeArrowheads="1"/>
              </p:cNvPicPr>
              <p:nvPr/>
            </p:nvPicPr>
            <p:blipFill rotWithShape="1"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96" t="55463" r="33822" b="32587"/>
              <a:stretch/>
            </p:blipFill>
            <p:spPr bwMode="auto">
              <a:xfrm>
                <a:off x="1759136" y="3353177"/>
                <a:ext cx="863410" cy="594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35"/>
              <p:cNvPicPr>
                <a:picLocks noChangeAspect="1" noChangeArrowheads="1"/>
              </p:cNvPicPr>
              <p:nvPr/>
            </p:nvPicPr>
            <p:blipFill rotWithShape="1"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275" t="38272" r="13820" b="49520"/>
              <a:stretch/>
            </p:blipFill>
            <p:spPr bwMode="auto">
              <a:xfrm>
                <a:off x="1706119" y="3989379"/>
                <a:ext cx="922120" cy="718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1" name="Group 50"/>
          <p:cNvGrpSpPr/>
          <p:nvPr/>
        </p:nvGrpSpPr>
        <p:grpSpPr>
          <a:xfrm>
            <a:off x="509120" y="1016006"/>
            <a:ext cx="1244489" cy="3634969"/>
            <a:chOff x="509119" y="1016005"/>
            <a:chExt cx="1244489" cy="3634969"/>
          </a:xfrm>
        </p:grpSpPr>
        <p:grpSp>
          <p:nvGrpSpPr>
            <p:cNvPr id="2" name="Group 1"/>
            <p:cNvGrpSpPr/>
            <p:nvPr/>
          </p:nvGrpSpPr>
          <p:grpSpPr>
            <a:xfrm>
              <a:off x="509119" y="1016005"/>
              <a:ext cx="1244489" cy="3634969"/>
              <a:chOff x="509119" y="1016005"/>
              <a:chExt cx="1244489" cy="3634969"/>
            </a:xfrm>
          </p:grpSpPr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511857" y="1573702"/>
                <a:ext cx="1239012" cy="3077272"/>
              </a:xfrm>
              <a:prstGeom prst="rect">
                <a:avLst/>
              </a:prstGeom>
              <a:solidFill>
                <a:srgbClr val="FFFFFF"/>
              </a:solidFill>
              <a:ln w="6350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5" name="Rectangle 10"/>
              <p:cNvSpPr>
                <a:spLocks noChangeArrowheads="1"/>
              </p:cNvSpPr>
              <p:nvPr/>
            </p:nvSpPr>
            <p:spPr bwMode="auto">
              <a:xfrm flipH="1">
                <a:off x="509119" y="1016005"/>
                <a:ext cx="1244489" cy="562720"/>
              </a:xfrm>
              <a:prstGeom prst="rect">
                <a:avLst/>
              </a:prstGeom>
              <a:solidFill>
                <a:schemeClr val="accent4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squar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latin typeface="Arial" charset="0"/>
                  </a:rPr>
                  <a:t>Durable Goods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721046" y="1747558"/>
              <a:ext cx="820635" cy="2858310"/>
              <a:chOff x="323950" y="1629023"/>
              <a:chExt cx="851583" cy="2966105"/>
            </a:xfrm>
          </p:grpSpPr>
          <p:pic>
            <p:nvPicPr>
              <p:cNvPr id="63" name="Picture 115" descr="http://www.24hoursofbooty.org/images/content/pagebuilder/11769.jpg"/>
              <p:cNvPicPr>
                <a:picLocks noChangeAspect="1" noChangeArrowheads="1"/>
              </p:cNvPicPr>
              <p:nvPr/>
            </p:nvPicPr>
            <p:blipFill>
              <a:blip r:embed="rId35"/>
              <a:srcRect b="25943"/>
              <a:stretch>
                <a:fillRect/>
              </a:stretch>
            </p:blipFill>
            <p:spPr bwMode="auto">
              <a:xfrm>
                <a:off x="323950" y="2145549"/>
                <a:ext cx="848269" cy="172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129" descr="http://1.bp.blogspot.com/-sWzl13k8pxs/UJ5Pd3R109I/AAAAAAAABdI/iBwL24UPo1g/s1600/hestra-logo.jpg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589034" y="1629023"/>
                <a:ext cx="364491" cy="44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61" descr="http://taubman.images.omniti.net/www.shopdolphinmall.com/asset/resize/11497/1/296/0.jpg"/>
              <p:cNvPicPr>
                <a:picLocks noChangeAspect="1" noChangeArrowheads="1"/>
              </p:cNvPicPr>
              <p:nvPr/>
            </p:nvPicPr>
            <p:blipFill>
              <a:blip r:embed="rId37"/>
              <a:srcRect l="6813" r="7816"/>
              <a:stretch>
                <a:fillRect/>
              </a:stretch>
            </p:blipFill>
            <p:spPr bwMode="auto">
              <a:xfrm>
                <a:off x="429983" y="3961762"/>
                <a:ext cx="693637" cy="362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63" descr="Surftech">
                <a:hlinkClick r:id="rId38"/>
              </p:cNvPr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429983" y="4491930"/>
                <a:ext cx="689219" cy="103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98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76967" y="3378577"/>
                <a:ext cx="798566" cy="170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9" name="Picture 109" descr="C:\Users\asevillia\Documents\Logos\KASK\KASK_Logo.png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376967" y="2954443"/>
                <a:ext cx="798566" cy="235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119" descr="Bebe au Lait logo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376967" y="3643661"/>
                <a:ext cx="789730" cy="247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37" descr="http://www.24-7pressrelease.com/attachments/009/press_release_distribution_0096613_11031.jpg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36017" y="2371258"/>
                <a:ext cx="564408" cy="519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4627736" y="1016006"/>
            <a:ext cx="1244489" cy="3634969"/>
            <a:chOff x="4700119" y="1016005"/>
            <a:chExt cx="1244489" cy="3634969"/>
          </a:xfrm>
        </p:grpSpPr>
        <p:grpSp>
          <p:nvGrpSpPr>
            <p:cNvPr id="89" name="Group 88"/>
            <p:cNvGrpSpPr/>
            <p:nvPr/>
          </p:nvGrpSpPr>
          <p:grpSpPr>
            <a:xfrm>
              <a:off x="4700119" y="1016005"/>
              <a:ext cx="1244489" cy="3634969"/>
              <a:chOff x="509119" y="1016005"/>
              <a:chExt cx="1244489" cy="3634969"/>
            </a:xfrm>
          </p:grpSpPr>
          <p:sp>
            <p:nvSpPr>
              <p:cNvPr id="90" name="Rectangle 7"/>
              <p:cNvSpPr>
                <a:spLocks noChangeArrowheads="1"/>
              </p:cNvSpPr>
              <p:nvPr/>
            </p:nvSpPr>
            <p:spPr bwMode="auto">
              <a:xfrm>
                <a:off x="511857" y="1573702"/>
                <a:ext cx="1239012" cy="3077272"/>
              </a:xfrm>
              <a:prstGeom prst="rect">
                <a:avLst/>
              </a:prstGeom>
              <a:solidFill>
                <a:srgbClr val="FFFFFF"/>
              </a:solidFill>
              <a:ln w="6350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1" name="Rectangle 10"/>
              <p:cNvSpPr>
                <a:spLocks noChangeArrowheads="1"/>
              </p:cNvSpPr>
              <p:nvPr/>
            </p:nvSpPr>
            <p:spPr bwMode="auto">
              <a:xfrm flipH="1">
                <a:off x="509119" y="1016005"/>
                <a:ext cx="1244489" cy="562720"/>
              </a:xfrm>
              <a:prstGeom prst="rect">
                <a:avLst/>
              </a:prstGeom>
              <a:solidFill>
                <a:schemeClr val="accent4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squar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latin typeface="Arial" charset="0"/>
                  </a:rPr>
                  <a:t>Industrial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856288" y="1679824"/>
              <a:ext cx="932150" cy="2900644"/>
              <a:chOff x="4692979" y="1603623"/>
              <a:chExt cx="970392" cy="3019645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2086" y="1603623"/>
                <a:ext cx="895678" cy="219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Content Placeholder 3" descr="Greg Smith">
                <a:hlinkClick r:id="rId45" tgtFrame="&quot;_blank&quot;"/>
              </p:cNvPr>
              <p:cNvPicPr>
                <a:picLocks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4510" y="2353486"/>
                <a:ext cx="689219" cy="5405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7" descr="Laguna Tools - 17101 Murphy Avenue, Irvine, California, 92691">
                <a:hlinkClick r:id="rId47"/>
              </p:cNvPr>
              <p:cNvPicPr/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2979" y="2194435"/>
                <a:ext cx="963766" cy="1973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8" descr="Mountz Torque Tools">
                <a:hlinkClick r:id="rId49"/>
              </p:cNvPr>
              <p:cNvPicPr/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9220" y="4262091"/>
                <a:ext cx="954151" cy="3611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10" descr="http://www.i-automation.com/Collateral/Templates/English-US/Images/top_logo.png"/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6" y="2830637"/>
                <a:ext cx="829998" cy="1814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http://custom.com.au/workingimages/cfp-logo.png">
                <a:hlinkClick r:id="rId52"/>
              </p:cNvPr>
              <p:cNvPicPr/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5459" y="3731923"/>
                <a:ext cx="907912" cy="3111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5459" y="1876334"/>
                <a:ext cx="899077" cy="218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2" descr="https://si0.twimg.com/profile_images/1213853562/MFS-logo-hires.jpg"/>
              <p:cNvPicPr>
                <a:picLocks noChangeAspect="1" noChangeArrowheads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9069" y="3239397"/>
                <a:ext cx="924994" cy="421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10768" y="4818888"/>
            <a:ext cx="1475232" cy="1214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NetSuite Inc.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02920" y="4709160"/>
            <a:ext cx="335280" cy="273844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1000">
                <a:solidFill>
                  <a:srgbClr val="F15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FA1838-D446-4BAD-9C64-5AE915A130C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Customer Success Stories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9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Manufacturer of retail cash management solutions.</a:t>
            </a:r>
          </a:p>
          <a:p>
            <a:r>
              <a:rPr lang="en-US" dirty="0" smtClean="0"/>
              <a:t>Experiencing rapid growth and increased complexity</a:t>
            </a:r>
          </a:p>
          <a:p>
            <a:r>
              <a:rPr lang="en-US" dirty="0" smtClean="0"/>
              <a:t>4 month implementation</a:t>
            </a:r>
          </a:p>
          <a:p>
            <a:r>
              <a:rPr lang="en-US" dirty="0"/>
              <a:t>NetSuite Footprint</a:t>
            </a:r>
          </a:p>
          <a:p>
            <a:pPr lvl="1"/>
            <a:r>
              <a:rPr lang="en-US" dirty="0" smtClean="0"/>
              <a:t>Financials</a:t>
            </a:r>
            <a:endParaRPr lang="en-US" dirty="0"/>
          </a:p>
          <a:p>
            <a:pPr lvl="1"/>
            <a:r>
              <a:rPr lang="en-US" dirty="0"/>
              <a:t>Manufacturing</a:t>
            </a:r>
          </a:p>
          <a:p>
            <a:pPr lvl="1"/>
            <a:r>
              <a:rPr lang="en-US" dirty="0"/>
              <a:t>Order Entry</a:t>
            </a:r>
          </a:p>
          <a:p>
            <a:pPr lvl="1"/>
            <a:r>
              <a:rPr lang="en-US" dirty="0" smtClean="0"/>
              <a:t>Procurement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 Retail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984" y="2867301"/>
            <a:ext cx="1823025" cy="1609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937" y="2375747"/>
            <a:ext cx="3669323" cy="3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Asset Disposition </a:t>
            </a:r>
          </a:p>
          <a:p>
            <a:r>
              <a:rPr lang="en-US" dirty="0" smtClean="0"/>
              <a:t>Unique industry specific requirements</a:t>
            </a:r>
          </a:p>
          <a:p>
            <a:r>
              <a:rPr lang="en-US" dirty="0" smtClean="0"/>
              <a:t>6 month implementation</a:t>
            </a:r>
          </a:p>
          <a:p>
            <a:r>
              <a:rPr lang="en-US" dirty="0" smtClean="0"/>
              <a:t>NetSuite Footprint</a:t>
            </a:r>
          </a:p>
          <a:p>
            <a:pPr lvl="1"/>
            <a:r>
              <a:rPr lang="en-US" dirty="0" smtClean="0"/>
              <a:t>Financials</a:t>
            </a:r>
          </a:p>
          <a:p>
            <a:pPr lvl="1"/>
            <a:r>
              <a:rPr lang="en-US" dirty="0" smtClean="0"/>
              <a:t>Order Management</a:t>
            </a:r>
          </a:p>
          <a:p>
            <a:pPr lvl="1"/>
            <a:r>
              <a:rPr lang="en-US" dirty="0" smtClean="0"/>
              <a:t>Procurement</a:t>
            </a:r>
          </a:p>
          <a:p>
            <a:pPr lvl="1"/>
            <a:r>
              <a:rPr lang="en-US" dirty="0" smtClean="0"/>
              <a:t>Inventory</a:t>
            </a:r>
          </a:p>
          <a:p>
            <a:pPr lvl="1"/>
            <a:r>
              <a:rPr lang="en-US" dirty="0" smtClean="0"/>
              <a:t>Extensive custom development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HiTech</a:t>
            </a:r>
            <a:r>
              <a:rPr lang="en-US" dirty="0" smtClean="0"/>
              <a:t> Assets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631" y="2223753"/>
            <a:ext cx="3198340" cy="17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6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The Vested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mtClean="0"/>
              <a:t>Supported Formats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1225550"/>
            <a:ext cx="4327525" cy="3251200"/>
          </a:xfrm>
        </p:spPr>
        <p:txBody>
          <a:bodyPr/>
          <a:lstStyle/>
          <a:p>
            <a:pPr lvl="1"/>
            <a:endParaRPr lang="en-PH" dirty="0" smtClean="0"/>
          </a:p>
          <a:p>
            <a:pPr lvl="1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3081" y="1129360"/>
            <a:ext cx="8442041" cy="340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150016" y="1382735"/>
            <a:ext cx="857896" cy="857896"/>
          </a:xfrm>
          <a:prstGeom prst="ellipse">
            <a:avLst/>
          </a:prstGeom>
          <a:solidFill>
            <a:srgbClr val="F15D22"/>
          </a:solidFill>
          <a:ln>
            <a:noFill/>
          </a:ln>
          <a:effectLst>
            <a:glow rad="215900">
              <a:schemeClr val="accent5">
                <a:satMod val="175000"/>
                <a:alpha val="19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800" b="1" dirty="0" smtClean="0">
                <a:solidFill>
                  <a:srgbClr val="FFFFFF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North America</a:t>
            </a:r>
            <a:endParaRPr lang="en-PH" sz="800" b="1" dirty="0">
              <a:solidFill>
                <a:srgbClr val="FFFFFF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32448" y="3661426"/>
            <a:ext cx="857896" cy="857896"/>
          </a:xfrm>
          <a:prstGeom prst="ellipse">
            <a:avLst/>
          </a:prstGeom>
          <a:solidFill>
            <a:srgbClr val="74C569"/>
          </a:solidFill>
          <a:ln>
            <a:noFill/>
          </a:ln>
          <a:effectLst>
            <a:glow rad="215900">
              <a:schemeClr val="accent5">
                <a:satMod val="175000"/>
                <a:alpha val="19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800" b="1" dirty="0" smtClean="0">
                <a:solidFill>
                  <a:srgbClr val="FFFFFF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South America</a:t>
            </a:r>
            <a:endParaRPr lang="en-PH" sz="800" b="1" dirty="0">
              <a:solidFill>
                <a:srgbClr val="FFFFFF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99179" y="1959682"/>
            <a:ext cx="857896" cy="857896"/>
          </a:xfrm>
          <a:prstGeom prst="ellipse">
            <a:avLst/>
          </a:prstGeom>
          <a:solidFill>
            <a:srgbClr val="CF7DC9"/>
          </a:solidFill>
          <a:ln>
            <a:noFill/>
          </a:ln>
          <a:effectLst>
            <a:glow rad="215900">
              <a:schemeClr val="accent5">
                <a:satMod val="175000"/>
                <a:alpha val="19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800" b="1" dirty="0" smtClean="0">
                <a:solidFill>
                  <a:srgbClr val="FFFFFF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Europe </a:t>
            </a:r>
          </a:p>
          <a:p>
            <a:pPr algn="ctr"/>
            <a:r>
              <a:rPr lang="en-PH" sz="800" b="1" dirty="0" smtClean="0">
                <a:solidFill>
                  <a:srgbClr val="FFFFFF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Africa</a:t>
            </a:r>
            <a:endParaRPr lang="en-PH" sz="800" b="1" dirty="0">
              <a:solidFill>
                <a:srgbClr val="FFFFFF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01021" y="2452242"/>
            <a:ext cx="857896" cy="8578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15900">
              <a:schemeClr val="accent5">
                <a:satMod val="175000"/>
                <a:alpha val="19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800" b="1" dirty="0" smtClean="0">
                <a:solidFill>
                  <a:srgbClr val="FFFFFF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Asia</a:t>
            </a:r>
          </a:p>
          <a:p>
            <a:pPr algn="ctr"/>
            <a:r>
              <a:rPr lang="en-PH" sz="800" b="1" dirty="0" smtClean="0">
                <a:solidFill>
                  <a:srgbClr val="FFFFFF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Pacific</a:t>
            </a:r>
          </a:p>
          <a:p>
            <a:pPr algn="ctr"/>
            <a:r>
              <a:rPr lang="en-PH" sz="800" b="1" dirty="0" smtClean="0">
                <a:solidFill>
                  <a:srgbClr val="FFFFFF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rPr>
              <a:t>ANZ</a:t>
            </a:r>
            <a:endParaRPr lang="en-PH" sz="800" b="1" dirty="0">
              <a:solidFill>
                <a:srgbClr val="FFFFFF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602" y="1372549"/>
            <a:ext cx="106012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9477" y="3525694"/>
            <a:ext cx="6286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590" y="1959682"/>
            <a:ext cx="448462" cy="22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8403" y="2707693"/>
            <a:ext cx="353479" cy="34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564" y="4090374"/>
            <a:ext cx="834823" cy="2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776" y="4309211"/>
            <a:ext cx="514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882" y="4271111"/>
            <a:ext cx="50006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8194" y="3680780"/>
            <a:ext cx="465735" cy="25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5221" y="4120727"/>
            <a:ext cx="885825" cy="3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SEPA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061" y="2282968"/>
            <a:ext cx="682478" cy="2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s://upload.wikimedia.org/wikipedia/en/thumb/9/95/BACS_logo.svg/1280px-BACS_logo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495" y="1931404"/>
            <a:ext cx="511652" cy="14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paymentscardsandmobile.com/wp-content/uploads/2014/04/NACHA-Logo.gif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40" b="14241"/>
          <a:stretch/>
        </p:blipFill>
        <p:spPr bwMode="auto">
          <a:xfrm>
            <a:off x="1530539" y="2139634"/>
            <a:ext cx="783971" cy="24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rotectfinancialid.org.au/images/UserUploadedImages/ABA-Logo-fi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489" y="3784615"/>
            <a:ext cx="941273" cy="23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www.jbtc.org.sg/www/img/s&amp;cc_giro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4135" y="3223679"/>
            <a:ext cx="546611" cy="28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5690" y="1591026"/>
            <a:ext cx="7617542" cy="2098512"/>
            <a:chOff x="533400" y="1591026"/>
            <a:chExt cx="8077200" cy="2098512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533400" y="2640282"/>
              <a:ext cx="8077200" cy="0"/>
            </a:xfrm>
            <a:prstGeom prst="line">
              <a:avLst/>
            </a:prstGeom>
            <a:ln>
              <a:solidFill>
                <a:srgbClr val="B9C7D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33400" y="3689538"/>
              <a:ext cx="8077200" cy="0"/>
            </a:xfrm>
            <a:prstGeom prst="line">
              <a:avLst/>
            </a:prstGeom>
            <a:ln>
              <a:solidFill>
                <a:srgbClr val="B9C7D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33400" y="3164910"/>
              <a:ext cx="8077200" cy="0"/>
            </a:xfrm>
            <a:prstGeom prst="line">
              <a:avLst/>
            </a:prstGeom>
            <a:ln>
              <a:solidFill>
                <a:srgbClr val="B9C7D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33400" y="2115654"/>
              <a:ext cx="8077200" cy="0"/>
            </a:xfrm>
            <a:prstGeom prst="line">
              <a:avLst/>
            </a:prstGeom>
            <a:ln>
              <a:solidFill>
                <a:srgbClr val="B9C7D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33400" y="1591026"/>
              <a:ext cx="8077200" cy="0"/>
            </a:xfrm>
            <a:prstGeom prst="line">
              <a:avLst/>
            </a:prstGeom>
            <a:ln>
              <a:solidFill>
                <a:srgbClr val="B9C7D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Flexibility: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Easily </a:t>
            </a:r>
            <a:r>
              <a:rPr lang="en-US" sz="2000" dirty="0">
                <a:solidFill>
                  <a:schemeClr val="tx2"/>
                </a:solidFill>
              </a:rPr>
              <a:t>Configured or Customized By </a:t>
            </a:r>
            <a:r>
              <a:rPr lang="en-US" sz="2000" dirty="0" smtClean="0">
                <a:solidFill>
                  <a:schemeClr val="tx2"/>
                </a:solidFill>
              </a:rPr>
              <a:t>Mere </a:t>
            </a:r>
            <a:r>
              <a:rPr lang="en-US" sz="2000" dirty="0">
                <a:solidFill>
                  <a:schemeClr val="tx2"/>
                </a:solidFill>
              </a:rPr>
              <a:t>Mortals, </a:t>
            </a:r>
            <a:r>
              <a:rPr lang="en-US" sz="2000" dirty="0" smtClean="0">
                <a:solidFill>
                  <a:schemeClr val="tx2"/>
                </a:solidFill>
              </a:rPr>
              <a:t>No </a:t>
            </a:r>
            <a:r>
              <a:rPr lang="en-US" sz="2000" dirty="0">
                <a:solidFill>
                  <a:schemeClr val="tx2"/>
                </a:solidFill>
              </a:rPr>
              <a:t>Version Lock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1" name="TextBox 56"/>
          <p:cNvSpPr txBox="1">
            <a:spLocks noChangeArrowheads="1"/>
          </p:cNvSpPr>
          <p:nvPr/>
        </p:nvSpPr>
        <p:spPr bwMode="auto">
          <a:xfrm>
            <a:off x="6439848" y="4273192"/>
            <a:ext cx="13681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Developer</a:t>
            </a:r>
            <a:endParaRPr lang="en-US" sz="1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Box 55"/>
          <p:cNvSpPr txBox="1">
            <a:spLocks noChangeArrowheads="1"/>
          </p:cNvSpPr>
          <p:nvPr/>
        </p:nvSpPr>
        <p:spPr bwMode="auto">
          <a:xfrm>
            <a:off x="655530" y="4276249"/>
            <a:ext cx="1261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End User</a:t>
            </a:r>
            <a:endParaRPr lang="en-US" sz="1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33400" y="4214165"/>
            <a:ext cx="7728098" cy="0"/>
          </a:xfrm>
          <a:prstGeom prst="line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851740" y="2241550"/>
            <a:ext cx="3183121" cy="1792876"/>
            <a:chOff x="2851740" y="2241550"/>
            <a:chExt cx="3183121" cy="1792876"/>
          </a:xfrm>
        </p:grpSpPr>
        <p:sp>
          <p:nvSpPr>
            <p:cNvPr id="73" name="TextBox 40"/>
            <p:cNvSpPr txBox="1">
              <a:spLocks noChangeArrowheads="1"/>
            </p:cNvSpPr>
            <p:nvPr/>
          </p:nvSpPr>
          <p:spPr bwMode="auto">
            <a:xfrm>
              <a:off x="4692186" y="2738165"/>
              <a:ext cx="1225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 </a:t>
              </a:r>
              <a:b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Workflows</a:t>
              </a:r>
              <a:endParaRPr lang="en-US" sz="9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42"/>
            <p:cNvSpPr txBox="1">
              <a:spLocks noChangeArrowheads="1"/>
            </p:cNvSpPr>
            <p:nvPr/>
          </p:nvSpPr>
          <p:spPr bwMode="auto">
            <a:xfrm>
              <a:off x="3746495" y="2747318"/>
              <a:ext cx="1280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eaLnBrk="1" hangingPunct="1">
                <a:defRPr sz="1000">
                  <a:solidFill>
                    <a:schemeClr val="accent1">
                      <a:lumMod val="50000"/>
                    </a:schemeClr>
                  </a:solidFill>
                </a:defRPr>
              </a:lvl1pPr>
              <a:lvl2pPr marL="742950" indent="-285750" eaLnBrk="0" hangingPunct="0">
                <a:defRPr sz="2400"/>
              </a:lvl2pPr>
              <a:lvl3pPr marL="1143000" indent="-228600" eaLnBrk="0" hangingPunct="0">
                <a:defRPr sz="2400"/>
              </a:lvl3pPr>
              <a:lvl4pPr marL="1600200" indent="-228600" eaLnBrk="0" hangingPunct="0">
                <a:defRPr sz="2400"/>
              </a:lvl4pPr>
              <a:lvl5pPr marL="2057400" indent="-228600" eaLnBrk="0" hangingPunct="0">
                <a:defRPr sz="2400"/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9pPr>
            </a:lstStyle>
            <a:p>
              <a: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 </a:t>
              </a:r>
              <a:b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Forms</a:t>
              </a:r>
              <a:endParaRPr lang="en-US" sz="9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61"/>
            <p:cNvSpPr txBox="1">
              <a:spLocks noChangeArrowheads="1"/>
            </p:cNvSpPr>
            <p:nvPr/>
          </p:nvSpPr>
          <p:spPr bwMode="auto">
            <a:xfrm>
              <a:off x="3710015" y="3665094"/>
              <a:ext cx="13530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eaLnBrk="1" hangingPunct="1">
                <a:defRPr sz="1000">
                  <a:solidFill>
                    <a:schemeClr val="accent1">
                      <a:lumMod val="50000"/>
                    </a:schemeClr>
                  </a:solidFill>
                </a:defRPr>
              </a:lvl1pPr>
              <a:lvl2pPr marL="742950" indent="-285750" eaLnBrk="0" hangingPunct="0">
                <a:defRPr sz="2400"/>
              </a:lvl2pPr>
              <a:lvl3pPr marL="1143000" indent="-228600" eaLnBrk="0" hangingPunct="0">
                <a:defRPr sz="2400"/>
              </a:lvl3pPr>
              <a:lvl4pPr marL="1600200" indent="-228600" eaLnBrk="0" hangingPunct="0">
                <a:defRPr sz="2400"/>
              </a:lvl4pPr>
              <a:lvl5pPr marL="2057400" indent="-228600" eaLnBrk="0" hangingPunct="0">
                <a:defRPr sz="2400"/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9pPr>
            </a:lstStyle>
            <a:p>
              <a: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 </a:t>
              </a:r>
              <a:b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Fields</a:t>
              </a:r>
              <a:endParaRPr lang="en-US" sz="9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65"/>
            <p:cNvSpPr txBox="1">
              <a:spLocks noChangeArrowheads="1"/>
            </p:cNvSpPr>
            <p:nvPr/>
          </p:nvSpPr>
          <p:spPr bwMode="auto">
            <a:xfrm>
              <a:off x="4566043" y="3665094"/>
              <a:ext cx="14688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eaLnBrk="1" hangingPunct="1">
                <a:defRPr sz="1000">
                  <a:solidFill>
                    <a:schemeClr val="accent1">
                      <a:lumMod val="50000"/>
                    </a:schemeClr>
                  </a:solidFill>
                </a:defRPr>
              </a:lvl1pPr>
              <a:lvl2pPr marL="742950" indent="-285750" eaLnBrk="0" hangingPunct="0">
                <a:defRPr sz="2400"/>
              </a:lvl2pPr>
              <a:lvl3pPr marL="1143000" indent="-228600" eaLnBrk="0" hangingPunct="0">
                <a:defRPr sz="2400"/>
              </a:lvl3pPr>
              <a:lvl4pPr marL="1600200" indent="-228600" eaLnBrk="0" hangingPunct="0">
                <a:defRPr sz="2400"/>
              </a:lvl4pPr>
              <a:lvl5pPr marL="2057400" indent="-228600" eaLnBrk="0" hangingPunct="0">
                <a:defRPr sz="2400"/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9pPr>
            </a:lstStyle>
            <a:p>
              <a: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 </a:t>
              </a:r>
              <a:b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Records</a:t>
              </a:r>
              <a:endParaRPr lang="en-US" sz="9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Picture 4" descr="\\psf\Host\jobs\jobs 2014\netsuite\nestuite PPT\icons\New Dark Blue with Background\netsuite icons_new-30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595" y="3157981"/>
              <a:ext cx="623318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\\psf\Host\jobs\jobs 2014\netsuite\nestuite PPT\icons\New Dark Blue with Background\netsuite icons_new_Artboard 39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318" y="2241550"/>
              <a:ext cx="623318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7" descr="\\psf\Host\jobs\jobs 2014\netsuite\nestuite PPT\icons\New Dark Blue with Background\netsuite icons_new-33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522" y="2244744"/>
              <a:ext cx="623318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6" descr="\\psf\Host\jobs\jobs 2014\netsuite\nestuite PPT\icons\New Dark Blue with Background\netsuite icons_new-32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672" y="3172307"/>
              <a:ext cx="623318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43"/>
            <p:cNvSpPr txBox="1">
              <a:spLocks noChangeArrowheads="1"/>
            </p:cNvSpPr>
            <p:nvPr/>
          </p:nvSpPr>
          <p:spPr bwMode="auto">
            <a:xfrm>
              <a:off x="2851740" y="3665094"/>
              <a:ext cx="14026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 </a:t>
              </a:r>
              <a:b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Reports</a:t>
              </a:r>
              <a:endParaRPr lang="en-US" sz="9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Picture 5" descr="\\psf\Host\jobs\jobs 2014\netsuite\nestuite PPT\icons\New Dark Blue with Background\netsuite icons_new-31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41419" y="3179405"/>
              <a:ext cx="623485" cy="565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280465" y="1332230"/>
            <a:ext cx="1641764" cy="2562301"/>
            <a:chOff x="6280465" y="1332230"/>
            <a:chExt cx="1641764" cy="2562301"/>
          </a:xfrm>
        </p:grpSpPr>
        <p:sp>
          <p:nvSpPr>
            <p:cNvPr id="81" name="TextBox 66"/>
            <p:cNvSpPr txBox="1">
              <a:spLocks noChangeArrowheads="1"/>
            </p:cNvSpPr>
            <p:nvPr/>
          </p:nvSpPr>
          <p:spPr bwMode="auto">
            <a:xfrm>
              <a:off x="6369800" y="3663699"/>
              <a:ext cx="14611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eaLnBrk="1" hangingPunct="1">
                <a:defRPr sz="1000">
                  <a:solidFill>
                    <a:schemeClr val="accent1">
                      <a:lumMod val="50000"/>
                    </a:schemeClr>
                  </a:solidFill>
                </a:defRPr>
              </a:lvl1pPr>
              <a:lvl2pPr marL="742950" indent="-285750" eaLnBrk="0" hangingPunct="0">
                <a:defRPr sz="2400"/>
              </a:lvl2pPr>
              <a:lvl3pPr marL="1143000" indent="-228600" eaLnBrk="0" hangingPunct="0">
                <a:defRPr sz="2400"/>
              </a:lvl3pPr>
              <a:lvl4pPr marL="1600200" indent="-228600" eaLnBrk="0" hangingPunct="0">
                <a:defRPr sz="2400"/>
              </a:lvl4pPr>
              <a:lvl5pPr marL="2057400" indent="-228600" eaLnBrk="0" hangingPunct="0">
                <a:defRPr sz="2400"/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9pPr>
            </a:lstStyle>
            <a:p>
              <a: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 Code</a:t>
              </a:r>
              <a:endParaRPr lang="en-US" sz="9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39"/>
            <p:cNvSpPr txBox="1">
              <a:spLocks noChangeArrowheads="1"/>
            </p:cNvSpPr>
            <p:nvPr/>
          </p:nvSpPr>
          <p:spPr bwMode="auto">
            <a:xfrm>
              <a:off x="6280465" y="2752546"/>
              <a:ext cx="15909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eaLnBrk="1" hangingPunct="1">
                <a:defRPr sz="1000">
                  <a:solidFill>
                    <a:schemeClr val="accent1">
                      <a:lumMod val="50000"/>
                    </a:schemeClr>
                  </a:solidFill>
                </a:defRPr>
              </a:lvl1pPr>
              <a:lvl2pPr marL="742950" indent="-285750" eaLnBrk="0" hangingPunct="0">
                <a:defRPr sz="2400"/>
              </a:lvl2pPr>
              <a:lvl3pPr marL="1143000" indent="-228600" eaLnBrk="0" hangingPunct="0">
                <a:defRPr sz="2400"/>
              </a:lvl3pPr>
              <a:lvl4pPr marL="1600200" indent="-228600" eaLnBrk="0" hangingPunct="0">
                <a:defRPr sz="2400"/>
              </a:lvl4pPr>
              <a:lvl5pPr marL="2057400" indent="-228600" eaLnBrk="0" hangingPunct="0">
                <a:defRPr sz="2400"/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9pPr>
            </a:lstStyle>
            <a:p>
              <a: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 Services </a:t>
              </a:r>
              <a:b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Integration</a:t>
              </a:r>
              <a:endParaRPr lang="en-US" sz="9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Picture 3" descr="\\psf\Host\jobs\jobs 2014\netsuite\nestuite PPT\icons\New Dark Blue with Background\netsuite icons_new-29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7213" y="2205990"/>
              <a:ext cx="729747" cy="663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9" descr="\\psf\Host\jobs\jobs 2014\netsuite\nestuite PPT\icons\New Dark Blue with Background\netsuite icons_new-35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560" y="3198621"/>
              <a:ext cx="623318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39"/>
            <p:cNvSpPr txBox="1">
              <a:spLocks noChangeArrowheads="1"/>
            </p:cNvSpPr>
            <p:nvPr/>
          </p:nvSpPr>
          <p:spPr bwMode="auto">
            <a:xfrm>
              <a:off x="6331265" y="1878786"/>
              <a:ext cx="159096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eaLnBrk="1" hangingPunct="1">
                <a:defRPr sz="1000">
                  <a:solidFill>
                    <a:schemeClr val="accent1">
                      <a:lumMod val="50000"/>
                    </a:schemeClr>
                  </a:solidFill>
                </a:defRPr>
              </a:lvl1pPr>
              <a:lvl2pPr marL="742950" indent="-285750" eaLnBrk="0" hangingPunct="0">
                <a:defRPr sz="2400"/>
              </a:lvl2pPr>
              <a:lvl3pPr marL="1143000" indent="-228600" eaLnBrk="0" hangingPunct="0">
                <a:defRPr sz="2400"/>
              </a:lvl3pPr>
              <a:lvl4pPr marL="1600200" indent="-228600" eaLnBrk="0" hangingPunct="0">
                <a:defRPr sz="2400"/>
              </a:lvl4pPr>
              <a:lvl5pPr marL="2057400" indent="-228600" eaLnBrk="0" hangingPunct="0">
                <a:defRPr sz="2400"/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9pPr>
            </a:lstStyle>
            <a:p>
              <a:r>
                <a:rPr lang="en-US" sz="900" dirty="0" err="1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SuiteApp</a:t>
              </a:r>
              <a:endParaRPr lang="en-US" sz="9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0" name="Picture 3" descr="\\psf\Host\jobs\jobs 2014\netsuite\nestuite PPT\icons\New Dark Blue with Background\netsuite icons_new-29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8013" y="1332230"/>
              <a:ext cx="729747" cy="663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6"/>
          <p:cNvSpPr txBox="1">
            <a:spLocks noChangeArrowheads="1"/>
          </p:cNvSpPr>
          <p:nvPr/>
        </p:nvSpPr>
        <p:spPr bwMode="auto">
          <a:xfrm>
            <a:off x="3644450" y="4273192"/>
            <a:ext cx="13681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Power User</a:t>
            </a:r>
            <a:endParaRPr lang="en-US" sz="1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6354" y="3142936"/>
            <a:ext cx="2340356" cy="891490"/>
            <a:chOff x="536354" y="3142936"/>
            <a:chExt cx="2340356" cy="891490"/>
          </a:xfrm>
        </p:grpSpPr>
        <p:sp>
          <p:nvSpPr>
            <p:cNvPr id="77" name="TextBox 59"/>
            <p:cNvSpPr txBox="1">
              <a:spLocks noChangeArrowheads="1"/>
            </p:cNvSpPr>
            <p:nvPr/>
          </p:nvSpPr>
          <p:spPr bwMode="auto">
            <a:xfrm>
              <a:off x="536354" y="3665094"/>
              <a:ext cx="1512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Personalize </a:t>
              </a:r>
              <a:b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Dashboard</a:t>
              </a:r>
              <a:endParaRPr lang="en-US" sz="9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65"/>
            <p:cNvSpPr txBox="1">
              <a:spLocks noChangeArrowheads="1"/>
            </p:cNvSpPr>
            <p:nvPr/>
          </p:nvSpPr>
          <p:spPr bwMode="auto">
            <a:xfrm>
              <a:off x="1407892" y="3665094"/>
              <a:ext cx="14688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eaLnBrk="1" hangingPunct="1">
                <a:defRPr sz="1000">
                  <a:solidFill>
                    <a:schemeClr val="accent1">
                      <a:lumMod val="50000"/>
                    </a:schemeClr>
                  </a:solidFill>
                </a:defRPr>
              </a:lvl1pPr>
              <a:lvl2pPr marL="742950" indent="-285750" eaLnBrk="0" hangingPunct="0">
                <a:defRPr sz="2400"/>
              </a:lvl2pPr>
              <a:lvl3pPr marL="1143000" indent="-228600" eaLnBrk="0" hangingPunct="0">
                <a:defRPr sz="2400"/>
              </a:lvl3pPr>
              <a:lvl4pPr marL="1600200" indent="-228600" eaLnBrk="0" hangingPunct="0">
                <a:defRPr sz="2400"/>
              </a:lvl4pPr>
              <a:lvl5pPr marL="2057400" indent="-228600" eaLnBrk="0" hangingPunct="0">
                <a:defRPr sz="2400"/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/>
              </a:lvl9pPr>
            </a:lstStyle>
            <a:p>
              <a: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 </a:t>
              </a:r>
              <a:b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Searches</a:t>
              </a:r>
              <a:endParaRPr lang="en-US" sz="9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Picture 8" descr="\\psf\Host\jobs\jobs 2014\netsuite\nestuite PPT\icons\New Dark Blue with Background\netsuite icons_new-34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66" y="3178301"/>
              <a:ext cx="623318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5" descr="\\psf\Host\jobs\jobs 2014\netsuite\nestuite PPT\icons\New Dark Blue with Background\netsuite icons_new-31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828801" y="3142936"/>
              <a:ext cx="512378" cy="464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1867064" y="3219831"/>
              <a:ext cx="536575" cy="519113"/>
            </a:xfrm>
            <a:custGeom>
              <a:avLst/>
              <a:gdLst>
                <a:gd name="T0" fmla="*/ 238 w 338"/>
                <a:gd name="T1" fmla="*/ 219 h 326"/>
                <a:gd name="T2" fmla="*/ 235 w 338"/>
                <a:gd name="T3" fmla="*/ 219 h 326"/>
                <a:gd name="T4" fmla="*/ 231 w 338"/>
                <a:gd name="T5" fmla="*/ 223 h 326"/>
                <a:gd name="T6" fmla="*/ 232 w 338"/>
                <a:gd name="T7" fmla="*/ 226 h 326"/>
                <a:gd name="T8" fmla="*/ 321 w 338"/>
                <a:gd name="T9" fmla="*/ 315 h 326"/>
                <a:gd name="T10" fmla="*/ 328 w 338"/>
                <a:gd name="T11" fmla="*/ 309 h 326"/>
                <a:gd name="T12" fmla="*/ 238 w 338"/>
                <a:gd name="T13" fmla="*/ 219 h 326"/>
                <a:gd name="T14" fmla="*/ 225 w 338"/>
                <a:gd name="T15" fmla="*/ 231 h 326"/>
                <a:gd name="T16" fmla="*/ 133 w 338"/>
                <a:gd name="T17" fmla="*/ 267 h 326"/>
                <a:gd name="T18" fmla="*/ 0 w 338"/>
                <a:gd name="T19" fmla="*/ 133 h 326"/>
                <a:gd name="T20" fmla="*/ 133 w 338"/>
                <a:gd name="T21" fmla="*/ 0 h 326"/>
                <a:gd name="T22" fmla="*/ 267 w 338"/>
                <a:gd name="T23" fmla="*/ 133 h 326"/>
                <a:gd name="T24" fmla="*/ 241 w 338"/>
                <a:gd name="T25" fmla="*/ 211 h 326"/>
                <a:gd name="T26" fmla="*/ 254 w 338"/>
                <a:gd name="T27" fmla="*/ 224 h 326"/>
                <a:gd name="T28" fmla="*/ 257 w 338"/>
                <a:gd name="T29" fmla="*/ 221 h 326"/>
                <a:gd name="T30" fmla="*/ 263 w 338"/>
                <a:gd name="T31" fmla="*/ 227 h 326"/>
                <a:gd name="T32" fmla="*/ 260 w 338"/>
                <a:gd name="T33" fmla="*/ 230 h 326"/>
                <a:gd name="T34" fmla="*/ 333 w 338"/>
                <a:gd name="T35" fmla="*/ 302 h 326"/>
                <a:gd name="T36" fmla="*/ 334 w 338"/>
                <a:gd name="T37" fmla="*/ 303 h 326"/>
                <a:gd name="T38" fmla="*/ 335 w 338"/>
                <a:gd name="T39" fmla="*/ 304 h 326"/>
                <a:gd name="T40" fmla="*/ 333 w 338"/>
                <a:gd name="T41" fmla="*/ 321 h 326"/>
                <a:gd name="T42" fmla="*/ 317 w 338"/>
                <a:gd name="T43" fmla="*/ 322 h 326"/>
                <a:gd name="T44" fmla="*/ 316 w 338"/>
                <a:gd name="T45" fmla="*/ 321 h 326"/>
                <a:gd name="T46" fmla="*/ 242 w 338"/>
                <a:gd name="T47" fmla="*/ 248 h 326"/>
                <a:gd name="T48" fmla="*/ 239 w 338"/>
                <a:gd name="T49" fmla="*/ 251 h 326"/>
                <a:gd name="T50" fmla="*/ 233 w 338"/>
                <a:gd name="T51" fmla="*/ 245 h 326"/>
                <a:gd name="T52" fmla="*/ 236 w 338"/>
                <a:gd name="T53" fmla="*/ 242 h 326"/>
                <a:gd name="T54" fmla="*/ 225 w 338"/>
                <a:gd name="T55" fmla="*/ 231 h 326"/>
                <a:gd name="T56" fmla="*/ 133 w 338"/>
                <a:gd name="T57" fmla="*/ 8 h 326"/>
                <a:gd name="T58" fmla="*/ 8 w 338"/>
                <a:gd name="T59" fmla="*/ 133 h 326"/>
                <a:gd name="T60" fmla="*/ 133 w 338"/>
                <a:gd name="T61" fmla="*/ 258 h 326"/>
                <a:gd name="T62" fmla="*/ 258 w 338"/>
                <a:gd name="T63" fmla="*/ 133 h 326"/>
                <a:gd name="T64" fmla="*/ 133 w 338"/>
                <a:gd name="T65" fmla="*/ 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8" h="326">
                  <a:moveTo>
                    <a:pt x="238" y="219"/>
                  </a:moveTo>
                  <a:cubicBezTo>
                    <a:pt x="237" y="219"/>
                    <a:pt x="236" y="219"/>
                    <a:pt x="235" y="219"/>
                  </a:cubicBezTo>
                  <a:cubicBezTo>
                    <a:pt x="233" y="219"/>
                    <a:pt x="231" y="221"/>
                    <a:pt x="231" y="223"/>
                  </a:cubicBezTo>
                  <a:cubicBezTo>
                    <a:pt x="231" y="224"/>
                    <a:pt x="231" y="225"/>
                    <a:pt x="232" y="226"/>
                  </a:cubicBezTo>
                  <a:cubicBezTo>
                    <a:pt x="321" y="315"/>
                    <a:pt x="321" y="315"/>
                    <a:pt x="321" y="315"/>
                  </a:cubicBezTo>
                  <a:cubicBezTo>
                    <a:pt x="325" y="318"/>
                    <a:pt x="331" y="313"/>
                    <a:pt x="328" y="309"/>
                  </a:cubicBezTo>
                  <a:lnTo>
                    <a:pt x="238" y="219"/>
                  </a:lnTo>
                  <a:close/>
                  <a:moveTo>
                    <a:pt x="225" y="231"/>
                  </a:moveTo>
                  <a:cubicBezTo>
                    <a:pt x="201" y="253"/>
                    <a:pt x="169" y="267"/>
                    <a:pt x="133" y="267"/>
                  </a:cubicBezTo>
                  <a:cubicBezTo>
                    <a:pt x="59" y="267"/>
                    <a:pt x="0" y="207"/>
                    <a:pt x="0" y="133"/>
                  </a:cubicBezTo>
                  <a:cubicBezTo>
                    <a:pt x="0" y="59"/>
                    <a:pt x="59" y="0"/>
                    <a:pt x="133" y="0"/>
                  </a:cubicBezTo>
                  <a:cubicBezTo>
                    <a:pt x="207" y="0"/>
                    <a:pt x="267" y="59"/>
                    <a:pt x="267" y="133"/>
                  </a:cubicBezTo>
                  <a:cubicBezTo>
                    <a:pt x="267" y="162"/>
                    <a:pt x="257" y="189"/>
                    <a:pt x="241" y="211"/>
                  </a:cubicBezTo>
                  <a:cubicBezTo>
                    <a:pt x="254" y="224"/>
                    <a:pt x="254" y="224"/>
                    <a:pt x="254" y="224"/>
                  </a:cubicBezTo>
                  <a:cubicBezTo>
                    <a:pt x="257" y="221"/>
                    <a:pt x="257" y="221"/>
                    <a:pt x="257" y="221"/>
                  </a:cubicBezTo>
                  <a:cubicBezTo>
                    <a:pt x="261" y="217"/>
                    <a:pt x="267" y="223"/>
                    <a:pt x="263" y="227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34" y="303"/>
                    <a:pt x="334" y="303"/>
                    <a:pt x="334" y="303"/>
                  </a:cubicBezTo>
                  <a:cubicBezTo>
                    <a:pt x="334" y="304"/>
                    <a:pt x="335" y="304"/>
                    <a:pt x="335" y="304"/>
                  </a:cubicBezTo>
                  <a:cubicBezTo>
                    <a:pt x="338" y="309"/>
                    <a:pt x="338" y="316"/>
                    <a:pt x="333" y="321"/>
                  </a:cubicBezTo>
                  <a:cubicBezTo>
                    <a:pt x="329" y="325"/>
                    <a:pt x="322" y="326"/>
                    <a:pt x="317" y="322"/>
                  </a:cubicBezTo>
                  <a:cubicBezTo>
                    <a:pt x="317" y="322"/>
                    <a:pt x="316" y="322"/>
                    <a:pt x="316" y="321"/>
                  </a:cubicBezTo>
                  <a:cubicBezTo>
                    <a:pt x="242" y="248"/>
                    <a:pt x="242" y="248"/>
                    <a:pt x="242" y="248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35" y="255"/>
                    <a:pt x="229" y="249"/>
                    <a:pt x="233" y="245"/>
                  </a:cubicBezTo>
                  <a:cubicBezTo>
                    <a:pt x="236" y="242"/>
                    <a:pt x="236" y="242"/>
                    <a:pt x="236" y="242"/>
                  </a:cubicBezTo>
                  <a:lnTo>
                    <a:pt x="225" y="231"/>
                  </a:lnTo>
                  <a:close/>
                  <a:moveTo>
                    <a:pt x="133" y="8"/>
                  </a:moveTo>
                  <a:cubicBezTo>
                    <a:pt x="64" y="8"/>
                    <a:pt x="8" y="64"/>
                    <a:pt x="8" y="133"/>
                  </a:cubicBezTo>
                  <a:cubicBezTo>
                    <a:pt x="8" y="202"/>
                    <a:pt x="64" y="258"/>
                    <a:pt x="133" y="258"/>
                  </a:cubicBezTo>
                  <a:cubicBezTo>
                    <a:pt x="202" y="258"/>
                    <a:pt x="258" y="202"/>
                    <a:pt x="258" y="133"/>
                  </a:cubicBezTo>
                  <a:cubicBezTo>
                    <a:pt x="258" y="64"/>
                    <a:pt x="202" y="8"/>
                    <a:pt x="133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02920" y="4709160"/>
            <a:ext cx="335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F15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FA1838-D446-4BAD-9C64-5AE915A130C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Designed for Modern Business – Transforms Accessibility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7843" y="4040800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Clunky UI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86" y="1502740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Behind Firewall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5017" y="1502740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Hard to Learn/Use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3339" y="4040800"/>
            <a:ext cx="1521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Historical Reporting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896232" y="2129615"/>
            <a:ext cx="2414666" cy="1310901"/>
            <a:chOff x="896232" y="2129615"/>
            <a:chExt cx="2414666" cy="1310901"/>
          </a:xfrm>
          <a:solidFill>
            <a:srgbClr val="B9C7D4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194625" y="2277363"/>
              <a:ext cx="1786013" cy="1100868"/>
            </a:xfrm>
            <a:custGeom>
              <a:avLst/>
              <a:gdLst>
                <a:gd name="T0" fmla="*/ 515 w 520"/>
                <a:gd name="T1" fmla="*/ 319 h 319"/>
                <a:gd name="T2" fmla="*/ 43 w 520"/>
                <a:gd name="T3" fmla="*/ 319 h 319"/>
                <a:gd name="T4" fmla="*/ 39 w 520"/>
                <a:gd name="T5" fmla="*/ 315 h 319"/>
                <a:gd name="T6" fmla="*/ 43 w 520"/>
                <a:gd name="T7" fmla="*/ 311 h 319"/>
                <a:gd name="T8" fmla="*/ 511 w 520"/>
                <a:gd name="T9" fmla="*/ 311 h 319"/>
                <a:gd name="T10" fmla="*/ 511 w 520"/>
                <a:gd name="T11" fmla="*/ 201 h 319"/>
                <a:gd name="T12" fmla="*/ 421 w 520"/>
                <a:gd name="T13" fmla="*/ 175 h 319"/>
                <a:gd name="T14" fmla="*/ 335 w 520"/>
                <a:gd name="T15" fmla="*/ 28 h 319"/>
                <a:gd name="T16" fmla="*/ 191 w 520"/>
                <a:gd name="T17" fmla="*/ 9 h 319"/>
                <a:gd name="T18" fmla="*/ 149 w 520"/>
                <a:gd name="T19" fmla="*/ 105 h 319"/>
                <a:gd name="T20" fmla="*/ 144 w 520"/>
                <a:gd name="T21" fmla="*/ 108 h 319"/>
                <a:gd name="T22" fmla="*/ 70 w 520"/>
                <a:gd name="T23" fmla="*/ 120 h 319"/>
                <a:gd name="T24" fmla="*/ 9 w 520"/>
                <a:gd name="T25" fmla="*/ 276 h 319"/>
                <a:gd name="T26" fmla="*/ 4 w 520"/>
                <a:gd name="T27" fmla="*/ 280 h 319"/>
                <a:gd name="T28" fmla="*/ 1 w 520"/>
                <a:gd name="T29" fmla="*/ 274 h 319"/>
                <a:gd name="T30" fmla="*/ 65 w 520"/>
                <a:gd name="T31" fmla="*/ 112 h 319"/>
                <a:gd name="T32" fmla="*/ 143 w 520"/>
                <a:gd name="T33" fmla="*/ 99 h 319"/>
                <a:gd name="T34" fmla="*/ 185 w 520"/>
                <a:gd name="T35" fmla="*/ 3 h 319"/>
                <a:gd name="T36" fmla="*/ 189 w 520"/>
                <a:gd name="T37" fmla="*/ 0 h 319"/>
                <a:gd name="T38" fmla="*/ 338 w 520"/>
                <a:gd name="T39" fmla="*/ 19 h 319"/>
                <a:gd name="T40" fmla="*/ 341 w 520"/>
                <a:gd name="T41" fmla="*/ 22 h 319"/>
                <a:gd name="T42" fmla="*/ 424 w 520"/>
                <a:gd name="T43" fmla="*/ 167 h 319"/>
                <a:gd name="T44" fmla="*/ 516 w 520"/>
                <a:gd name="T45" fmla="*/ 194 h 319"/>
                <a:gd name="T46" fmla="*/ 520 w 520"/>
                <a:gd name="T47" fmla="*/ 198 h 319"/>
                <a:gd name="T48" fmla="*/ 520 w 520"/>
                <a:gd name="T49" fmla="*/ 315 h 319"/>
                <a:gd name="T50" fmla="*/ 515 w 520"/>
                <a:gd name="T5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0" h="319">
                  <a:moveTo>
                    <a:pt x="515" y="319"/>
                  </a:moveTo>
                  <a:cubicBezTo>
                    <a:pt x="43" y="319"/>
                    <a:pt x="43" y="319"/>
                    <a:pt x="43" y="319"/>
                  </a:cubicBezTo>
                  <a:cubicBezTo>
                    <a:pt x="41" y="319"/>
                    <a:pt x="39" y="317"/>
                    <a:pt x="39" y="315"/>
                  </a:cubicBezTo>
                  <a:cubicBezTo>
                    <a:pt x="39" y="313"/>
                    <a:pt x="41" y="311"/>
                    <a:pt x="43" y="311"/>
                  </a:cubicBezTo>
                  <a:cubicBezTo>
                    <a:pt x="511" y="311"/>
                    <a:pt x="511" y="311"/>
                    <a:pt x="511" y="311"/>
                  </a:cubicBezTo>
                  <a:cubicBezTo>
                    <a:pt x="511" y="201"/>
                    <a:pt x="511" y="201"/>
                    <a:pt x="511" y="201"/>
                  </a:cubicBezTo>
                  <a:cubicBezTo>
                    <a:pt x="496" y="197"/>
                    <a:pt x="433" y="179"/>
                    <a:pt x="421" y="175"/>
                  </a:cubicBezTo>
                  <a:cubicBezTo>
                    <a:pt x="408" y="171"/>
                    <a:pt x="353" y="64"/>
                    <a:pt x="335" y="28"/>
                  </a:cubicBezTo>
                  <a:cubicBezTo>
                    <a:pt x="191" y="9"/>
                    <a:pt x="191" y="9"/>
                    <a:pt x="191" y="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7"/>
                    <a:pt x="146" y="108"/>
                    <a:pt x="144" y="108"/>
                  </a:cubicBezTo>
                  <a:cubicBezTo>
                    <a:pt x="144" y="108"/>
                    <a:pt x="106" y="97"/>
                    <a:pt x="70" y="120"/>
                  </a:cubicBezTo>
                  <a:cubicBezTo>
                    <a:pt x="48" y="133"/>
                    <a:pt x="23" y="210"/>
                    <a:pt x="9" y="276"/>
                  </a:cubicBezTo>
                  <a:cubicBezTo>
                    <a:pt x="9" y="279"/>
                    <a:pt x="6" y="280"/>
                    <a:pt x="4" y="280"/>
                  </a:cubicBezTo>
                  <a:cubicBezTo>
                    <a:pt x="2" y="279"/>
                    <a:pt x="0" y="277"/>
                    <a:pt x="1" y="274"/>
                  </a:cubicBezTo>
                  <a:cubicBezTo>
                    <a:pt x="4" y="260"/>
                    <a:pt x="31" y="133"/>
                    <a:pt x="65" y="112"/>
                  </a:cubicBezTo>
                  <a:cubicBezTo>
                    <a:pt x="98" y="92"/>
                    <a:pt x="132" y="97"/>
                    <a:pt x="143" y="99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6" y="1"/>
                    <a:pt x="187" y="0"/>
                    <a:pt x="189" y="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40" y="20"/>
                    <a:pt x="341" y="20"/>
                    <a:pt x="341" y="22"/>
                  </a:cubicBezTo>
                  <a:cubicBezTo>
                    <a:pt x="370" y="79"/>
                    <a:pt x="415" y="163"/>
                    <a:pt x="424" y="167"/>
                  </a:cubicBezTo>
                  <a:cubicBezTo>
                    <a:pt x="436" y="172"/>
                    <a:pt x="516" y="194"/>
                    <a:pt x="516" y="194"/>
                  </a:cubicBezTo>
                  <a:cubicBezTo>
                    <a:pt x="518" y="195"/>
                    <a:pt x="520" y="196"/>
                    <a:pt x="520" y="198"/>
                  </a:cubicBezTo>
                  <a:cubicBezTo>
                    <a:pt x="520" y="315"/>
                    <a:pt x="520" y="315"/>
                    <a:pt x="520" y="315"/>
                  </a:cubicBezTo>
                  <a:cubicBezTo>
                    <a:pt x="520" y="317"/>
                    <a:pt x="518" y="319"/>
                    <a:pt x="515" y="3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826176" y="2129615"/>
              <a:ext cx="1484722" cy="1248616"/>
            </a:xfrm>
            <a:custGeom>
              <a:avLst/>
              <a:gdLst>
                <a:gd name="T0" fmla="*/ 427 w 432"/>
                <a:gd name="T1" fmla="*/ 362 h 362"/>
                <a:gd name="T2" fmla="*/ 331 w 432"/>
                <a:gd name="T3" fmla="*/ 362 h 362"/>
                <a:gd name="T4" fmla="*/ 327 w 432"/>
                <a:gd name="T5" fmla="*/ 358 h 362"/>
                <a:gd name="T6" fmla="*/ 331 w 432"/>
                <a:gd name="T7" fmla="*/ 354 h 362"/>
                <a:gd name="T8" fmla="*/ 422 w 432"/>
                <a:gd name="T9" fmla="*/ 354 h 362"/>
                <a:gd name="T10" fmla="*/ 400 w 432"/>
                <a:gd name="T11" fmla="*/ 225 h 362"/>
                <a:gd name="T12" fmla="*/ 309 w 432"/>
                <a:gd name="T13" fmla="*/ 188 h 362"/>
                <a:gd name="T14" fmla="*/ 307 w 432"/>
                <a:gd name="T15" fmla="*/ 186 h 362"/>
                <a:gd name="T16" fmla="*/ 210 w 432"/>
                <a:gd name="T17" fmla="*/ 30 h 362"/>
                <a:gd name="T18" fmla="*/ 94 w 432"/>
                <a:gd name="T19" fmla="*/ 9 h 362"/>
                <a:gd name="T20" fmla="*/ 7 w 432"/>
                <a:gd name="T21" fmla="*/ 51 h 362"/>
                <a:gd name="T22" fmla="*/ 1 w 432"/>
                <a:gd name="T23" fmla="*/ 49 h 362"/>
                <a:gd name="T24" fmla="*/ 3 w 432"/>
                <a:gd name="T25" fmla="*/ 44 h 362"/>
                <a:gd name="T26" fmla="*/ 91 w 432"/>
                <a:gd name="T27" fmla="*/ 1 h 362"/>
                <a:gd name="T28" fmla="*/ 94 w 432"/>
                <a:gd name="T29" fmla="*/ 0 h 362"/>
                <a:gd name="T30" fmla="*/ 214 w 432"/>
                <a:gd name="T31" fmla="*/ 22 h 362"/>
                <a:gd name="T32" fmla="*/ 217 w 432"/>
                <a:gd name="T33" fmla="*/ 24 h 362"/>
                <a:gd name="T34" fmla="*/ 313 w 432"/>
                <a:gd name="T35" fmla="*/ 180 h 362"/>
                <a:gd name="T36" fmla="*/ 405 w 432"/>
                <a:gd name="T37" fmla="*/ 218 h 362"/>
                <a:gd name="T38" fmla="*/ 408 w 432"/>
                <a:gd name="T39" fmla="*/ 221 h 362"/>
                <a:gd name="T40" fmla="*/ 432 w 432"/>
                <a:gd name="T41" fmla="*/ 357 h 362"/>
                <a:gd name="T42" fmla="*/ 431 w 432"/>
                <a:gd name="T43" fmla="*/ 361 h 362"/>
                <a:gd name="T44" fmla="*/ 427 w 432"/>
                <a:gd name="T45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2" h="362">
                  <a:moveTo>
                    <a:pt x="427" y="362"/>
                  </a:moveTo>
                  <a:cubicBezTo>
                    <a:pt x="331" y="362"/>
                    <a:pt x="331" y="362"/>
                    <a:pt x="331" y="362"/>
                  </a:cubicBezTo>
                  <a:cubicBezTo>
                    <a:pt x="329" y="362"/>
                    <a:pt x="327" y="360"/>
                    <a:pt x="327" y="358"/>
                  </a:cubicBezTo>
                  <a:cubicBezTo>
                    <a:pt x="327" y="356"/>
                    <a:pt x="329" y="354"/>
                    <a:pt x="331" y="354"/>
                  </a:cubicBezTo>
                  <a:cubicBezTo>
                    <a:pt x="422" y="354"/>
                    <a:pt x="422" y="354"/>
                    <a:pt x="422" y="354"/>
                  </a:cubicBezTo>
                  <a:cubicBezTo>
                    <a:pt x="400" y="225"/>
                    <a:pt x="400" y="225"/>
                    <a:pt x="400" y="225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8" y="187"/>
                    <a:pt x="307" y="187"/>
                    <a:pt x="307" y="186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4" y="52"/>
                    <a:pt x="2" y="51"/>
                    <a:pt x="1" y="49"/>
                  </a:cubicBezTo>
                  <a:cubicBezTo>
                    <a:pt x="0" y="47"/>
                    <a:pt x="1" y="45"/>
                    <a:pt x="3" y="44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2" y="0"/>
                    <a:pt x="93" y="0"/>
                    <a:pt x="94" y="0"/>
                  </a:cubicBezTo>
                  <a:cubicBezTo>
                    <a:pt x="214" y="22"/>
                    <a:pt x="214" y="22"/>
                    <a:pt x="214" y="22"/>
                  </a:cubicBezTo>
                  <a:cubicBezTo>
                    <a:pt x="215" y="22"/>
                    <a:pt x="216" y="23"/>
                    <a:pt x="217" y="24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6" y="219"/>
                    <a:pt x="407" y="220"/>
                    <a:pt x="408" y="221"/>
                  </a:cubicBezTo>
                  <a:cubicBezTo>
                    <a:pt x="432" y="357"/>
                    <a:pt x="432" y="357"/>
                    <a:pt x="432" y="357"/>
                  </a:cubicBezTo>
                  <a:cubicBezTo>
                    <a:pt x="432" y="359"/>
                    <a:pt x="431" y="360"/>
                    <a:pt x="431" y="361"/>
                  </a:cubicBezTo>
                  <a:cubicBezTo>
                    <a:pt x="430" y="362"/>
                    <a:pt x="429" y="362"/>
                    <a:pt x="427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338948" y="2202040"/>
              <a:ext cx="236107" cy="172372"/>
            </a:xfrm>
            <a:custGeom>
              <a:avLst/>
              <a:gdLst>
                <a:gd name="T0" fmla="*/ 5 w 69"/>
                <a:gd name="T1" fmla="*/ 50 h 50"/>
                <a:gd name="T2" fmla="*/ 1 w 69"/>
                <a:gd name="T3" fmla="*/ 48 h 50"/>
                <a:gd name="T4" fmla="*/ 2 w 69"/>
                <a:gd name="T5" fmla="*/ 42 h 50"/>
                <a:gd name="T6" fmla="*/ 62 w 69"/>
                <a:gd name="T7" fmla="*/ 1 h 50"/>
                <a:gd name="T8" fmla="*/ 67 w 69"/>
                <a:gd name="T9" fmla="*/ 3 h 50"/>
                <a:gd name="T10" fmla="*/ 66 w 69"/>
                <a:gd name="T11" fmla="*/ 8 h 50"/>
                <a:gd name="T12" fmla="*/ 7 w 69"/>
                <a:gd name="T13" fmla="*/ 49 h 50"/>
                <a:gd name="T14" fmla="*/ 5 w 69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50">
                  <a:moveTo>
                    <a:pt x="5" y="50"/>
                  </a:moveTo>
                  <a:cubicBezTo>
                    <a:pt x="3" y="50"/>
                    <a:pt x="2" y="49"/>
                    <a:pt x="1" y="48"/>
                  </a:cubicBezTo>
                  <a:cubicBezTo>
                    <a:pt x="0" y="46"/>
                    <a:pt x="0" y="43"/>
                    <a:pt x="2" y="4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0"/>
                    <a:pt x="66" y="1"/>
                    <a:pt x="67" y="3"/>
                  </a:cubicBezTo>
                  <a:cubicBezTo>
                    <a:pt x="69" y="4"/>
                    <a:pt x="68" y="7"/>
                    <a:pt x="66" y="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50"/>
                    <a:pt x="6" y="50"/>
                    <a:pt x="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30098" y="2746680"/>
              <a:ext cx="279562" cy="137608"/>
            </a:xfrm>
            <a:custGeom>
              <a:avLst/>
              <a:gdLst>
                <a:gd name="T0" fmla="*/ 5 w 81"/>
                <a:gd name="T1" fmla="*/ 40 h 40"/>
                <a:gd name="T2" fmla="*/ 1 w 81"/>
                <a:gd name="T3" fmla="*/ 37 h 40"/>
                <a:gd name="T4" fmla="*/ 3 w 81"/>
                <a:gd name="T5" fmla="*/ 31 h 40"/>
                <a:gd name="T6" fmla="*/ 75 w 81"/>
                <a:gd name="T7" fmla="*/ 1 h 40"/>
                <a:gd name="T8" fmla="*/ 80 w 81"/>
                <a:gd name="T9" fmla="*/ 3 h 40"/>
                <a:gd name="T10" fmla="*/ 78 w 81"/>
                <a:gd name="T11" fmla="*/ 9 h 40"/>
                <a:gd name="T12" fmla="*/ 6 w 81"/>
                <a:gd name="T13" fmla="*/ 39 h 40"/>
                <a:gd name="T14" fmla="*/ 5 w 8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40">
                  <a:moveTo>
                    <a:pt x="5" y="40"/>
                  </a:moveTo>
                  <a:cubicBezTo>
                    <a:pt x="3" y="40"/>
                    <a:pt x="1" y="39"/>
                    <a:pt x="1" y="37"/>
                  </a:cubicBezTo>
                  <a:cubicBezTo>
                    <a:pt x="0" y="35"/>
                    <a:pt x="1" y="32"/>
                    <a:pt x="3" y="3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7" y="0"/>
                    <a:pt x="80" y="1"/>
                    <a:pt x="80" y="3"/>
                  </a:cubicBezTo>
                  <a:cubicBezTo>
                    <a:pt x="81" y="5"/>
                    <a:pt x="80" y="8"/>
                    <a:pt x="78" y="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5" y="40"/>
                    <a:pt x="5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2950219" y="2878494"/>
              <a:ext cx="278114" cy="95602"/>
            </a:xfrm>
            <a:custGeom>
              <a:avLst/>
              <a:gdLst>
                <a:gd name="T0" fmla="*/ 4 w 81"/>
                <a:gd name="T1" fmla="*/ 28 h 28"/>
                <a:gd name="T2" fmla="*/ 0 w 81"/>
                <a:gd name="T3" fmla="*/ 25 h 28"/>
                <a:gd name="T4" fmla="*/ 3 w 81"/>
                <a:gd name="T5" fmla="*/ 20 h 28"/>
                <a:gd name="T6" fmla="*/ 75 w 81"/>
                <a:gd name="T7" fmla="*/ 1 h 28"/>
                <a:gd name="T8" fmla="*/ 80 w 81"/>
                <a:gd name="T9" fmla="*/ 4 h 28"/>
                <a:gd name="T10" fmla="*/ 77 w 81"/>
                <a:gd name="T11" fmla="*/ 9 h 28"/>
                <a:gd name="T12" fmla="*/ 5 w 81"/>
                <a:gd name="T13" fmla="*/ 28 h 28"/>
                <a:gd name="T14" fmla="*/ 4 w 81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8">
                  <a:moveTo>
                    <a:pt x="4" y="28"/>
                  </a:moveTo>
                  <a:cubicBezTo>
                    <a:pt x="2" y="28"/>
                    <a:pt x="1" y="27"/>
                    <a:pt x="0" y="25"/>
                  </a:cubicBezTo>
                  <a:cubicBezTo>
                    <a:pt x="0" y="23"/>
                    <a:pt x="1" y="21"/>
                    <a:pt x="3" y="2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7" y="0"/>
                    <a:pt x="80" y="2"/>
                    <a:pt x="80" y="4"/>
                  </a:cubicBezTo>
                  <a:cubicBezTo>
                    <a:pt x="81" y="6"/>
                    <a:pt x="80" y="8"/>
                    <a:pt x="77" y="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10"/>
            <p:cNvSpPr>
              <a:spLocks noEditPoints="1"/>
            </p:cNvSpPr>
            <p:nvPr/>
          </p:nvSpPr>
          <p:spPr bwMode="auto">
            <a:xfrm>
              <a:off x="896232" y="3223240"/>
              <a:ext cx="328811" cy="217276"/>
            </a:xfrm>
            <a:custGeom>
              <a:avLst/>
              <a:gdLst>
                <a:gd name="T0" fmla="*/ 92 w 96"/>
                <a:gd name="T1" fmla="*/ 63 h 63"/>
                <a:gd name="T2" fmla="*/ 92 w 96"/>
                <a:gd name="T3" fmla="*/ 63 h 63"/>
                <a:gd name="T4" fmla="*/ 4 w 96"/>
                <a:gd name="T5" fmla="*/ 63 h 63"/>
                <a:gd name="T6" fmla="*/ 0 w 96"/>
                <a:gd name="T7" fmla="*/ 59 h 63"/>
                <a:gd name="T8" fmla="*/ 31 w 96"/>
                <a:gd name="T9" fmla="*/ 0 h 63"/>
                <a:gd name="T10" fmla="*/ 36 w 96"/>
                <a:gd name="T11" fmla="*/ 0 h 63"/>
                <a:gd name="T12" fmla="*/ 95 w 96"/>
                <a:gd name="T13" fmla="*/ 56 h 63"/>
                <a:gd name="T14" fmla="*/ 96 w 96"/>
                <a:gd name="T15" fmla="*/ 59 h 63"/>
                <a:gd name="T16" fmla="*/ 92 w 96"/>
                <a:gd name="T17" fmla="*/ 63 h 63"/>
                <a:gd name="T18" fmla="*/ 8 w 96"/>
                <a:gd name="T19" fmla="*/ 54 h 63"/>
                <a:gd name="T20" fmla="*/ 85 w 96"/>
                <a:gd name="T21" fmla="*/ 54 h 63"/>
                <a:gd name="T22" fmla="*/ 36 w 96"/>
                <a:gd name="T23" fmla="*/ 8 h 63"/>
                <a:gd name="T24" fmla="*/ 33 w 96"/>
                <a:gd name="T25" fmla="*/ 9 h 63"/>
                <a:gd name="T26" fmla="*/ 8 w 96"/>
                <a:gd name="T2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3">
                  <a:moveTo>
                    <a:pt x="92" y="63"/>
                  </a:moveTo>
                  <a:cubicBezTo>
                    <a:pt x="92" y="63"/>
                    <a:pt x="92" y="63"/>
                    <a:pt x="92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56"/>
                    <a:pt x="0" y="7"/>
                    <a:pt x="31" y="0"/>
                  </a:cubicBezTo>
                  <a:cubicBezTo>
                    <a:pt x="33" y="0"/>
                    <a:pt x="34" y="0"/>
                    <a:pt x="36" y="0"/>
                  </a:cubicBezTo>
                  <a:cubicBezTo>
                    <a:pt x="64" y="0"/>
                    <a:pt x="92" y="49"/>
                    <a:pt x="95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6" y="61"/>
                    <a:pt x="94" y="63"/>
                    <a:pt x="92" y="63"/>
                  </a:cubicBezTo>
                  <a:close/>
                  <a:moveTo>
                    <a:pt x="8" y="54"/>
                  </a:moveTo>
                  <a:cubicBezTo>
                    <a:pt x="85" y="54"/>
                    <a:pt x="85" y="54"/>
                    <a:pt x="85" y="54"/>
                  </a:cubicBezTo>
                  <a:cubicBezTo>
                    <a:pt x="74" y="37"/>
                    <a:pt x="53" y="8"/>
                    <a:pt x="36" y="8"/>
                  </a:cubicBezTo>
                  <a:cubicBezTo>
                    <a:pt x="35" y="8"/>
                    <a:pt x="34" y="8"/>
                    <a:pt x="33" y="9"/>
                  </a:cubicBezTo>
                  <a:cubicBezTo>
                    <a:pt x="13" y="13"/>
                    <a:pt x="9" y="43"/>
                    <a:pt x="8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988937" y="3184130"/>
              <a:ext cx="388201" cy="256386"/>
            </a:xfrm>
            <a:custGeom>
              <a:avLst/>
              <a:gdLst>
                <a:gd name="T0" fmla="*/ 109 w 113"/>
                <a:gd name="T1" fmla="*/ 74 h 74"/>
                <a:gd name="T2" fmla="*/ 65 w 113"/>
                <a:gd name="T3" fmla="*/ 74 h 74"/>
                <a:gd name="T4" fmla="*/ 61 w 113"/>
                <a:gd name="T5" fmla="*/ 70 h 74"/>
                <a:gd name="T6" fmla="*/ 65 w 113"/>
                <a:gd name="T7" fmla="*/ 65 h 74"/>
                <a:gd name="T8" fmla="*/ 102 w 113"/>
                <a:gd name="T9" fmla="*/ 65 h 74"/>
                <a:gd name="T10" fmla="*/ 91 w 113"/>
                <a:gd name="T11" fmla="*/ 44 h 74"/>
                <a:gd name="T12" fmla="*/ 47 w 113"/>
                <a:gd name="T13" fmla="*/ 8 h 74"/>
                <a:gd name="T14" fmla="*/ 6 w 113"/>
                <a:gd name="T15" fmla="*/ 20 h 74"/>
                <a:gd name="T16" fmla="*/ 1 w 113"/>
                <a:gd name="T17" fmla="*/ 17 h 74"/>
                <a:gd name="T18" fmla="*/ 4 w 113"/>
                <a:gd name="T19" fmla="*/ 11 h 74"/>
                <a:gd name="T20" fmla="*/ 46 w 113"/>
                <a:gd name="T21" fmla="*/ 0 h 74"/>
                <a:gd name="T22" fmla="*/ 48 w 113"/>
                <a:gd name="T23" fmla="*/ 0 h 74"/>
                <a:gd name="T24" fmla="*/ 99 w 113"/>
                <a:gd name="T25" fmla="*/ 40 h 74"/>
                <a:gd name="T26" fmla="*/ 113 w 113"/>
                <a:gd name="T27" fmla="*/ 68 h 74"/>
                <a:gd name="T28" fmla="*/ 113 w 113"/>
                <a:gd name="T29" fmla="*/ 72 h 74"/>
                <a:gd name="T30" fmla="*/ 109 w 113"/>
                <a:gd name="T3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74">
                  <a:moveTo>
                    <a:pt x="109" y="74"/>
                  </a:moveTo>
                  <a:cubicBezTo>
                    <a:pt x="65" y="74"/>
                    <a:pt x="65" y="74"/>
                    <a:pt x="65" y="74"/>
                  </a:cubicBezTo>
                  <a:cubicBezTo>
                    <a:pt x="63" y="74"/>
                    <a:pt x="61" y="72"/>
                    <a:pt x="61" y="70"/>
                  </a:cubicBezTo>
                  <a:cubicBezTo>
                    <a:pt x="61" y="67"/>
                    <a:pt x="63" y="65"/>
                    <a:pt x="65" y="65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0" y="21"/>
                    <a:pt x="53" y="11"/>
                    <a:pt x="47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1" y="19"/>
                    <a:pt x="1" y="17"/>
                  </a:cubicBezTo>
                  <a:cubicBezTo>
                    <a:pt x="0" y="14"/>
                    <a:pt x="2" y="12"/>
                    <a:pt x="4" y="1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7" y="0"/>
                    <a:pt x="48" y="0"/>
                  </a:cubicBezTo>
                  <a:cubicBezTo>
                    <a:pt x="50" y="0"/>
                    <a:pt x="85" y="12"/>
                    <a:pt x="99" y="40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9"/>
                    <a:pt x="113" y="71"/>
                    <a:pt x="113" y="72"/>
                  </a:cubicBezTo>
                  <a:cubicBezTo>
                    <a:pt x="112" y="73"/>
                    <a:pt x="110" y="74"/>
                    <a:pt x="109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57537" y="2750714"/>
            <a:ext cx="1358064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Centric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89322" y="1503551"/>
            <a:ext cx="3408883" cy="2905113"/>
            <a:chOff x="4589322" y="1503551"/>
            <a:chExt cx="3408883" cy="2905113"/>
          </a:xfrm>
        </p:grpSpPr>
        <p:sp>
          <p:nvSpPr>
            <p:cNvPr id="15" name="TextBox 14"/>
            <p:cNvSpPr txBox="1"/>
            <p:nvPr/>
          </p:nvSpPr>
          <p:spPr>
            <a:xfrm>
              <a:off x="5512686" y="2750714"/>
              <a:ext cx="1130438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Innovation</a:t>
              </a:r>
              <a:endParaRPr lang="en-US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Centric</a:t>
              </a:r>
              <a:endParaRPr lang="en-US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79039" y="1503551"/>
              <a:ext cx="1447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Easy to Learn/Use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52864" y="1503551"/>
              <a:ext cx="14986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Anytime, Anywhere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89322" y="4039332"/>
              <a:ext cx="16257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Consumer UI, Mobile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07705" y="3946999"/>
              <a:ext cx="1590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Real-time Reporting,</a:t>
              </a:r>
            </a:p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Forward Looking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15"/>
            <p:cNvSpPr>
              <a:spLocks noEditPoints="1"/>
            </p:cNvSpPr>
            <p:nvPr/>
          </p:nvSpPr>
          <p:spPr bwMode="auto">
            <a:xfrm>
              <a:off x="5149550" y="2231925"/>
              <a:ext cx="1854200" cy="1165225"/>
            </a:xfrm>
            <a:custGeom>
              <a:avLst/>
              <a:gdLst>
                <a:gd name="T0" fmla="*/ 390 w 491"/>
                <a:gd name="T1" fmla="*/ 307 h 307"/>
                <a:gd name="T2" fmla="*/ 80 w 491"/>
                <a:gd name="T3" fmla="*/ 307 h 307"/>
                <a:gd name="T4" fmla="*/ 0 w 491"/>
                <a:gd name="T5" fmla="*/ 227 h 307"/>
                <a:gd name="T6" fmla="*/ 55 w 491"/>
                <a:gd name="T7" fmla="*/ 152 h 307"/>
                <a:gd name="T8" fmla="*/ 134 w 491"/>
                <a:gd name="T9" fmla="*/ 73 h 307"/>
                <a:gd name="T10" fmla="*/ 147 w 491"/>
                <a:gd name="T11" fmla="*/ 74 h 307"/>
                <a:gd name="T12" fmla="*/ 261 w 491"/>
                <a:gd name="T13" fmla="*/ 0 h 307"/>
                <a:gd name="T14" fmla="*/ 383 w 491"/>
                <a:gd name="T15" fmla="*/ 104 h 307"/>
                <a:gd name="T16" fmla="*/ 389 w 491"/>
                <a:gd name="T17" fmla="*/ 104 h 307"/>
                <a:gd name="T18" fmla="*/ 491 w 491"/>
                <a:gd name="T19" fmla="*/ 205 h 307"/>
                <a:gd name="T20" fmla="*/ 390 w 491"/>
                <a:gd name="T21" fmla="*/ 307 h 307"/>
                <a:gd name="T22" fmla="*/ 134 w 491"/>
                <a:gd name="T23" fmla="*/ 81 h 307"/>
                <a:gd name="T24" fmla="*/ 63 w 491"/>
                <a:gd name="T25" fmla="*/ 152 h 307"/>
                <a:gd name="T26" fmla="*/ 63 w 491"/>
                <a:gd name="T27" fmla="*/ 155 h 307"/>
                <a:gd name="T28" fmla="*/ 60 w 491"/>
                <a:gd name="T29" fmla="*/ 159 h 307"/>
                <a:gd name="T30" fmla="*/ 8 w 491"/>
                <a:gd name="T31" fmla="*/ 227 h 307"/>
                <a:gd name="T32" fmla="*/ 80 w 491"/>
                <a:gd name="T33" fmla="*/ 298 h 307"/>
                <a:gd name="T34" fmla="*/ 390 w 491"/>
                <a:gd name="T35" fmla="*/ 298 h 307"/>
                <a:gd name="T36" fmla="*/ 482 w 491"/>
                <a:gd name="T37" fmla="*/ 205 h 307"/>
                <a:gd name="T38" fmla="*/ 389 w 491"/>
                <a:gd name="T39" fmla="*/ 112 h 307"/>
                <a:gd name="T40" fmla="*/ 380 w 491"/>
                <a:gd name="T41" fmla="*/ 113 h 307"/>
                <a:gd name="T42" fmla="*/ 375 w 491"/>
                <a:gd name="T43" fmla="*/ 109 h 307"/>
                <a:gd name="T44" fmla="*/ 261 w 491"/>
                <a:gd name="T45" fmla="*/ 8 h 307"/>
                <a:gd name="T46" fmla="*/ 154 w 491"/>
                <a:gd name="T47" fmla="*/ 80 h 307"/>
                <a:gd name="T48" fmla="*/ 149 w 491"/>
                <a:gd name="T49" fmla="*/ 83 h 307"/>
                <a:gd name="T50" fmla="*/ 134 w 491"/>
                <a:gd name="T51" fmla="*/ 8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1" h="307">
                  <a:moveTo>
                    <a:pt x="390" y="307"/>
                  </a:moveTo>
                  <a:cubicBezTo>
                    <a:pt x="80" y="307"/>
                    <a:pt x="80" y="307"/>
                    <a:pt x="80" y="307"/>
                  </a:cubicBezTo>
                  <a:cubicBezTo>
                    <a:pt x="36" y="307"/>
                    <a:pt x="0" y="271"/>
                    <a:pt x="0" y="227"/>
                  </a:cubicBezTo>
                  <a:cubicBezTo>
                    <a:pt x="0" y="193"/>
                    <a:pt x="22" y="162"/>
                    <a:pt x="55" y="152"/>
                  </a:cubicBezTo>
                  <a:cubicBezTo>
                    <a:pt x="55" y="108"/>
                    <a:pt x="90" y="73"/>
                    <a:pt x="134" y="73"/>
                  </a:cubicBezTo>
                  <a:cubicBezTo>
                    <a:pt x="139" y="73"/>
                    <a:pt x="143" y="73"/>
                    <a:pt x="147" y="74"/>
                  </a:cubicBezTo>
                  <a:cubicBezTo>
                    <a:pt x="167" y="29"/>
                    <a:pt x="211" y="0"/>
                    <a:pt x="261" y="0"/>
                  </a:cubicBezTo>
                  <a:cubicBezTo>
                    <a:pt x="322" y="0"/>
                    <a:pt x="374" y="44"/>
                    <a:pt x="383" y="104"/>
                  </a:cubicBezTo>
                  <a:cubicBezTo>
                    <a:pt x="385" y="104"/>
                    <a:pt x="387" y="104"/>
                    <a:pt x="389" y="104"/>
                  </a:cubicBezTo>
                  <a:cubicBezTo>
                    <a:pt x="445" y="104"/>
                    <a:pt x="491" y="149"/>
                    <a:pt x="491" y="205"/>
                  </a:cubicBezTo>
                  <a:cubicBezTo>
                    <a:pt x="491" y="261"/>
                    <a:pt x="445" y="307"/>
                    <a:pt x="390" y="307"/>
                  </a:cubicBezTo>
                  <a:close/>
                  <a:moveTo>
                    <a:pt x="134" y="81"/>
                  </a:moveTo>
                  <a:cubicBezTo>
                    <a:pt x="95" y="81"/>
                    <a:pt x="63" y="113"/>
                    <a:pt x="63" y="152"/>
                  </a:cubicBezTo>
                  <a:cubicBezTo>
                    <a:pt x="63" y="153"/>
                    <a:pt x="63" y="154"/>
                    <a:pt x="63" y="155"/>
                  </a:cubicBezTo>
                  <a:cubicBezTo>
                    <a:pt x="63" y="157"/>
                    <a:pt x="62" y="158"/>
                    <a:pt x="60" y="159"/>
                  </a:cubicBezTo>
                  <a:cubicBezTo>
                    <a:pt x="30" y="168"/>
                    <a:pt x="8" y="196"/>
                    <a:pt x="8" y="227"/>
                  </a:cubicBezTo>
                  <a:cubicBezTo>
                    <a:pt x="8" y="266"/>
                    <a:pt x="40" y="298"/>
                    <a:pt x="80" y="298"/>
                  </a:cubicBezTo>
                  <a:cubicBezTo>
                    <a:pt x="390" y="298"/>
                    <a:pt x="390" y="298"/>
                    <a:pt x="390" y="298"/>
                  </a:cubicBezTo>
                  <a:cubicBezTo>
                    <a:pt x="441" y="298"/>
                    <a:pt x="482" y="257"/>
                    <a:pt x="482" y="205"/>
                  </a:cubicBezTo>
                  <a:cubicBezTo>
                    <a:pt x="482" y="154"/>
                    <a:pt x="441" y="112"/>
                    <a:pt x="389" y="112"/>
                  </a:cubicBezTo>
                  <a:cubicBezTo>
                    <a:pt x="386" y="112"/>
                    <a:pt x="383" y="113"/>
                    <a:pt x="380" y="113"/>
                  </a:cubicBezTo>
                  <a:cubicBezTo>
                    <a:pt x="378" y="113"/>
                    <a:pt x="375" y="111"/>
                    <a:pt x="375" y="109"/>
                  </a:cubicBezTo>
                  <a:cubicBezTo>
                    <a:pt x="368" y="52"/>
                    <a:pt x="319" y="8"/>
                    <a:pt x="261" y="8"/>
                  </a:cubicBezTo>
                  <a:cubicBezTo>
                    <a:pt x="213" y="8"/>
                    <a:pt x="171" y="36"/>
                    <a:pt x="154" y="80"/>
                  </a:cubicBezTo>
                  <a:cubicBezTo>
                    <a:pt x="153" y="82"/>
                    <a:pt x="151" y="83"/>
                    <a:pt x="149" y="83"/>
                  </a:cubicBezTo>
                  <a:cubicBezTo>
                    <a:pt x="144" y="82"/>
                    <a:pt x="139" y="81"/>
                    <a:pt x="134" y="81"/>
                  </a:cubicBezTo>
                  <a:close/>
                </a:path>
              </a:pathLst>
            </a:custGeom>
            <a:solidFill>
              <a:srgbClr val="B9C7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7" name="Straight Connector 86"/>
            <p:cNvCxnSpPr>
              <a:endCxn id="93" idx="3"/>
            </p:cNvCxnSpPr>
            <p:nvPr/>
          </p:nvCxnSpPr>
          <p:spPr>
            <a:xfrm flipV="1">
              <a:off x="6548800" y="1929790"/>
              <a:ext cx="539747" cy="614935"/>
            </a:xfrm>
            <a:prstGeom prst="line">
              <a:avLst/>
            </a:prstGeom>
            <a:ln w="31750">
              <a:solidFill>
                <a:srgbClr val="B9C7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394375" y="1894597"/>
              <a:ext cx="419377" cy="503163"/>
            </a:xfrm>
            <a:prstGeom prst="line">
              <a:avLst/>
            </a:prstGeom>
            <a:ln w="31750">
              <a:solidFill>
                <a:srgbClr val="B9C7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5286798" y="1779688"/>
              <a:ext cx="146435" cy="146435"/>
            </a:xfrm>
            <a:prstGeom prst="ellipse">
              <a:avLst/>
            </a:prstGeom>
            <a:noFill/>
            <a:ln w="31750">
              <a:solidFill>
                <a:srgbClr val="B9C7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7067102" y="1804800"/>
              <a:ext cx="146435" cy="146435"/>
            </a:xfrm>
            <a:prstGeom prst="ellipse">
              <a:avLst/>
            </a:prstGeom>
            <a:noFill/>
            <a:ln w="31750">
              <a:solidFill>
                <a:srgbClr val="B9C7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stCxn id="78" idx="17"/>
              <a:endCxn id="98" idx="1"/>
            </p:cNvCxnSpPr>
            <p:nvPr/>
          </p:nvCxnSpPr>
          <p:spPr>
            <a:xfrm>
              <a:off x="6622336" y="3362990"/>
              <a:ext cx="366187" cy="477662"/>
            </a:xfrm>
            <a:prstGeom prst="line">
              <a:avLst/>
            </a:prstGeom>
            <a:ln w="31750">
              <a:solidFill>
                <a:srgbClr val="B9C7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 rot="573601">
              <a:off x="6957761" y="3827086"/>
              <a:ext cx="146435" cy="146435"/>
            </a:xfrm>
            <a:prstGeom prst="ellipse">
              <a:avLst/>
            </a:prstGeom>
            <a:noFill/>
            <a:ln w="31750">
              <a:solidFill>
                <a:srgbClr val="B9C7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>
              <a:stCxn id="103" idx="7"/>
            </p:cNvCxnSpPr>
            <p:nvPr/>
          </p:nvCxnSpPr>
          <p:spPr>
            <a:xfrm flipV="1">
              <a:off x="5355221" y="3379893"/>
              <a:ext cx="444984" cy="565857"/>
            </a:xfrm>
            <a:prstGeom prst="line">
              <a:avLst/>
            </a:prstGeom>
            <a:ln w="31750">
              <a:solidFill>
                <a:srgbClr val="B9C7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5230231" y="3924305"/>
              <a:ext cx="146435" cy="146435"/>
            </a:xfrm>
            <a:prstGeom prst="ellipse">
              <a:avLst/>
            </a:prstGeom>
            <a:noFill/>
            <a:ln w="31750">
              <a:solidFill>
                <a:srgbClr val="B9C7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91" name="Picture 2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86" r="-30323" b="27599"/>
          <a:stretch/>
        </p:blipFill>
        <p:spPr bwMode="auto">
          <a:xfrm rot="19785608">
            <a:off x="1213567" y="1718228"/>
            <a:ext cx="163638" cy="97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68" r="-87090" b="28717"/>
          <a:stretch/>
        </p:blipFill>
        <p:spPr bwMode="auto">
          <a:xfrm rot="1734469">
            <a:off x="2771038" y="1695325"/>
            <a:ext cx="239885" cy="96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2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81" r="-33965" b="36056"/>
          <a:stretch/>
        </p:blipFill>
        <p:spPr bwMode="auto">
          <a:xfrm rot="12989636">
            <a:off x="1264617" y="3290791"/>
            <a:ext cx="167023" cy="86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68" r="-39676" b="34579"/>
          <a:stretch/>
        </p:blipFill>
        <p:spPr bwMode="auto">
          <a:xfrm rot="8559711">
            <a:off x="2801159" y="3263931"/>
            <a:ext cx="195825" cy="88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0" name="Straight Connector 119"/>
          <p:cNvCxnSpPr/>
          <p:nvPr/>
        </p:nvCxnSpPr>
        <p:spPr>
          <a:xfrm>
            <a:off x="4221336" y="1330712"/>
            <a:ext cx="0" cy="3181815"/>
          </a:xfrm>
          <a:prstGeom prst="line">
            <a:avLst/>
          </a:prstGeom>
          <a:ln w="25400">
            <a:solidFill>
              <a:srgbClr val="B9C7D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10768" y="4818888"/>
            <a:ext cx="1475232" cy="1214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NetSuite Inc. 2015</a:t>
            </a:r>
            <a:endParaRPr lang="en-US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02920" y="4709160"/>
            <a:ext cx="335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F15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FA1838-D446-4BAD-9C64-5AE915A130C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3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to Use</a:t>
            </a:r>
            <a:endParaRPr lang="en-US" dirty="0"/>
          </a:p>
        </p:txBody>
      </p:sp>
      <p:pic>
        <p:nvPicPr>
          <p:cNvPr id="3074" name="Picture 2" descr="C:\Users\vparikh\Documents\Marketing\Images\New UI\1-dashboard[34]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67" y="1141306"/>
            <a:ext cx="4014514" cy="3382414"/>
          </a:xfrm>
          <a:prstGeom prst="rect">
            <a:avLst/>
          </a:prstGeom>
          <a:noFill/>
          <a:ln w="63500">
            <a:solidFill>
              <a:srgbClr val="FFFFFF"/>
            </a:solidFill>
            <a:miter lim="800000"/>
            <a:headEnd/>
            <a:tailEnd/>
          </a:ln>
          <a:effectLst>
            <a:outerShdw blurRad="88900" dist="38100" dir="2700000" algn="ctr" rotWithShape="0">
              <a:schemeClr val="tx1"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parikh\Documents\Marketing\Images\New UI\2-list-page[27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852" y="1385498"/>
            <a:ext cx="4114794" cy="2002824"/>
          </a:xfrm>
          <a:prstGeom prst="rect">
            <a:avLst/>
          </a:prstGeom>
          <a:noFill/>
          <a:ln w="63500">
            <a:solidFill>
              <a:srgbClr val="FFFFFF"/>
            </a:solidFill>
            <a:miter lim="800000"/>
            <a:headEnd/>
            <a:tailEnd/>
          </a:ln>
          <a:effectLst>
            <a:outerShdw blurRad="88900" dist="38100" dir="2700000" algn="ctr" rotWithShape="0">
              <a:schemeClr val="tx1"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10768" y="4818888"/>
            <a:ext cx="1475232" cy="1214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NetSuite Inc. 2015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02920" y="4709160"/>
            <a:ext cx="335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F15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FA1838-D446-4BAD-9C64-5AE915A130C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33666" y="1315377"/>
            <a:ext cx="7695278" cy="1360957"/>
            <a:chOff x="1033344" y="1315377"/>
            <a:chExt cx="7695278" cy="1360957"/>
          </a:xfrm>
        </p:grpSpPr>
        <p:grpSp>
          <p:nvGrpSpPr>
            <p:cNvPr id="20" name="Group 19"/>
            <p:cNvGrpSpPr/>
            <p:nvPr/>
          </p:nvGrpSpPr>
          <p:grpSpPr>
            <a:xfrm>
              <a:off x="1033344" y="1315377"/>
              <a:ext cx="2787805" cy="1360957"/>
              <a:chOff x="0" y="1181565"/>
              <a:chExt cx="2787805" cy="1360957"/>
            </a:xfrm>
          </p:grpSpPr>
          <p:sp>
            <p:nvSpPr>
              <p:cNvPr id="39" name="Freeform 40"/>
              <p:cNvSpPr>
                <a:spLocks noEditPoints="1"/>
              </p:cNvSpPr>
              <p:nvPr/>
            </p:nvSpPr>
            <p:spPr bwMode="auto">
              <a:xfrm>
                <a:off x="306657" y="1181565"/>
                <a:ext cx="2174490" cy="1360957"/>
              </a:xfrm>
              <a:custGeom>
                <a:avLst/>
                <a:gdLst>
                  <a:gd name="T0" fmla="*/ 317 w 360"/>
                  <a:gd name="T1" fmla="*/ 116 h 224"/>
                  <a:gd name="T2" fmla="*/ 318 w 360"/>
                  <a:gd name="T3" fmla="*/ 108 h 224"/>
                  <a:gd name="T4" fmla="*/ 263 w 360"/>
                  <a:gd name="T5" fmla="*/ 54 h 224"/>
                  <a:gd name="T6" fmla="*/ 248 w 360"/>
                  <a:gd name="T7" fmla="*/ 56 h 224"/>
                  <a:gd name="T8" fmla="*/ 168 w 360"/>
                  <a:gd name="T9" fmla="*/ 0 h 224"/>
                  <a:gd name="T10" fmla="*/ 81 w 360"/>
                  <a:gd name="T11" fmla="*/ 78 h 224"/>
                  <a:gd name="T12" fmla="*/ 73 w 360"/>
                  <a:gd name="T13" fmla="*/ 78 h 224"/>
                  <a:gd name="T14" fmla="*/ 0 w 360"/>
                  <a:gd name="T15" fmla="*/ 151 h 224"/>
                  <a:gd name="T16" fmla="*/ 73 w 360"/>
                  <a:gd name="T17" fmla="*/ 224 h 224"/>
                  <a:gd name="T18" fmla="*/ 306 w 360"/>
                  <a:gd name="T19" fmla="*/ 224 h 224"/>
                  <a:gd name="T20" fmla="*/ 360 w 360"/>
                  <a:gd name="T21" fmla="*/ 170 h 224"/>
                  <a:gd name="T22" fmla="*/ 317 w 360"/>
                  <a:gd name="T23" fmla="*/ 116 h 224"/>
                  <a:gd name="T24" fmla="*/ 306 w 360"/>
                  <a:gd name="T25" fmla="*/ 216 h 224"/>
                  <a:gd name="T26" fmla="*/ 73 w 360"/>
                  <a:gd name="T27" fmla="*/ 216 h 224"/>
                  <a:gd name="T28" fmla="*/ 8 w 360"/>
                  <a:gd name="T29" fmla="*/ 151 h 224"/>
                  <a:gd name="T30" fmla="*/ 73 w 360"/>
                  <a:gd name="T31" fmla="*/ 85 h 224"/>
                  <a:gd name="T32" fmla="*/ 89 w 360"/>
                  <a:gd name="T33" fmla="*/ 87 h 224"/>
                  <a:gd name="T34" fmla="*/ 89 w 360"/>
                  <a:gd name="T35" fmla="*/ 83 h 224"/>
                  <a:gd name="T36" fmla="*/ 168 w 360"/>
                  <a:gd name="T37" fmla="*/ 8 h 224"/>
                  <a:gd name="T38" fmla="*/ 242 w 360"/>
                  <a:gd name="T39" fmla="*/ 62 h 224"/>
                  <a:gd name="T40" fmla="*/ 243 w 360"/>
                  <a:gd name="T41" fmla="*/ 66 h 224"/>
                  <a:gd name="T42" fmla="*/ 247 w 360"/>
                  <a:gd name="T43" fmla="*/ 64 h 224"/>
                  <a:gd name="T44" fmla="*/ 263 w 360"/>
                  <a:gd name="T45" fmla="*/ 62 h 224"/>
                  <a:gd name="T46" fmla="*/ 310 w 360"/>
                  <a:gd name="T47" fmla="*/ 108 h 224"/>
                  <a:gd name="T48" fmla="*/ 309 w 360"/>
                  <a:gd name="T49" fmla="*/ 118 h 224"/>
                  <a:gd name="T50" fmla="*/ 308 w 360"/>
                  <a:gd name="T51" fmla="*/ 123 h 224"/>
                  <a:gd name="T52" fmla="*/ 312 w 360"/>
                  <a:gd name="T53" fmla="*/ 123 h 224"/>
                  <a:gd name="T54" fmla="*/ 352 w 360"/>
                  <a:gd name="T55" fmla="*/ 170 h 224"/>
                  <a:gd name="T56" fmla="*/ 306 w 360"/>
                  <a:gd name="T57" fmla="*/ 21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0" h="224">
                    <a:moveTo>
                      <a:pt x="317" y="116"/>
                    </a:moveTo>
                    <a:cubicBezTo>
                      <a:pt x="318" y="113"/>
                      <a:pt x="318" y="111"/>
                      <a:pt x="318" y="108"/>
                    </a:cubicBezTo>
                    <a:cubicBezTo>
                      <a:pt x="318" y="78"/>
                      <a:pt x="293" y="54"/>
                      <a:pt x="263" y="54"/>
                    </a:cubicBezTo>
                    <a:cubicBezTo>
                      <a:pt x="258" y="54"/>
                      <a:pt x="253" y="54"/>
                      <a:pt x="248" y="56"/>
                    </a:cubicBezTo>
                    <a:cubicBezTo>
                      <a:pt x="235" y="22"/>
                      <a:pt x="203" y="0"/>
                      <a:pt x="168" y="0"/>
                    </a:cubicBezTo>
                    <a:cubicBezTo>
                      <a:pt x="123" y="0"/>
                      <a:pt x="86" y="34"/>
                      <a:pt x="81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33" y="78"/>
                      <a:pt x="0" y="110"/>
                      <a:pt x="0" y="151"/>
                    </a:cubicBezTo>
                    <a:cubicBezTo>
                      <a:pt x="0" y="191"/>
                      <a:pt x="33" y="224"/>
                      <a:pt x="73" y="224"/>
                    </a:cubicBezTo>
                    <a:cubicBezTo>
                      <a:pt x="306" y="224"/>
                      <a:pt x="306" y="224"/>
                      <a:pt x="306" y="224"/>
                    </a:cubicBezTo>
                    <a:cubicBezTo>
                      <a:pt x="336" y="224"/>
                      <a:pt x="360" y="200"/>
                      <a:pt x="360" y="170"/>
                    </a:cubicBezTo>
                    <a:cubicBezTo>
                      <a:pt x="360" y="144"/>
                      <a:pt x="342" y="121"/>
                      <a:pt x="317" y="116"/>
                    </a:cubicBezTo>
                    <a:close/>
                    <a:moveTo>
                      <a:pt x="306" y="216"/>
                    </a:moveTo>
                    <a:cubicBezTo>
                      <a:pt x="73" y="216"/>
                      <a:pt x="73" y="216"/>
                      <a:pt x="73" y="216"/>
                    </a:cubicBezTo>
                    <a:cubicBezTo>
                      <a:pt x="37" y="216"/>
                      <a:pt x="8" y="187"/>
                      <a:pt x="8" y="151"/>
                    </a:cubicBezTo>
                    <a:cubicBezTo>
                      <a:pt x="8" y="115"/>
                      <a:pt x="37" y="86"/>
                      <a:pt x="73" y="85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1" y="41"/>
                      <a:pt x="126" y="8"/>
                      <a:pt x="168" y="8"/>
                    </a:cubicBezTo>
                    <a:cubicBezTo>
                      <a:pt x="201" y="8"/>
                      <a:pt x="231" y="30"/>
                      <a:pt x="242" y="62"/>
                    </a:cubicBezTo>
                    <a:cubicBezTo>
                      <a:pt x="243" y="66"/>
                      <a:pt x="243" y="66"/>
                      <a:pt x="243" y="66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52" y="62"/>
                      <a:pt x="258" y="62"/>
                      <a:pt x="263" y="62"/>
                    </a:cubicBezTo>
                    <a:cubicBezTo>
                      <a:pt x="289" y="62"/>
                      <a:pt x="310" y="82"/>
                      <a:pt x="310" y="108"/>
                    </a:cubicBezTo>
                    <a:cubicBezTo>
                      <a:pt x="310" y="111"/>
                      <a:pt x="309" y="115"/>
                      <a:pt x="309" y="118"/>
                    </a:cubicBezTo>
                    <a:cubicBezTo>
                      <a:pt x="308" y="123"/>
                      <a:pt x="308" y="123"/>
                      <a:pt x="308" y="123"/>
                    </a:cubicBezTo>
                    <a:cubicBezTo>
                      <a:pt x="312" y="123"/>
                      <a:pt x="312" y="123"/>
                      <a:pt x="312" y="123"/>
                    </a:cubicBezTo>
                    <a:cubicBezTo>
                      <a:pt x="335" y="126"/>
                      <a:pt x="352" y="146"/>
                      <a:pt x="352" y="170"/>
                    </a:cubicBezTo>
                    <a:cubicBezTo>
                      <a:pt x="352" y="195"/>
                      <a:pt x="332" y="216"/>
                      <a:pt x="306" y="216"/>
                    </a:cubicBezTo>
                    <a:close/>
                  </a:path>
                </a:pathLst>
              </a:custGeom>
              <a:solidFill>
                <a:srgbClr val="B9C7D4"/>
              </a:solidFill>
              <a:ln w="12700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185674" y="1917081"/>
                <a:ext cx="2416457" cy="535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GB" sz="1600" dirty="0">
                    <a:solidFill>
                      <a:schemeClr val="accent4"/>
                    </a:solidFill>
                    <a:latin typeface="Arial" panose="020B0604020202020204" pitchFamily="34" charset="0"/>
                  </a:rPr>
                  <a:t>Reduction in </a:t>
                </a:r>
                <a:endParaRPr lang="en-GB" sz="1600" dirty="0" smtClean="0">
                  <a:solidFill>
                    <a:schemeClr val="accent4"/>
                  </a:solidFill>
                  <a:latin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en-GB" sz="1600" dirty="0" smtClean="0">
                    <a:solidFill>
                      <a:schemeClr val="accent4"/>
                    </a:solidFill>
                    <a:latin typeface="Arial" panose="020B0604020202020204" pitchFamily="34" charset="0"/>
                  </a:rPr>
                  <a:t>financial </a:t>
                </a:r>
                <a:r>
                  <a:rPr lang="en-GB" sz="1600" dirty="0">
                    <a:solidFill>
                      <a:schemeClr val="accent4"/>
                    </a:solidFill>
                    <a:latin typeface="Arial" panose="020B0604020202020204" pitchFamily="34" charset="0"/>
                  </a:rPr>
                  <a:t>close</a:t>
                </a:r>
              </a:p>
            </p:txBody>
          </p:sp>
          <p:sp>
            <p:nvSpPr>
              <p:cNvPr id="40" name="TextBox 39"/>
              <p:cNvSpPr txBox="1">
                <a:spLocks noChangeArrowheads="1"/>
              </p:cNvSpPr>
              <p:nvPr/>
            </p:nvSpPr>
            <p:spPr bwMode="auto">
              <a:xfrm>
                <a:off x="0" y="1198961"/>
                <a:ext cx="2787805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5000" dirty="0" smtClean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40</a:t>
                </a:r>
                <a:r>
                  <a:rPr lang="en-GB" sz="5000" baseline="30000" dirty="0" smtClean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%</a:t>
                </a:r>
                <a:r>
                  <a:rPr lang="en-GB" sz="5000" dirty="0" smtClean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- 70</a:t>
                </a:r>
                <a:r>
                  <a:rPr lang="en-GB" sz="5000" baseline="30000" dirty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%</a:t>
                </a:r>
                <a:endParaRPr lang="en-GB" sz="5000" dirty="0">
                  <a:ln w="12700">
                    <a:solidFill>
                      <a:srgbClr val="FFFFFF"/>
                    </a:solidFill>
                  </a:ln>
                  <a:solidFill>
                    <a:schemeClr val="accent4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614938" y="1315377"/>
              <a:ext cx="2556340" cy="1360957"/>
              <a:chOff x="2849221" y="1181565"/>
              <a:chExt cx="2556340" cy="1360957"/>
            </a:xfrm>
          </p:grpSpPr>
          <p:sp>
            <p:nvSpPr>
              <p:cNvPr id="43" name="Freeform 40"/>
              <p:cNvSpPr>
                <a:spLocks noEditPoints="1"/>
              </p:cNvSpPr>
              <p:nvPr/>
            </p:nvSpPr>
            <p:spPr bwMode="auto">
              <a:xfrm>
                <a:off x="3040146" y="1181565"/>
                <a:ext cx="2174490" cy="1360957"/>
              </a:xfrm>
              <a:custGeom>
                <a:avLst/>
                <a:gdLst>
                  <a:gd name="T0" fmla="*/ 317 w 360"/>
                  <a:gd name="T1" fmla="*/ 116 h 224"/>
                  <a:gd name="T2" fmla="*/ 318 w 360"/>
                  <a:gd name="T3" fmla="*/ 108 h 224"/>
                  <a:gd name="T4" fmla="*/ 263 w 360"/>
                  <a:gd name="T5" fmla="*/ 54 h 224"/>
                  <a:gd name="T6" fmla="*/ 248 w 360"/>
                  <a:gd name="T7" fmla="*/ 56 h 224"/>
                  <a:gd name="T8" fmla="*/ 168 w 360"/>
                  <a:gd name="T9" fmla="*/ 0 h 224"/>
                  <a:gd name="T10" fmla="*/ 81 w 360"/>
                  <a:gd name="T11" fmla="*/ 78 h 224"/>
                  <a:gd name="T12" fmla="*/ 73 w 360"/>
                  <a:gd name="T13" fmla="*/ 78 h 224"/>
                  <a:gd name="T14" fmla="*/ 0 w 360"/>
                  <a:gd name="T15" fmla="*/ 151 h 224"/>
                  <a:gd name="T16" fmla="*/ 73 w 360"/>
                  <a:gd name="T17" fmla="*/ 224 h 224"/>
                  <a:gd name="T18" fmla="*/ 306 w 360"/>
                  <a:gd name="T19" fmla="*/ 224 h 224"/>
                  <a:gd name="T20" fmla="*/ 360 w 360"/>
                  <a:gd name="T21" fmla="*/ 170 h 224"/>
                  <a:gd name="T22" fmla="*/ 317 w 360"/>
                  <a:gd name="T23" fmla="*/ 116 h 224"/>
                  <a:gd name="T24" fmla="*/ 306 w 360"/>
                  <a:gd name="T25" fmla="*/ 216 h 224"/>
                  <a:gd name="T26" fmla="*/ 73 w 360"/>
                  <a:gd name="T27" fmla="*/ 216 h 224"/>
                  <a:gd name="T28" fmla="*/ 8 w 360"/>
                  <a:gd name="T29" fmla="*/ 151 h 224"/>
                  <a:gd name="T30" fmla="*/ 73 w 360"/>
                  <a:gd name="T31" fmla="*/ 85 h 224"/>
                  <a:gd name="T32" fmla="*/ 89 w 360"/>
                  <a:gd name="T33" fmla="*/ 87 h 224"/>
                  <a:gd name="T34" fmla="*/ 89 w 360"/>
                  <a:gd name="T35" fmla="*/ 83 h 224"/>
                  <a:gd name="T36" fmla="*/ 168 w 360"/>
                  <a:gd name="T37" fmla="*/ 8 h 224"/>
                  <a:gd name="T38" fmla="*/ 242 w 360"/>
                  <a:gd name="T39" fmla="*/ 62 h 224"/>
                  <a:gd name="T40" fmla="*/ 243 w 360"/>
                  <a:gd name="T41" fmla="*/ 66 h 224"/>
                  <a:gd name="T42" fmla="*/ 247 w 360"/>
                  <a:gd name="T43" fmla="*/ 64 h 224"/>
                  <a:gd name="T44" fmla="*/ 263 w 360"/>
                  <a:gd name="T45" fmla="*/ 62 h 224"/>
                  <a:gd name="T46" fmla="*/ 310 w 360"/>
                  <a:gd name="T47" fmla="*/ 108 h 224"/>
                  <a:gd name="T48" fmla="*/ 309 w 360"/>
                  <a:gd name="T49" fmla="*/ 118 h 224"/>
                  <a:gd name="T50" fmla="*/ 308 w 360"/>
                  <a:gd name="T51" fmla="*/ 123 h 224"/>
                  <a:gd name="T52" fmla="*/ 312 w 360"/>
                  <a:gd name="T53" fmla="*/ 123 h 224"/>
                  <a:gd name="T54" fmla="*/ 352 w 360"/>
                  <a:gd name="T55" fmla="*/ 170 h 224"/>
                  <a:gd name="T56" fmla="*/ 306 w 360"/>
                  <a:gd name="T57" fmla="*/ 21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0" h="224">
                    <a:moveTo>
                      <a:pt x="317" y="116"/>
                    </a:moveTo>
                    <a:cubicBezTo>
                      <a:pt x="318" y="113"/>
                      <a:pt x="318" y="111"/>
                      <a:pt x="318" y="108"/>
                    </a:cubicBezTo>
                    <a:cubicBezTo>
                      <a:pt x="318" y="78"/>
                      <a:pt x="293" y="54"/>
                      <a:pt x="263" y="54"/>
                    </a:cubicBezTo>
                    <a:cubicBezTo>
                      <a:pt x="258" y="54"/>
                      <a:pt x="253" y="54"/>
                      <a:pt x="248" y="56"/>
                    </a:cubicBezTo>
                    <a:cubicBezTo>
                      <a:pt x="235" y="22"/>
                      <a:pt x="203" y="0"/>
                      <a:pt x="168" y="0"/>
                    </a:cubicBezTo>
                    <a:cubicBezTo>
                      <a:pt x="123" y="0"/>
                      <a:pt x="86" y="34"/>
                      <a:pt x="81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33" y="78"/>
                      <a:pt x="0" y="110"/>
                      <a:pt x="0" y="151"/>
                    </a:cubicBezTo>
                    <a:cubicBezTo>
                      <a:pt x="0" y="191"/>
                      <a:pt x="33" y="224"/>
                      <a:pt x="73" y="224"/>
                    </a:cubicBezTo>
                    <a:cubicBezTo>
                      <a:pt x="306" y="224"/>
                      <a:pt x="306" y="224"/>
                      <a:pt x="306" y="224"/>
                    </a:cubicBezTo>
                    <a:cubicBezTo>
                      <a:pt x="336" y="224"/>
                      <a:pt x="360" y="200"/>
                      <a:pt x="360" y="170"/>
                    </a:cubicBezTo>
                    <a:cubicBezTo>
                      <a:pt x="360" y="144"/>
                      <a:pt x="342" y="121"/>
                      <a:pt x="317" y="116"/>
                    </a:cubicBezTo>
                    <a:close/>
                    <a:moveTo>
                      <a:pt x="306" y="216"/>
                    </a:moveTo>
                    <a:cubicBezTo>
                      <a:pt x="73" y="216"/>
                      <a:pt x="73" y="216"/>
                      <a:pt x="73" y="216"/>
                    </a:cubicBezTo>
                    <a:cubicBezTo>
                      <a:pt x="37" y="216"/>
                      <a:pt x="8" y="187"/>
                      <a:pt x="8" y="151"/>
                    </a:cubicBezTo>
                    <a:cubicBezTo>
                      <a:pt x="8" y="115"/>
                      <a:pt x="37" y="86"/>
                      <a:pt x="73" y="85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1" y="41"/>
                      <a:pt x="126" y="8"/>
                      <a:pt x="168" y="8"/>
                    </a:cubicBezTo>
                    <a:cubicBezTo>
                      <a:pt x="201" y="8"/>
                      <a:pt x="231" y="30"/>
                      <a:pt x="242" y="62"/>
                    </a:cubicBezTo>
                    <a:cubicBezTo>
                      <a:pt x="243" y="66"/>
                      <a:pt x="243" y="66"/>
                      <a:pt x="243" y="66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52" y="62"/>
                      <a:pt x="258" y="62"/>
                      <a:pt x="263" y="62"/>
                    </a:cubicBezTo>
                    <a:cubicBezTo>
                      <a:pt x="289" y="62"/>
                      <a:pt x="310" y="82"/>
                      <a:pt x="310" y="108"/>
                    </a:cubicBezTo>
                    <a:cubicBezTo>
                      <a:pt x="310" y="111"/>
                      <a:pt x="309" y="115"/>
                      <a:pt x="309" y="118"/>
                    </a:cubicBezTo>
                    <a:cubicBezTo>
                      <a:pt x="308" y="123"/>
                      <a:pt x="308" y="123"/>
                      <a:pt x="308" y="123"/>
                    </a:cubicBezTo>
                    <a:cubicBezTo>
                      <a:pt x="312" y="123"/>
                      <a:pt x="312" y="123"/>
                      <a:pt x="312" y="123"/>
                    </a:cubicBezTo>
                    <a:cubicBezTo>
                      <a:pt x="335" y="126"/>
                      <a:pt x="352" y="146"/>
                      <a:pt x="352" y="170"/>
                    </a:cubicBezTo>
                    <a:cubicBezTo>
                      <a:pt x="352" y="195"/>
                      <a:pt x="332" y="216"/>
                      <a:pt x="306" y="216"/>
                    </a:cubicBezTo>
                    <a:close/>
                  </a:path>
                </a:pathLst>
              </a:custGeom>
              <a:solidFill>
                <a:srgbClr val="B9C7D4"/>
              </a:solidFill>
              <a:ln w="12700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29"/>
              <p:cNvSpPr txBox="1">
                <a:spLocks noChangeArrowheads="1"/>
              </p:cNvSpPr>
              <p:nvPr/>
            </p:nvSpPr>
            <p:spPr bwMode="auto">
              <a:xfrm>
                <a:off x="2849221" y="1198961"/>
                <a:ext cx="2556340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5000" dirty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4</a:t>
                </a:r>
                <a:r>
                  <a:rPr lang="en-GB" sz="5000" dirty="0" smtClean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5</a:t>
                </a:r>
                <a:r>
                  <a:rPr lang="en-GB" sz="5000" baseline="30000" dirty="0" smtClean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%</a:t>
                </a:r>
                <a:r>
                  <a:rPr lang="en-GB" sz="5000" dirty="0" smtClean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- 75</a:t>
                </a:r>
                <a:r>
                  <a:rPr lang="en-GB" sz="5000" baseline="30000" dirty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%</a:t>
                </a:r>
              </a:p>
            </p:txBody>
          </p:sp>
          <p:sp>
            <p:nvSpPr>
              <p:cNvPr id="41" name="TextBox 40"/>
              <p:cNvSpPr txBox="1">
                <a:spLocks noChangeArrowheads="1"/>
              </p:cNvSpPr>
              <p:nvPr/>
            </p:nvSpPr>
            <p:spPr bwMode="auto">
              <a:xfrm>
                <a:off x="3242728" y="1917081"/>
                <a:ext cx="1769326" cy="535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GB" sz="1600" dirty="0">
                    <a:solidFill>
                      <a:schemeClr val="accent4"/>
                    </a:solidFill>
                    <a:latin typeface="Arial" panose="020B0604020202020204" pitchFamily="34" charset="0"/>
                  </a:rPr>
                  <a:t>Reduction in</a:t>
                </a:r>
                <a:br>
                  <a:rPr lang="en-GB" sz="1600" dirty="0">
                    <a:solidFill>
                      <a:schemeClr val="accent4"/>
                    </a:solidFill>
                    <a:latin typeface="Arial" panose="020B0604020202020204" pitchFamily="34" charset="0"/>
                  </a:rPr>
                </a:br>
                <a:r>
                  <a:rPr lang="en-GB" sz="1600" dirty="0">
                    <a:solidFill>
                      <a:schemeClr val="accent4"/>
                    </a:solidFill>
                    <a:latin typeface="Arial" panose="020B0604020202020204" pitchFamily="34" charset="0"/>
                  </a:rPr>
                  <a:t>invoicing costs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980426" y="1315377"/>
              <a:ext cx="2748196" cy="1360957"/>
              <a:chOff x="5980426" y="1181565"/>
              <a:chExt cx="2748196" cy="1360957"/>
            </a:xfrm>
          </p:grpSpPr>
          <p:sp>
            <p:nvSpPr>
              <p:cNvPr id="38" name="Freeform 40"/>
              <p:cNvSpPr>
                <a:spLocks noEditPoints="1"/>
              </p:cNvSpPr>
              <p:nvPr/>
            </p:nvSpPr>
            <p:spPr bwMode="auto">
              <a:xfrm>
                <a:off x="6267279" y="1181565"/>
                <a:ext cx="2174490" cy="1360957"/>
              </a:xfrm>
              <a:custGeom>
                <a:avLst/>
                <a:gdLst>
                  <a:gd name="T0" fmla="*/ 317 w 360"/>
                  <a:gd name="T1" fmla="*/ 116 h 224"/>
                  <a:gd name="T2" fmla="*/ 318 w 360"/>
                  <a:gd name="T3" fmla="*/ 108 h 224"/>
                  <a:gd name="T4" fmla="*/ 263 w 360"/>
                  <a:gd name="T5" fmla="*/ 54 h 224"/>
                  <a:gd name="T6" fmla="*/ 248 w 360"/>
                  <a:gd name="T7" fmla="*/ 56 h 224"/>
                  <a:gd name="T8" fmla="*/ 168 w 360"/>
                  <a:gd name="T9" fmla="*/ 0 h 224"/>
                  <a:gd name="T10" fmla="*/ 81 w 360"/>
                  <a:gd name="T11" fmla="*/ 78 h 224"/>
                  <a:gd name="T12" fmla="*/ 73 w 360"/>
                  <a:gd name="T13" fmla="*/ 78 h 224"/>
                  <a:gd name="T14" fmla="*/ 0 w 360"/>
                  <a:gd name="T15" fmla="*/ 151 h 224"/>
                  <a:gd name="T16" fmla="*/ 73 w 360"/>
                  <a:gd name="T17" fmla="*/ 224 h 224"/>
                  <a:gd name="T18" fmla="*/ 306 w 360"/>
                  <a:gd name="T19" fmla="*/ 224 h 224"/>
                  <a:gd name="T20" fmla="*/ 360 w 360"/>
                  <a:gd name="T21" fmla="*/ 170 h 224"/>
                  <a:gd name="T22" fmla="*/ 317 w 360"/>
                  <a:gd name="T23" fmla="*/ 116 h 224"/>
                  <a:gd name="T24" fmla="*/ 306 w 360"/>
                  <a:gd name="T25" fmla="*/ 216 h 224"/>
                  <a:gd name="T26" fmla="*/ 73 w 360"/>
                  <a:gd name="T27" fmla="*/ 216 h 224"/>
                  <a:gd name="T28" fmla="*/ 8 w 360"/>
                  <a:gd name="T29" fmla="*/ 151 h 224"/>
                  <a:gd name="T30" fmla="*/ 73 w 360"/>
                  <a:gd name="T31" fmla="*/ 85 h 224"/>
                  <a:gd name="T32" fmla="*/ 89 w 360"/>
                  <a:gd name="T33" fmla="*/ 87 h 224"/>
                  <a:gd name="T34" fmla="*/ 89 w 360"/>
                  <a:gd name="T35" fmla="*/ 83 h 224"/>
                  <a:gd name="T36" fmla="*/ 168 w 360"/>
                  <a:gd name="T37" fmla="*/ 8 h 224"/>
                  <a:gd name="T38" fmla="*/ 242 w 360"/>
                  <a:gd name="T39" fmla="*/ 62 h 224"/>
                  <a:gd name="T40" fmla="*/ 243 w 360"/>
                  <a:gd name="T41" fmla="*/ 66 h 224"/>
                  <a:gd name="T42" fmla="*/ 247 w 360"/>
                  <a:gd name="T43" fmla="*/ 64 h 224"/>
                  <a:gd name="T44" fmla="*/ 263 w 360"/>
                  <a:gd name="T45" fmla="*/ 62 h 224"/>
                  <a:gd name="T46" fmla="*/ 310 w 360"/>
                  <a:gd name="T47" fmla="*/ 108 h 224"/>
                  <a:gd name="T48" fmla="*/ 309 w 360"/>
                  <a:gd name="T49" fmla="*/ 118 h 224"/>
                  <a:gd name="T50" fmla="*/ 308 w 360"/>
                  <a:gd name="T51" fmla="*/ 123 h 224"/>
                  <a:gd name="T52" fmla="*/ 312 w 360"/>
                  <a:gd name="T53" fmla="*/ 123 h 224"/>
                  <a:gd name="T54" fmla="*/ 352 w 360"/>
                  <a:gd name="T55" fmla="*/ 170 h 224"/>
                  <a:gd name="T56" fmla="*/ 306 w 360"/>
                  <a:gd name="T57" fmla="*/ 21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0" h="224">
                    <a:moveTo>
                      <a:pt x="317" y="116"/>
                    </a:moveTo>
                    <a:cubicBezTo>
                      <a:pt x="318" y="113"/>
                      <a:pt x="318" y="111"/>
                      <a:pt x="318" y="108"/>
                    </a:cubicBezTo>
                    <a:cubicBezTo>
                      <a:pt x="318" y="78"/>
                      <a:pt x="293" y="54"/>
                      <a:pt x="263" y="54"/>
                    </a:cubicBezTo>
                    <a:cubicBezTo>
                      <a:pt x="258" y="54"/>
                      <a:pt x="253" y="54"/>
                      <a:pt x="248" y="56"/>
                    </a:cubicBezTo>
                    <a:cubicBezTo>
                      <a:pt x="235" y="22"/>
                      <a:pt x="203" y="0"/>
                      <a:pt x="168" y="0"/>
                    </a:cubicBezTo>
                    <a:cubicBezTo>
                      <a:pt x="123" y="0"/>
                      <a:pt x="86" y="34"/>
                      <a:pt x="81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33" y="78"/>
                      <a:pt x="0" y="110"/>
                      <a:pt x="0" y="151"/>
                    </a:cubicBezTo>
                    <a:cubicBezTo>
                      <a:pt x="0" y="191"/>
                      <a:pt x="33" y="224"/>
                      <a:pt x="73" y="224"/>
                    </a:cubicBezTo>
                    <a:cubicBezTo>
                      <a:pt x="306" y="224"/>
                      <a:pt x="306" y="224"/>
                      <a:pt x="306" y="224"/>
                    </a:cubicBezTo>
                    <a:cubicBezTo>
                      <a:pt x="336" y="224"/>
                      <a:pt x="360" y="200"/>
                      <a:pt x="360" y="170"/>
                    </a:cubicBezTo>
                    <a:cubicBezTo>
                      <a:pt x="360" y="144"/>
                      <a:pt x="342" y="121"/>
                      <a:pt x="317" y="116"/>
                    </a:cubicBezTo>
                    <a:close/>
                    <a:moveTo>
                      <a:pt x="306" y="216"/>
                    </a:moveTo>
                    <a:cubicBezTo>
                      <a:pt x="73" y="216"/>
                      <a:pt x="73" y="216"/>
                      <a:pt x="73" y="216"/>
                    </a:cubicBezTo>
                    <a:cubicBezTo>
                      <a:pt x="37" y="216"/>
                      <a:pt x="8" y="187"/>
                      <a:pt x="8" y="151"/>
                    </a:cubicBezTo>
                    <a:cubicBezTo>
                      <a:pt x="8" y="115"/>
                      <a:pt x="37" y="86"/>
                      <a:pt x="73" y="85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1" y="41"/>
                      <a:pt x="126" y="8"/>
                      <a:pt x="168" y="8"/>
                    </a:cubicBezTo>
                    <a:cubicBezTo>
                      <a:pt x="201" y="8"/>
                      <a:pt x="231" y="30"/>
                      <a:pt x="242" y="62"/>
                    </a:cubicBezTo>
                    <a:cubicBezTo>
                      <a:pt x="243" y="66"/>
                      <a:pt x="243" y="66"/>
                      <a:pt x="243" y="66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52" y="62"/>
                      <a:pt x="258" y="62"/>
                      <a:pt x="263" y="62"/>
                    </a:cubicBezTo>
                    <a:cubicBezTo>
                      <a:pt x="289" y="62"/>
                      <a:pt x="310" y="82"/>
                      <a:pt x="310" y="108"/>
                    </a:cubicBezTo>
                    <a:cubicBezTo>
                      <a:pt x="310" y="111"/>
                      <a:pt x="309" y="115"/>
                      <a:pt x="309" y="118"/>
                    </a:cubicBezTo>
                    <a:cubicBezTo>
                      <a:pt x="308" y="123"/>
                      <a:pt x="308" y="123"/>
                      <a:pt x="308" y="123"/>
                    </a:cubicBezTo>
                    <a:cubicBezTo>
                      <a:pt x="312" y="123"/>
                      <a:pt x="312" y="123"/>
                      <a:pt x="312" y="123"/>
                    </a:cubicBezTo>
                    <a:cubicBezTo>
                      <a:pt x="335" y="126"/>
                      <a:pt x="352" y="146"/>
                      <a:pt x="352" y="170"/>
                    </a:cubicBezTo>
                    <a:cubicBezTo>
                      <a:pt x="352" y="195"/>
                      <a:pt x="332" y="216"/>
                      <a:pt x="306" y="216"/>
                    </a:cubicBezTo>
                    <a:close/>
                  </a:path>
                </a:pathLst>
              </a:custGeom>
              <a:solidFill>
                <a:srgbClr val="B9C7D4"/>
              </a:solidFill>
              <a:ln w="12700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32"/>
              <p:cNvSpPr txBox="1">
                <a:spLocks noChangeArrowheads="1"/>
              </p:cNvSpPr>
              <p:nvPr/>
            </p:nvSpPr>
            <p:spPr bwMode="auto">
              <a:xfrm>
                <a:off x="5980426" y="1198961"/>
                <a:ext cx="2748196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5000" dirty="0" smtClean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10</a:t>
                </a:r>
                <a:r>
                  <a:rPr lang="en-GB" sz="5000" baseline="30000" dirty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%</a:t>
                </a:r>
                <a:r>
                  <a:rPr lang="en-GB" sz="5000" dirty="0" smtClean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-20</a:t>
                </a:r>
                <a:r>
                  <a:rPr lang="en-GB" sz="5000" baseline="30000" dirty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%</a:t>
                </a:r>
                <a:endParaRPr lang="en-GB" sz="5000" dirty="0">
                  <a:ln w="12700">
                    <a:solidFill>
                      <a:srgbClr val="FFFFFF"/>
                    </a:solidFill>
                  </a:ln>
                  <a:solidFill>
                    <a:schemeClr val="accent4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2" name="TextBox 41"/>
              <p:cNvSpPr txBox="1">
                <a:spLocks noChangeArrowheads="1"/>
              </p:cNvSpPr>
              <p:nvPr/>
            </p:nvSpPr>
            <p:spPr bwMode="auto">
              <a:xfrm>
                <a:off x="6607392" y="1917081"/>
                <a:ext cx="1494264" cy="535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GB" sz="1600" dirty="0">
                    <a:solidFill>
                      <a:schemeClr val="accent4"/>
                    </a:solidFill>
                    <a:latin typeface="Arial" panose="020B0604020202020204" pitchFamily="34" charset="0"/>
                  </a:rPr>
                  <a:t>Improvement </a:t>
                </a:r>
                <a:br>
                  <a:rPr lang="en-GB" sz="1600" dirty="0">
                    <a:solidFill>
                      <a:schemeClr val="accent4"/>
                    </a:solidFill>
                    <a:latin typeface="Arial" panose="020B0604020202020204" pitchFamily="34" charset="0"/>
                  </a:rPr>
                </a:br>
                <a:r>
                  <a:rPr lang="en-GB" sz="1600" dirty="0">
                    <a:solidFill>
                      <a:schemeClr val="accent4"/>
                    </a:solidFill>
                    <a:latin typeface="Arial" panose="020B0604020202020204" pitchFamily="34" charset="0"/>
                  </a:rPr>
                  <a:t>in DSO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34320" y="2958285"/>
            <a:ext cx="7554534" cy="1360957"/>
            <a:chOff x="203476" y="2958285"/>
            <a:chExt cx="7554534" cy="1360957"/>
          </a:xfrm>
        </p:grpSpPr>
        <p:grpSp>
          <p:nvGrpSpPr>
            <p:cNvPr id="12" name="Group 11"/>
            <p:cNvGrpSpPr/>
            <p:nvPr/>
          </p:nvGrpSpPr>
          <p:grpSpPr>
            <a:xfrm>
              <a:off x="203476" y="2958285"/>
              <a:ext cx="2533461" cy="1360957"/>
              <a:chOff x="17622" y="3136701"/>
              <a:chExt cx="2533461" cy="1360957"/>
            </a:xfrm>
          </p:grpSpPr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36983" y="3863118"/>
                <a:ext cx="2504995" cy="535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GB" sz="1600" dirty="0" smtClean="0">
                    <a:solidFill>
                      <a:schemeClr val="accent4"/>
                    </a:solidFill>
                    <a:latin typeface="Arial" panose="020B0604020202020204" pitchFamily="34" charset="0"/>
                  </a:rPr>
                  <a:t>Increased Order Processing efficiency</a:t>
                </a:r>
                <a:endParaRPr lang="en-GB" sz="1600" dirty="0">
                  <a:solidFill>
                    <a:schemeClr val="accent4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40"/>
              <p:cNvSpPr>
                <a:spLocks noEditPoints="1"/>
              </p:cNvSpPr>
              <p:nvPr/>
            </p:nvSpPr>
            <p:spPr bwMode="auto">
              <a:xfrm>
                <a:off x="172251" y="3136701"/>
                <a:ext cx="2174490" cy="1360957"/>
              </a:xfrm>
              <a:custGeom>
                <a:avLst/>
                <a:gdLst>
                  <a:gd name="T0" fmla="*/ 317 w 360"/>
                  <a:gd name="T1" fmla="*/ 116 h 224"/>
                  <a:gd name="T2" fmla="*/ 318 w 360"/>
                  <a:gd name="T3" fmla="*/ 108 h 224"/>
                  <a:gd name="T4" fmla="*/ 263 w 360"/>
                  <a:gd name="T5" fmla="*/ 54 h 224"/>
                  <a:gd name="T6" fmla="*/ 248 w 360"/>
                  <a:gd name="T7" fmla="*/ 56 h 224"/>
                  <a:gd name="T8" fmla="*/ 168 w 360"/>
                  <a:gd name="T9" fmla="*/ 0 h 224"/>
                  <a:gd name="T10" fmla="*/ 81 w 360"/>
                  <a:gd name="T11" fmla="*/ 78 h 224"/>
                  <a:gd name="T12" fmla="*/ 73 w 360"/>
                  <a:gd name="T13" fmla="*/ 78 h 224"/>
                  <a:gd name="T14" fmla="*/ 0 w 360"/>
                  <a:gd name="T15" fmla="*/ 151 h 224"/>
                  <a:gd name="T16" fmla="*/ 73 w 360"/>
                  <a:gd name="T17" fmla="*/ 224 h 224"/>
                  <a:gd name="T18" fmla="*/ 306 w 360"/>
                  <a:gd name="T19" fmla="*/ 224 h 224"/>
                  <a:gd name="T20" fmla="*/ 360 w 360"/>
                  <a:gd name="T21" fmla="*/ 170 h 224"/>
                  <a:gd name="T22" fmla="*/ 317 w 360"/>
                  <a:gd name="T23" fmla="*/ 116 h 224"/>
                  <a:gd name="T24" fmla="*/ 306 w 360"/>
                  <a:gd name="T25" fmla="*/ 216 h 224"/>
                  <a:gd name="T26" fmla="*/ 73 w 360"/>
                  <a:gd name="T27" fmla="*/ 216 h 224"/>
                  <a:gd name="T28" fmla="*/ 8 w 360"/>
                  <a:gd name="T29" fmla="*/ 151 h 224"/>
                  <a:gd name="T30" fmla="*/ 73 w 360"/>
                  <a:gd name="T31" fmla="*/ 85 h 224"/>
                  <a:gd name="T32" fmla="*/ 89 w 360"/>
                  <a:gd name="T33" fmla="*/ 87 h 224"/>
                  <a:gd name="T34" fmla="*/ 89 w 360"/>
                  <a:gd name="T35" fmla="*/ 83 h 224"/>
                  <a:gd name="T36" fmla="*/ 168 w 360"/>
                  <a:gd name="T37" fmla="*/ 8 h 224"/>
                  <a:gd name="T38" fmla="*/ 242 w 360"/>
                  <a:gd name="T39" fmla="*/ 62 h 224"/>
                  <a:gd name="T40" fmla="*/ 243 w 360"/>
                  <a:gd name="T41" fmla="*/ 66 h 224"/>
                  <a:gd name="T42" fmla="*/ 247 w 360"/>
                  <a:gd name="T43" fmla="*/ 64 h 224"/>
                  <a:gd name="T44" fmla="*/ 263 w 360"/>
                  <a:gd name="T45" fmla="*/ 62 h 224"/>
                  <a:gd name="T46" fmla="*/ 310 w 360"/>
                  <a:gd name="T47" fmla="*/ 108 h 224"/>
                  <a:gd name="T48" fmla="*/ 309 w 360"/>
                  <a:gd name="T49" fmla="*/ 118 h 224"/>
                  <a:gd name="T50" fmla="*/ 308 w 360"/>
                  <a:gd name="T51" fmla="*/ 123 h 224"/>
                  <a:gd name="T52" fmla="*/ 312 w 360"/>
                  <a:gd name="T53" fmla="*/ 123 h 224"/>
                  <a:gd name="T54" fmla="*/ 352 w 360"/>
                  <a:gd name="T55" fmla="*/ 170 h 224"/>
                  <a:gd name="T56" fmla="*/ 306 w 360"/>
                  <a:gd name="T57" fmla="*/ 21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0" h="224">
                    <a:moveTo>
                      <a:pt x="317" y="116"/>
                    </a:moveTo>
                    <a:cubicBezTo>
                      <a:pt x="318" y="113"/>
                      <a:pt x="318" y="111"/>
                      <a:pt x="318" y="108"/>
                    </a:cubicBezTo>
                    <a:cubicBezTo>
                      <a:pt x="318" y="78"/>
                      <a:pt x="293" y="54"/>
                      <a:pt x="263" y="54"/>
                    </a:cubicBezTo>
                    <a:cubicBezTo>
                      <a:pt x="258" y="54"/>
                      <a:pt x="253" y="54"/>
                      <a:pt x="248" y="56"/>
                    </a:cubicBezTo>
                    <a:cubicBezTo>
                      <a:pt x="235" y="22"/>
                      <a:pt x="203" y="0"/>
                      <a:pt x="168" y="0"/>
                    </a:cubicBezTo>
                    <a:cubicBezTo>
                      <a:pt x="123" y="0"/>
                      <a:pt x="86" y="34"/>
                      <a:pt x="81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33" y="78"/>
                      <a:pt x="0" y="110"/>
                      <a:pt x="0" y="151"/>
                    </a:cubicBezTo>
                    <a:cubicBezTo>
                      <a:pt x="0" y="191"/>
                      <a:pt x="33" y="224"/>
                      <a:pt x="73" y="224"/>
                    </a:cubicBezTo>
                    <a:cubicBezTo>
                      <a:pt x="306" y="224"/>
                      <a:pt x="306" y="224"/>
                      <a:pt x="306" y="224"/>
                    </a:cubicBezTo>
                    <a:cubicBezTo>
                      <a:pt x="336" y="224"/>
                      <a:pt x="360" y="200"/>
                      <a:pt x="360" y="170"/>
                    </a:cubicBezTo>
                    <a:cubicBezTo>
                      <a:pt x="360" y="144"/>
                      <a:pt x="342" y="121"/>
                      <a:pt x="317" y="116"/>
                    </a:cubicBezTo>
                    <a:close/>
                    <a:moveTo>
                      <a:pt x="306" y="216"/>
                    </a:moveTo>
                    <a:cubicBezTo>
                      <a:pt x="73" y="216"/>
                      <a:pt x="73" y="216"/>
                      <a:pt x="73" y="216"/>
                    </a:cubicBezTo>
                    <a:cubicBezTo>
                      <a:pt x="37" y="216"/>
                      <a:pt x="8" y="187"/>
                      <a:pt x="8" y="151"/>
                    </a:cubicBezTo>
                    <a:cubicBezTo>
                      <a:pt x="8" y="115"/>
                      <a:pt x="37" y="86"/>
                      <a:pt x="73" y="85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1" y="41"/>
                      <a:pt x="126" y="8"/>
                      <a:pt x="168" y="8"/>
                    </a:cubicBezTo>
                    <a:cubicBezTo>
                      <a:pt x="201" y="8"/>
                      <a:pt x="231" y="30"/>
                      <a:pt x="242" y="62"/>
                    </a:cubicBezTo>
                    <a:cubicBezTo>
                      <a:pt x="243" y="66"/>
                      <a:pt x="243" y="66"/>
                      <a:pt x="243" y="66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52" y="62"/>
                      <a:pt x="258" y="62"/>
                      <a:pt x="263" y="62"/>
                    </a:cubicBezTo>
                    <a:cubicBezTo>
                      <a:pt x="289" y="62"/>
                      <a:pt x="310" y="82"/>
                      <a:pt x="310" y="108"/>
                    </a:cubicBezTo>
                    <a:cubicBezTo>
                      <a:pt x="310" y="111"/>
                      <a:pt x="309" y="115"/>
                      <a:pt x="309" y="118"/>
                    </a:cubicBezTo>
                    <a:cubicBezTo>
                      <a:pt x="308" y="123"/>
                      <a:pt x="308" y="123"/>
                      <a:pt x="308" y="123"/>
                    </a:cubicBezTo>
                    <a:cubicBezTo>
                      <a:pt x="312" y="123"/>
                      <a:pt x="312" y="123"/>
                      <a:pt x="312" y="123"/>
                    </a:cubicBezTo>
                    <a:cubicBezTo>
                      <a:pt x="335" y="126"/>
                      <a:pt x="352" y="146"/>
                      <a:pt x="352" y="170"/>
                    </a:cubicBezTo>
                    <a:cubicBezTo>
                      <a:pt x="352" y="195"/>
                      <a:pt x="332" y="216"/>
                      <a:pt x="306" y="216"/>
                    </a:cubicBezTo>
                    <a:close/>
                  </a:path>
                </a:pathLst>
              </a:custGeom>
              <a:solidFill>
                <a:srgbClr val="B9C7D4"/>
              </a:solidFill>
              <a:ln w="12700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17622" y="3185625"/>
                <a:ext cx="2533461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5000" dirty="0" smtClean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45</a:t>
                </a:r>
                <a:r>
                  <a:rPr lang="en-GB" sz="5000" baseline="30000" dirty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%</a:t>
                </a:r>
                <a:r>
                  <a:rPr lang="en-GB" sz="5000" dirty="0" smtClean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 - 75</a:t>
                </a:r>
                <a:r>
                  <a:rPr lang="en-GB" sz="5000" baseline="30000" dirty="0" smtClean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%</a:t>
                </a:r>
                <a:endParaRPr lang="en-GB" sz="5000" dirty="0">
                  <a:ln w="12700">
                    <a:solidFill>
                      <a:srgbClr val="FFFFFF"/>
                    </a:solidFill>
                  </a:ln>
                  <a:solidFill>
                    <a:schemeClr val="accent4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712821" y="2958285"/>
              <a:ext cx="2607062" cy="1360957"/>
              <a:chOff x="2742557" y="3136701"/>
              <a:chExt cx="2607062" cy="1360957"/>
            </a:xfrm>
          </p:grpSpPr>
          <p:sp>
            <p:nvSpPr>
              <p:cNvPr id="35" name="Freeform 40"/>
              <p:cNvSpPr>
                <a:spLocks noEditPoints="1"/>
              </p:cNvSpPr>
              <p:nvPr/>
            </p:nvSpPr>
            <p:spPr bwMode="auto">
              <a:xfrm>
                <a:off x="2877482" y="3136701"/>
                <a:ext cx="2174490" cy="1360957"/>
              </a:xfrm>
              <a:custGeom>
                <a:avLst/>
                <a:gdLst>
                  <a:gd name="T0" fmla="*/ 317 w 360"/>
                  <a:gd name="T1" fmla="*/ 116 h 224"/>
                  <a:gd name="T2" fmla="*/ 318 w 360"/>
                  <a:gd name="T3" fmla="*/ 108 h 224"/>
                  <a:gd name="T4" fmla="*/ 263 w 360"/>
                  <a:gd name="T5" fmla="*/ 54 h 224"/>
                  <a:gd name="T6" fmla="*/ 248 w 360"/>
                  <a:gd name="T7" fmla="*/ 56 h 224"/>
                  <a:gd name="T8" fmla="*/ 168 w 360"/>
                  <a:gd name="T9" fmla="*/ 0 h 224"/>
                  <a:gd name="T10" fmla="*/ 81 w 360"/>
                  <a:gd name="T11" fmla="*/ 78 h 224"/>
                  <a:gd name="T12" fmla="*/ 73 w 360"/>
                  <a:gd name="T13" fmla="*/ 78 h 224"/>
                  <a:gd name="T14" fmla="*/ 0 w 360"/>
                  <a:gd name="T15" fmla="*/ 151 h 224"/>
                  <a:gd name="T16" fmla="*/ 73 w 360"/>
                  <a:gd name="T17" fmla="*/ 224 h 224"/>
                  <a:gd name="T18" fmla="*/ 306 w 360"/>
                  <a:gd name="T19" fmla="*/ 224 h 224"/>
                  <a:gd name="T20" fmla="*/ 360 w 360"/>
                  <a:gd name="T21" fmla="*/ 170 h 224"/>
                  <a:gd name="T22" fmla="*/ 317 w 360"/>
                  <a:gd name="T23" fmla="*/ 116 h 224"/>
                  <a:gd name="T24" fmla="*/ 306 w 360"/>
                  <a:gd name="T25" fmla="*/ 216 h 224"/>
                  <a:gd name="T26" fmla="*/ 73 w 360"/>
                  <a:gd name="T27" fmla="*/ 216 h 224"/>
                  <a:gd name="T28" fmla="*/ 8 w 360"/>
                  <a:gd name="T29" fmla="*/ 151 h 224"/>
                  <a:gd name="T30" fmla="*/ 73 w 360"/>
                  <a:gd name="T31" fmla="*/ 85 h 224"/>
                  <a:gd name="T32" fmla="*/ 89 w 360"/>
                  <a:gd name="T33" fmla="*/ 87 h 224"/>
                  <a:gd name="T34" fmla="*/ 89 w 360"/>
                  <a:gd name="T35" fmla="*/ 83 h 224"/>
                  <a:gd name="T36" fmla="*/ 168 w 360"/>
                  <a:gd name="T37" fmla="*/ 8 h 224"/>
                  <a:gd name="T38" fmla="*/ 242 w 360"/>
                  <a:gd name="T39" fmla="*/ 62 h 224"/>
                  <a:gd name="T40" fmla="*/ 243 w 360"/>
                  <a:gd name="T41" fmla="*/ 66 h 224"/>
                  <a:gd name="T42" fmla="*/ 247 w 360"/>
                  <a:gd name="T43" fmla="*/ 64 h 224"/>
                  <a:gd name="T44" fmla="*/ 263 w 360"/>
                  <a:gd name="T45" fmla="*/ 62 h 224"/>
                  <a:gd name="T46" fmla="*/ 310 w 360"/>
                  <a:gd name="T47" fmla="*/ 108 h 224"/>
                  <a:gd name="T48" fmla="*/ 309 w 360"/>
                  <a:gd name="T49" fmla="*/ 118 h 224"/>
                  <a:gd name="T50" fmla="*/ 308 w 360"/>
                  <a:gd name="T51" fmla="*/ 123 h 224"/>
                  <a:gd name="T52" fmla="*/ 312 w 360"/>
                  <a:gd name="T53" fmla="*/ 123 h 224"/>
                  <a:gd name="T54" fmla="*/ 352 w 360"/>
                  <a:gd name="T55" fmla="*/ 170 h 224"/>
                  <a:gd name="T56" fmla="*/ 306 w 360"/>
                  <a:gd name="T57" fmla="*/ 21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0" h="224">
                    <a:moveTo>
                      <a:pt x="317" y="116"/>
                    </a:moveTo>
                    <a:cubicBezTo>
                      <a:pt x="318" y="113"/>
                      <a:pt x="318" y="111"/>
                      <a:pt x="318" y="108"/>
                    </a:cubicBezTo>
                    <a:cubicBezTo>
                      <a:pt x="318" y="78"/>
                      <a:pt x="293" y="54"/>
                      <a:pt x="263" y="54"/>
                    </a:cubicBezTo>
                    <a:cubicBezTo>
                      <a:pt x="258" y="54"/>
                      <a:pt x="253" y="54"/>
                      <a:pt x="248" y="56"/>
                    </a:cubicBezTo>
                    <a:cubicBezTo>
                      <a:pt x="235" y="22"/>
                      <a:pt x="203" y="0"/>
                      <a:pt x="168" y="0"/>
                    </a:cubicBezTo>
                    <a:cubicBezTo>
                      <a:pt x="123" y="0"/>
                      <a:pt x="86" y="34"/>
                      <a:pt x="81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33" y="78"/>
                      <a:pt x="0" y="110"/>
                      <a:pt x="0" y="151"/>
                    </a:cubicBezTo>
                    <a:cubicBezTo>
                      <a:pt x="0" y="191"/>
                      <a:pt x="33" y="224"/>
                      <a:pt x="73" y="224"/>
                    </a:cubicBezTo>
                    <a:cubicBezTo>
                      <a:pt x="306" y="224"/>
                      <a:pt x="306" y="224"/>
                      <a:pt x="306" y="224"/>
                    </a:cubicBezTo>
                    <a:cubicBezTo>
                      <a:pt x="336" y="224"/>
                      <a:pt x="360" y="200"/>
                      <a:pt x="360" y="170"/>
                    </a:cubicBezTo>
                    <a:cubicBezTo>
                      <a:pt x="360" y="144"/>
                      <a:pt x="342" y="121"/>
                      <a:pt x="317" y="116"/>
                    </a:cubicBezTo>
                    <a:close/>
                    <a:moveTo>
                      <a:pt x="306" y="216"/>
                    </a:moveTo>
                    <a:cubicBezTo>
                      <a:pt x="73" y="216"/>
                      <a:pt x="73" y="216"/>
                      <a:pt x="73" y="216"/>
                    </a:cubicBezTo>
                    <a:cubicBezTo>
                      <a:pt x="37" y="216"/>
                      <a:pt x="8" y="187"/>
                      <a:pt x="8" y="151"/>
                    </a:cubicBezTo>
                    <a:cubicBezTo>
                      <a:pt x="8" y="115"/>
                      <a:pt x="37" y="86"/>
                      <a:pt x="73" y="85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1" y="41"/>
                      <a:pt x="126" y="8"/>
                      <a:pt x="168" y="8"/>
                    </a:cubicBezTo>
                    <a:cubicBezTo>
                      <a:pt x="201" y="8"/>
                      <a:pt x="231" y="30"/>
                      <a:pt x="242" y="62"/>
                    </a:cubicBezTo>
                    <a:cubicBezTo>
                      <a:pt x="243" y="66"/>
                      <a:pt x="243" y="66"/>
                      <a:pt x="243" y="66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52" y="62"/>
                      <a:pt x="258" y="62"/>
                      <a:pt x="263" y="62"/>
                    </a:cubicBezTo>
                    <a:cubicBezTo>
                      <a:pt x="289" y="62"/>
                      <a:pt x="310" y="82"/>
                      <a:pt x="310" y="108"/>
                    </a:cubicBezTo>
                    <a:cubicBezTo>
                      <a:pt x="310" y="111"/>
                      <a:pt x="309" y="115"/>
                      <a:pt x="309" y="118"/>
                    </a:cubicBezTo>
                    <a:cubicBezTo>
                      <a:pt x="308" y="123"/>
                      <a:pt x="308" y="123"/>
                      <a:pt x="308" y="123"/>
                    </a:cubicBezTo>
                    <a:cubicBezTo>
                      <a:pt x="312" y="123"/>
                      <a:pt x="312" y="123"/>
                      <a:pt x="312" y="123"/>
                    </a:cubicBezTo>
                    <a:cubicBezTo>
                      <a:pt x="335" y="126"/>
                      <a:pt x="352" y="146"/>
                      <a:pt x="352" y="170"/>
                    </a:cubicBezTo>
                    <a:cubicBezTo>
                      <a:pt x="352" y="195"/>
                      <a:pt x="332" y="216"/>
                      <a:pt x="306" y="216"/>
                    </a:cubicBezTo>
                    <a:close/>
                  </a:path>
                </a:pathLst>
              </a:custGeom>
              <a:solidFill>
                <a:srgbClr val="B9C7D4"/>
              </a:solidFill>
              <a:ln w="12700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2742557" y="3185625"/>
                <a:ext cx="2607062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5000" dirty="0" smtClean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50</a:t>
                </a:r>
                <a:r>
                  <a:rPr lang="en-GB" sz="5000" baseline="30000" dirty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%</a:t>
                </a:r>
                <a:r>
                  <a:rPr lang="en-GB" sz="5000" dirty="0" smtClean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 - 80</a:t>
                </a:r>
                <a:r>
                  <a:rPr lang="en-GB" sz="5000" baseline="30000" dirty="0" smtClean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%</a:t>
                </a:r>
                <a:endParaRPr lang="en-GB" sz="5000" dirty="0">
                  <a:ln w="12700">
                    <a:solidFill>
                      <a:srgbClr val="FFFFFF"/>
                    </a:solidFill>
                  </a:ln>
                  <a:solidFill>
                    <a:schemeClr val="accent4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TextBox 35"/>
              <p:cNvSpPr txBox="1">
                <a:spLocks noChangeArrowheads="1"/>
              </p:cNvSpPr>
              <p:nvPr/>
            </p:nvSpPr>
            <p:spPr bwMode="auto">
              <a:xfrm>
                <a:off x="2888634" y="3863118"/>
                <a:ext cx="2141034" cy="535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GB" sz="1600" dirty="0" smtClean="0">
                    <a:solidFill>
                      <a:schemeClr val="accent4"/>
                    </a:solidFill>
                    <a:latin typeface="Arial" panose="020B0604020202020204" pitchFamily="34" charset="0"/>
                  </a:rPr>
                  <a:t>Increased in </a:t>
                </a:r>
                <a:br>
                  <a:rPr lang="en-GB" sz="1600" dirty="0" smtClean="0">
                    <a:solidFill>
                      <a:schemeClr val="accent4"/>
                    </a:solidFill>
                    <a:latin typeface="Arial" panose="020B0604020202020204" pitchFamily="34" charset="0"/>
                  </a:rPr>
                </a:br>
                <a:r>
                  <a:rPr lang="en-GB" sz="1600" dirty="0" smtClean="0">
                    <a:solidFill>
                      <a:schemeClr val="accent4"/>
                    </a:solidFill>
                    <a:latin typeface="Arial" panose="020B0604020202020204" pitchFamily="34" charset="0"/>
                  </a:rPr>
                  <a:t>360</a:t>
                </a:r>
                <a:r>
                  <a:rPr lang="en-GB" sz="1600" baseline="30000" dirty="0" smtClean="0">
                    <a:solidFill>
                      <a:schemeClr val="accent4"/>
                    </a:solidFill>
                    <a:latin typeface="Arial" panose="020B0604020202020204" pitchFamily="34" charset="0"/>
                  </a:rPr>
                  <a:t>o </a:t>
                </a:r>
                <a:r>
                  <a:rPr lang="en-GB" sz="1600" dirty="0" smtClean="0">
                    <a:solidFill>
                      <a:schemeClr val="accent4"/>
                    </a:solidFill>
                    <a:latin typeface="Arial" panose="020B0604020202020204" pitchFamily="34" charset="0"/>
                  </a:rPr>
                  <a:t>Visibility</a:t>
                </a:r>
                <a:endParaRPr lang="en-GB" sz="1600" dirty="0">
                  <a:solidFill>
                    <a:schemeClr val="accent4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246833" y="2958285"/>
              <a:ext cx="2511177" cy="1360957"/>
              <a:chOff x="5246832" y="2824473"/>
              <a:chExt cx="2511177" cy="1360957"/>
            </a:xfrm>
          </p:grpSpPr>
          <p:sp>
            <p:nvSpPr>
              <p:cNvPr id="37" name="Freeform 40"/>
              <p:cNvSpPr>
                <a:spLocks noEditPoints="1"/>
              </p:cNvSpPr>
              <p:nvPr/>
            </p:nvSpPr>
            <p:spPr bwMode="auto">
              <a:xfrm>
                <a:off x="5311630" y="2824473"/>
                <a:ext cx="2174490" cy="1360957"/>
              </a:xfrm>
              <a:custGeom>
                <a:avLst/>
                <a:gdLst>
                  <a:gd name="T0" fmla="*/ 317 w 360"/>
                  <a:gd name="T1" fmla="*/ 116 h 224"/>
                  <a:gd name="T2" fmla="*/ 318 w 360"/>
                  <a:gd name="T3" fmla="*/ 108 h 224"/>
                  <a:gd name="T4" fmla="*/ 263 w 360"/>
                  <a:gd name="T5" fmla="*/ 54 h 224"/>
                  <a:gd name="T6" fmla="*/ 248 w 360"/>
                  <a:gd name="T7" fmla="*/ 56 h 224"/>
                  <a:gd name="T8" fmla="*/ 168 w 360"/>
                  <a:gd name="T9" fmla="*/ 0 h 224"/>
                  <a:gd name="T10" fmla="*/ 81 w 360"/>
                  <a:gd name="T11" fmla="*/ 78 h 224"/>
                  <a:gd name="T12" fmla="*/ 73 w 360"/>
                  <a:gd name="T13" fmla="*/ 78 h 224"/>
                  <a:gd name="T14" fmla="*/ 0 w 360"/>
                  <a:gd name="T15" fmla="*/ 151 h 224"/>
                  <a:gd name="T16" fmla="*/ 73 w 360"/>
                  <a:gd name="T17" fmla="*/ 224 h 224"/>
                  <a:gd name="T18" fmla="*/ 306 w 360"/>
                  <a:gd name="T19" fmla="*/ 224 h 224"/>
                  <a:gd name="T20" fmla="*/ 360 w 360"/>
                  <a:gd name="T21" fmla="*/ 170 h 224"/>
                  <a:gd name="T22" fmla="*/ 317 w 360"/>
                  <a:gd name="T23" fmla="*/ 116 h 224"/>
                  <a:gd name="T24" fmla="*/ 306 w 360"/>
                  <a:gd name="T25" fmla="*/ 216 h 224"/>
                  <a:gd name="T26" fmla="*/ 73 w 360"/>
                  <a:gd name="T27" fmla="*/ 216 h 224"/>
                  <a:gd name="T28" fmla="*/ 8 w 360"/>
                  <a:gd name="T29" fmla="*/ 151 h 224"/>
                  <a:gd name="T30" fmla="*/ 73 w 360"/>
                  <a:gd name="T31" fmla="*/ 85 h 224"/>
                  <a:gd name="T32" fmla="*/ 89 w 360"/>
                  <a:gd name="T33" fmla="*/ 87 h 224"/>
                  <a:gd name="T34" fmla="*/ 89 w 360"/>
                  <a:gd name="T35" fmla="*/ 83 h 224"/>
                  <a:gd name="T36" fmla="*/ 168 w 360"/>
                  <a:gd name="T37" fmla="*/ 8 h 224"/>
                  <a:gd name="T38" fmla="*/ 242 w 360"/>
                  <a:gd name="T39" fmla="*/ 62 h 224"/>
                  <a:gd name="T40" fmla="*/ 243 w 360"/>
                  <a:gd name="T41" fmla="*/ 66 h 224"/>
                  <a:gd name="T42" fmla="*/ 247 w 360"/>
                  <a:gd name="T43" fmla="*/ 64 h 224"/>
                  <a:gd name="T44" fmla="*/ 263 w 360"/>
                  <a:gd name="T45" fmla="*/ 62 h 224"/>
                  <a:gd name="T46" fmla="*/ 310 w 360"/>
                  <a:gd name="T47" fmla="*/ 108 h 224"/>
                  <a:gd name="T48" fmla="*/ 309 w 360"/>
                  <a:gd name="T49" fmla="*/ 118 h 224"/>
                  <a:gd name="T50" fmla="*/ 308 w 360"/>
                  <a:gd name="T51" fmla="*/ 123 h 224"/>
                  <a:gd name="T52" fmla="*/ 312 w 360"/>
                  <a:gd name="T53" fmla="*/ 123 h 224"/>
                  <a:gd name="T54" fmla="*/ 352 w 360"/>
                  <a:gd name="T55" fmla="*/ 170 h 224"/>
                  <a:gd name="T56" fmla="*/ 306 w 360"/>
                  <a:gd name="T57" fmla="*/ 21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0" h="224">
                    <a:moveTo>
                      <a:pt x="317" y="116"/>
                    </a:moveTo>
                    <a:cubicBezTo>
                      <a:pt x="318" y="113"/>
                      <a:pt x="318" y="111"/>
                      <a:pt x="318" y="108"/>
                    </a:cubicBezTo>
                    <a:cubicBezTo>
                      <a:pt x="318" y="78"/>
                      <a:pt x="293" y="54"/>
                      <a:pt x="263" y="54"/>
                    </a:cubicBezTo>
                    <a:cubicBezTo>
                      <a:pt x="258" y="54"/>
                      <a:pt x="253" y="54"/>
                      <a:pt x="248" y="56"/>
                    </a:cubicBezTo>
                    <a:cubicBezTo>
                      <a:pt x="235" y="22"/>
                      <a:pt x="203" y="0"/>
                      <a:pt x="168" y="0"/>
                    </a:cubicBezTo>
                    <a:cubicBezTo>
                      <a:pt x="123" y="0"/>
                      <a:pt x="86" y="34"/>
                      <a:pt x="81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33" y="78"/>
                      <a:pt x="0" y="110"/>
                      <a:pt x="0" y="151"/>
                    </a:cubicBezTo>
                    <a:cubicBezTo>
                      <a:pt x="0" y="191"/>
                      <a:pt x="33" y="224"/>
                      <a:pt x="73" y="224"/>
                    </a:cubicBezTo>
                    <a:cubicBezTo>
                      <a:pt x="306" y="224"/>
                      <a:pt x="306" y="224"/>
                      <a:pt x="306" y="224"/>
                    </a:cubicBezTo>
                    <a:cubicBezTo>
                      <a:pt x="336" y="224"/>
                      <a:pt x="360" y="200"/>
                      <a:pt x="360" y="170"/>
                    </a:cubicBezTo>
                    <a:cubicBezTo>
                      <a:pt x="360" y="144"/>
                      <a:pt x="342" y="121"/>
                      <a:pt x="317" y="116"/>
                    </a:cubicBezTo>
                    <a:close/>
                    <a:moveTo>
                      <a:pt x="306" y="216"/>
                    </a:moveTo>
                    <a:cubicBezTo>
                      <a:pt x="73" y="216"/>
                      <a:pt x="73" y="216"/>
                      <a:pt x="73" y="216"/>
                    </a:cubicBezTo>
                    <a:cubicBezTo>
                      <a:pt x="37" y="216"/>
                      <a:pt x="8" y="187"/>
                      <a:pt x="8" y="151"/>
                    </a:cubicBezTo>
                    <a:cubicBezTo>
                      <a:pt x="8" y="115"/>
                      <a:pt x="37" y="86"/>
                      <a:pt x="73" y="85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1" y="41"/>
                      <a:pt x="126" y="8"/>
                      <a:pt x="168" y="8"/>
                    </a:cubicBezTo>
                    <a:cubicBezTo>
                      <a:pt x="201" y="8"/>
                      <a:pt x="231" y="30"/>
                      <a:pt x="242" y="62"/>
                    </a:cubicBezTo>
                    <a:cubicBezTo>
                      <a:pt x="243" y="66"/>
                      <a:pt x="243" y="66"/>
                      <a:pt x="243" y="66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52" y="62"/>
                      <a:pt x="258" y="62"/>
                      <a:pt x="263" y="62"/>
                    </a:cubicBezTo>
                    <a:cubicBezTo>
                      <a:pt x="289" y="62"/>
                      <a:pt x="310" y="82"/>
                      <a:pt x="310" y="108"/>
                    </a:cubicBezTo>
                    <a:cubicBezTo>
                      <a:pt x="310" y="111"/>
                      <a:pt x="309" y="115"/>
                      <a:pt x="309" y="118"/>
                    </a:cubicBezTo>
                    <a:cubicBezTo>
                      <a:pt x="308" y="123"/>
                      <a:pt x="308" y="123"/>
                      <a:pt x="308" y="123"/>
                    </a:cubicBezTo>
                    <a:cubicBezTo>
                      <a:pt x="312" y="123"/>
                      <a:pt x="312" y="123"/>
                      <a:pt x="312" y="123"/>
                    </a:cubicBezTo>
                    <a:cubicBezTo>
                      <a:pt x="335" y="126"/>
                      <a:pt x="352" y="146"/>
                      <a:pt x="352" y="170"/>
                    </a:cubicBezTo>
                    <a:cubicBezTo>
                      <a:pt x="352" y="195"/>
                      <a:pt x="332" y="216"/>
                      <a:pt x="306" y="216"/>
                    </a:cubicBezTo>
                    <a:close/>
                  </a:path>
                </a:pathLst>
              </a:custGeom>
              <a:solidFill>
                <a:srgbClr val="B9C7D4"/>
              </a:solidFill>
              <a:ln w="12700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>
                <a:spLocks noChangeArrowheads="1"/>
              </p:cNvSpPr>
              <p:nvPr/>
            </p:nvSpPr>
            <p:spPr bwMode="auto">
              <a:xfrm>
                <a:off x="5246832" y="2873397"/>
                <a:ext cx="2511177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5000" dirty="0" smtClean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45</a:t>
                </a:r>
                <a:r>
                  <a:rPr lang="en-GB" sz="5000" baseline="30000" dirty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%</a:t>
                </a:r>
                <a:r>
                  <a:rPr lang="en-GB" sz="5000" dirty="0" smtClean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 - 75</a:t>
                </a:r>
                <a:r>
                  <a:rPr lang="en-GB" sz="5000" baseline="30000" dirty="0" smtClean="0">
                    <a:ln w="12700">
                      <a:solidFill>
                        <a:srgbClr val="FFFFFF"/>
                      </a:solidFill>
                    </a:ln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%</a:t>
                </a:r>
                <a:endParaRPr lang="en-GB" sz="5000" dirty="0">
                  <a:ln w="12700">
                    <a:solidFill>
                      <a:srgbClr val="FFFFFF"/>
                    </a:solidFill>
                  </a:ln>
                  <a:solidFill>
                    <a:schemeClr val="accent4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7" name="TextBox 46"/>
              <p:cNvSpPr txBox="1">
                <a:spLocks noChangeArrowheads="1"/>
              </p:cNvSpPr>
              <p:nvPr/>
            </p:nvSpPr>
            <p:spPr bwMode="auto">
              <a:xfrm>
                <a:off x="5345088" y="3550890"/>
                <a:ext cx="2118731" cy="535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GB" sz="1600" dirty="0" smtClean="0">
                    <a:solidFill>
                      <a:schemeClr val="accent4"/>
                    </a:solidFill>
                    <a:latin typeface="Arial" panose="020B0604020202020204" pitchFamily="34" charset="0"/>
                  </a:rPr>
                  <a:t>Reduction in</a:t>
                </a:r>
                <a:br>
                  <a:rPr lang="en-GB" sz="1600" dirty="0" smtClean="0">
                    <a:solidFill>
                      <a:schemeClr val="accent4"/>
                    </a:solidFill>
                    <a:latin typeface="Arial" panose="020B0604020202020204" pitchFamily="34" charset="0"/>
                  </a:rPr>
                </a:br>
                <a:r>
                  <a:rPr lang="en-GB" sz="1600" dirty="0" smtClean="0">
                    <a:solidFill>
                      <a:schemeClr val="accent4"/>
                    </a:solidFill>
                    <a:latin typeface="Arial" panose="020B0604020202020204" pitchFamily="34" charset="0"/>
                  </a:rPr>
                  <a:t>IT Cost</a:t>
                </a:r>
                <a:endParaRPr lang="en-GB" sz="1600" dirty="0">
                  <a:solidFill>
                    <a:schemeClr val="accent4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4043" name="TextBox 30"/>
          <p:cNvSpPr txBox="1">
            <a:spLocks noChangeArrowheads="1"/>
          </p:cNvSpPr>
          <p:nvPr/>
        </p:nvSpPr>
        <p:spPr bwMode="auto">
          <a:xfrm>
            <a:off x="412327" y="4435891"/>
            <a:ext cx="54086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chemeClr val="accent1">
                    <a:lumMod val="50000"/>
                  </a:schemeClr>
                </a:solidFill>
              </a:rPr>
              <a:t>Source: </a:t>
            </a:r>
            <a:r>
              <a:rPr lang="en-US" altLang="en-US" sz="800" dirty="0" smtClean="0">
                <a:solidFill>
                  <a:schemeClr val="accent1">
                    <a:lumMod val="50000"/>
                  </a:schemeClr>
                </a:solidFill>
              </a:rPr>
              <a:t>SL Associates </a:t>
            </a:r>
            <a:r>
              <a:rPr lang="en-US" altLang="en-US" sz="800" dirty="0">
                <a:solidFill>
                  <a:schemeClr val="accent1">
                    <a:lumMod val="50000"/>
                  </a:schemeClr>
                </a:solidFill>
              </a:rPr>
              <a:t>and Customer Case Studies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Just Works – Proven NetSuite </a:t>
            </a:r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10768" y="4818888"/>
            <a:ext cx="1475232" cy="1214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NetSuite Inc. 2015</a:t>
            </a:r>
            <a:endParaRPr lang="en-US" dirty="0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02920" y="4709160"/>
            <a:ext cx="335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F15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FA1838-D446-4BAD-9C64-5AE915A130C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0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40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0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0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40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043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493139" y="362763"/>
            <a:ext cx="6172200" cy="585788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Source Sans Pro Light" charset="0"/>
                <a:ea typeface="ＭＳ Ｐゴシック" charset="-128"/>
              </a:rPr>
              <a:t>Project Theme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40706" y="2326481"/>
            <a:ext cx="3092054" cy="1140312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 type="none" w="med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marL="40481">
              <a:spcBef>
                <a:spcPct val="30000"/>
              </a:spcBef>
              <a:defRPr/>
            </a:pPr>
            <a:r>
              <a:rPr lang="en-US" sz="1350" i="1" dirty="0">
                <a:solidFill>
                  <a:schemeClr val="tx2"/>
                </a:solidFill>
                <a:latin typeface="Tahoma"/>
                <a:ea typeface="ＭＳ Ｐゴシック" charset="0"/>
                <a:cs typeface="Tahoma"/>
              </a:rPr>
              <a:t>Comprehensive</a:t>
            </a:r>
          </a:p>
          <a:p>
            <a:pPr marL="40481" indent="-214313">
              <a:spcBef>
                <a:spcPct val="30000"/>
              </a:spcBef>
              <a:buFontTx/>
              <a:buChar char="•"/>
              <a:defRPr/>
            </a:pPr>
            <a:r>
              <a:rPr lang="en-US" sz="1050" dirty="0">
                <a:latin typeface="Tahoma"/>
                <a:ea typeface="ＭＳ Ｐゴシック" charset="0"/>
                <a:cs typeface="Tahoma"/>
              </a:rPr>
              <a:t>Fully Integrated Enterprise System</a:t>
            </a:r>
          </a:p>
          <a:p>
            <a:pPr marL="40481" indent="-214313">
              <a:spcBef>
                <a:spcPct val="30000"/>
              </a:spcBef>
              <a:buFontTx/>
              <a:buChar char="•"/>
              <a:defRPr/>
            </a:pPr>
            <a:r>
              <a:rPr lang="en-US" sz="1050" dirty="0">
                <a:latin typeface="Tahoma"/>
                <a:ea typeface="ＭＳ Ｐゴシック" charset="0"/>
                <a:cs typeface="Tahoma"/>
              </a:rPr>
              <a:t>Everything you need today and tomorrow</a:t>
            </a:r>
          </a:p>
          <a:p>
            <a:pPr marL="40481" indent="-214313">
              <a:spcBef>
                <a:spcPct val="30000"/>
              </a:spcBef>
              <a:buFontTx/>
              <a:buChar char="•"/>
              <a:defRPr/>
            </a:pPr>
            <a:r>
              <a:rPr lang="en-US" sz="1050" dirty="0">
                <a:latin typeface="Tahoma"/>
                <a:ea typeface="ＭＳ Ｐゴシック" charset="0"/>
                <a:cs typeface="Tahoma"/>
              </a:rPr>
              <a:t>Flexibility to evolve as your business changes</a:t>
            </a:r>
          </a:p>
          <a:p>
            <a:pPr marL="40481" indent="-214313">
              <a:spcBef>
                <a:spcPct val="30000"/>
              </a:spcBef>
              <a:buFontTx/>
              <a:buChar char="•"/>
              <a:defRPr/>
            </a:pPr>
            <a:r>
              <a:rPr lang="en-US" sz="1050" dirty="0">
                <a:latin typeface="Tahoma"/>
                <a:ea typeface="ＭＳ Ｐゴシック" charset="0"/>
                <a:cs typeface="Tahoma"/>
              </a:rPr>
              <a:t>Product is proven and has a clear future</a:t>
            </a: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gray">
          <a:xfrm>
            <a:off x="1619250" y="2238375"/>
            <a:ext cx="285750" cy="28456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gray">
          <a:xfrm>
            <a:off x="1651397" y="2250282"/>
            <a:ext cx="263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2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38325" y="1231107"/>
            <a:ext cx="3102769" cy="930255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 type="none" w="med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marL="40481">
              <a:spcBef>
                <a:spcPct val="30000"/>
              </a:spcBef>
              <a:defRPr/>
            </a:pPr>
            <a:r>
              <a:rPr lang="en-US" sz="1350" i="1" dirty="0">
                <a:solidFill>
                  <a:schemeClr val="tx2"/>
                </a:solidFill>
                <a:latin typeface="Tahoma"/>
                <a:ea typeface="ＭＳ Ｐゴシック" charset="0"/>
                <a:cs typeface="Tahoma"/>
              </a:rPr>
              <a:t>Simple</a:t>
            </a:r>
          </a:p>
          <a:p>
            <a:pPr marL="40481" indent="-214313">
              <a:spcBef>
                <a:spcPct val="30000"/>
              </a:spcBef>
              <a:buFontTx/>
              <a:buChar char="•"/>
              <a:defRPr/>
            </a:pPr>
            <a:r>
              <a:rPr lang="en-US" sz="1050" dirty="0">
                <a:latin typeface="Tahoma"/>
                <a:ea typeface="ＭＳ Ｐゴシック" charset="0"/>
                <a:cs typeface="Tahoma"/>
              </a:rPr>
              <a:t>One source of truth</a:t>
            </a:r>
          </a:p>
          <a:p>
            <a:pPr marL="40481" indent="-214313">
              <a:spcBef>
                <a:spcPct val="30000"/>
              </a:spcBef>
              <a:buFontTx/>
              <a:buChar char="•"/>
              <a:defRPr/>
            </a:pPr>
            <a:r>
              <a:rPr lang="en-US" sz="1050" dirty="0">
                <a:latin typeface="Tahoma"/>
                <a:ea typeface="ＭＳ Ｐゴシック" charset="0"/>
                <a:cs typeface="Tahoma"/>
              </a:rPr>
              <a:t>Integration of key Industry Practices</a:t>
            </a:r>
          </a:p>
          <a:p>
            <a:pPr marL="40481" indent="-214313">
              <a:spcBef>
                <a:spcPct val="30000"/>
              </a:spcBef>
              <a:buFontTx/>
              <a:buChar char="•"/>
              <a:defRPr/>
            </a:pPr>
            <a:r>
              <a:rPr lang="en-US" sz="1050" dirty="0">
                <a:latin typeface="Tahoma"/>
                <a:ea typeface="ＭＳ Ｐゴシック" charset="0"/>
                <a:cs typeface="Tahoma"/>
              </a:rPr>
              <a:t>Automate Your Business Processes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gray">
          <a:xfrm>
            <a:off x="1616869" y="1153716"/>
            <a:ext cx="285750" cy="284559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gray">
          <a:xfrm>
            <a:off x="1649016" y="1165623"/>
            <a:ext cx="263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1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840706" y="3632598"/>
            <a:ext cx="3101579" cy="930255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 type="none" w="med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marL="40481">
              <a:defRPr/>
            </a:pPr>
            <a:r>
              <a:rPr lang="en-US" sz="1350" i="1" dirty="0">
                <a:solidFill>
                  <a:schemeClr val="tx2"/>
                </a:solidFill>
                <a:latin typeface="Tahoma"/>
                <a:ea typeface="ＭＳ Ｐゴシック" charset="0"/>
                <a:cs typeface="Tahoma"/>
              </a:rPr>
              <a:t>Long Term</a:t>
            </a:r>
          </a:p>
          <a:p>
            <a:pPr marL="40481" indent="-214313">
              <a:spcBef>
                <a:spcPct val="30000"/>
              </a:spcBef>
              <a:buFontTx/>
              <a:buChar char="•"/>
              <a:defRPr/>
            </a:pPr>
            <a:r>
              <a:rPr lang="en-US" sz="1050" dirty="0">
                <a:latin typeface="Tahoma"/>
                <a:ea typeface="ＭＳ Ｐゴシック" charset="0"/>
                <a:cs typeface="Tahoma"/>
              </a:rPr>
              <a:t>Lowest Risk</a:t>
            </a:r>
          </a:p>
          <a:p>
            <a:pPr marL="40481" indent="-214313">
              <a:spcBef>
                <a:spcPct val="30000"/>
              </a:spcBef>
              <a:buFontTx/>
              <a:buChar char="•"/>
              <a:defRPr/>
            </a:pPr>
            <a:r>
              <a:rPr lang="en-US" sz="1050" dirty="0">
                <a:latin typeface="Tahoma"/>
                <a:ea typeface="ＭＳ Ｐゴシック" charset="0"/>
                <a:cs typeface="Tahoma"/>
              </a:rPr>
              <a:t>Streamlined IT staff to maintain</a:t>
            </a:r>
          </a:p>
          <a:p>
            <a:pPr marL="40481" indent="-214313">
              <a:spcBef>
                <a:spcPct val="30000"/>
              </a:spcBef>
              <a:buFontTx/>
              <a:buChar char="•"/>
              <a:defRPr/>
            </a:pPr>
            <a:r>
              <a:rPr lang="en-US" sz="1050" dirty="0">
                <a:latin typeface="Tahoma"/>
                <a:ea typeface="ＭＳ Ｐゴシック" charset="0"/>
                <a:cs typeface="Tahoma"/>
              </a:rPr>
              <a:t>NetSuite is the LAST solution you will need</a:t>
            </a:r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gray">
          <a:xfrm>
            <a:off x="1618060" y="3487341"/>
            <a:ext cx="285750" cy="284559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gray">
          <a:xfrm>
            <a:off x="1652587" y="3465910"/>
            <a:ext cx="263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3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6200000" flipV="1">
            <a:off x="4492229" y="2611041"/>
            <a:ext cx="1341834" cy="17978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en-US" sz="1350">
              <a:ea typeface="ＭＳ Ｐゴシック" charset="0"/>
              <a:cs typeface="ＭＳ Ｐゴシック" charset="0"/>
            </a:endParaRPr>
          </a:p>
        </p:txBody>
      </p:sp>
      <p:sp>
        <p:nvSpPr>
          <p:cNvPr id="36876" name="Rectangle 13"/>
          <p:cNvSpPr>
            <a:spLocks noChangeArrowheads="1"/>
          </p:cNvSpPr>
          <p:nvPr/>
        </p:nvSpPr>
        <p:spPr bwMode="auto">
          <a:xfrm>
            <a:off x="5372100" y="1828800"/>
            <a:ext cx="2225279" cy="58221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1200">
                <a:solidFill>
                  <a:schemeClr val="tx2"/>
                </a:solidFill>
                <a:latin typeface="Tahoma" charset="0"/>
              </a:rPr>
              <a:t>NetSuite provides Real Time Visibility for Your Team and Customers</a:t>
            </a:r>
          </a:p>
        </p:txBody>
      </p:sp>
      <p:sp>
        <p:nvSpPr>
          <p:cNvPr id="36877" name="Rectangle 14"/>
          <p:cNvSpPr>
            <a:spLocks noChangeArrowheads="1"/>
          </p:cNvSpPr>
          <p:nvPr/>
        </p:nvSpPr>
        <p:spPr bwMode="auto">
          <a:xfrm>
            <a:off x="5363766" y="2505075"/>
            <a:ext cx="2225278" cy="4810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1200">
                <a:solidFill>
                  <a:schemeClr val="tx2"/>
                </a:solidFill>
                <a:latin typeface="Tahoma" charset="0"/>
              </a:rPr>
              <a:t>NetSuite is right-sized for Can-Do Tape</a:t>
            </a:r>
          </a:p>
        </p:txBody>
      </p:sp>
      <p:sp>
        <p:nvSpPr>
          <p:cNvPr id="36878" name="Rectangle 15"/>
          <p:cNvSpPr>
            <a:spLocks noChangeArrowheads="1"/>
          </p:cNvSpPr>
          <p:nvPr/>
        </p:nvSpPr>
        <p:spPr bwMode="auto">
          <a:xfrm>
            <a:off x="5372100" y="3077767"/>
            <a:ext cx="2225279" cy="55483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1200">
                <a:solidFill>
                  <a:schemeClr val="tx2"/>
                </a:solidFill>
                <a:latin typeface="Tahoma" charset="0"/>
              </a:rPr>
              <a:t>NetSuite is the enduring and safe choice for Can-Do Tape</a:t>
            </a:r>
          </a:p>
        </p:txBody>
      </p:sp>
    </p:spTree>
    <p:extLst>
      <p:ext uri="{BB962C8B-B14F-4D97-AF65-F5344CB8AC3E}">
        <p14:creationId xmlns:p14="http://schemas.microsoft.com/office/powerpoint/2010/main" val="150006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1225295"/>
            <a:ext cx="6583680" cy="35577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</a:t>
            </a:r>
            <a:r>
              <a:rPr lang="en-US" dirty="0" smtClean="0"/>
              <a:t>lectronics manufacturer</a:t>
            </a:r>
          </a:p>
          <a:p>
            <a:r>
              <a:rPr lang="en-US" dirty="0" smtClean="0"/>
              <a:t>Set top boxes for hospitality industry</a:t>
            </a:r>
          </a:p>
          <a:p>
            <a:r>
              <a:rPr lang="en-US" dirty="0" smtClean="0"/>
              <a:t>Experiencing rapid growth</a:t>
            </a:r>
          </a:p>
          <a:p>
            <a:r>
              <a:rPr lang="en-US" dirty="0" smtClean="0"/>
              <a:t>5 month implementation</a:t>
            </a:r>
          </a:p>
          <a:p>
            <a:r>
              <a:rPr lang="en-US" dirty="0" smtClean="0"/>
              <a:t>NetSuite Footprint</a:t>
            </a:r>
          </a:p>
          <a:p>
            <a:pPr lvl="1"/>
            <a:r>
              <a:rPr lang="en-US" dirty="0" smtClean="0"/>
              <a:t>CRM</a:t>
            </a:r>
          </a:p>
          <a:p>
            <a:pPr lvl="1"/>
            <a:r>
              <a:rPr lang="en-US" dirty="0" smtClean="0"/>
              <a:t>Financials</a:t>
            </a:r>
          </a:p>
          <a:p>
            <a:pPr lvl="1"/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Order Entry</a:t>
            </a:r>
          </a:p>
          <a:p>
            <a:pPr lvl="1"/>
            <a:r>
              <a:rPr lang="en-US" dirty="0" smtClean="0"/>
              <a:t>Project Management</a:t>
            </a:r>
          </a:p>
          <a:p>
            <a:pPr lvl="1"/>
            <a:r>
              <a:rPr lang="en-US" dirty="0" smtClean="0"/>
              <a:t>Procurement</a:t>
            </a:r>
          </a:p>
          <a:p>
            <a:pPr lvl="1"/>
            <a:r>
              <a:rPr lang="en-US" dirty="0" smtClean="0"/>
              <a:t>Demand Planning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Enseo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312" y="1018838"/>
            <a:ext cx="3402488" cy="1266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2385391"/>
            <a:ext cx="3759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0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Baltimore area Biomedical company</a:t>
            </a:r>
          </a:p>
          <a:p>
            <a:r>
              <a:rPr lang="en-US" dirty="0" smtClean="0"/>
              <a:t>Platelet and plasma therapy system</a:t>
            </a:r>
          </a:p>
          <a:p>
            <a:r>
              <a:rPr lang="en-US" dirty="0" smtClean="0"/>
              <a:t>Phased 6 month implementation</a:t>
            </a:r>
          </a:p>
          <a:p>
            <a:r>
              <a:rPr lang="en-US" dirty="0" smtClean="0"/>
              <a:t>NetSuite Footprint:</a:t>
            </a:r>
          </a:p>
          <a:p>
            <a:pPr lvl="1"/>
            <a:r>
              <a:rPr lang="en-US" dirty="0" smtClean="0"/>
              <a:t>Financials</a:t>
            </a:r>
          </a:p>
          <a:p>
            <a:pPr lvl="1"/>
            <a:r>
              <a:rPr lang="en-US" dirty="0" smtClean="0"/>
              <a:t>Order Entry</a:t>
            </a:r>
          </a:p>
          <a:p>
            <a:pPr lvl="1"/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Procurement</a:t>
            </a:r>
          </a:p>
          <a:p>
            <a:pPr lvl="1"/>
            <a:r>
              <a:rPr lang="en-US" dirty="0" smtClean="0"/>
              <a:t>CRM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Nuo</a:t>
            </a:r>
            <a:r>
              <a:rPr lang="en-US" dirty="0" smtClean="0"/>
              <a:t> </a:t>
            </a:r>
            <a:r>
              <a:rPr lang="en-US" dirty="0" err="1" smtClean="0"/>
              <a:t>Therapeudics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269" y="1225296"/>
            <a:ext cx="2607365" cy="1185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189" y="2479813"/>
            <a:ext cx="3423762" cy="26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5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513749" y="385762"/>
            <a:ext cx="6172200" cy="585788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latin typeface="Source Sans Pro Light" charset="0"/>
                <a:ea typeface="ＭＳ Ｐゴシック" charset="-128"/>
              </a:rPr>
              <a:t>Project Scope</a:t>
            </a:r>
          </a:p>
        </p:txBody>
      </p:sp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1494235" y="1329929"/>
            <a:ext cx="6263878" cy="320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Technology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350" dirty="0">
                <a:solidFill>
                  <a:schemeClr val="tx1"/>
                </a:solidFill>
              </a:rPr>
              <a:t>Accounting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350" dirty="0">
                <a:solidFill>
                  <a:schemeClr val="tx1"/>
                </a:solidFill>
              </a:rPr>
              <a:t>Order Entry &amp; Fulfillment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350" dirty="0" smtClean="0">
                <a:solidFill>
                  <a:schemeClr val="tx1"/>
                </a:solidFill>
              </a:rPr>
              <a:t>Scheduling</a:t>
            </a:r>
            <a:endParaRPr lang="en-US" altLang="en-US" sz="1350" dirty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350" dirty="0" smtClean="0">
                <a:solidFill>
                  <a:schemeClr val="tx1"/>
                </a:solidFill>
              </a:rPr>
              <a:t>Manufacturing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350" dirty="0" smtClean="0">
                <a:solidFill>
                  <a:schemeClr val="tx1"/>
                </a:solidFill>
              </a:rPr>
              <a:t>WMS (</a:t>
            </a:r>
            <a:r>
              <a:rPr lang="en-US" altLang="en-US" sz="1350" dirty="0" err="1" smtClean="0">
                <a:solidFill>
                  <a:schemeClr val="tx1"/>
                </a:solidFill>
              </a:rPr>
              <a:t>Accellos</a:t>
            </a:r>
            <a:r>
              <a:rPr lang="en-US" altLang="en-US" sz="1350" dirty="0" smtClean="0">
                <a:solidFill>
                  <a:schemeClr val="tx1"/>
                </a:solidFill>
              </a:rPr>
              <a:t>)</a:t>
            </a:r>
            <a:endParaRPr lang="en-US" altLang="en-US" sz="135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People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350" dirty="0">
                <a:solidFill>
                  <a:schemeClr val="tx1"/>
                </a:solidFill>
              </a:rPr>
              <a:t>Business Scenario Testing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350" dirty="0">
                <a:solidFill>
                  <a:schemeClr val="tx1"/>
                </a:solidFill>
              </a:rPr>
              <a:t>End-to-End Training (Train the trainer)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350" dirty="0">
                <a:solidFill>
                  <a:schemeClr val="tx1"/>
                </a:solidFill>
              </a:rPr>
              <a:t>Change Management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Process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350" dirty="0">
                <a:solidFill>
                  <a:schemeClr val="tx1"/>
                </a:solidFill>
              </a:rPr>
              <a:t>Formal and Proven Methodology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350" dirty="0">
                <a:solidFill>
                  <a:schemeClr val="tx1"/>
                </a:solidFill>
              </a:rPr>
              <a:t>Gate Reviews and Status Checks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1350" dirty="0">
                <a:solidFill>
                  <a:schemeClr val="tx1"/>
                </a:solidFill>
              </a:rPr>
              <a:t>Formal Signoffs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513749" y="968574"/>
            <a:ext cx="6172200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dirty="0">
                <a:solidFill>
                  <a:schemeClr val="tx1"/>
                </a:solidFill>
              </a:rPr>
              <a:t>Turnkey Solution for all of </a:t>
            </a:r>
            <a:r>
              <a:rPr lang="en-US" altLang="en-US" sz="1275" dirty="0" smtClean="0">
                <a:solidFill>
                  <a:schemeClr val="tx1"/>
                </a:solidFill>
              </a:rPr>
              <a:t>Encore’s </a:t>
            </a:r>
            <a:r>
              <a:rPr lang="en-US" altLang="en-US" sz="1275" b="1" dirty="0">
                <a:solidFill>
                  <a:schemeClr val="accent2"/>
                </a:solidFill>
              </a:rPr>
              <a:t>business needs</a:t>
            </a:r>
          </a:p>
        </p:txBody>
      </p:sp>
      <p:pic>
        <p:nvPicPr>
          <p:cNvPr id="37892" name="Picture 19" descr="checkbo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1717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 smtClean="0">
                <a:latin typeface="Source Sans Pro Light" charset="0"/>
                <a:ea typeface="ＭＳ Ｐゴシック" charset="-128"/>
              </a:rPr>
              <a:t>Meet our Team</a:t>
            </a:r>
            <a:endParaRPr lang="en-US" altLang="en-US" sz="3000" dirty="0">
              <a:latin typeface="Source Sans Pro Light" charset="0"/>
              <a:ea typeface="ＭＳ Ｐゴシック" charset="-128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951560" y="1471614"/>
            <a:ext cx="28575" cy="35849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518423" y="1471612"/>
            <a:ext cx="16669" cy="35302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84094" y="1471612"/>
            <a:ext cx="0" cy="35302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0" name="Group 5"/>
          <p:cNvGrpSpPr>
            <a:grpSpLocks/>
          </p:cNvGrpSpPr>
          <p:nvPr/>
        </p:nvGrpSpPr>
        <p:grpSpPr bwMode="auto">
          <a:xfrm>
            <a:off x="1385887" y="2658826"/>
            <a:ext cx="1566863" cy="2084785"/>
            <a:chOff x="259840" y="2916684"/>
            <a:chExt cx="1899020" cy="1155420"/>
          </a:xfrm>
        </p:grpSpPr>
        <p:sp>
          <p:nvSpPr>
            <p:cNvPr id="31786" name="Content Placeholder 2"/>
            <p:cNvSpPr txBox="1">
              <a:spLocks/>
            </p:cNvSpPr>
            <p:nvPr/>
          </p:nvSpPr>
          <p:spPr bwMode="auto">
            <a:xfrm>
              <a:off x="259840" y="3185908"/>
              <a:ext cx="1899020" cy="88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1450" indent="-17145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750" dirty="0">
                  <a:solidFill>
                    <a:schemeClr val="tx1"/>
                  </a:solidFill>
                </a:rPr>
                <a:t>Baylor University - Bachelor in  Business Administration</a:t>
              </a:r>
            </a:p>
            <a:p>
              <a:pPr eaLnBrk="1" hangingPunct="1"/>
              <a:r>
                <a:rPr lang="en-US" altLang="en-US" sz="750" dirty="0">
                  <a:solidFill>
                    <a:schemeClr val="tx1"/>
                  </a:solidFill>
                </a:rPr>
                <a:t>Arthur Andersen – </a:t>
              </a:r>
              <a:r>
                <a:rPr lang="en-US" altLang="en-US" sz="750" dirty="0" smtClean="0">
                  <a:solidFill>
                    <a:schemeClr val="tx1"/>
                  </a:solidFill>
                </a:rPr>
                <a:t>Principal, Oracle </a:t>
              </a:r>
              <a:r>
                <a:rPr lang="en-US" altLang="en-US" sz="750" dirty="0">
                  <a:solidFill>
                    <a:schemeClr val="tx1"/>
                  </a:solidFill>
                </a:rPr>
                <a:t>Practice</a:t>
              </a:r>
            </a:p>
            <a:p>
              <a:pPr eaLnBrk="1" hangingPunct="1"/>
              <a:r>
                <a:rPr lang="en-US" altLang="en-US" sz="750" dirty="0">
                  <a:solidFill>
                    <a:schemeClr val="tx1"/>
                  </a:solidFill>
                </a:rPr>
                <a:t>Cap Gemini Ernst &amp; Young Practice </a:t>
              </a:r>
              <a:r>
                <a:rPr lang="en-US" altLang="en-US" sz="750" dirty="0" smtClean="0">
                  <a:solidFill>
                    <a:schemeClr val="tx1"/>
                  </a:solidFill>
                </a:rPr>
                <a:t>Director, Oracle </a:t>
              </a:r>
              <a:r>
                <a:rPr lang="en-US" altLang="en-US" sz="750" dirty="0">
                  <a:solidFill>
                    <a:schemeClr val="tx1"/>
                  </a:solidFill>
                </a:rPr>
                <a:t>Practice</a:t>
              </a:r>
            </a:p>
            <a:p>
              <a:pPr eaLnBrk="1" hangingPunct="1"/>
              <a:r>
                <a:rPr lang="en-US" altLang="en-US" sz="750" dirty="0">
                  <a:solidFill>
                    <a:schemeClr val="tx1"/>
                  </a:solidFill>
                </a:rPr>
                <a:t>Founder of Lucidity Consulting</a:t>
              </a:r>
            </a:p>
            <a:p>
              <a:r>
                <a:rPr lang="en-US" altLang="en-US" sz="750" dirty="0" smtClean="0">
                  <a:solidFill>
                    <a:schemeClr val="tx1"/>
                  </a:solidFill>
                </a:rPr>
                <a:t>150 </a:t>
              </a:r>
              <a:r>
                <a:rPr lang="en-US" altLang="en-US" sz="750" dirty="0">
                  <a:solidFill>
                    <a:schemeClr val="tx1"/>
                  </a:solidFill>
                </a:rPr>
                <a:t>clients Oracle ERP</a:t>
              </a:r>
            </a:p>
            <a:p>
              <a:pPr eaLnBrk="1" hangingPunct="1"/>
              <a:r>
                <a:rPr lang="en-US" altLang="en-US" sz="750" dirty="0">
                  <a:solidFill>
                    <a:schemeClr val="tx1"/>
                  </a:solidFill>
                </a:rPr>
                <a:t>Over 16 years of Tier 1 ERP implementation experience</a:t>
              </a:r>
              <a:r>
                <a:rPr lang="en-US" altLang="en-US" sz="750" dirty="0" smtClean="0">
                  <a:solidFill>
                    <a:schemeClr val="tx1"/>
                  </a:solidFill>
                </a:rPr>
                <a:t>.</a:t>
              </a:r>
              <a:endParaRPr lang="en-US" altLang="en-US" sz="750" dirty="0">
                <a:solidFill>
                  <a:schemeClr val="tx1"/>
                </a:solidFill>
              </a:endParaRPr>
            </a:p>
          </p:txBody>
        </p:sp>
        <p:sp>
          <p:nvSpPr>
            <p:cNvPr id="77" name="Content Placeholder 2"/>
            <p:cNvSpPr txBox="1">
              <a:spLocks/>
            </p:cNvSpPr>
            <p:nvPr/>
          </p:nvSpPr>
          <p:spPr>
            <a:xfrm>
              <a:off x="259840" y="2916684"/>
              <a:ext cx="1832641" cy="47906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Source Sans Pro Black" pitchFamily="34" charset="0"/>
                </a:rPr>
                <a:t>Joel Patterson</a:t>
              </a:r>
            </a:p>
          </p:txBody>
        </p:sp>
        <p:sp>
          <p:nvSpPr>
            <p:cNvPr id="78" name="Content Placeholder 2"/>
            <p:cNvSpPr txBox="1">
              <a:spLocks/>
            </p:cNvSpPr>
            <p:nvPr/>
          </p:nvSpPr>
          <p:spPr>
            <a:xfrm>
              <a:off x="454649" y="3066473"/>
              <a:ext cx="1480543" cy="11877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Managing Director</a:t>
              </a:r>
            </a:p>
          </p:txBody>
        </p:sp>
      </p:grpSp>
      <p:grpSp>
        <p:nvGrpSpPr>
          <p:cNvPr id="31751" name="Group 69"/>
          <p:cNvGrpSpPr>
            <a:grpSpLocks/>
          </p:cNvGrpSpPr>
          <p:nvPr/>
        </p:nvGrpSpPr>
        <p:grpSpPr bwMode="auto">
          <a:xfrm>
            <a:off x="3006328" y="2604057"/>
            <a:ext cx="1565672" cy="2065735"/>
            <a:chOff x="339440" y="2876344"/>
            <a:chExt cx="1898930" cy="2064728"/>
          </a:xfrm>
        </p:grpSpPr>
        <p:sp>
          <p:nvSpPr>
            <p:cNvPr id="31778" name="Content Placeholder 2"/>
            <p:cNvSpPr txBox="1">
              <a:spLocks/>
            </p:cNvSpPr>
            <p:nvPr/>
          </p:nvSpPr>
          <p:spPr bwMode="auto">
            <a:xfrm>
              <a:off x="339440" y="3435665"/>
              <a:ext cx="1898930" cy="1505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1450" indent="-17145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750" dirty="0">
                  <a:solidFill>
                    <a:schemeClr val="tx1"/>
                  </a:solidFill>
                </a:rPr>
                <a:t>Texas A&amp;M University</a:t>
              </a:r>
            </a:p>
            <a:p>
              <a:pPr eaLnBrk="1" hangingPunct="1"/>
              <a:r>
                <a:rPr lang="en-US" altLang="en-US" sz="750" dirty="0">
                  <a:solidFill>
                    <a:schemeClr val="tx1"/>
                  </a:solidFill>
                </a:rPr>
                <a:t>Lucidity Consulting Group – Principal Consultant, Delivery</a:t>
              </a:r>
            </a:p>
            <a:p>
              <a:pPr eaLnBrk="1" hangingPunct="1"/>
              <a:r>
                <a:rPr lang="en-US" altLang="en-US" sz="750" dirty="0">
                  <a:solidFill>
                    <a:schemeClr val="tx1"/>
                  </a:solidFill>
                </a:rPr>
                <a:t>Extensive project management experience with over 10 years working with Tier 1 systems</a:t>
              </a:r>
            </a:p>
            <a:p>
              <a:pPr eaLnBrk="1" hangingPunct="1"/>
              <a:r>
                <a:rPr lang="en-US" altLang="en-US" sz="750" dirty="0">
                  <a:solidFill>
                    <a:schemeClr val="tx1"/>
                  </a:solidFill>
                </a:rPr>
                <a:t>Led development of TVG’s NetSuite support practice, </a:t>
              </a:r>
              <a:r>
                <a:rPr lang="en-US" altLang="en-US" sz="750" dirty="0" err="1">
                  <a:solidFill>
                    <a:schemeClr val="tx1"/>
                  </a:solidFill>
                </a:rPr>
                <a:t>inVESTED</a:t>
              </a:r>
              <a:endParaRPr lang="en-US" altLang="en-US" sz="750" dirty="0">
                <a:solidFill>
                  <a:schemeClr val="tx1"/>
                </a:solidFill>
              </a:endParaRPr>
            </a:p>
            <a:p>
              <a:pPr eaLnBrk="1" hangingPunct="1"/>
              <a:r>
                <a:rPr lang="en-US" altLang="en-US" sz="750" dirty="0">
                  <a:solidFill>
                    <a:schemeClr val="tx1"/>
                  </a:solidFill>
                </a:rPr>
                <a:t>Ongoing business development and service design</a:t>
              </a:r>
            </a:p>
            <a:p>
              <a:pPr eaLnBrk="1" hangingPunct="1"/>
              <a:endParaRPr lang="en-US" altLang="en-US" sz="750" dirty="0">
                <a:solidFill>
                  <a:schemeClr val="tx1"/>
                </a:solidFill>
              </a:endParaRPr>
            </a:p>
          </p:txBody>
        </p:sp>
        <p:sp>
          <p:nvSpPr>
            <p:cNvPr id="72" name="Content Placeholder 2"/>
            <p:cNvSpPr txBox="1">
              <a:spLocks/>
            </p:cNvSpPr>
            <p:nvPr/>
          </p:nvSpPr>
          <p:spPr>
            <a:xfrm>
              <a:off x="577708" y="2957267"/>
              <a:ext cx="1370407" cy="45816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Source Sans Pro Black" pitchFamily="34" charset="0"/>
                </a:rPr>
                <a:t>John Mack</a:t>
              </a:r>
            </a:p>
          </p:txBody>
        </p:sp>
        <p:sp>
          <p:nvSpPr>
            <p:cNvPr id="73" name="Content Placeholder 2"/>
            <p:cNvSpPr txBox="1">
              <a:spLocks/>
            </p:cNvSpPr>
            <p:nvPr/>
          </p:nvSpPr>
          <p:spPr>
            <a:xfrm>
              <a:off x="522834" y="3200036"/>
              <a:ext cx="1480155" cy="19992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Director of Support</a:t>
              </a:r>
            </a:p>
          </p:txBody>
        </p:sp>
        <p:grpSp>
          <p:nvGrpSpPr>
            <p:cNvPr id="31781" name="Group 90"/>
            <p:cNvGrpSpPr>
              <a:grpSpLocks/>
            </p:cNvGrpSpPr>
            <p:nvPr/>
          </p:nvGrpSpPr>
          <p:grpSpPr bwMode="auto">
            <a:xfrm>
              <a:off x="574821" y="2876344"/>
              <a:ext cx="1376184" cy="60698"/>
              <a:chOff x="2054044" y="1465368"/>
              <a:chExt cx="2305192" cy="54350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054042" y="1465368"/>
                <a:ext cx="575693" cy="5434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629735" y="1465368"/>
                <a:ext cx="578112" cy="5434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207848" y="1465368"/>
                <a:ext cx="575693" cy="5434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783540" y="1465368"/>
                <a:ext cx="575693" cy="5434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 dirty="0"/>
              </a:p>
            </p:txBody>
          </p:sp>
        </p:grpSp>
      </p:grpSp>
      <p:grpSp>
        <p:nvGrpSpPr>
          <p:cNvPr id="31752" name="Group 96"/>
          <p:cNvGrpSpPr>
            <a:grpSpLocks/>
          </p:cNvGrpSpPr>
          <p:nvPr/>
        </p:nvGrpSpPr>
        <p:grpSpPr bwMode="auto">
          <a:xfrm>
            <a:off x="4572001" y="2590805"/>
            <a:ext cx="1512094" cy="1127522"/>
            <a:chOff x="355094" y="2876157"/>
            <a:chExt cx="1833447" cy="1128069"/>
          </a:xfrm>
        </p:grpSpPr>
        <p:sp>
          <p:nvSpPr>
            <p:cNvPr id="31770" name="Content Placeholder 2"/>
            <p:cNvSpPr txBox="1">
              <a:spLocks/>
            </p:cNvSpPr>
            <p:nvPr/>
          </p:nvSpPr>
          <p:spPr bwMode="auto">
            <a:xfrm>
              <a:off x="355094" y="3416963"/>
              <a:ext cx="1833447" cy="58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1450" indent="-17145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750" dirty="0">
                  <a:solidFill>
                    <a:schemeClr val="tx1"/>
                  </a:solidFill>
                </a:rPr>
                <a:t>DeVry University – Degree in Technical Management</a:t>
              </a:r>
            </a:p>
            <a:p>
              <a:pPr eaLnBrk="1" hangingPunct="1"/>
              <a:r>
                <a:rPr lang="en-US" altLang="en-US" sz="750" dirty="0">
                  <a:solidFill>
                    <a:schemeClr val="tx1"/>
                  </a:solidFill>
                </a:rPr>
                <a:t>United Parcel </a:t>
              </a:r>
              <a:r>
                <a:rPr lang="en-US" altLang="en-US" sz="750" dirty="0" smtClean="0">
                  <a:solidFill>
                    <a:schemeClr val="tx1"/>
                  </a:solidFill>
                </a:rPr>
                <a:t>Service, Logistics </a:t>
              </a:r>
              <a:r>
                <a:rPr lang="en-US" altLang="en-US" sz="750" dirty="0">
                  <a:solidFill>
                    <a:schemeClr val="tx1"/>
                  </a:solidFill>
                </a:rPr>
                <a:t>Operations</a:t>
              </a:r>
            </a:p>
            <a:p>
              <a:r>
                <a:rPr lang="en-US" altLang="en-US" sz="750" dirty="0" smtClean="0">
                  <a:solidFill>
                    <a:schemeClr val="tx1"/>
                  </a:solidFill>
                </a:rPr>
                <a:t>Business </a:t>
              </a:r>
              <a:r>
                <a:rPr lang="en-US" altLang="en-US" sz="750" dirty="0">
                  <a:solidFill>
                    <a:schemeClr val="tx1"/>
                  </a:solidFill>
                </a:rPr>
                <a:t>Development</a:t>
              </a:r>
            </a:p>
            <a:p>
              <a:r>
                <a:rPr lang="en-US" altLang="en-US" sz="750" dirty="0" smtClean="0">
                  <a:solidFill>
                    <a:schemeClr val="tx1"/>
                  </a:solidFill>
                </a:rPr>
                <a:t>Strategic </a:t>
              </a:r>
              <a:r>
                <a:rPr lang="en-US" altLang="en-US" sz="750" dirty="0">
                  <a:solidFill>
                    <a:schemeClr val="tx1"/>
                  </a:solidFill>
                </a:rPr>
                <a:t>Transformation Group</a:t>
              </a:r>
            </a:p>
            <a:p>
              <a:r>
                <a:rPr lang="en-US" altLang="en-US" sz="750" dirty="0" smtClean="0">
                  <a:solidFill>
                    <a:schemeClr val="tx1"/>
                  </a:solidFill>
                </a:rPr>
                <a:t>Led </a:t>
              </a:r>
              <a:r>
                <a:rPr lang="en-US" altLang="en-US" sz="750" dirty="0">
                  <a:solidFill>
                    <a:schemeClr val="tx1"/>
                  </a:solidFill>
                </a:rPr>
                <a:t>re-engineering efforts at UPS</a:t>
              </a:r>
            </a:p>
            <a:p>
              <a:pPr eaLnBrk="1" hangingPunct="1"/>
              <a:r>
                <a:rPr lang="en-US" altLang="en-US" sz="750" dirty="0">
                  <a:solidFill>
                    <a:schemeClr val="tx1"/>
                  </a:solidFill>
                </a:rPr>
                <a:t>Lucidity Consulting </a:t>
              </a:r>
              <a:r>
                <a:rPr lang="en-US" altLang="en-US" sz="750" dirty="0" smtClean="0">
                  <a:solidFill>
                    <a:schemeClr val="tx1"/>
                  </a:solidFill>
                </a:rPr>
                <a:t>Group, Practice </a:t>
              </a:r>
              <a:r>
                <a:rPr lang="en-US" altLang="en-US" sz="750" dirty="0">
                  <a:solidFill>
                    <a:schemeClr val="tx1"/>
                  </a:solidFill>
                </a:rPr>
                <a:t>Director </a:t>
              </a:r>
              <a:r>
                <a:rPr lang="en-US" altLang="en-US" sz="750" dirty="0" smtClean="0">
                  <a:solidFill>
                    <a:schemeClr val="tx1"/>
                  </a:solidFill>
                </a:rPr>
                <a:t>, JD </a:t>
              </a:r>
              <a:r>
                <a:rPr lang="en-US" altLang="en-US" sz="750" dirty="0">
                  <a:solidFill>
                    <a:schemeClr val="tx1"/>
                  </a:solidFill>
                </a:rPr>
                <a:t>Edwards Practice</a:t>
              </a:r>
            </a:p>
          </p:txBody>
        </p:sp>
        <p:sp>
          <p:nvSpPr>
            <p:cNvPr id="99" name="Content Placeholder 2"/>
            <p:cNvSpPr txBox="1">
              <a:spLocks/>
            </p:cNvSpPr>
            <p:nvPr/>
          </p:nvSpPr>
          <p:spPr>
            <a:xfrm>
              <a:off x="420059" y="2957159"/>
              <a:ext cx="1703518" cy="45861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Source Sans Pro Black" pitchFamily="34" charset="0"/>
                </a:rPr>
                <a:t>Cedric Carter</a:t>
              </a:r>
            </a:p>
          </p:txBody>
        </p:sp>
        <p:sp>
          <p:nvSpPr>
            <p:cNvPr id="100" name="Content Placeholder 2"/>
            <p:cNvSpPr txBox="1">
              <a:spLocks/>
            </p:cNvSpPr>
            <p:nvPr/>
          </p:nvSpPr>
          <p:spPr>
            <a:xfrm>
              <a:off x="512453" y="3200164"/>
              <a:ext cx="1479750" cy="21679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Director of Delivery</a:t>
              </a:r>
            </a:p>
          </p:txBody>
        </p:sp>
        <p:grpSp>
          <p:nvGrpSpPr>
            <p:cNvPr id="31773" name="Group 101"/>
            <p:cNvGrpSpPr>
              <a:grpSpLocks/>
            </p:cNvGrpSpPr>
            <p:nvPr/>
          </p:nvGrpSpPr>
          <p:grpSpPr bwMode="auto"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055977" y="1463669"/>
                <a:ext cx="575536" cy="5439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631513" y="1463669"/>
                <a:ext cx="577953" cy="5439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209467" y="1463669"/>
                <a:ext cx="575536" cy="5439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785002" y="1463669"/>
                <a:ext cx="573118" cy="5439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 dirty="0"/>
              </a:p>
            </p:txBody>
          </p:sp>
        </p:grpSp>
      </p:grpSp>
      <p:grpSp>
        <p:nvGrpSpPr>
          <p:cNvPr id="31753" name="Group 107"/>
          <p:cNvGrpSpPr>
            <a:grpSpLocks/>
          </p:cNvGrpSpPr>
          <p:nvPr/>
        </p:nvGrpSpPr>
        <p:grpSpPr bwMode="auto">
          <a:xfrm>
            <a:off x="6030516" y="2590805"/>
            <a:ext cx="1675209" cy="1127522"/>
            <a:chOff x="239865" y="2841755"/>
            <a:chExt cx="2029889" cy="1128192"/>
          </a:xfrm>
        </p:grpSpPr>
        <p:sp>
          <p:nvSpPr>
            <p:cNvPr id="31762" name="Content Placeholder 2"/>
            <p:cNvSpPr txBox="1">
              <a:spLocks/>
            </p:cNvSpPr>
            <p:nvPr/>
          </p:nvSpPr>
          <p:spPr bwMode="auto">
            <a:xfrm>
              <a:off x="501626" y="3382149"/>
              <a:ext cx="1766459" cy="5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1450" indent="-17145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>
                  <a:solidFill>
                    <a:srgbClr val="7E7E7E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750" dirty="0">
                  <a:solidFill>
                    <a:schemeClr val="tx1"/>
                  </a:solidFill>
                </a:rPr>
                <a:t>University of Texas at Dallas - Bachelor of Science, Business Administration</a:t>
              </a:r>
            </a:p>
            <a:p>
              <a:pPr eaLnBrk="1" hangingPunct="1"/>
              <a:r>
                <a:rPr lang="en-US" altLang="en-US" sz="750" dirty="0">
                  <a:solidFill>
                    <a:schemeClr val="tx1"/>
                  </a:solidFill>
                </a:rPr>
                <a:t>Grant Thornton, Director - Oracle Practice</a:t>
              </a:r>
            </a:p>
            <a:p>
              <a:pPr eaLnBrk="1" hangingPunct="1"/>
              <a:r>
                <a:rPr lang="en-US" altLang="en-US" sz="750" dirty="0">
                  <a:solidFill>
                    <a:schemeClr val="tx1"/>
                  </a:solidFill>
                </a:rPr>
                <a:t>Lucidity Consulting Group, Partner</a:t>
              </a:r>
            </a:p>
            <a:p>
              <a:pPr eaLnBrk="1" hangingPunct="1"/>
              <a:r>
                <a:rPr lang="en-US" altLang="en-US" sz="750" dirty="0" err="1">
                  <a:solidFill>
                    <a:schemeClr val="tx1"/>
                  </a:solidFill>
                </a:rPr>
                <a:t>SmartDog</a:t>
              </a:r>
              <a:r>
                <a:rPr lang="en-US" altLang="en-US" sz="750" dirty="0">
                  <a:solidFill>
                    <a:schemeClr val="tx1"/>
                  </a:solidFill>
                </a:rPr>
                <a:t> Services, Sales Director</a:t>
              </a:r>
            </a:p>
            <a:p>
              <a:pPr eaLnBrk="1" hangingPunct="1"/>
              <a:r>
                <a:rPr lang="en-US" altLang="en-US" sz="750" dirty="0">
                  <a:solidFill>
                    <a:schemeClr val="tx1"/>
                  </a:solidFill>
                </a:rPr>
                <a:t>15 years of ERP Experience</a:t>
              </a:r>
            </a:p>
          </p:txBody>
        </p:sp>
        <p:sp>
          <p:nvSpPr>
            <p:cNvPr id="110" name="Content Placeholder 2"/>
            <p:cNvSpPr txBox="1">
              <a:spLocks/>
            </p:cNvSpPr>
            <p:nvPr/>
          </p:nvSpPr>
          <p:spPr>
            <a:xfrm>
              <a:off x="239865" y="2925148"/>
              <a:ext cx="2029889" cy="45747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Source Sans Pro Black" pitchFamily="34" charset="0"/>
                </a:rPr>
                <a:t>Jon Brower</a:t>
              </a:r>
            </a:p>
          </p:txBody>
        </p:sp>
        <p:sp>
          <p:nvSpPr>
            <p:cNvPr id="111" name="Content Placeholder 2"/>
            <p:cNvSpPr txBox="1">
              <a:spLocks/>
            </p:cNvSpPr>
            <p:nvPr/>
          </p:nvSpPr>
          <p:spPr>
            <a:xfrm>
              <a:off x="524078" y="3165797"/>
              <a:ext cx="1478776" cy="33119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VP of Sales</a:t>
              </a:r>
            </a:p>
          </p:txBody>
        </p:sp>
        <p:grpSp>
          <p:nvGrpSpPr>
            <p:cNvPr id="31765" name="Group 112"/>
            <p:cNvGrpSpPr>
              <a:grpSpLocks/>
            </p:cNvGrpSpPr>
            <p:nvPr/>
          </p:nvGrpSpPr>
          <p:grpSpPr bwMode="auto">
            <a:xfrm>
              <a:off x="550405" y="2841755"/>
              <a:ext cx="1375742" cy="60724"/>
              <a:chOff x="2013146" y="1155626"/>
              <a:chExt cx="2304451" cy="543737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2012546" y="1155626"/>
                <a:ext cx="575156" cy="5440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587702" y="1155626"/>
                <a:ext cx="579989" cy="5440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167691" y="1155626"/>
                <a:ext cx="575156" cy="5440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 dirty="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742847" y="1155626"/>
                <a:ext cx="575156" cy="5440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500" dirty="0"/>
              </a:p>
            </p:txBody>
          </p:sp>
        </p:grpSp>
      </p:grpSp>
      <p:pic>
        <p:nvPicPr>
          <p:cNvPr id="3175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328" y="1078710"/>
            <a:ext cx="94571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8779" y="1078710"/>
            <a:ext cx="9461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/>
          <p:nvPr/>
        </p:nvSpPr>
        <p:spPr bwMode="auto">
          <a:xfrm>
            <a:off x="1641873" y="2590805"/>
            <a:ext cx="283369" cy="607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64" name="Rectangle 63"/>
          <p:cNvSpPr/>
          <p:nvPr/>
        </p:nvSpPr>
        <p:spPr bwMode="auto">
          <a:xfrm>
            <a:off x="1925241" y="2590805"/>
            <a:ext cx="284559" cy="6072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209801" y="2590805"/>
            <a:ext cx="283369" cy="6072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66" name="Rectangle 65"/>
          <p:cNvSpPr/>
          <p:nvPr/>
        </p:nvSpPr>
        <p:spPr bwMode="auto">
          <a:xfrm>
            <a:off x="2493170" y="2590805"/>
            <a:ext cx="283369" cy="6072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dirty="0"/>
          </a:p>
        </p:txBody>
      </p:sp>
      <p:pic>
        <p:nvPicPr>
          <p:cNvPr id="31761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253" y="1078710"/>
            <a:ext cx="945689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3002" y="1073662"/>
            <a:ext cx="951552" cy="142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9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523373" y="303209"/>
            <a:ext cx="6172200" cy="585788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Source Sans Pro Light" charset="0"/>
                <a:ea typeface="ＭＳ Ｐゴシック" charset="-128"/>
              </a:rPr>
              <a:t>Project Benefits</a:t>
            </a:r>
          </a:p>
        </p:txBody>
      </p:sp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1439466" y="1059657"/>
            <a:ext cx="6265069" cy="35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1pPr>
            <a:lvl2pPr marL="800100" indent="-3429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tx1"/>
                </a:solidFill>
              </a:rPr>
              <a:t>Integrated Environment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1500">
                <a:solidFill>
                  <a:schemeClr val="tx1"/>
                </a:solidFill>
              </a:rPr>
              <a:t>Flexible system that is easy to maintain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1500">
                <a:solidFill>
                  <a:schemeClr val="tx1"/>
                </a:solidFill>
              </a:rPr>
              <a:t>Eliminate duplication and errors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1500">
                <a:solidFill>
                  <a:schemeClr val="tx1"/>
                </a:solidFill>
              </a:rPr>
              <a:t>Drive Consistency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1500">
                <a:solidFill>
                  <a:schemeClr val="tx1"/>
                </a:solidFill>
              </a:rPr>
              <a:t>Simplify Transactional Flow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endParaRPr lang="en-US" altLang="en-US" sz="135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tx1"/>
                </a:solidFill>
              </a:rPr>
              <a:t>Improved Efficiency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1500">
                <a:solidFill>
                  <a:schemeClr val="tx1"/>
                </a:solidFill>
              </a:rPr>
              <a:t>Process automation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1500">
                <a:solidFill>
                  <a:schemeClr val="tx1"/>
                </a:solidFill>
              </a:rPr>
              <a:t>Eliminate </a:t>
            </a:r>
            <a:r>
              <a:rPr lang="ja-JP" altLang="en-US" sz="1500">
                <a:solidFill>
                  <a:schemeClr val="tx1"/>
                </a:solidFill>
              </a:rPr>
              <a:t>“</a:t>
            </a:r>
            <a:r>
              <a:rPr lang="en-US" altLang="ja-JP" sz="1500">
                <a:solidFill>
                  <a:schemeClr val="tx1"/>
                </a:solidFill>
              </a:rPr>
              <a:t>work-arounds</a:t>
            </a:r>
            <a:r>
              <a:rPr lang="ja-JP" altLang="en-US" sz="1500">
                <a:solidFill>
                  <a:schemeClr val="tx1"/>
                </a:solidFill>
              </a:rPr>
              <a:t>”</a:t>
            </a:r>
            <a:endParaRPr lang="en-US" altLang="ja-JP" sz="150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endParaRPr lang="en-US" altLang="en-US" sz="150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tx1"/>
                </a:solidFill>
              </a:rPr>
              <a:t>Improved Operating Performance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1500">
                <a:solidFill>
                  <a:schemeClr val="tx1"/>
                </a:solidFill>
              </a:rPr>
              <a:t>Operations Effectiveness with better, faster information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1500">
                <a:solidFill>
                  <a:schemeClr val="tx1"/>
                </a:solidFill>
              </a:rPr>
              <a:t>Understand and Control cost through visibility and reporting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1500">
                <a:solidFill>
                  <a:schemeClr val="tx1"/>
                </a:solidFill>
              </a:rPr>
              <a:t>Improved data accuracy and accessibility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1500">
                <a:solidFill>
                  <a:schemeClr val="tx1"/>
                </a:solidFill>
              </a:rPr>
              <a:t>Simplify!</a:t>
            </a:r>
          </a:p>
        </p:txBody>
      </p:sp>
    </p:spTree>
    <p:extLst>
      <p:ext uri="{BB962C8B-B14F-4D97-AF65-F5344CB8AC3E}">
        <p14:creationId xmlns:p14="http://schemas.microsoft.com/office/powerpoint/2010/main" val="150715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475247" y="354806"/>
            <a:ext cx="6172200" cy="585788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Source Sans Pro Light" charset="0"/>
                <a:ea typeface="ＭＳ Ｐゴシック" charset="-128"/>
              </a:rPr>
              <a:t>Roles &amp; Responsibilities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28750" y="1143000"/>
            <a:ext cx="2857500" cy="940594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Ctr="1">
            <a:flatTx/>
          </a:bodyPr>
          <a:lstStyle/>
          <a:p>
            <a:pPr marL="171450" indent="-171450" algn="ctr">
              <a:defRPr/>
            </a:pPr>
            <a:r>
              <a:rPr lang="en-US" sz="1050" b="1" u="sng" dirty="0">
                <a:solidFill>
                  <a:schemeClr val="tx1"/>
                </a:solidFill>
                <a:latin typeface="Tahoma"/>
                <a:cs typeface="Tahoma"/>
              </a:rPr>
              <a:t>Project Sponsor</a:t>
            </a:r>
            <a:endParaRPr lang="en-US" sz="825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71450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Overall Project Champion and </a:t>
            </a:r>
            <a:r>
              <a:rPr lang="en-US" sz="900" b="1" dirty="0">
                <a:solidFill>
                  <a:schemeClr val="tx1"/>
                </a:solidFill>
                <a:latin typeface="Tahoma"/>
                <a:cs typeface="Tahoma"/>
              </a:rPr>
              <a:t>vocal</a:t>
            </a: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 leader</a:t>
            </a:r>
          </a:p>
          <a:p>
            <a:pPr marL="171450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Responsible for ensuring deliverables satisfy corporate strategy</a:t>
            </a:r>
          </a:p>
          <a:p>
            <a:pPr marL="171450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Monitor results and performance against targets</a:t>
            </a:r>
          </a:p>
          <a:p>
            <a:pPr marL="171450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Provide necessary facilities and services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750" y="3429000"/>
            <a:ext cx="2857500" cy="1028700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Ctr="1">
            <a:flatTx/>
          </a:bodyPr>
          <a:lstStyle/>
          <a:p>
            <a:pPr marL="257175" indent="-171450" algn="ctr">
              <a:defRPr/>
            </a:pPr>
            <a:r>
              <a:rPr lang="en-US" sz="1050" b="1" u="sng" dirty="0">
                <a:solidFill>
                  <a:schemeClr val="tx1"/>
                </a:solidFill>
                <a:latin typeface="Tahoma"/>
                <a:cs typeface="Tahoma"/>
              </a:rPr>
              <a:t>Change Management</a:t>
            </a:r>
          </a:p>
          <a:p>
            <a:pPr marL="257175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Responsible for enabling transition</a:t>
            </a:r>
          </a:p>
          <a:p>
            <a:pPr marL="257175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Assess the impact of system changes on the organization and employees</a:t>
            </a:r>
          </a:p>
          <a:p>
            <a:pPr marL="257175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Assist Can-Do Tape in executing the communication plan</a:t>
            </a:r>
          </a:p>
          <a:p>
            <a:pPr marL="257175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Develop and deliver training strategy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39652" y="2247714"/>
            <a:ext cx="2857500" cy="940594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Ctr="1">
            <a:flatTx/>
          </a:bodyPr>
          <a:lstStyle/>
          <a:p>
            <a:pPr marL="257175" indent="-171450" algn="ctr">
              <a:defRPr/>
            </a:pPr>
            <a:r>
              <a:rPr lang="en-US" sz="1050" b="1" u="sng" dirty="0">
                <a:solidFill>
                  <a:schemeClr val="tx1"/>
                </a:solidFill>
                <a:latin typeface="Tahoma"/>
                <a:cs typeface="Tahoma"/>
              </a:rPr>
              <a:t>Quality Assurance</a:t>
            </a:r>
          </a:p>
          <a:p>
            <a:pPr marL="257175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Responsible for ensuring quality work products</a:t>
            </a:r>
          </a:p>
          <a:p>
            <a:pPr marL="257175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Provide expertise and overall direction to the team</a:t>
            </a:r>
          </a:p>
          <a:p>
            <a:pPr marL="257175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Monitor and support the overall engagement relationship </a:t>
            </a:r>
          </a:p>
          <a:p>
            <a:pPr marL="257175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Implement and manage the QA Process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57750" y="3429000"/>
            <a:ext cx="2857500" cy="1028700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Ctr="1">
            <a:flatTx/>
          </a:bodyPr>
          <a:lstStyle/>
          <a:p>
            <a:pPr marL="171450" indent="-171450">
              <a:defRPr/>
            </a:pPr>
            <a:r>
              <a:rPr lang="en-US" sz="1050" b="1" dirty="0">
                <a:solidFill>
                  <a:schemeClr val="tx1"/>
                </a:solidFill>
                <a:latin typeface="Tahoma"/>
                <a:cs typeface="Tahoma"/>
              </a:rPr>
              <a:t>	   </a:t>
            </a:r>
            <a:r>
              <a:rPr lang="en-US" sz="1050" b="1" u="sng" dirty="0">
                <a:solidFill>
                  <a:schemeClr val="tx1"/>
                </a:solidFill>
                <a:latin typeface="Tahoma"/>
                <a:cs typeface="Tahoma"/>
              </a:rPr>
              <a:t>Team Leaders/</a:t>
            </a:r>
            <a:r>
              <a:rPr lang="en-US" sz="1050" b="1" u="sng" dirty="0" err="1">
                <a:solidFill>
                  <a:schemeClr val="tx1"/>
                </a:solidFill>
                <a:latin typeface="Tahoma"/>
                <a:cs typeface="Tahoma"/>
              </a:rPr>
              <a:t>SuperUsers</a:t>
            </a:r>
            <a:endParaRPr lang="en-US" sz="1050" b="1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71450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Execute the Project Plan</a:t>
            </a:r>
          </a:p>
          <a:p>
            <a:pPr marL="171450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Identify risks and propose mitigation actions</a:t>
            </a:r>
          </a:p>
          <a:p>
            <a:pPr marL="171450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Configure and test systems</a:t>
            </a:r>
          </a:p>
          <a:p>
            <a:pPr marL="171450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Design business processes</a:t>
            </a:r>
          </a:p>
          <a:p>
            <a:pPr marL="171450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Weekly team status meetings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57750" y="2286000"/>
            <a:ext cx="2857500" cy="940594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Ctr="1">
            <a:flatTx/>
          </a:bodyPr>
          <a:lstStyle/>
          <a:p>
            <a:pPr marL="257175" indent="-171450" algn="ctr">
              <a:defRPr/>
            </a:pPr>
            <a:r>
              <a:rPr lang="en-US" sz="1050" b="1" u="sng" dirty="0">
                <a:solidFill>
                  <a:schemeClr val="tx1"/>
                </a:solidFill>
                <a:latin typeface="Tahoma"/>
                <a:cs typeface="Tahoma"/>
              </a:rPr>
              <a:t>Project Management</a:t>
            </a:r>
          </a:p>
          <a:p>
            <a:pPr marL="253604" indent="-166688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Weekly project team status meetings</a:t>
            </a:r>
          </a:p>
          <a:p>
            <a:pPr marL="253604" indent="-166688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Status reports to the Steering Committee</a:t>
            </a:r>
          </a:p>
          <a:p>
            <a:pPr marL="253604" indent="-166688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Ensure scope is achieved on-time and on-budget</a:t>
            </a:r>
          </a:p>
          <a:p>
            <a:pPr marL="253604" indent="-166688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Mitigate risks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57750" y="1143000"/>
            <a:ext cx="2857500" cy="940594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Ctr="1">
            <a:flatTx/>
          </a:bodyPr>
          <a:lstStyle/>
          <a:p>
            <a:pPr marL="171450" indent="-171450">
              <a:defRPr/>
            </a:pPr>
            <a:r>
              <a:rPr lang="en-US" sz="1050" b="1" dirty="0">
                <a:solidFill>
                  <a:schemeClr val="tx1"/>
                </a:solidFill>
                <a:latin typeface="Tahoma"/>
                <a:cs typeface="Tahoma"/>
              </a:rPr>
              <a:t>	        </a:t>
            </a:r>
            <a:r>
              <a:rPr lang="en-US" sz="1050" b="1" u="sng" dirty="0">
                <a:solidFill>
                  <a:schemeClr val="tx1"/>
                </a:solidFill>
                <a:latin typeface="Tahoma"/>
                <a:cs typeface="Tahoma"/>
              </a:rPr>
              <a:t>Steering Committee</a:t>
            </a:r>
          </a:p>
          <a:p>
            <a:pPr marL="171450" indent="-171450">
              <a:buSzPct val="65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Composed of Can-Do Tape and TVG Leadership </a:t>
            </a:r>
          </a:p>
          <a:p>
            <a:pPr marL="171450" indent="-171450">
              <a:buSzPct val="65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Sets Overall Project Direction  </a:t>
            </a:r>
          </a:p>
          <a:p>
            <a:pPr marL="171450" indent="-171450">
              <a:buSzPct val="60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Supports the Vision of the Project</a:t>
            </a:r>
          </a:p>
          <a:p>
            <a:pPr marL="171450" indent="-171450">
              <a:buSzPct val="65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Bi-weekly Project Status Meetings</a:t>
            </a:r>
          </a:p>
          <a:p>
            <a:pPr marL="171450" indent="-171450">
              <a:buSzPct val="65000"/>
              <a:buFont typeface="Wingdings" charset="0"/>
              <a:buChar char="Ø"/>
              <a:defRPr/>
            </a:pPr>
            <a:r>
              <a:rPr lang="en-US" sz="900" dirty="0">
                <a:solidFill>
                  <a:schemeClr val="tx1"/>
                </a:solidFill>
                <a:latin typeface="Tahoma"/>
                <a:cs typeface="Tahoma"/>
              </a:rPr>
              <a:t>Strategic Issue Resolution</a:t>
            </a:r>
          </a:p>
        </p:txBody>
      </p:sp>
    </p:spTree>
    <p:extLst>
      <p:ext uri="{BB962C8B-B14F-4D97-AF65-F5344CB8AC3E}">
        <p14:creationId xmlns:p14="http://schemas.microsoft.com/office/powerpoint/2010/main" val="112078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523374" y="303209"/>
            <a:ext cx="6172200" cy="585788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Source Sans Pro Light" charset="0"/>
                <a:ea typeface="ＭＳ Ｐゴシック" charset="-128"/>
              </a:rPr>
              <a:t>Phase One Methodology</a:t>
            </a:r>
          </a:p>
        </p:txBody>
      </p:sp>
      <p:sp>
        <p:nvSpPr>
          <p:cNvPr id="3" name="Can 2"/>
          <p:cNvSpPr/>
          <p:nvPr/>
        </p:nvSpPr>
        <p:spPr>
          <a:xfrm>
            <a:off x="2067728" y="2835668"/>
            <a:ext cx="1472474" cy="1271427"/>
          </a:xfrm>
          <a:prstGeom prst="can">
            <a:avLst/>
          </a:prstGeom>
          <a:solidFill>
            <a:schemeClr val="accent5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b="1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Change Management</a:t>
            </a:r>
          </a:p>
        </p:txBody>
      </p:sp>
      <p:sp>
        <p:nvSpPr>
          <p:cNvPr id="5" name="Can 4"/>
          <p:cNvSpPr/>
          <p:nvPr/>
        </p:nvSpPr>
        <p:spPr>
          <a:xfrm>
            <a:off x="3831460" y="2843373"/>
            <a:ext cx="1472474" cy="1271427"/>
          </a:xfrm>
          <a:prstGeom prst="can">
            <a:avLst/>
          </a:prstGeom>
          <a:solidFill>
            <a:schemeClr val="accent5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b="1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User Involvement</a:t>
            </a:r>
          </a:p>
        </p:txBody>
      </p:sp>
      <p:sp>
        <p:nvSpPr>
          <p:cNvPr id="6" name="Can 5"/>
          <p:cNvSpPr/>
          <p:nvPr/>
        </p:nvSpPr>
        <p:spPr>
          <a:xfrm>
            <a:off x="5579011" y="2835668"/>
            <a:ext cx="1472474" cy="1271427"/>
          </a:xfrm>
          <a:prstGeom prst="can">
            <a:avLst/>
          </a:prstGeom>
          <a:solidFill>
            <a:schemeClr val="accent5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b="1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Program Management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800225" y="685801"/>
          <a:ext cx="5429250" cy="245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56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532999" y="303209"/>
            <a:ext cx="6172200" cy="585788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Source Sans Pro Light" charset="0"/>
                <a:ea typeface="ＭＳ Ｐゴシック" charset="-128"/>
              </a:rPr>
              <a:t>Phase One Methodology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1428750" y="1200151"/>
          <a:ext cx="3514725" cy="91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1369219" y="2343151"/>
            <a:ext cx="6378179" cy="223123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u="sng" dirty="0">
                <a:solidFill>
                  <a:schemeClr val="tx1">
                    <a:lumMod val="75000"/>
                  </a:schemeClr>
                </a:solidFill>
              </a:rPr>
              <a:t>Project Initiation</a:t>
            </a:r>
          </a:p>
          <a:p>
            <a:pPr>
              <a:defRPr/>
            </a:pP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Conduct Kickoff Meeting</a:t>
            </a:r>
          </a:p>
          <a:p>
            <a:pPr>
              <a:defRPr/>
            </a:pP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Finalize and Publish Project Schedule</a:t>
            </a:r>
          </a:p>
          <a:p>
            <a:pPr>
              <a:defRPr/>
            </a:pP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Requirements Definition and Design</a:t>
            </a:r>
          </a:p>
          <a:p>
            <a:pPr>
              <a:defRPr/>
            </a:pP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Requirements Traceability Matrix (RTM) Signoff</a:t>
            </a:r>
          </a:p>
        </p:txBody>
      </p:sp>
    </p:spTree>
    <p:extLst>
      <p:ext uri="{BB962C8B-B14F-4D97-AF65-F5344CB8AC3E}">
        <p14:creationId xmlns:p14="http://schemas.microsoft.com/office/powerpoint/2010/main" val="82525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513749" y="385762"/>
            <a:ext cx="6172200" cy="585788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Source Sans Pro Light" charset="0"/>
                <a:ea typeface="ＭＳ Ｐゴシック" charset="-128"/>
              </a:rPr>
              <a:t>Phase One Methodology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428750" y="1200151"/>
          <a:ext cx="3514725" cy="91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369219" y="2343151"/>
            <a:ext cx="6378179" cy="22312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2625" b="1" u="sng" dirty="0">
                <a:solidFill>
                  <a:srgbClr val="454545"/>
                </a:solidFill>
              </a:rPr>
              <a:t>Solution Design</a:t>
            </a:r>
          </a:p>
          <a:p>
            <a:pPr>
              <a:defRPr/>
            </a:pPr>
            <a:r>
              <a:rPr lang="en-US" sz="2100" dirty="0">
                <a:solidFill>
                  <a:srgbClr val="454545"/>
                </a:solidFill>
              </a:rPr>
              <a:t>Map and Gap Against RTM</a:t>
            </a:r>
          </a:p>
          <a:p>
            <a:pPr>
              <a:defRPr/>
            </a:pPr>
            <a:r>
              <a:rPr lang="en-US" sz="2100" dirty="0">
                <a:solidFill>
                  <a:srgbClr val="454545"/>
                </a:solidFill>
              </a:rPr>
              <a:t>Identify Solutions for Gaps </a:t>
            </a:r>
          </a:p>
          <a:p>
            <a:pPr lvl="1">
              <a:defRPr/>
            </a:pPr>
            <a:r>
              <a:rPr lang="en-US" sz="2100" dirty="0">
                <a:solidFill>
                  <a:srgbClr val="454545"/>
                </a:solidFill>
              </a:rPr>
              <a:t>Custom Development</a:t>
            </a:r>
          </a:p>
          <a:p>
            <a:pPr lvl="1">
              <a:defRPr/>
            </a:pPr>
            <a:r>
              <a:rPr lang="en-US" sz="2100" dirty="0">
                <a:solidFill>
                  <a:srgbClr val="454545"/>
                </a:solidFill>
              </a:rPr>
              <a:t>Phase Two Initiative</a:t>
            </a:r>
          </a:p>
          <a:p>
            <a:pPr lvl="1">
              <a:defRPr/>
            </a:pPr>
            <a:r>
              <a:rPr lang="en-US" sz="2100" dirty="0">
                <a:solidFill>
                  <a:srgbClr val="454545"/>
                </a:solidFill>
              </a:rPr>
              <a:t>Business Process Change</a:t>
            </a:r>
          </a:p>
          <a:p>
            <a:pPr>
              <a:defRPr/>
            </a:pPr>
            <a:r>
              <a:rPr lang="en-US" sz="2100" dirty="0">
                <a:solidFill>
                  <a:srgbClr val="454545"/>
                </a:solidFill>
              </a:rPr>
              <a:t>Business Flow Recommendation</a:t>
            </a:r>
          </a:p>
          <a:p>
            <a:pPr>
              <a:defRPr/>
            </a:pPr>
            <a:endParaRPr lang="en-US" sz="1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3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494498" y="303209"/>
            <a:ext cx="6172200" cy="585788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Source Sans Pro Light" charset="0"/>
                <a:ea typeface="ＭＳ Ｐゴシック" charset="-128"/>
              </a:rPr>
              <a:t>Phase One Methodology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432983" y="1200151"/>
          <a:ext cx="3486150" cy="91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369219" y="2343151"/>
            <a:ext cx="6378179" cy="223123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u="sng" dirty="0">
                <a:solidFill>
                  <a:srgbClr val="454545"/>
                </a:solidFill>
              </a:rPr>
              <a:t>Application Configuration</a:t>
            </a:r>
          </a:p>
          <a:p>
            <a:pPr>
              <a:defRPr/>
            </a:pPr>
            <a:r>
              <a:rPr lang="en-US" sz="2100" dirty="0">
                <a:solidFill>
                  <a:srgbClr val="454545"/>
                </a:solidFill>
              </a:rPr>
              <a:t>System Setup</a:t>
            </a:r>
          </a:p>
          <a:p>
            <a:pPr>
              <a:defRPr/>
            </a:pPr>
            <a:r>
              <a:rPr lang="en-US" sz="2100" dirty="0">
                <a:solidFill>
                  <a:srgbClr val="454545"/>
                </a:solidFill>
              </a:rPr>
              <a:t>Extended Prototyping</a:t>
            </a:r>
          </a:p>
          <a:p>
            <a:pPr>
              <a:defRPr/>
            </a:pPr>
            <a:r>
              <a:rPr lang="en-US" sz="2100" dirty="0">
                <a:solidFill>
                  <a:srgbClr val="454545"/>
                </a:solidFill>
              </a:rPr>
              <a:t>Develop Test Scripts</a:t>
            </a:r>
          </a:p>
          <a:p>
            <a:pPr>
              <a:defRPr/>
            </a:pPr>
            <a:r>
              <a:rPr lang="en-US" sz="2100" dirty="0">
                <a:solidFill>
                  <a:srgbClr val="454545"/>
                </a:solidFill>
              </a:rPr>
              <a:t>Initiate Data Cleansing and Conversion Routines</a:t>
            </a:r>
          </a:p>
        </p:txBody>
      </p:sp>
    </p:spTree>
    <p:extLst>
      <p:ext uri="{BB962C8B-B14F-4D97-AF65-F5344CB8AC3E}">
        <p14:creationId xmlns:p14="http://schemas.microsoft.com/office/powerpoint/2010/main" val="10066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494498" y="385762"/>
            <a:ext cx="6172200" cy="585788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Source Sans Pro Light" charset="0"/>
                <a:ea typeface="ＭＳ Ｐゴシック" charset="-128"/>
              </a:rPr>
              <a:t>Phase One Methodology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428750" y="1200151"/>
          <a:ext cx="3514725" cy="91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1369219" y="2343151"/>
            <a:ext cx="6378179" cy="22312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400" b="1" u="sng">
                <a:solidFill>
                  <a:srgbClr val="454545"/>
                </a:solidFill>
                <a:ea typeface="ＭＳ Ｐゴシック" charset="-128"/>
              </a:rPr>
              <a:t>Testing &amp; Preparation</a:t>
            </a:r>
          </a:p>
          <a:p>
            <a:pPr marL="0" indent="0"/>
            <a:r>
              <a:rPr lang="en-US" altLang="en-US" sz="2100">
                <a:solidFill>
                  <a:srgbClr val="454545"/>
                </a:solidFill>
                <a:ea typeface="ＭＳ Ｐゴシック" charset="-128"/>
              </a:rPr>
              <a:t>Unit Testing – Individual modules/functions</a:t>
            </a:r>
          </a:p>
          <a:p>
            <a:pPr marL="0" indent="0"/>
            <a:r>
              <a:rPr lang="en-US" altLang="en-US" sz="2100">
                <a:solidFill>
                  <a:srgbClr val="454545"/>
                </a:solidFill>
                <a:ea typeface="ＭＳ Ｐゴシック" charset="-128"/>
              </a:rPr>
              <a:t>Integration Testing – End-to-End Flow (Order to Cash)</a:t>
            </a:r>
          </a:p>
          <a:p>
            <a:pPr marL="0" indent="0"/>
            <a:r>
              <a:rPr lang="en-US" altLang="en-US" sz="2100">
                <a:solidFill>
                  <a:srgbClr val="454545"/>
                </a:solidFill>
                <a:ea typeface="ＭＳ Ｐゴシック" charset="-128"/>
              </a:rPr>
              <a:t>User Acceptance Testing – Mock Go-Live</a:t>
            </a:r>
          </a:p>
          <a:p>
            <a:pPr marL="0" indent="0"/>
            <a:r>
              <a:rPr lang="en-US" altLang="en-US" sz="2100">
                <a:solidFill>
                  <a:srgbClr val="454545"/>
                </a:solidFill>
                <a:ea typeface="ＭＳ Ｐゴシック" charset="-128"/>
              </a:rPr>
              <a:t>Full Life Cycle Simulations</a:t>
            </a:r>
          </a:p>
          <a:p>
            <a:pPr marL="0" indent="0"/>
            <a:r>
              <a:rPr lang="en-US" altLang="en-US" sz="2100">
                <a:solidFill>
                  <a:srgbClr val="454545"/>
                </a:solidFill>
                <a:ea typeface="ＭＳ Ｐゴシック" charset="-128"/>
              </a:rPr>
              <a:t>End User Training</a:t>
            </a:r>
          </a:p>
        </p:txBody>
      </p:sp>
    </p:spTree>
    <p:extLst>
      <p:ext uri="{BB962C8B-B14F-4D97-AF65-F5344CB8AC3E}">
        <p14:creationId xmlns:p14="http://schemas.microsoft.com/office/powerpoint/2010/main" val="17909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504124" y="303209"/>
            <a:ext cx="6172200" cy="585788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Source Sans Pro Light" charset="0"/>
                <a:ea typeface="ＭＳ Ｐゴシック" charset="-128"/>
              </a:rPr>
              <a:t>Phase One Methodology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428750" y="1200151"/>
          <a:ext cx="3514725" cy="91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369219" y="2343151"/>
            <a:ext cx="6378179" cy="22312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400" b="1" u="sng" dirty="0">
                <a:solidFill>
                  <a:srgbClr val="454545"/>
                </a:solidFill>
              </a:rPr>
              <a:t>Deployment &amp; Support</a:t>
            </a:r>
          </a:p>
          <a:p>
            <a:pPr>
              <a:defRPr/>
            </a:pPr>
            <a:r>
              <a:rPr lang="en-US" sz="2100" dirty="0">
                <a:solidFill>
                  <a:srgbClr val="454545"/>
                </a:solidFill>
              </a:rPr>
              <a:t>Setup Production Environment</a:t>
            </a:r>
          </a:p>
          <a:p>
            <a:pPr>
              <a:defRPr/>
            </a:pPr>
            <a:r>
              <a:rPr lang="en-US" sz="2100" dirty="0">
                <a:solidFill>
                  <a:srgbClr val="454545"/>
                </a:solidFill>
              </a:rPr>
              <a:t>Convert Live Data</a:t>
            </a:r>
          </a:p>
          <a:p>
            <a:pPr>
              <a:defRPr/>
            </a:pPr>
            <a:r>
              <a:rPr lang="en-US" sz="2100" dirty="0">
                <a:solidFill>
                  <a:srgbClr val="454545"/>
                </a:solidFill>
              </a:rPr>
              <a:t>GO-LIVE!</a:t>
            </a:r>
          </a:p>
          <a:p>
            <a:pPr>
              <a:defRPr/>
            </a:pPr>
            <a:r>
              <a:rPr lang="en-US" sz="2100" dirty="0">
                <a:solidFill>
                  <a:srgbClr val="454545"/>
                </a:solidFill>
              </a:rPr>
              <a:t>Post Go-Live Support</a:t>
            </a:r>
          </a:p>
          <a:p>
            <a:pPr>
              <a:defRPr/>
            </a:pPr>
            <a:r>
              <a:rPr lang="en-US" sz="2100" dirty="0">
                <a:solidFill>
                  <a:srgbClr val="454545"/>
                </a:solidFill>
              </a:rPr>
              <a:t>Project Closeout</a:t>
            </a:r>
          </a:p>
          <a:p>
            <a:pPr lvl="1">
              <a:defRPr/>
            </a:pP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6084" name="Picture 5" descr="check-mark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94" y="3274219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4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484873" y="322460"/>
            <a:ext cx="6172200" cy="585788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Source Sans Pro Light" charset="0"/>
                <a:ea typeface="ＭＳ Ｐゴシック" charset="-128"/>
              </a:rPr>
              <a:t>Gate Reviews &amp; Signoffs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28800" y="1543050"/>
          <a:ext cx="5372100" cy="1895480"/>
        </p:xfrm>
        <a:graphic>
          <a:graphicData uri="http://schemas.openxmlformats.org/drawingml/2006/table">
            <a:tbl>
              <a:tblPr/>
              <a:tblGrid>
                <a:gridCol w="1373981"/>
                <a:gridCol w="3998119"/>
              </a:tblGrid>
              <a:tr h="236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Phase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35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Acceptance Required</a:t>
                      </a: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35E"/>
                    </a:solidFill>
                  </a:tcPr>
                </a:tc>
              </a:tr>
              <a:tr h="236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Project Kickoff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MSA and SOW are signed and approved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Project Initiation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Requirements Traceability Matrix is signed off as complete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Unit Testing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Unit Testing is completed and signed off as complete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Integration Testing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Integration Testing is completed and signed off as complete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UAT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User Acceptance Testing is signed off as complete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Deployment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System Acceptance Certificate is signed off as complete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Project Closeout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7E7E7E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Project Closeout Certificate is signed off as complete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737248" y="1333501"/>
            <a:ext cx="4102894" cy="859631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Source Sans Pro Light" charset="0"/>
                <a:ea typeface="ＭＳ Ｐゴシック" charset="-128"/>
              </a:rPr>
              <a:t>Organizational Change</a:t>
            </a:r>
          </a:p>
        </p:txBody>
      </p:sp>
    </p:spTree>
    <p:extLst>
      <p:ext uri="{BB962C8B-B14F-4D97-AF65-F5344CB8AC3E}">
        <p14:creationId xmlns:p14="http://schemas.microsoft.com/office/powerpoint/2010/main" val="1470161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1225296"/>
            <a:ext cx="5314784" cy="3251454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Headquarters in Plano, TX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Extensive </a:t>
            </a:r>
            <a:r>
              <a:rPr lang="en-US" altLang="en-US" dirty="0" smtClean="0"/>
              <a:t>Manufacturing</a:t>
            </a:r>
            <a:r>
              <a:rPr lang="en-US" altLang="en-US" dirty="0" smtClean="0"/>
              <a:t> </a:t>
            </a:r>
            <a:r>
              <a:rPr lang="en-US" altLang="en-US" dirty="0" smtClean="0"/>
              <a:t>Expertise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“Tier One” ERP backgrounds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Flexible </a:t>
            </a:r>
            <a:r>
              <a:rPr lang="en-US" altLang="en-US" dirty="0"/>
              <a:t>Implementation </a:t>
            </a:r>
            <a:r>
              <a:rPr lang="en-US" altLang="en-US" dirty="0" smtClean="0"/>
              <a:t>Options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Employee owned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85 Customers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25 Employees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Vested Group – Integrity, Respect, Diligence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4128" y="1528798"/>
            <a:ext cx="4131089" cy="309831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83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522685" y="342624"/>
            <a:ext cx="6172200" cy="585788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Source Sans Pro Light" charset="0"/>
                <a:ea typeface="ＭＳ Ｐゴシック" charset="-128"/>
              </a:rPr>
              <a:t>Change Management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71639" y="922656"/>
            <a:ext cx="6172200" cy="364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75" dirty="0">
                <a:solidFill>
                  <a:schemeClr val="tx1"/>
                </a:solidFill>
                <a:latin typeface="+mn-lt"/>
              </a:rPr>
              <a:t>Change Curve: </a:t>
            </a:r>
            <a:r>
              <a:rPr lang="en-US" sz="1275" b="1" dirty="0">
                <a:solidFill>
                  <a:schemeClr val="accent2"/>
                </a:solidFill>
                <a:latin typeface="+mn-lt"/>
              </a:rPr>
              <a:t>How People Respond to Change</a:t>
            </a:r>
          </a:p>
        </p:txBody>
      </p:sp>
      <p:sp>
        <p:nvSpPr>
          <p:cNvPr id="49155" name="Freeform 9"/>
          <p:cNvSpPr>
            <a:spLocks/>
          </p:cNvSpPr>
          <p:nvPr/>
        </p:nvSpPr>
        <p:spPr bwMode="auto">
          <a:xfrm>
            <a:off x="1656160" y="1762126"/>
            <a:ext cx="6001940" cy="2937272"/>
          </a:xfrm>
          <a:custGeom>
            <a:avLst/>
            <a:gdLst>
              <a:gd name="T0" fmla="*/ 0 w 5041"/>
              <a:gd name="T1" fmla="*/ 2147483646 h 2467"/>
              <a:gd name="T2" fmla="*/ 2147483646 w 5041"/>
              <a:gd name="T3" fmla="*/ 2147483646 h 2467"/>
              <a:gd name="T4" fmla="*/ 2147483646 w 5041"/>
              <a:gd name="T5" fmla="*/ 2147483646 h 2467"/>
              <a:gd name="T6" fmla="*/ 2147483646 w 5041"/>
              <a:gd name="T7" fmla="*/ 2147483646 h 2467"/>
              <a:gd name="T8" fmla="*/ 2147483646 w 5041"/>
              <a:gd name="T9" fmla="*/ 2147483646 h 2467"/>
              <a:gd name="T10" fmla="*/ 2147483646 w 5041"/>
              <a:gd name="T11" fmla="*/ 2147483646 h 2467"/>
              <a:gd name="T12" fmla="*/ 2147483646 w 5041"/>
              <a:gd name="T13" fmla="*/ 2147483646 h 2467"/>
              <a:gd name="T14" fmla="*/ 2147483646 w 5041"/>
              <a:gd name="T15" fmla="*/ 2147483646 h 2467"/>
              <a:gd name="T16" fmla="*/ 2147483646 w 5041"/>
              <a:gd name="T17" fmla="*/ 2147483646 h 2467"/>
              <a:gd name="T18" fmla="*/ 2147483646 w 5041"/>
              <a:gd name="T19" fmla="*/ 2147483646 h 2467"/>
              <a:gd name="T20" fmla="*/ 2147483646 w 5041"/>
              <a:gd name="T21" fmla="*/ 2147483646 h 2467"/>
              <a:gd name="T22" fmla="*/ 2147483646 w 5041"/>
              <a:gd name="T23" fmla="*/ 2147483646 h 2467"/>
              <a:gd name="T24" fmla="*/ 2147483646 w 5041"/>
              <a:gd name="T25" fmla="*/ 2147483646 h 2467"/>
              <a:gd name="T26" fmla="*/ 2147483646 w 5041"/>
              <a:gd name="T27" fmla="*/ 2147483646 h 2467"/>
              <a:gd name="T28" fmla="*/ 2147483646 w 5041"/>
              <a:gd name="T29" fmla="*/ 2147483646 h 2467"/>
              <a:gd name="T30" fmla="*/ 2147483646 w 5041"/>
              <a:gd name="T31" fmla="*/ 2147483646 h 2467"/>
              <a:gd name="T32" fmla="*/ 2147483646 w 5041"/>
              <a:gd name="T33" fmla="*/ 0 h 24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41"/>
              <a:gd name="T52" fmla="*/ 0 h 2467"/>
              <a:gd name="T53" fmla="*/ 5041 w 5041"/>
              <a:gd name="T54" fmla="*/ 2467 h 24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41" h="2467">
                <a:moveTo>
                  <a:pt x="0" y="900"/>
                </a:moveTo>
                <a:lnTo>
                  <a:pt x="1701" y="900"/>
                </a:lnTo>
                <a:lnTo>
                  <a:pt x="1944" y="1323"/>
                </a:lnTo>
                <a:lnTo>
                  <a:pt x="2025" y="1116"/>
                </a:lnTo>
                <a:lnTo>
                  <a:pt x="2196" y="1710"/>
                </a:lnTo>
                <a:lnTo>
                  <a:pt x="2277" y="1503"/>
                </a:lnTo>
                <a:lnTo>
                  <a:pt x="2457" y="2088"/>
                </a:lnTo>
                <a:lnTo>
                  <a:pt x="2520" y="1890"/>
                </a:lnTo>
                <a:lnTo>
                  <a:pt x="2691" y="2466"/>
                </a:lnTo>
                <a:lnTo>
                  <a:pt x="2871" y="1899"/>
                </a:lnTo>
                <a:lnTo>
                  <a:pt x="2952" y="2097"/>
                </a:lnTo>
                <a:lnTo>
                  <a:pt x="3141" y="1476"/>
                </a:lnTo>
                <a:lnTo>
                  <a:pt x="3294" y="1611"/>
                </a:lnTo>
                <a:lnTo>
                  <a:pt x="3348" y="1107"/>
                </a:lnTo>
                <a:lnTo>
                  <a:pt x="3438" y="1323"/>
                </a:lnTo>
                <a:lnTo>
                  <a:pt x="3636" y="756"/>
                </a:lnTo>
                <a:lnTo>
                  <a:pt x="5040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759744" y="2320529"/>
            <a:ext cx="1046760" cy="43906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Uninformed </a:t>
            </a:r>
          </a:p>
          <a:p>
            <a:pPr eaLnBrk="1" hangingPunct="1">
              <a:defRPr/>
            </a:pPr>
            <a:r>
              <a:rPr lang="en-US" sz="1200" b="1" dirty="0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  Optimism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331244" y="2834879"/>
            <a:ext cx="1221488" cy="43906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Immobilization</a:t>
            </a:r>
          </a:p>
          <a:p>
            <a:pPr eaLnBrk="1" hangingPunct="1">
              <a:defRPr/>
            </a:pPr>
            <a:r>
              <a:rPr lang="en-US" sz="1200" b="1" dirty="0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       and Denial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302794" y="3806429"/>
            <a:ext cx="944168" cy="25439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sz="1200" b="1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Bargaining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788444" y="4263629"/>
            <a:ext cx="1643077" cy="25439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Informed Pessimism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017294" y="4263629"/>
            <a:ext cx="676274" cy="25439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Testing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360194" y="3863579"/>
            <a:ext cx="1344919" cy="25439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sz="1200" b="1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Hopeful Realism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645944" y="3406379"/>
            <a:ext cx="1000274" cy="25439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sz="1200" b="1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Acceptance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5931694" y="2892029"/>
            <a:ext cx="1551707" cy="25439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sz="1200" b="1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Informed Optimism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6331744" y="2491979"/>
            <a:ext cx="1655902" cy="25439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sz="1200" b="1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Initiative Completion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5543550" y="1815704"/>
            <a:ext cx="1409700" cy="43906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9056" tIns="34529" rIns="69056" bIns="34529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Continuous Improvement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417094" y="3349229"/>
            <a:ext cx="583493" cy="25439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sz="1200" b="1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Anger</a:t>
            </a:r>
          </a:p>
        </p:txBody>
      </p:sp>
      <p:sp>
        <p:nvSpPr>
          <p:cNvPr id="49167" name="Rectangle 22"/>
          <p:cNvSpPr>
            <a:spLocks noChangeArrowheads="1"/>
          </p:cNvSpPr>
          <p:nvPr/>
        </p:nvSpPr>
        <p:spPr bwMode="auto">
          <a:xfrm>
            <a:off x="412031" y="1350879"/>
            <a:ext cx="5147072" cy="87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4" tIns="30956" rIns="64294" bIns="30956">
            <a:spAutoFit/>
          </a:bodyPr>
          <a:lstStyle>
            <a:lvl1pPr defTabSz="865188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865188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865188">
              <a:spcBef>
                <a:spcPct val="20000"/>
              </a:spcBef>
              <a:buFont typeface="Arial" charset="0"/>
              <a:buChar char="•"/>
              <a:defRPr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865188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865188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chemeClr val="tx1"/>
                </a:solidFill>
              </a:rPr>
              <a:t>There is a predictable drop-off in performance due to the implementation of new processes and systems. The response is a natural reaction to major change. Targeted performance can be achieved by proactively managing the organizational change.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FontTx/>
              <a:buNone/>
            </a:pPr>
            <a:endParaRPr lang="en-US" altLang="en-US" sz="900" i="1" dirty="0">
              <a:solidFill>
                <a:srgbClr val="000000"/>
              </a:solidFill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4572001" y="4786313"/>
            <a:ext cx="702115" cy="25439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accent4"/>
                </a:solidFill>
                <a:ea typeface="ＭＳ Ｐゴシック" charset="0"/>
                <a:cs typeface="ＭＳ Ｐゴシック" charset="0"/>
              </a:rPr>
              <a:t>Despair</a:t>
            </a:r>
          </a:p>
        </p:txBody>
      </p:sp>
    </p:spTree>
    <p:extLst>
      <p:ext uri="{BB962C8B-B14F-4D97-AF65-F5344CB8AC3E}">
        <p14:creationId xmlns:p14="http://schemas.microsoft.com/office/powerpoint/2010/main" val="6510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542624" y="332085"/>
            <a:ext cx="6172200" cy="585788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Source Sans Pro Light" charset="0"/>
                <a:ea typeface="ＭＳ Ｐゴシック" charset="-128"/>
              </a:rPr>
              <a:t>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69219" y="1006079"/>
            <a:ext cx="6378179" cy="37254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ct val="30000"/>
              </a:spcAft>
              <a:buSzPct val="75000"/>
            </a:pPr>
            <a:r>
              <a:rPr lang="en-US" altLang="en-US" sz="1350" b="1">
                <a:solidFill>
                  <a:srgbClr val="5C5C5C"/>
                </a:solidFill>
                <a:ea typeface="ＭＳ Ｐゴシック" charset="-128"/>
              </a:rPr>
              <a:t>Take Ownership…</a:t>
            </a:r>
            <a:r>
              <a:rPr lang="en-US" altLang="en-US" sz="1350">
                <a:solidFill>
                  <a:srgbClr val="5C5C5C"/>
                </a:solidFill>
                <a:ea typeface="ＭＳ Ｐゴシック" charset="-128"/>
              </a:rPr>
              <a:t> take initiative and don’t pass the buck if you could easily resolve an issue or help a team member when it makes sense to do so. Remember the system belongs to you.</a:t>
            </a:r>
          </a:p>
          <a:p>
            <a:pPr>
              <a:lnSpc>
                <a:spcPct val="90000"/>
              </a:lnSpc>
              <a:spcAft>
                <a:spcPct val="30000"/>
              </a:spcAft>
              <a:buSzPct val="75000"/>
            </a:pPr>
            <a:r>
              <a:rPr lang="en-US" altLang="en-US" sz="1350" b="1">
                <a:solidFill>
                  <a:srgbClr val="5C5C5C"/>
                </a:solidFill>
                <a:ea typeface="ＭＳ Ｐゴシック" charset="-128"/>
              </a:rPr>
              <a:t>Stay Flexible…</a:t>
            </a:r>
            <a:r>
              <a:rPr lang="en-US" altLang="en-US" sz="1350">
                <a:solidFill>
                  <a:srgbClr val="5C5C5C"/>
                </a:solidFill>
                <a:ea typeface="ＭＳ Ｐゴシック" charset="-128"/>
              </a:rPr>
              <a:t> be willing to try doing things differently; anticipate and be open to change for the better. Keep smiling and </a:t>
            </a:r>
            <a:r>
              <a:rPr lang="en-US" altLang="en-US" sz="1350" u="sng">
                <a:solidFill>
                  <a:srgbClr val="5C5C5C"/>
                </a:solidFill>
                <a:ea typeface="ＭＳ Ｐゴシック" charset="-128"/>
              </a:rPr>
              <a:t>maintain a positive attitude</a:t>
            </a:r>
            <a:r>
              <a:rPr lang="en-US" altLang="en-US" sz="1350">
                <a:solidFill>
                  <a:srgbClr val="5C5C5C"/>
                </a:solidFill>
                <a:ea typeface="ＭＳ Ｐゴシック" charset="-128"/>
              </a:rPr>
              <a:t>.</a:t>
            </a:r>
          </a:p>
          <a:p>
            <a:pPr>
              <a:lnSpc>
                <a:spcPct val="90000"/>
              </a:lnSpc>
              <a:spcAft>
                <a:spcPct val="30000"/>
              </a:spcAft>
              <a:buSzPct val="75000"/>
            </a:pPr>
            <a:r>
              <a:rPr lang="en-US" altLang="en-US" sz="1350" b="1">
                <a:solidFill>
                  <a:srgbClr val="5C5C5C"/>
                </a:solidFill>
                <a:ea typeface="ＭＳ Ｐゴシック" charset="-128"/>
              </a:rPr>
              <a:t>Apply </a:t>
            </a:r>
            <a:r>
              <a:rPr lang="ja-JP" altLang="en-US" sz="1350" b="1">
                <a:solidFill>
                  <a:srgbClr val="5C5C5C"/>
                </a:solidFill>
                <a:ea typeface="ＭＳ Ｐゴシック" charset="-128"/>
              </a:rPr>
              <a:t>“</a:t>
            </a:r>
            <a:r>
              <a:rPr lang="en-US" altLang="ja-JP" sz="1350" b="1">
                <a:solidFill>
                  <a:srgbClr val="5C5C5C"/>
                </a:solidFill>
                <a:ea typeface="ＭＳ Ｐゴシック" charset="-128"/>
              </a:rPr>
              <a:t>SPF</a:t>
            </a:r>
            <a:r>
              <a:rPr lang="ja-JP" altLang="en-US" sz="1350" b="1">
                <a:solidFill>
                  <a:srgbClr val="5C5C5C"/>
                </a:solidFill>
                <a:ea typeface="ＭＳ Ｐゴシック" charset="-128"/>
              </a:rPr>
              <a:t>”</a:t>
            </a:r>
            <a:r>
              <a:rPr lang="en-US" altLang="ja-JP" sz="1350" b="1">
                <a:solidFill>
                  <a:srgbClr val="5C5C5C"/>
                </a:solidFill>
                <a:ea typeface="ＭＳ Ｐゴシック" charset="-128"/>
              </a:rPr>
              <a:t>…</a:t>
            </a:r>
            <a:r>
              <a:rPr lang="en-US" altLang="ja-JP" sz="1350">
                <a:solidFill>
                  <a:srgbClr val="5C5C5C"/>
                </a:solidFill>
                <a:ea typeface="ＭＳ Ｐゴシック" charset="-128"/>
              </a:rPr>
              <a:t> whenever possible, we want to strive for simplification, purification and focus; standard functionality is the goal with no customizations and minimal bells and whistles.</a:t>
            </a:r>
          </a:p>
          <a:p>
            <a:pPr>
              <a:lnSpc>
                <a:spcPct val="90000"/>
              </a:lnSpc>
              <a:spcAft>
                <a:spcPct val="30000"/>
              </a:spcAft>
              <a:buSzPct val="75000"/>
            </a:pPr>
            <a:r>
              <a:rPr lang="en-US" altLang="en-US" sz="1350" b="1">
                <a:solidFill>
                  <a:srgbClr val="5C5C5C"/>
                </a:solidFill>
                <a:ea typeface="ＭＳ Ｐゴシック" charset="-128"/>
              </a:rPr>
              <a:t>Think Big Picture… </a:t>
            </a:r>
            <a:r>
              <a:rPr lang="en-US" altLang="en-US" sz="1350">
                <a:solidFill>
                  <a:srgbClr val="5C5C5C"/>
                </a:solidFill>
                <a:ea typeface="ＭＳ Ｐゴシック" charset="-128"/>
              </a:rPr>
              <a:t>think how your work affects everyone in your department as well as other departments in the company…AND globally (think systematically)</a:t>
            </a:r>
          </a:p>
          <a:p>
            <a:pPr>
              <a:lnSpc>
                <a:spcPct val="90000"/>
              </a:lnSpc>
              <a:spcAft>
                <a:spcPct val="30000"/>
              </a:spcAft>
              <a:buSzPct val="75000"/>
            </a:pPr>
            <a:r>
              <a:rPr lang="en-US" altLang="en-US" sz="1350" b="1">
                <a:solidFill>
                  <a:srgbClr val="5C5C5C"/>
                </a:solidFill>
                <a:ea typeface="ＭＳ Ｐゴシック" charset="-128"/>
              </a:rPr>
              <a:t>Act as a Team…</a:t>
            </a:r>
            <a:r>
              <a:rPr lang="en-US" altLang="en-US" sz="1350">
                <a:solidFill>
                  <a:srgbClr val="5C5C5C"/>
                </a:solidFill>
                <a:ea typeface="ＭＳ Ｐゴシック" charset="-128"/>
              </a:rPr>
              <a:t> teamwork is crucial; we achieve more as a team than we ever can working as individuals.</a:t>
            </a:r>
          </a:p>
          <a:p>
            <a:pPr>
              <a:lnSpc>
                <a:spcPct val="90000"/>
              </a:lnSpc>
              <a:spcAft>
                <a:spcPct val="30000"/>
              </a:spcAft>
              <a:buSzPct val="75000"/>
            </a:pPr>
            <a:r>
              <a:rPr lang="en-US" altLang="en-US" sz="1350" b="1">
                <a:solidFill>
                  <a:srgbClr val="5C5C5C"/>
                </a:solidFill>
                <a:ea typeface="ＭＳ Ｐゴシック" charset="-128"/>
              </a:rPr>
              <a:t>Maintain Open Communication…</a:t>
            </a:r>
            <a:r>
              <a:rPr lang="en-US" altLang="en-US" sz="1350">
                <a:solidFill>
                  <a:srgbClr val="5C5C5C"/>
                </a:solidFill>
                <a:ea typeface="ＭＳ Ｐゴシック" charset="-128"/>
              </a:rPr>
              <a:t> continuous, two way communication is crucial; constantly provide honest and useful feedback.</a:t>
            </a:r>
          </a:p>
          <a:p>
            <a:pPr>
              <a:lnSpc>
                <a:spcPct val="90000"/>
              </a:lnSpc>
              <a:spcAft>
                <a:spcPct val="30000"/>
              </a:spcAft>
              <a:buSzPct val="75000"/>
            </a:pPr>
            <a:r>
              <a:rPr lang="en-US" altLang="en-US" sz="1350" b="1">
                <a:solidFill>
                  <a:srgbClr val="5C5C5C"/>
                </a:solidFill>
                <a:ea typeface="ＭＳ Ｐゴシック" charset="-128"/>
              </a:rPr>
              <a:t>Identify Solutions…</a:t>
            </a:r>
            <a:r>
              <a:rPr lang="en-US" altLang="en-US" sz="1350">
                <a:solidFill>
                  <a:srgbClr val="5C5C5C"/>
                </a:solidFill>
                <a:ea typeface="ＭＳ Ｐゴシック" charset="-128"/>
              </a:rPr>
              <a:t> be proactive in looking for answers; seek out resolution of obstacles you face.</a:t>
            </a:r>
            <a:endParaRPr lang="en-US" altLang="en-US" sz="1350" b="1">
              <a:solidFill>
                <a:srgbClr val="5C5C5C"/>
              </a:solidFill>
              <a:ea typeface="ＭＳ Ｐゴシック" charset="-128"/>
            </a:endParaRPr>
          </a:p>
          <a:p>
            <a:endParaRPr lang="en-US" altLang="en-US" sz="12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91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494498" y="332084"/>
            <a:ext cx="6172200" cy="585788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Source Sans Pro Light" charset="0"/>
                <a:ea typeface="ＭＳ Ｐゴシック" charset="-128"/>
              </a:rPr>
              <a:t>Project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27711" y="1018687"/>
            <a:ext cx="6174581" cy="391358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>
                <a:solidFill>
                  <a:srgbClr val="5C5C5C"/>
                </a:solidFill>
                <a:ea typeface="ＭＳ Ｐゴシック" charset="-128"/>
              </a:rPr>
              <a:t>Scope creep</a:t>
            </a:r>
          </a:p>
          <a:p>
            <a:r>
              <a:rPr lang="en-US" altLang="en-US">
                <a:solidFill>
                  <a:srgbClr val="5C5C5C"/>
                </a:solidFill>
                <a:ea typeface="ＭＳ Ｐゴシック" charset="-128"/>
              </a:rPr>
              <a:t>Delayed decision-making</a:t>
            </a:r>
          </a:p>
          <a:p>
            <a:r>
              <a:rPr lang="en-US" altLang="en-US">
                <a:solidFill>
                  <a:srgbClr val="5C5C5C"/>
                </a:solidFill>
                <a:ea typeface="ＭＳ Ｐゴシック" charset="-128"/>
              </a:rPr>
              <a:t>Lack of Executive leadership</a:t>
            </a:r>
          </a:p>
          <a:p>
            <a:r>
              <a:rPr lang="en-US" altLang="en-US">
                <a:solidFill>
                  <a:srgbClr val="5C5C5C"/>
                </a:solidFill>
                <a:ea typeface="ＭＳ Ｐゴシック" charset="-128"/>
              </a:rPr>
              <a:t>Conversely, Leadership Chaos</a:t>
            </a:r>
          </a:p>
          <a:p>
            <a:r>
              <a:rPr lang="en-US" altLang="en-US">
                <a:solidFill>
                  <a:srgbClr val="5C5C5C"/>
                </a:solidFill>
                <a:ea typeface="ＭＳ Ｐゴシック" charset="-128"/>
              </a:rPr>
              <a:t>People affected by change have little input</a:t>
            </a:r>
          </a:p>
          <a:p>
            <a:r>
              <a:rPr lang="en-US" altLang="en-US">
                <a:solidFill>
                  <a:srgbClr val="5C5C5C"/>
                </a:solidFill>
                <a:ea typeface="ＭＳ Ｐゴシック" charset="-128"/>
              </a:rPr>
              <a:t>Lack of critical skills</a:t>
            </a:r>
          </a:p>
          <a:p>
            <a:r>
              <a:rPr lang="en-US" altLang="en-US">
                <a:solidFill>
                  <a:srgbClr val="5C5C5C"/>
                </a:solidFill>
                <a:ea typeface="ＭＳ Ｐゴシック" charset="-128"/>
              </a:rPr>
              <a:t>Retention and morale problems</a:t>
            </a:r>
          </a:p>
          <a:p>
            <a:r>
              <a:rPr lang="en-US" altLang="en-US">
                <a:solidFill>
                  <a:srgbClr val="5C5C5C"/>
                </a:solidFill>
                <a:ea typeface="ＭＳ Ｐゴシック" charset="-128"/>
              </a:rPr>
              <a:t>Simultaneous, multiple initiatives (even within a single project)</a:t>
            </a:r>
          </a:p>
          <a:p>
            <a:r>
              <a:rPr lang="en-US" altLang="en-US">
                <a:solidFill>
                  <a:srgbClr val="5C5C5C"/>
                </a:solidFill>
                <a:ea typeface="ＭＳ Ｐゴシック" charset="-128"/>
              </a:rPr>
              <a:t>Interruptions of day-to-day operations</a:t>
            </a:r>
          </a:p>
          <a:p>
            <a:r>
              <a:rPr lang="en-US" altLang="en-US">
                <a:solidFill>
                  <a:srgbClr val="5C5C5C"/>
                </a:solidFill>
                <a:ea typeface="ＭＳ Ｐゴシック" charset="-128"/>
              </a:rPr>
              <a:t>Overly customizing to fit existing silos</a:t>
            </a:r>
          </a:p>
          <a:p>
            <a:endParaRPr lang="en-US" altLang="en-US" sz="165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6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455997" y="332085"/>
            <a:ext cx="6172200" cy="585788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Source Sans Pro Light" charset="0"/>
                <a:ea typeface="ＭＳ Ｐゴシック" charset="-128"/>
              </a:rPr>
              <a:t>Five Key Areas of User Adoption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5100181"/>
              </p:ext>
            </p:extLst>
          </p:nvPr>
        </p:nvGraphicFramePr>
        <p:xfrm>
          <a:off x="1369219" y="1145381"/>
          <a:ext cx="6378179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67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"/>
          <p:cNvSpPr>
            <a:spLocks noGrp="1"/>
          </p:cNvSpPr>
          <p:nvPr>
            <p:ph type="title"/>
          </p:nvPr>
        </p:nvSpPr>
        <p:spPr>
          <a:xfrm>
            <a:off x="484872" y="332085"/>
            <a:ext cx="6172200" cy="585788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Source Sans Pro Light" charset="0"/>
                <a:ea typeface="ＭＳ Ｐゴシック" charset="-128"/>
              </a:rPr>
              <a:t>Steps to Adoption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69219" y="1145381"/>
            <a:ext cx="6378179" cy="3429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100" dirty="0">
                <a:solidFill>
                  <a:srgbClr val="5C5C5C"/>
                </a:solidFill>
              </a:rPr>
              <a:t>Develop Go-Live Success Criteria</a:t>
            </a:r>
          </a:p>
          <a:p>
            <a:pPr>
              <a:defRPr/>
            </a:pPr>
            <a:r>
              <a:rPr lang="en-US" sz="2100" dirty="0">
                <a:solidFill>
                  <a:srgbClr val="5C5C5C"/>
                </a:solidFill>
              </a:rPr>
              <a:t>Conduct User Acceptance Testing</a:t>
            </a:r>
          </a:p>
          <a:p>
            <a:pPr>
              <a:defRPr/>
            </a:pPr>
            <a:r>
              <a:rPr lang="en-US" sz="2100" dirty="0">
                <a:solidFill>
                  <a:srgbClr val="5C5C5C"/>
                </a:solidFill>
              </a:rPr>
              <a:t>Develop Go-Live Training Support Plan</a:t>
            </a:r>
          </a:p>
          <a:p>
            <a:pPr>
              <a:defRPr/>
            </a:pPr>
            <a:r>
              <a:rPr lang="en-US" sz="2100" dirty="0">
                <a:solidFill>
                  <a:srgbClr val="5C5C5C"/>
                </a:solidFill>
              </a:rPr>
              <a:t>Conduct End User Training</a:t>
            </a:r>
          </a:p>
          <a:p>
            <a:pPr>
              <a:defRPr/>
            </a:pPr>
            <a:r>
              <a:rPr lang="en-US" sz="2100" dirty="0">
                <a:solidFill>
                  <a:srgbClr val="5C5C5C"/>
                </a:solidFill>
              </a:rPr>
              <a:t>Develop Continuing Education Plan</a:t>
            </a:r>
          </a:p>
          <a:p>
            <a:pPr>
              <a:defRPr/>
            </a:pPr>
            <a:r>
              <a:rPr lang="en-US" sz="2100" dirty="0">
                <a:solidFill>
                  <a:srgbClr val="5C5C5C"/>
                </a:solidFill>
              </a:rPr>
              <a:t>Establish On-Going Performance Criteria</a:t>
            </a:r>
          </a:p>
          <a:p>
            <a:pPr>
              <a:defRPr/>
            </a:pPr>
            <a:endParaRPr lang="en-US" sz="2100" dirty="0">
              <a:solidFill>
                <a:srgbClr val="5C5C5C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rgbClr val="5C5C5C"/>
                </a:solidFill>
              </a:rPr>
              <a:t>Review success criteria 30 days after Go-Live</a:t>
            </a:r>
          </a:p>
          <a:p>
            <a:pPr lvl="1">
              <a:defRPr/>
            </a:pPr>
            <a:r>
              <a:rPr lang="en-US" dirty="0" smtClean="0">
                <a:solidFill>
                  <a:srgbClr val="5C5C5C"/>
                </a:solidFill>
              </a:rPr>
              <a:t>Document and communicate performance expectations</a:t>
            </a:r>
          </a:p>
          <a:p>
            <a:pPr marL="0" indent="0">
              <a:buNone/>
              <a:defRPr/>
            </a:pPr>
            <a:endParaRPr lang="en-US" sz="1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9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2519363" y="3489723"/>
            <a:ext cx="0" cy="102631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>
                <a:latin typeface="Source Sans Pro Light" charset="0"/>
                <a:ea typeface="ＭＳ Ｐゴシック" charset="-128"/>
              </a:rPr>
              <a:t>Services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6624638" y="2895600"/>
            <a:ext cx="0" cy="167401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443050" y="1014023"/>
            <a:ext cx="6172200" cy="3643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75" dirty="0" smtClean="0">
                <a:solidFill>
                  <a:schemeClr val="tx1"/>
                </a:solidFill>
                <a:latin typeface="+mn-lt"/>
              </a:rPr>
              <a:t>We are here for you throughout your NetSuite journey</a:t>
            </a:r>
            <a:endParaRPr lang="en-US" sz="1275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03860" y="1491854"/>
            <a:ext cx="417909" cy="417909"/>
            <a:chOff x="7322925" y="1113826"/>
            <a:chExt cx="418280" cy="418280"/>
          </a:xfrm>
        </p:grpSpPr>
        <p:sp>
          <p:nvSpPr>
            <p:cNvPr id="37" name="Teardrop 36"/>
            <p:cNvSpPr/>
            <p:nvPr/>
          </p:nvSpPr>
          <p:spPr>
            <a:xfrm rot="8100000">
              <a:off x="7322925" y="1113826"/>
              <a:ext cx="418280" cy="41828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33810" name="Freeform 6"/>
            <p:cNvSpPr>
              <a:spLocks noEditPoints="1"/>
            </p:cNvSpPr>
            <p:nvPr/>
          </p:nvSpPr>
          <p:spPr bwMode="auto">
            <a:xfrm>
              <a:off x="7431874" y="1200224"/>
              <a:ext cx="209778" cy="230756"/>
            </a:xfrm>
            <a:custGeom>
              <a:avLst/>
              <a:gdLst>
                <a:gd name="T0" fmla="*/ 2147483646 w 376"/>
                <a:gd name="T1" fmla="*/ 2147483646 h 376"/>
                <a:gd name="T2" fmla="*/ 2147483646 w 376"/>
                <a:gd name="T3" fmla="*/ 2147483646 h 376"/>
                <a:gd name="T4" fmla="*/ 2147483646 w 376"/>
                <a:gd name="T5" fmla="*/ 2147483646 h 376"/>
                <a:gd name="T6" fmla="*/ 2147483646 w 376"/>
                <a:gd name="T7" fmla="*/ 2147483646 h 376"/>
                <a:gd name="T8" fmla="*/ 2147483646 w 376"/>
                <a:gd name="T9" fmla="*/ 2147483646 h 376"/>
                <a:gd name="T10" fmla="*/ 2147483646 w 376"/>
                <a:gd name="T11" fmla="*/ 2147483646 h 376"/>
                <a:gd name="T12" fmla="*/ 2147483646 w 376"/>
                <a:gd name="T13" fmla="*/ 2147483646 h 376"/>
                <a:gd name="T14" fmla="*/ 2147483646 w 376"/>
                <a:gd name="T15" fmla="*/ 0 h 376"/>
                <a:gd name="T16" fmla="*/ 2147483646 w 376"/>
                <a:gd name="T17" fmla="*/ 2147483646 h 376"/>
                <a:gd name="T18" fmla="*/ 2147483646 w 376"/>
                <a:gd name="T19" fmla="*/ 2147483646 h 376"/>
                <a:gd name="T20" fmla="*/ 2147483646 w 376"/>
                <a:gd name="T21" fmla="*/ 2147483646 h 376"/>
                <a:gd name="T22" fmla="*/ 2147483646 w 376"/>
                <a:gd name="T23" fmla="*/ 2147483646 h 376"/>
                <a:gd name="T24" fmla="*/ 2147483646 w 376"/>
                <a:gd name="T25" fmla="*/ 2147483646 h 376"/>
                <a:gd name="T26" fmla="*/ 2147483646 w 376"/>
                <a:gd name="T27" fmla="*/ 2147483646 h 376"/>
                <a:gd name="T28" fmla="*/ 2147483646 w 376"/>
                <a:gd name="T29" fmla="*/ 2147483646 h 376"/>
                <a:gd name="T30" fmla="*/ 0 w 376"/>
                <a:gd name="T31" fmla="*/ 2147483646 h 376"/>
                <a:gd name="T32" fmla="*/ 2147483646 w 376"/>
                <a:gd name="T33" fmla="*/ 2147483646 h 376"/>
                <a:gd name="T34" fmla="*/ 2147483646 w 376"/>
                <a:gd name="T35" fmla="*/ 2147483646 h 376"/>
                <a:gd name="T36" fmla="*/ 2147483646 w 376"/>
                <a:gd name="T37" fmla="*/ 2147483646 h 376"/>
                <a:gd name="T38" fmla="*/ 2147483646 w 376"/>
                <a:gd name="T39" fmla="*/ 2147483646 h 376"/>
                <a:gd name="T40" fmla="*/ 2147483646 w 376"/>
                <a:gd name="T41" fmla="*/ 2147483646 h 376"/>
                <a:gd name="T42" fmla="*/ 2147483646 w 376"/>
                <a:gd name="T43" fmla="*/ 2147483646 h 376"/>
                <a:gd name="T44" fmla="*/ 2147483646 w 376"/>
                <a:gd name="T45" fmla="*/ 2147483646 h 376"/>
                <a:gd name="T46" fmla="*/ 2147483646 w 376"/>
                <a:gd name="T47" fmla="*/ 2147483646 h 376"/>
                <a:gd name="T48" fmla="*/ 2147483646 w 376"/>
                <a:gd name="T49" fmla="*/ 2147483646 h 376"/>
                <a:gd name="T50" fmla="*/ 2147483646 w 376"/>
                <a:gd name="T51" fmla="*/ 2147483646 h 376"/>
                <a:gd name="T52" fmla="*/ 2147483646 w 376"/>
                <a:gd name="T53" fmla="*/ 2147483646 h 376"/>
                <a:gd name="T54" fmla="*/ 2147483646 w 376"/>
                <a:gd name="T55" fmla="*/ 2147483646 h 376"/>
                <a:gd name="T56" fmla="*/ 2147483646 w 376"/>
                <a:gd name="T57" fmla="*/ 2147483646 h 376"/>
                <a:gd name="T58" fmla="*/ 2147483646 w 376"/>
                <a:gd name="T59" fmla="*/ 2147483646 h 376"/>
                <a:gd name="T60" fmla="*/ 2147483646 w 376"/>
                <a:gd name="T61" fmla="*/ 2147483646 h 376"/>
                <a:gd name="T62" fmla="*/ 2147483646 w 376"/>
                <a:gd name="T63" fmla="*/ 2147483646 h 376"/>
                <a:gd name="T64" fmla="*/ 2147483646 w 376"/>
                <a:gd name="T65" fmla="*/ 2147483646 h 376"/>
                <a:gd name="T66" fmla="*/ 2147483646 w 376"/>
                <a:gd name="T67" fmla="*/ 2147483646 h 376"/>
                <a:gd name="T68" fmla="*/ 2147483646 w 376"/>
                <a:gd name="T69" fmla="*/ 2147483646 h 376"/>
                <a:gd name="T70" fmla="*/ 2147483646 w 376"/>
                <a:gd name="T71" fmla="*/ 2147483646 h 376"/>
                <a:gd name="T72" fmla="*/ 2147483646 w 376"/>
                <a:gd name="T73" fmla="*/ 2147483646 h 376"/>
                <a:gd name="T74" fmla="*/ 2147483646 w 376"/>
                <a:gd name="T75" fmla="*/ 2147483646 h 376"/>
                <a:gd name="T76" fmla="*/ 2147483646 w 376"/>
                <a:gd name="T77" fmla="*/ 2147483646 h 376"/>
                <a:gd name="T78" fmla="*/ 2147483646 w 376"/>
                <a:gd name="T79" fmla="*/ 2147483646 h 376"/>
                <a:gd name="T80" fmla="*/ 2147483646 w 376"/>
                <a:gd name="T81" fmla="*/ 2147483646 h 376"/>
                <a:gd name="T82" fmla="*/ 2147483646 w 376"/>
                <a:gd name="T83" fmla="*/ 2147483646 h 376"/>
                <a:gd name="T84" fmla="*/ 2147483646 w 376"/>
                <a:gd name="T85" fmla="*/ 2147483646 h 376"/>
                <a:gd name="T86" fmla="*/ 2147483646 w 376"/>
                <a:gd name="T87" fmla="*/ 2147483646 h 376"/>
                <a:gd name="T88" fmla="*/ 2147483646 w 376"/>
                <a:gd name="T89" fmla="*/ 2147483646 h 376"/>
                <a:gd name="T90" fmla="*/ 2147483646 w 376"/>
                <a:gd name="T91" fmla="*/ 2147483646 h 376"/>
                <a:gd name="T92" fmla="*/ 2147483646 w 376"/>
                <a:gd name="T93" fmla="*/ 2147483646 h 376"/>
                <a:gd name="T94" fmla="*/ 2147483646 w 376"/>
                <a:gd name="T95" fmla="*/ 2147483646 h 376"/>
                <a:gd name="T96" fmla="*/ 2147483646 w 376"/>
                <a:gd name="T97" fmla="*/ 2147483646 h 376"/>
                <a:gd name="T98" fmla="*/ 2147483646 w 376"/>
                <a:gd name="T99" fmla="*/ 2147483646 h 376"/>
                <a:gd name="T100" fmla="*/ 2147483646 w 376"/>
                <a:gd name="T101" fmla="*/ 2147483646 h 376"/>
                <a:gd name="T102" fmla="*/ 2147483646 w 376"/>
                <a:gd name="T103" fmla="*/ 2147483646 h 376"/>
                <a:gd name="T104" fmla="*/ 2147483646 w 376"/>
                <a:gd name="T105" fmla="*/ 2147483646 h 376"/>
                <a:gd name="T106" fmla="*/ 2147483646 w 376"/>
                <a:gd name="T107" fmla="*/ 2147483646 h 376"/>
                <a:gd name="T108" fmla="*/ 2147483646 w 376"/>
                <a:gd name="T109" fmla="*/ 2147483646 h 376"/>
                <a:gd name="T110" fmla="*/ 2147483646 w 376"/>
                <a:gd name="T111" fmla="*/ 2147483646 h 376"/>
                <a:gd name="T112" fmla="*/ 2147483646 w 376"/>
                <a:gd name="T113" fmla="*/ 2147483646 h 3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07944" y="1491854"/>
            <a:ext cx="417910" cy="417909"/>
            <a:chOff x="2708324" y="1506251"/>
            <a:chExt cx="418280" cy="418280"/>
          </a:xfrm>
        </p:grpSpPr>
        <p:sp>
          <p:nvSpPr>
            <p:cNvPr id="45" name="Teardrop 44"/>
            <p:cNvSpPr/>
            <p:nvPr/>
          </p:nvSpPr>
          <p:spPr>
            <a:xfrm rot="8100000">
              <a:off x="2708324" y="1506251"/>
              <a:ext cx="418280" cy="41828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33808" name="Freeform 16"/>
            <p:cNvSpPr>
              <a:spLocks noEditPoints="1"/>
            </p:cNvSpPr>
            <p:nvPr/>
          </p:nvSpPr>
          <p:spPr bwMode="auto">
            <a:xfrm>
              <a:off x="2796143" y="1604602"/>
              <a:ext cx="239343" cy="239070"/>
            </a:xfrm>
            <a:custGeom>
              <a:avLst/>
              <a:gdLst>
                <a:gd name="T0" fmla="*/ 2147483646 w 371"/>
                <a:gd name="T1" fmla="*/ 2147483646 h 370"/>
                <a:gd name="T2" fmla="*/ 2147483646 w 371"/>
                <a:gd name="T3" fmla="*/ 2147483646 h 370"/>
                <a:gd name="T4" fmla="*/ 2147483646 w 371"/>
                <a:gd name="T5" fmla="*/ 2147483646 h 370"/>
                <a:gd name="T6" fmla="*/ 2147483646 w 371"/>
                <a:gd name="T7" fmla="*/ 2147483646 h 370"/>
                <a:gd name="T8" fmla="*/ 2147483646 w 371"/>
                <a:gd name="T9" fmla="*/ 2147483646 h 370"/>
                <a:gd name="T10" fmla="*/ 2147483646 w 371"/>
                <a:gd name="T11" fmla="*/ 2147483646 h 370"/>
                <a:gd name="T12" fmla="*/ 2147483646 w 371"/>
                <a:gd name="T13" fmla="*/ 2147483646 h 370"/>
                <a:gd name="T14" fmla="*/ 2147483646 w 371"/>
                <a:gd name="T15" fmla="*/ 2147483646 h 370"/>
                <a:gd name="T16" fmla="*/ 2147483646 w 371"/>
                <a:gd name="T17" fmla="*/ 2147483646 h 370"/>
                <a:gd name="T18" fmla="*/ 2147483646 w 371"/>
                <a:gd name="T19" fmla="*/ 2147483646 h 370"/>
                <a:gd name="T20" fmla="*/ 2147483646 w 371"/>
                <a:gd name="T21" fmla="*/ 2147483646 h 370"/>
                <a:gd name="T22" fmla="*/ 2147483646 w 371"/>
                <a:gd name="T23" fmla="*/ 2147483646 h 370"/>
                <a:gd name="T24" fmla="*/ 2147483646 w 371"/>
                <a:gd name="T25" fmla="*/ 2147483646 h 370"/>
                <a:gd name="T26" fmla="*/ 2147483646 w 371"/>
                <a:gd name="T27" fmla="*/ 2147483646 h 370"/>
                <a:gd name="T28" fmla="*/ 2147483646 w 371"/>
                <a:gd name="T29" fmla="*/ 2147483646 h 370"/>
                <a:gd name="T30" fmla="*/ 2147483646 w 371"/>
                <a:gd name="T31" fmla="*/ 2147483646 h 370"/>
                <a:gd name="T32" fmla="*/ 2147483646 w 371"/>
                <a:gd name="T33" fmla="*/ 2147483646 h 370"/>
                <a:gd name="T34" fmla="*/ 2147483646 w 371"/>
                <a:gd name="T35" fmla="*/ 2147483646 h 370"/>
                <a:gd name="T36" fmla="*/ 2147483646 w 371"/>
                <a:gd name="T37" fmla="*/ 2147483646 h 370"/>
                <a:gd name="T38" fmla="*/ 2147483646 w 371"/>
                <a:gd name="T39" fmla="*/ 2147483646 h 370"/>
                <a:gd name="T40" fmla="*/ 2147483646 w 371"/>
                <a:gd name="T41" fmla="*/ 2147483646 h 370"/>
                <a:gd name="T42" fmla="*/ 2147483646 w 371"/>
                <a:gd name="T43" fmla="*/ 2147483646 h 370"/>
                <a:gd name="T44" fmla="*/ 2147483646 w 371"/>
                <a:gd name="T45" fmla="*/ 2147483646 h 370"/>
                <a:gd name="T46" fmla="*/ 2147483646 w 371"/>
                <a:gd name="T47" fmla="*/ 2147483646 h 370"/>
                <a:gd name="T48" fmla="*/ 2147483646 w 371"/>
                <a:gd name="T49" fmla="*/ 2147483646 h 370"/>
                <a:gd name="T50" fmla="*/ 2147483646 w 371"/>
                <a:gd name="T51" fmla="*/ 2147483646 h 370"/>
                <a:gd name="T52" fmla="*/ 2147483646 w 371"/>
                <a:gd name="T53" fmla="*/ 2147483646 h 370"/>
                <a:gd name="T54" fmla="*/ 2147483646 w 371"/>
                <a:gd name="T55" fmla="*/ 2147483646 h 370"/>
                <a:gd name="T56" fmla="*/ 2147483646 w 371"/>
                <a:gd name="T57" fmla="*/ 2147483646 h 370"/>
                <a:gd name="T58" fmla="*/ 2147483646 w 371"/>
                <a:gd name="T59" fmla="*/ 2147483646 h 370"/>
                <a:gd name="T60" fmla="*/ 2147483646 w 371"/>
                <a:gd name="T61" fmla="*/ 2147483646 h 370"/>
                <a:gd name="T62" fmla="*/ 2147483646 w 371"/>
                <a:gd name="T63" fmla="*/ 2147483646 h 370"/>
                <a:gd name="T64" fmla="*/ 2147483646 w 371"/>
                <a:gd name="T65" fmla="*/ 2147483646 h 370"/>
                <a:gd name="T66" fmla="*/ 2147483646 w 371"/>
                <a:gd name="T67" fmla="*/ 2147483646 h 370"/>
                <a:gd name="T68" fmla="*/ 2147483646 w 371"/>
                <a:gd name="T69" fmla="*/ 2147483646 h 370"/>
                <a:gd name="T70" fmla="*/ 2147483646 w 371"/>
                <a:gd name="T71" fmla="*/ 2147483646 h 370"/>
                <a:gd name="T72" fmla="*/ 2147483646 w 371"/>
                <a:gd name="T73" fmla="*/ 2147483646 h 370"/>
                <a:gd name="T74" fmla="*/ 2147483646 w 371"/>
                <a:gd name="T75" fmla="*/ 2147483646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cxnSp>
        <p:nvCxnSpPr>
          <p:cNvPr id="68" name="Straight Connector 67"/>
          <p:cNvCxnSpPr/>
          <p:nvPr/>
        </p:nvCxnSpPr>
        <p:spPr>
          <a:xfrm>
            <a:off x="4572000" y="3112294"/>
            <a:ext cx="0" cy="135016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2"/>
          <p:cNvSpPr txBox="1">
            <a:spLocks/>
          </p:cNvSpPr>
          <p:nvPr/>
        </p:nvSpPr>
        <p:spPr bwMode="auto">
          <a:xfrm>
            <a:off x="3654029" y="2031206"/>
            <a:ext cx="1835944" cy="12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7E7E7E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1050" b="1" dirty="0">
                <a:solidFill>
                  <a:schemeClr val="accent5">
                    <a:lumMod val="75000"/>
                  </a:schemeClr>
                </a:solidFill>
              </a:rPr>
              <a:t>Implementation</a:t>
            </a:r>
          </a:p>
          <a:p>
            <a:pPr eaLnBrk="1" hangingPunct="1"/>
            <a:r>
              <a:rPr lang="en-US" altLang="en-US" sz="1050" dirty="0">
                <a:solidFill>
                  <a:schemeClr val="accent5">
                    <a:lumMod val="75000"/>
                  </a:schemeClr>
                </a:solidFill>
              </a:rPr>
              <a:t>Adapt to the client’s culture</a:t>
            </a:r>
          </a:p>
          <a:p>
            <a:pPr eaLnBrk="1" hangingPunct="1"/>
            <a:r>
              <a:rPr lang="en-US" altLang="en-US" sz="1050" dirty="0">
                <a:solidFill>
                  <a:schemeClr val="accent5">
                    <a:lumMod val="75000"/>
                  </a:schemeClr>
                </a:solidFill>
              </a:rPr>
              <a:t>Slower tends to win the race </a:t>
            </a:r>
          </a:p>
          <a:p>
            <a:pPr eaLnBrk="1" hangingPunct="1"/>
            <a:r>
              <a:rPr lang="en-US" altLang="en-US" sz="1050" dirty="0">
                <a:solidFill>
                  <a:schemeClr val="accent5">
                    <a:lumMod val="75000"/>
                  </a:schemeClr>
                </a:solidFill>
              </a:rPr>
              <a:t>Largely dependent upon client resource availability and skill sets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356498" y="1491854"/>
            <a:ext cx="416719" cy="417909"/>
            <a:chOff x="7178907" y="1506251"/>
            <a:chExt cx="418280" cy="418280"/>
          </a:xfrm>
        </p:grpSpPr>
        <p:sp>
          <p:nvSpPr>
            <p:cNvPr id="70" name="Teardrop 69"/>
            <p:cNvSpPr/>
            <p:nvPr/>
          </p:nvSpPr>
          <p:spPr>
            <a:xfrm rot="8100000">
              <a:off x="7178907" y="1506251"/>
              <a:ext cx="418280" cy="418280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33806" name="Freeform 21"/>
            <p:cNvSpPr>
              <a:spLocks noEditPoints="1"/>
            </p:cNvSpPr>
            <p:nvPr/>
          </p:nvSpPr>
          <p:spPr bwMode="auto">
            <a:xfrm>
              <a:off x="7275187" y="1629449"/>
              <a:ext cx="238323" cy="212150"/>
            </a:xfrm>
            <a:custGeom>
              <a:avLst/>
              <a:gdLst>
                <a:gd name="T0" fmla="*/ 2147483646 w 401"/>
                <a:gd name="T1" fmla="*/ 2147483646 h 357"/>
                <a:gd name="T2" fmla="*/ 2147483646 w 401"/>
                <a:gd name="T3" fmla="*/ 2147483646 h 357"/>
                <a:gd name="T4" fmla="*/ 2147483646 w 401"/>
                <a:gd name="T5" fmla="*/ 2147483646 h 357"/>
                <a:gd name="T6" fmla="*/ 2147483646 w 401"/>
                <a:gd name="T7" fmla="*/ 2147483646 h 357"/>
                <a:gd name="T8" fmla="*/ 2147483646 w 401"/>
                <a:gd name="T9" fmla="*/ 2147483646 h 357"/>
                <a:gd name="T10" fmla="*/ 2147483646 w 401"/>
                <a:gd name="T11" fmla="*/ 2147483646 h 357"/>
                <a:gd name="T12" fmla="*/ 2147483646 w 401"/>
                <a:gd name="T13" fmla="*/ 2147483646 h 357"/>
                <a:gd name="T14" fmla="*/ 2147483646 w 401"/>
                <a:gd name="T15" fmla="*/ 2147483646 h 357"/>
                <a:gd name="T16" fmla="*/ 2147483646 w 401"/>
                <a:gd name="T17" fmla="*/ 2147483646 h 357"/>
                <a:gd name="T18" fmla="*/ 2147483646 w 401"/>
                <a:gd name="T19" fmla="*/ 2147483646 h 357"/>
                <a:gd name="T20" fmla="*/ 2147483646 w 401"/>
                <a:gd name="T21" fmla="*/ 2147483646 h 357"/>
                <a:gd name="T22" fmla="*/ 2147483646 w 401"/>
                <a:gd name="T23" fmla="*/ 2147483646 h 357"/>
                <a:gd name="T24" fmla="*/ 2147483646 w 401"/>
                <a:gd name="T25" fmla="*/ 2147483646 h 357"/>
                <a:gd name="T26" fmla="*/ 2147483646 w 401"/>
                <a:gd name="T27" fmla="*/ 2147483646 h 357"/>
                <a:gd name="T28" fmla="*/ 2147483646 w 401"/>
                <a:gd name="T29" fmla="*/ 2147483646 h 357"/>
                <a:gd name="T30" fmla="*/ 2147483646 w 401"/>
                <a:gd name="T31" fmla="*/ 2147483646 h 357"/>
                <a:gd name="T32" fmla="*/ 2147483646 w 401"/>
                <a:gd name="T33" fmla="*/ 2147483646 h 357"/>
                <a:gd name="T34" fmla="*/ 2147483646 w 401"/>
                <a:gd name="T35" fmla="*/ 2147483646 h 357"/>
                <a:gd name="T36" fmla="*/ 2147483646 w 401"/>
                <a:gd name="T37" fmla="*/ 2147483646 h 357"/>
                <a:gd name="T38" fmla="*/ 2147483646 w 401"/>
                <a:gd name="T39" fmla="*/ 2147483646 h 357"/>
                <a:gd name="T40" fmla="*/ 2147483646 w 401"/>
                <a:gd name="T41" fmla="*/ 2147483646 h 357"/>
                <a:gd name="T42" fmla="*/ 2147483646 w 401"/>
                <a:gd name="T43" fmla="*/ 2147483646 h 357"/>
                <a:gd name="T44" fmla="*/ 2147483646 w 401"/>
                <a:gd name="T45" fmla="*/ 2147483646 h 357"/>
                <a:gd name="T46" fmla="*/ 2147483646 w 401"/>
                <a:gd name="T47" fmla="*/ 2147483646 h 357"/>
                <a:gd name="T48" fmla="*/ 2147483646 w 401"/>
                <a:gd name="T49" fmla="*/ 2147483646 h 357"/>
                <a:gd name="T50" fmla="*/ 2147483646 w 401"/>
                <a:gd name="T51" fmla="*/ 2147483646 h 357"/>
                <a:gd name="T52" fmla="*/ 2147483646 w 401"/>
                <a:gd name="T53" fmla="*/ 2147483646 h 357"/>
                <a:gd name="T54" fmla="*/ 2147483646 w 401"/>
                <a:gd name="T55" fmla="*/ 2147483646 h 357"/>
                <a:gd name="T56" fmla="*/ 2147483646 w 401"/>
                <a:gd name="T57" fmla="*/ 2147483646 h 357"/>
                <a:gd name="T58" fmla="*/ 2147483646 w 401"/>
                <a:gd name="T59" fmla="*/ 2147483646 h 357"/>
                <a:gd name="T60" fmla="*/ 2147483646 w 401"/>
                <a:gd name="T61" fmla="*/ 2147483646 h 357"/>
                <a:gd name="T62" fmla="*/ 2147483646 w 401"/>
                <a:gd name="T63" fmla="*/ 2147483646 h 357"/>
                <a:gd name="T64" fmla="*/ 2147483646 w 401"/>
                <a:gd name="T65" fmla="*/ 2147483646 h 357"/>
                <a:gd name="T66" fmla="*/ 2147483646 w 401"/>
                <a:gd name="T67" fmla="*/ 2147483646 h 357"/>
                <a:gd name="T68" fmla="*/ 2147483646 w 401"/>
                <a:gd name="T69" fmla="*/ 2147483646 h 357"/>
                <a:gd name="T70" fmla="*/ 2147483646 w 401"/>
                <a:gd name="T71" fmla="*/ 2147483646 h 357"/>
                <a:gd name="T72" fmla="*/ 2147483646 w 401"/>
                <a:gd name="T73" fmla="*/ 2147483646 h 357"/>
                <a:gd name="T74" fmla="*/ 2147483646 w 401"/>
                <a:gd name="T75" fmla="*/ 2147483646 h 357"/>
                <a:gd name="T76" fmla="*/ 2147483646 w 401"/>
                <a:gd name="T77" fmla="*/ 2147483646 h 357"/>
                <a:gd name="T78" fmla="*/ 2147483646 w 401"/>
                <a:gd name="T79" fmla="*/ 2147483646 h 357"/>
                <a:gd name="T80" fmla="*/ 2147483646 w 401"/>
                <a:gd name="T81" fmla="*/ 2147483646 h 357"/>
                <a:gd name="T82" fmla="*/ 2147483646 w 401"/>
                <a:gd name="T83" fmla="*/ 2147483646 h 357"/>
                <a:gd name="T84" fmla="*/ 2147483646 w 401"/>
                <a:gd name="T85" fmla="*/ 2147483646 h 357"/>
                <a:gd name="T86" fmla="*/ 2147483646 w 401"/>
                <a:gd name="T87" fmla="*/ 2147483646 h 357"/>
                <a:gd name="T88" fmla="*/ 2147483646 w 401"/>
                <a:gd name="T89" fmla="*/ 2147483646 h 357"/>
                <a:gd name="T90" fmla="*/ 2147483646 w 401"/>
                <a:gd name="T91" fmla="*/ 2147483646 h 357"/>
                <a:gd name="T92" fmla="*/ 2147483646 w 401"/>
                <a:gd name="T93" fmla="*/ 2147483646 h 357"/>
                <a:gd name="T94" fmla="*/ 2147483646 w 401"/>
                <a:gd name="T95" fmla="*/ 2147483646 h 357"/>
                <a:gd name="T96" fmla="*/ 2147483646 w 401"/>
                <a:gd name="T97" fmla="*/ 2147483646 h 3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1" h="357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27" name="Picture 77" descr="F:\Trabajos\Envato\Graphic River\Mica PPT\mountai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4030267"/>
            <a:ext cx="5648325" cy="7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5868591" y="2031206"/>
            <a:ext cx="1674019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1050" b="1" dirty="0" err="1">
                <a:solidFill>
                  <a:schemeClr val="accent2">
                    <a:lumMod val="75000"/>
                  </a:schemeClr>
                </a:solidFill>
              </a:rPr>
              <a:t>inVESTED</a:t>
            </a:r>
            <a:endParaRPr lang="en-US" sz="105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28588" indent="-128588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sz="1050" dirty="0">
                <a:solidFill>
                  <a:schemeClr val="accent2">
                    <a:lumMod val="75000"/>
                  </a:schemeClr>
                </a:solidFill>
              </a:rPr>
              <a:t>Post Production Support</a:t>
            </a:r>
          </a:p>
          <a:p>
            <a:pPr marL="128588" indent="-128588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sz="1050" dirty="0">
                <a:solidFill>
                  <a:schemeClr val="accent2">
                    <a:lumMod val="75000"/>
                  </a:schemeClr>
                </a:solidFill>
              </a:rPr>
              <a:t>Maintenance and Enhancement</a:t>
            </a:r>
          </a:p>
          <a:p>
            <a:pPr marL="128588" indent="-128588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sz="1050" dirty="0">
                <a:solidFill>
                  <a:schemeClr val="accent2">
                    <a:lumMod val="75000"/>
                  </a:schemeClr>
                </a:solidFill>
              </a:rPr>
              <a:t>Training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 bwMode="auto">
          <a:xfrm>
            <a:off x="1601392" y="1991917"/>
            <a:ext cx="1782365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Zero</a:t>
            </a:r>
          </a:p>
          <a:p>
            <a:pPr marL="128588" indent="-128588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 and Analysis Phase</a:t>
            </a:r>
          </a:p>
          <a:p>
            <a:pPr marL="128588" indent="-128588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1-2 week effort to confirm Signature Processes and Project Scheduling</a:t>
            </a:r>
          </a:p>
          <a:p>
            <a:pPr marL="128588" indent="-128588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Prevents overwhelming users with project launch</a:t>
            </a:r>
          </a:p>
        </p:txBody>
      </p:sp>
    </p:spTree>
    <p:extLst>
      <p:ext uri="{BB962C8B-B14F-4D97-AF65-F5344CB8AC3E}">
        <p14:creationId xmlns:p14="http://schemas.microsoft.com/office/powerpoint/2010/main" val="1711625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69" grpId="0"/>
      <p:bldP spid="8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NetSuite Solution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NetSuite: World’s #1 Cloud ERP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0435" y="1237728"/>
            <a:ext cx="3493755" cy="150185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 sz="2000" b="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" indent="-13716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1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98463" indent="-115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74675" indent="-1174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tabLst/>
              <a:defRPr sz="14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Aft>
                <a:spcPts val="300"/>
              </a:spcAft>
              <a:buSzPct val="85000"/>
              <a:defRPr/>
            </a:pPr>
            <a:r>
              <a:rPr lang="en-US" sz="2100" b="1" dirty="0" smtClean="0">
                <a:solidFill>
                  <a:srgbClr val="F15D22"/>
                </a:solidFill>
              </a:rPr>
              <a:t>Background</a:t>
            </a:r>
          </a:p>
          <a:p>
            <a:pPr marL="137160" lvl="1" indent="-13716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300" dirty="0"/>
              <a:t>Publicly traded on NYSE:  “N”</a:t>
            </a:r>
          </a:p>
          <a:p>
            <a:pPr marL="137160" lvl="1" indent="-13716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300" dirty="0" smtClean="0"/>
              <a:t>4,600+ employees</a:t>
            </a:r>
          </a:p>
          <a:p>
            <a:pPr marL="137160" lvl="1" indent="-13716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300" dirty="0" smtClean="0"/>
              <a:t>$741m </a:t>
            </a:r>
            <a:r>
              <a:rPr lang="en-US" sz="2300" dirty="0"/>
              <a:t>revenue in </a:t>
            </a:r>
            <a:r>
              <a:rPr lang="en-US" sz="2300" dirty="0" smtClean="0"/>
              <a:t>FY15</a:t>
            </a:r>
          </a:p>
          <a:p>
            <a:pPr marL="137160" lvl="1" indent="-13716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Arial" pitchFamily="34" charset="0"/>
              <a:buChar char="•"/>
              <a:defRPr/>
            </a:pPr>
            <a:endParaRPr lang="en-US" sz="11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63494" y="1237728"/>
            <a:ext cx="3764280" cy="1644017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 sz="2000" b="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" indent="-13716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1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98463" indent="-115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74675" indent="-1174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tabLst/>
              <a:defRPr sz="14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defRPr/>
            </a:pPr>
            <a:r>
              <a:rPr lang="en-US" b="1" dirty="0" smtClean="0">
                <a:solidFill>
                  <a:srgbClr val="F15D22"/>
                </a:solidFill>
              </a:rPr>
              <a:t>Performance</a:t>
            </a:r>
          </a:p>
          <a:p>
            <a:pPr marL="137160" lvl="1" indent="-13716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800" dirty="0"/>
              <a:t>Used by </a:t>
            </a:r>
            <a:r>
              <a:rPr lang="en-US" sz="1800" dirty="0" smtClean="0"/>
              <a:t>30,000</a:t>
            </a:r>
            <a:r>
              <a:rPr lang="en-US" sz="1800" dirty="0"/>
              <a:t>+ organizations</a:t>
            </a:r>
          </a:p>
          <a:p>
            <a:pPr marL="137160" lvl="1" indent="-13716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800" dirty="0"/>
              <a:t>Fastest growing top 10 FMS WW</a:t>
            </a:r>
          </a:p>
          <a:p>
            <a:pPr marL="137160" lvl="1" indent="-13716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800" dirty="0"/>
              <a:t>Used </a:t>
            </a:r>
            <a:r>
              <a:rPr lang="en-US" sz="1800" dirty="0" smtClean="0"/>
              <a:t>in160</a:t>
            </a:r>
            <a:r>
              <a:rPr lang="en-US" sz="1800" dirty="0"/>
              <a:t>+ countries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920" y="1143000"/>
            <a:ext cx="3965714" cy="1586345"/>
          </a:xfrm>
          <a:prstGeom prst="rect">
            <a:avLst/>
          </a:prstGeom>
          <a:noFill/>
          <a:ln w="6350">
            <a:solidFill>
              <a:srgbClr val="009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19044" y="1143000"/>
            <a:ext cx="3992219" cy="1586346"/>
          </a:xfrm>
          <a:prstGeom prst="rect">
            <a:avLst/>
          </a:prstGeom>
          <a:noFill/>
          <a:ln w="6350">
            <a:solidFill>
              <a:srgbClr val="009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919" y="2882630"/>
            <a:ext cx="8108343" cy="1511181"/>
          </a:xfrm>
          <a:prstGeom prst="rect">
            <a:avLst/>
          </a:prstGeom>
          <a:noFill/>
          <a:ln w="6350">
            <a:solidFill>
              <a:srgbClr val="009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7700" y="2952904"/>
            <a:ext cx="3276600" cy="3539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400"/>
              </a:spcAft>
              <a:buFont typeface="Arial" pitchFamily="34" charset="0"/>
              <a:buNone/>
              <a:defRPr sz="1600" b="1" kern="1200">
                <a:solidFill>
                  <a:srgbClr val="F15D2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37160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" indent="-13716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1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98463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31825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itchFamily="34" charset="0"/>
              <a:buChar char="»"/>
              <a:tabLst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spcAft>
                <a:spcPts val="300"/>
              </a:spcAft>
              <a:buSzPct val="85000"/>
              <a:buFont typeface="Arial" panose="020B0604020202020204" pitchFamily="34" charset="0"/>
              <a:buNone/>
              <a:defRPr/>
            </a:pPr>
            <a:r>
              <a:rPr lang="en-US" sz="1300" b="1" dirty="0" smtClean="0">
                <a:solidFill>
                  <a:srgbClr val="F15D22"/>
                </a:solidFill>
              </a:rPr>
              <a:t>#1 Cloud ERP Suite</a:t>
            </a:r>
          </a:p>
        </p:txBody>
      </p:sp>
      <p:pic>
        <p:nvPicPr>
          <p:cNvPr id="25" name="Picture 8" descr="F:\Users\jlibunao\Documents\GENERAL DOCS\logos - others\Groupon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5720" y="3370522"/>
            <a:ext cx="745390" cy="36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F:\Users\jlibunao\Documents\GENERAL DOCS\logos - others\Olymp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65" y="4107915"/>
            <a:ext cx="780471" cy="20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http://austinnovation.files.wordpress.com/2010/08/solarwind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72" y="4000946"/>
            <a:ext cx="826406" cy="31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2" b="24964"/>
          <a:stretch/>
        </p:blipFill>
        <p:spPr bwMode="auto">
          <a:xfrm>
            <a:off x="5686182" y="3970801"/>
            <a:ext cx="789413" cy="41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Guitar Center Pr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44" y="3860404"/>
            <a:ext cx="1124854" cy="63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www.qdsnet.com/PublishingImages/Qualys%20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46" y="4079676"/>
            <a:ext cx="859515" cy="25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School of Ro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22" y="3176357"/>
            <a:ext cx="1149401" cy="6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4088090"/>
            <a:ext cx="802277" cy="23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19" y="4107915"/>
            <a:ext cx="1027376" cy="21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65" y="3392648"/>
            <a:ext cx="624983" cy="27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Content Placeholder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81" y="3230766"/>
            <a:ext cx="726302" cy="647236"/>
          </a:xfrm>
          <a:prstGeom prst="rect">
            <a:avLst/>
          </a:prstGeom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8" y="3272068"/>
            <a:ext cx="839660" cy="48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jlibunao\Documents\logo\logos-customer-partners\LYTRO_black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01" y="4128748"/>
            <a:ext cx="725589" cy="16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libunao\Documents\logo\logos-customer-partners\box-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18" y="3338328"/>
            <a:ext cx="626015" cy="3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libunao\Documents\logo\logos-customer-partners\gopro-logo-whitebgd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74" y="3337424"/>
            <a:ext cx="1047140" cy="4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libunao\Documents\logo\logos-customer-partners\roku_logo_l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6" y="3374611"/>
            <a:ext cx="86021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02920" y="4709160"/>
            <a:ext cx="335280" cy="273844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1000">
                <a:solidFill>
                  <a:srgbClr val="F15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FA1838-D446-4BAD-9C64-5AE915A130C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&amp; Distribution Sub-Verticals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254865" y="1016006"/>
            <a:ext cx="1244489" cy="3634969"/>
            <a:chOff x="3284069" y="1016005"/>
            <a:chExt cx="1244489" cy="3634969"/>
          </a:xfrm>
        </p:grpSpPr>
        <p:grpSp>
          <p:nvGrpSpPr>
            <p:cNvPr id="86" name="Group 85"/>
            <p:cNvGrpSpPr/>
            <p:nvPr/>
          </p:nvGrpSpPr>
          <p:grpSpPr>
            <a:xfrm>
              <a:off x="3284069" y="1016005"/>
              <a:ext cx="1244489" cy="3634969"/>
              <a:chOff x="509119" y="1016005"/>
              <a:chExt cx="1244489" cy="3634969"/>
            </a:xfrm>
          </p:grpSpPr>
          <p:sp>
            <p:nvSpPr>
              <p:cNvPr id="87" name="Rectangle 7"/>
              <p:cNvSpPr>
                <a:spLocks noChangeArrowheads="1"/>
              </p:cNvSpPr>
              <p:nvPr/>
            </p:nvSpPr>
            <p:spPr bwMode="auto">
              <a:xfrm>
                <a:off x="511857" y="1573702"/>
                <a:ext cx="1239012" cy="3077272"/>
              </a:xfrm>
              <a:prstGeom prst="rect">
                <a:avLst/>
              </a:prstGeom>
              <a:solidFill>
                <a:srgbClr val="FFFFFF"/>
              </a:solidFill>
              <a:ln w="6350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8" name="Rectangle 10"/>
              <p:cNvSpPr>
                <a:spLocks noChangeArrowheads="1"/>
              </p:cNvSpPr>
              <p:nvPr/>
            </p:nvSpPr>
            <p:spPr bwMode="auto">
              <a:xfrm flipH="1">
                <a:off x="509119" y="1016005"/>
                <a:ext cx="1244489" cy="562720"/>
              </a:xfrm>
              <a:prstGeom prst="rect">
                <a:avLst/>
              </a:prstGeom>
              <a:solidFill>
                <a:schemeClr val="accent4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squar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latin typeface="Arial" charset="0"/>
                  </a:rPr>
                  <a:t>Commercial Equipment &amp; Supplies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471442" y="1720684"/>
              <a:ext cx="869743" cy="2919049"/>
              <a:chOff x="3206821" y="1610617"/>
              <a:chExt cx="966923" cy="3245205"/>
            </a:xfrm>
          </p:grpSpPr>
          <p:pic>
            <p:nvPicPr>
              <p:cNvPr id="18" name="Picture 2" descr="http://www.endochoice.com/core/media/media.nl?id=408573&amp;c=809365&amp;h=fabd27c1b013dc2fc46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934" y="1610617"/>
                <a:ext cx="880078" cy="188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http://ultralieve-uk.sp-cdn.net/media/ultralieve/images/actegy_logo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9838" y="2027754"/>
                <a:ext cx="885380" cy="344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http://www.nightingalemd.ca/media/images/NIC-logo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9838" y="1709653"/>
                <a:ext cx="913906" cy="318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http://m.c.lnkd.licdn.com/media/p/1/000/070/298/018bea1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6821" y="2716972"/>
                <a:ext cx="897370" cy="353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0" descr="Designs for Health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9838" y="2345855"/>
                <a:ext cx="860418" cy="371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2" descr="http://aalas.multiview.com/userlogo/aalas/1253471v2v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9838" y="3459208"/>
                <a:ext cx="892936" cy="443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4" descr="http://ifranchisenews.com/wp-content/uploads/2012/11/LED_Source_LogoJPG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556" t="5556" r="-5556" b="16667"/>
              <a:stretch/>
            </p:blipFill>
            <p:spPr bwMode="auto">
              <a:xfrm>
                <a:off x="3418888" y="3141107"/>
                <a:ext cx="636201" cy="4453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4" descr="Bariatric Advantag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7642" y="4473759"/>
                <a:ext cx="828396" cy="382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6" descr="NeilMed Logo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7243" y="3830325"/>
                <a:ext cx="899561" cy="2698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8" descr="Genuine Health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234"/>
              <a:stretch/>
            </p:blipFill>
            <p:spPr bwMode="auto">
              <a:xfrm>
                <a:off x="3259838" y="4148426"/>
                <a:ext cx="900515" cy="2638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7395497" y="1040999"/>
            <a:ext cx="1244489" cy="3634969"/>
            <a:chOff x="7373469" y="1016005"/>
            <a:chExt cx="1244489" cy="3634969"/>
          </a:xfrm>
        </p:grpSpPr>
        <p:grpSp>
          <p:nvGrpSpPr>
            <p:cNvPr id="95" name="Group 94"/>
            <p:cNvGrpSpPr/>
            <p:nvPr/>
          </p:nvGrpSpPr>
          <p:grpSpPr>
            <a:xfrm>
              <a:off x="7373469" y="1016005"/>
              <a:ext cx="1244489" cy="3634969"/>
              <a:chOff x="509119" y="1016005"/>
              <a:chExt cx="1244489" cy="3634969"/>
            </a:xfrm>
          </p:grpSpPr>
          <p:sp>
            <p:nvSpPr>
              <p:cNvPr id="96" name="Rectangle 7"/>
              <p:cNvSpPr>
                <a:spLocks noChangeArrowheads="1"/>
              </p:cNvSpPr>
              <p:nvPr/>
            </p:nvSpPr>
            <p:spPr bwMode="auto">
              <a:xfrm>
                <a:off x="511857" y="1573702"/>
                <a:ext cx="1239012" cy="3077272"/>
              </a:xfrm>
              <a:prstGeom prst="rect">
                <a:avLst/>
              </a:prstGeom>
              <a:solidFill>
                <a:srgbClr val="FFFFFF"/>
              </a:solidFill>
              <a:ln w="6350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7" name="Rectangle 10"/>
              <p:cNvSpPr>
                <a:spLocks noChangeArrowheads="1"/>
              </p:cNvSpPr>
              <p:nvPr/>
            </p:nvSpPr>
            <p:spPr bwMode="auto">
              <a:xfrm flipH="1">
                <a:off x="509119" y="1016005"/>
                <a:ext cx="1244489" cy="562720"/>
              </a:xfrm>
              <a:prstGeom prst="rect">
                <a:avLst/>
              </a:prstGeom>
              <a:solidFill>
                <a:schemeClr val="accent4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squar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latin typeface="Arial" charset="0"/>
                  </a:rPr>
                  <a:t>Food &amp; Beverage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7502072" y="1631238"/>
              <a:ext cx="987282" cy="2946143"/>
              <a:chOff x="9420555" y="1656639"/>
              <a:chExt cx="987282" cy="2946143"/>
            </a:xfrm>
          </p:grpSpPr>
          <p:pic>
            <p:nvPicPr>
              <p:cNvPr id="30" name="Picture 14" descr="Fresh Produce Group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9420555" y="1656639"/>
                <a:ext cx="870359" cy="4186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87" t="35310" r="6843" b="32863"/>
              <a:stretch/>
            </p:blipFill>
            <p:spPr bwMode="auto">
              <a:xfrm>
                <a:off x="9473572" y="4396193"/>
                <a:ext cx="901286" cy="2065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13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20555" y="3459211"/>
                <a:ext cx="945867" cy="3210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4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3572" y="3830329"/>
                <a:ext cx="896145" cy="4891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16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27274" y="3004213"/>
                <a:ext cx="947584" cy="3959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0555" y="2133791"/>
                <a:ext cx="987282" cy="173762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36" name="Picture 21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2622" y="2398875"/>
                <a:ext cx="515849" cy="5321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6000599" y="1016006"/>
            <a:ext cx="1244489" cy="3634969"/>
            <a:chOff x="6078069" y="1016005"/>
            <a:chExt cx="1244489" cy="3634969"/>
          </a:xfrm>
        </p:grpSpPr>
        <p:grpSp>
          <p:nvGrpSpPr>
            <p:cNvPr id="92" name="Group 91"/>
            <p:cNvGrpSpPr/>
            <p:nvPr/>
          </p:nvGrpSpPr>
          <p:grpSpPr>
            <a:xfrm>
              <a:off x="6078069" y="1016005"/>
              <a:ext cx="1244489" cy="3634969"/>
              <a:chOff x="509119" y="1016005"/>
              <a:chExt cx="1244489" cy="3634969"/>
            </a:xfrm>
          </p:grpSpPr>
          <p:sp>
            <p:nvSpPr>
              <p:cNvPr id="93" name="Rectangle 7"/>
              <p:cNvSpPr>
                <a:spLocks noChangeArrowheads="1"/>
              </p:cNvSpPr>
              <p:nvPr/>
            </p:nvSpPr>
            <p:spPr bwMode="auto">
              <a:xfrm>
                <a:off x="511857" y="1573702"/>
                <a:ext cx="1239012" cy="3077272"/>
              </a:xfrm>
              <a:prstGeom prst="rect">
                <a:avLst/>
              </a:prstGeom>
              <a:solidFill>
                <a:srgbClr val="FFFFFF"/>
              </a:solidFill>
              <a:ln w="6350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4" name="Rectangle 10"/>
              <p:cNvSpPr>
                <a:spLocks noChangeArrowheads="1"/>
              </p:cNvSpPr>
              <p:nvPr/>
            </p:nvSpPr>
            <p:spPr bwMode="auto">
              <a:xfrm flipH="1">
                <a:off x="509119" y="1016005"/>
                <a:ext cx="1244489" cy="562720"/>
              </a:xfrm>
              <a:prstGeom prst="rect">
                <a:avLst/>
              </a:prstGeom>
              <a:solidFill>
                <a:schemeClr val="accent4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squar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latin typeface="Arial" charset="0"/>
                  </a:rPr>
                  <a:t>Building Materials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3955" y="1722152"/>
              <a:ext cx="932717" cy="2841382"/>
              <a:chOff x="6156760" y="1603618"/>
              <a:chExt cx="1011535" cy="3081489"/>
            </a:xfrm>
          </p:grpSpPr>
          <p:pic>
            <p:nvPicPr>
              <p:cNvPr id="47" name="Picture 4" descr="http://static.ipaustralia.com.au/store3/14/83/1483312.1.high.jp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0241" y="2929038"/>
                <a:ext cx="413863" cy="483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6" descr="Noble GOV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7603" y="1899675"/>
                <a:ext cx="941163" cy="231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Nu-Heat UK Ltd logo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7902" y="2451679"/>
                <a:ext cx="886905" cy="31259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</p:pic>
          <p:pic>
            <p:nvPicPr>
              <p:cNvPr id="50" name="Picture 10" descr="http://media.cefpi.org/midyear2010/ShawContractGroup.jp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2996" y="2116236"/>
                <a:ext cx="824485" cy="252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7" descr="http://www.pacificcolumns.com/images/head-logo.gif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0070" y="3565240"/>
                <a:ext cx="900436" cy="4789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9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2794" y="1603618"/>
                <a:ext cx="819892" cy="215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23" descr="Home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760" y="4095408"/>
                <a:ext cx="1011535" cy="337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3" descr="Luck Stone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9777" y="4577254"/>
                <a:ext cx="901285" cy="107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1881990" y="1016006"/>
            <a:ext cx="1244489" cy="3634969"/>
            <a:chOff x="1906119" y="1016005"/>
            <a:chExt cx="1244489" cy="3634969"/>
          </a:xfrm>
        </p:grpSpPr>
        <p:grpSp>
          <p:nvGrpSpPr>
            <p:cNvPr id="83" name="Group 82"/>
            <p:cNvGrpSpPr/>
            <p:nvPr/>
          </p:nvGrpSpPr>
          <p:grpSpPr>
            <a:xfrm>
              <a:off x="1906119" y="1016005"/>
              <a:ext cx="1244489" cy="3634969"/>
              <a:chOff x="509119" y="1016005"/>
              <a:chExt cx="1244489" cy="3634969"/>
            </a:xfrm>
          </p:grpSpPr>
          <p:sp>
            <p:nvSpPr>
              <p:cNvPr id="84" name="Rectangle 7"/>
              <p:cNvSpPr>
                <a:spLocks noChangeArrowheads="1"/>
              </p:cNvSpPr>
              <p:nvPr/>
            </p:nvSpPr>
            <p:spPr bwMode="auto">
              <a:xfrm>
                <a:off x="511857" y="1573702"/>
                <a:ext cx="1239012" cy="3077272"/>
              </a:xfrm>
              <a:prstGeom prst="rect">
                <a:avLst/>
              </a:prstGeom>
              <a:solidFill>
                <a:srgbClr val="FFFFFF"/>
              </a:solidFill>
              <a:ln w="6350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 flipH="1">
                <a:off x="509119" y="1016005"/>
                <a:ext cx="1244489" cy="562720"/>
              </a:xfrm>
              <a:prstGeom prst="rect">
                <a:avLst/>
              </a:prstGeom>
              <a:solidFill>
                <a:schemeClr val="accent4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squar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latin typeface="Arial" charset="0"/>
                  </a:rPr>
                  <a:t>Electronics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2089969" y="1706823"/>
              <a:ext cx="876789" cy="2839778"/>
              <a:chOff x="1706119" y="1639089"/>
              <a:chExt cx="947371" cy="3068383"/>
            </a:xfrm>
          </p:grpSpPr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 rotWithShape="1"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04" t="46903" r="32694" b="11530"/>
              <a:stretch/>
            </p:blipFill>
            <p:spPr bwMode="auto">
              <a:xfrm>
                <a:off x="1742671" y="2769992"/>
                <a:ext cx="910819" cy="539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12" descr="http://legacy.fetc.org/FETC2009/SponsorLogos/Lightspeed.jpg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4291" y="1639089"/>
                <a:ext cx="870723" cy="158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4" descr="http://www.cameracompleet.nl/media/wysiwyg/lomo-logo_493584.gif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6119" y="1815690"/>
                <a:ext cx="870723" cy="265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4" descr="ELAN HOME SYSTEMS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4291" y="2133791"/>
                <a:ext cx="882647" cy="1514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8" descr="https://d3vblgikzl292f.cloudfront.net/images/header/Blue_333x88.png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4292" y="2398875"/>
                <a:ext cx="882647" cy="2332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33"/>
              <p:cNvPicPr>
                <a:picLocks noChangeAspect="1" noChangeArrowheads="1"/>
              </p:cNvPicPr>
              <p:nvPr/>
            </p:nvPicPr>
            <p:blipFill rotWithShape="1"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96" t="55463" r="33822" b="32587"/>
              <a:stretch/>
            </p:blipFill>
            <p:spPr bwMode="auto">
              <a:xfrm>
                <a:off x="1759136" y="3353177"/>
                <a:ext cx="863410" cy="594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35"/>
              <p:cNvPicPr>
                <a:picLocks noChangeAspect="1" noChangeArrowheads="1"/>
              </p:cNvPicPr>
              <p:nvPr/>
            </p:nvPicPr>
            <p:blipFill rotWithShape="1"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275" t="38272" r="13820" b="49520"/>
              <a:stretch/>
            </p:blipFill>
            <p:spPr bwMode="auto">
              <a:xfrm>
                <a:off x="1706119" y="3989379"/>
                <a:ext cx="922120" cy="718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1" name="Group 50"/>
          <p:cNvGrpSpPr/>
          <p:nvPr/>
        </p:nvGrpSpPr>
        <p:grpSpPr>
          <a:xfrm>
            <a:off x="509120" y="1016006"/>
            <a:ext cx="1244489" cy="3634969"/>
            <a:chOff x="509119" y="1016005"/>
            <a:chExt cx="1244489" cy="3634969"/>
          </a:xfrm>
        </p:grpSpPr>
        <p:grpSp>
          <p:nvGrpSpPr>
            <p:cNvPr id="2" name="Group 1"/>
            <p:cNvGrpSpPr/>
            <p:nvPr/>
          </p:nvGrpSpPr>
          <p:grpSpPr>
            <a:xfrm>
              <a:off x="509119" y="1016005"/>
              <a:ext cx="1244489" cy="3634969"/>
              <a:chOff x="509119" y="1016005"/>
              <a:chExt cx="1244489" cy="3634969"/>
            </a:xfrm>
          </p:grpSpPr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511857" y="1573702"/>
                <a:ext cx="1239012" cy="3077272"/>
              </a:xfrm>
              <a:prstGeom prst="rect">
                <a:avLst/>
              </a:prstGeom>
              <a:solidFill>
                <a:srgbClr val="FFFFFF"/>
              </a:solidFill>
              <a:ln w="6350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5" name="Rectangle 10"/>
              <p:cNvSpPr>
                <a:spLocks noChangeArrowheads="1"/>
              </p:cNvSpPr>
              <p:nvPr/>
            </p:nvSpPr>
            <p:spPr bwMode="auto">
              <a:xfrm flipH="1">
                <a:off x="509119" y="1016005"/>
                <a:ext cx="1244489" cy="562720"/>
              </a:xfrm>
              <a:prstGeom prst="rect">
                <a:avLst/>
              </a:prstGeom>
              <a:solidFill>
                <a:schemeClr val="accent4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squar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latin typeface="Arial" charset="0"/>
                  </a:rPr>
                  <a:t>Durable Goods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721046" y="1747558"/>
              <a:ext cx="820635" cy="2858310"/>
              <a:chOff x="323950" y="1629023"/>
              <a:chExt cx="851583" cy="2966105"/>
            </a:xfrm>
          </p:grpSpPr>
          <p:pic>
            <p:nvPicPr>
              <p:cNvPr id="63" name="Picture 115" descr="http://www.24hoursofbooty.org/images/content/pagebuilder/11769.jpg"/>
              <p:cNvPicPr>
                <a:picLocks noChangeAspect="1" noChangeArrowheads="1"/>
              </p:cNvPicPr>
              <p:nvPr/>
            </p:nvPicPr>
            <p:blipFill>
              <a:blip r:embed="rId35"/>
              <a:srcRect b="25943"/>
              <a:stretch>
                <a:fillRect/>
              </a:stretch>
            </p:blipFill>
            <p:spPr bwMode="auto">
              <a:xfrm>
                <a:off x="323950" y="2145549"/>
                <a:ext cx="848269" cy="172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129" descr="http://1.bp.blogspot.com/-sWzl13k8pxs/UJ5Pd3R109I/AAAAAAAABdI/iBwL24UPo1g/s1600/hestra-logo.jpg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589034" y="1629023"/>
                <a:ext cx="364491" cy="44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61" descr="http://taubman.images.omniti.net/www.shopdolphinmall.com/asset/resize/11497/1/296/0.jpg"/>
              <p:cNvPicPr>
                <a:picLocks noChangeAspect="1" noChangeArrowheads="1"/>
              </p:cNvPicPr>
              <p:nvPr/>
            </p:nvPicPr>
            <p:blipFill>
              <a:blip r:embed="rId37"/>
              <a:srcRect l="6813" r="7816"/>
              <a:stretch>
                <a:fillRect/>
              </a:stretch>
            </p:blipFill>
            <p:spPr bwMode="auto">
              <a:xfrm>
                <a:off x="429983" y="3961762"/>
                <a:ext cx="693637" cy="362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63" descr="Surftech">
                <a:hlinkClick r:id="rId38"/>
              </p:cNvPr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429983" y="4491930"/>
                <a:ext cx="689219" cy="103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98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76967" y="3378577"/>
                <a:ext cx="798566" cy="170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9" name="Picture 109" descr="C:\Users\asevillia\Documents\Logos\KASK\KASK_Logo.png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376967" y="2954443"/>
                <a:ext cx="798566" cy="235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119" descr="Bebe au Lait logo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376967" y="3643661"/>
                <a:ext cx="789730" cy="247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37" descr="http://www.24-7pressrelease.com/attachments/009/press_release_distribution_0096613_11031.jpg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36017" y="2371258"/>
                <a:ext cx="564408" cy="519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4627736" y="1016006"/>
            <a:ext cx="1244489" cy="3634969"/>
            <a:chOff x="4700119" y="1016005"/>
            <a:chExt cx="1244489" cy="3634969"/>
          </a:xfrm>
        </p:grpSpPr>
        <p:grpSp>
          <p:nvGrpSpPr>
            <p:cNvPr id="89" name="Group 88"/>
            <p:cNvGrpSpPr/>
            <p:nvPr/>
          </p:nvGrpSpPr>
          <p:grpSpPr>
            <a:xfrm>
              <a:off x="4700119" y="1016005"/>
              <a:ext cx="1244489" cy="3634969"/>
              <a:chOff x="509119" y="1016005"/>
              <a:chExt cx="1244489" cy="3634969"/>
            </a:xfrm>
          </p:grpSpPr>
          <p:sp>
            <p:nvSpPr>
              <p:cNvPr id="90" name="Rectangle 7"/>
              <p:cNvSpPr>
                <a:spLocks noChangeArrowheads="1"/>
              </p:cNvSpPr>
              <p:nvPr/>
            </p:nvSpPr>
            <p:spPr bwMode="auto">
              <a:xfrm>
                <a:off x="511857" y="1573702"/>
                <a:ext cx="1239012" cy="3077272"/>
              </a:xfrm>
              <a:prstGeom prst="rect">
                <a:avLst/>
              </a:prstGeom>
              <a:solidFill>
                <a:srgbClr val="FFFFFF"/>
              </a:solidFill>
              <a:ln w="6350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91" name="Rectangle 10"/>
              <p:cNvSpPr>
                <a:spLocks noChangeArrowheads="1"/>
              </p:cNvSpPr>
              <p:nvPr/>
            </p:nvSpPr>
            <p:spPr bwMode="auto">
              <a:xfrm flipH="1">
                <a:off x="509119" y="1016005"/>
                <a:ext cx="1244489" cy="562720"/>
              </a:xfrm>
              <a:prstGeom prst="rect">
                <a:avLst/>
              </a:prstGeom>
              <a:solidFill>
                <a:schemeClr val="accent4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squar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latin typeface="Arial" charset="0"/>
                  </a:rPr>
                  <a:t>Industrial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856288" y="1679824"/>
              <a:ext cx="932150" cy="2900644"/>
              <a:chOff x="4692979" y="1603623"/>
              <a:chExt cx="970392" cy="3019645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2086" y="1603623"/>
                <a:ext cx="895678" cy="219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Content Placeholder 3" descr="Greg Smith">
                <a:hlinkClick r:id="rId45" tgtFrame="&quot;_blank&quot;"/>
              </p:cNvPr>
              <p:cNvPicPr>
                <a:picLocks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4510" y="2353486"/>
                <a:ext cx="689219" cy="5405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7" descr="Laguna Tools - 17101 Murphy Avenue, Irvine, California, 92691">
                <a:hlinkClick r:id="rId47"/>
              </p:cNvPr>
              <p:cNvPicPr/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2979" y="2194435"/>
                <a:ext cx="963766" cy="1973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8" descr="Mountz Torque Tools">
                <a:hlinkClick r:id="rId49"/>
              </p:cNvPr>
              <p:cNvPicPr/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9220" y="4262091"/>
                <a:ext cx="954151" cy="3611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10" descr="http://www.i-automation.com/Collateral/Templates/English-US/Images/top_logo.png"/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6" y="2830637"/>
                <a:ext cx="829998" cy="1814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http://custom.com.au/workingimages/cfp-logo.png">
                <a:hlinkClick r:id="rId52"/>
              </p:cNvPr>
              <p:cNvPicPr/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5459" y="3731923"/>
                <a:ext cx="907912" cy="3111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5459" y="1876334"/>
                <a:ext cx="899077" cy="218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2" descr="https://si0.twimg.com/profile_images/1213853562/MFS-logo-hires.jpg"/>
              <p:cNvPicPr>
                <a:picLocks noChangeAspect="1" noChangeArrowheads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9069" y="3239397"/>
                <a:ext cx="924994" cy="421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10768" y="4818888"/>
            <a:ext cx="1475232" cy="1214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NetSuite Inc.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02920" y="4709160"/>
            <a:ext cx="335280" cy="273844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1000">
                <a:solidFill>
                  <a:srgbClr val="F15D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FA1838-D446-4BAD-9C64-5AE915A130C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NetSuite Continues As Fastest Growing FMS </a:t>
            </a:r>
          </a:p>
        </p:txBody>
      </p:sp>
      <p:graphicFrame>
        <p:nvGraphicFramePr>
          <p:cNvPr id="11" name="Chart Placeholder 11"/>
          <p:cNvGraphicFramePr>
            <a:graphicFrameLocks/>
          </p:cNvGraphicFramePr>
          <p:nvPr>
            <p:extLst/>
          </p:nvPr>
        </p:nvGraphicFramePr>
        <p:xfrm>
          <a:off x="3048000" y="1325880"/>
          <a:ext cx="5638800" cy="264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64992" y="3284613"/>
            <a:ext cx="4977645" cy="223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PH" sz="850" dirty="0" smtClean="0"/>
              <a:t>  NetSuite                      Microsoft                        Sage                            SAP                           Oracle</a:t>
            </a:r>
            <a:endParaRPr lang="en-PH" sz="850" dirty="0"/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502920" y="1499616"/>
            <a:ext cx="2468880" cy="211150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300"/>
              </a:spcBef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" indent="-13716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1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98463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31825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itchFamily="34" charset="0"/>
              <a:buChar char="»"/>
              <a:tabLst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dirty="0">
                <a:solidFill>
                  <a:schemeClr val="accent4"/>
                </a:solidFill>
              </a:rPr>
              <a:t>Research </a:t>
            </a:r>
            <a:r>
              <a:rPr lang="en-PH" dirty="0" smtClean="0">
                <a:solidFill>
                  <a:schemeClr val="accent4"/>
                </a:solidFill>
              </a:rPr>
              <a:t>calculations show </a:t>
            </a:r>
            <a:r>
              <a:rPr lang="en-PH" dirty="0">
                <a:solidFill>
                  <a:schemeClr val="accent4"/>
                </a:solidFill>
              </a:rPr>
              <a:t>NetSuite is </a:t>
            </a:r>
            <a:r>
              <a:rPr lang="en-PH" dirty="0" smtClean="0">
                <a:solidFill>
                  <a:schemeClr val="accent4"/>
                </a:solidFill>
              </a:rPr>
              <a:t>once again </a:t>
            </a:r>
            <a:r>
              <a:rPr lang="en-PH" dirty="0">
                <a:solidFill>
                  <a:schemeClr val="accent4"/>
                </a:solidFill>
              </a:rPr>
              <a:t>the </a:t>
            </a:r>
            <a:r>
              <a:rPr lang="en-PH" dirty="0" smtClean="0">
                <a:solidFill>
                  <a:schemeClr val="accent4"/>
                </a:solidFill>
              </a:rPr>
              <a:t>fastest</a:t>
            </a:r>
            <a:br>
              <a:rPr lang="en-PH" dirty="0" smtClean="0">
                <a:solidFill>
                  <a:schemeClr val="accent4"/>
                </a:solidFill>
              </a:rPr>
            </a:br>
            <a:r>
              <a:rPr lang="en-PH" dirty="0" smtClean="0">
                <a:solidFill>
                  <a:schemeClr val="accent4"/>
                </a:solidFill>
              </a:rPr>
              <a:t>growing top 10</a:t>
            </a:r>
            <a:br>
              <a:rPr lang="en-PH" dirty="0" smtClean="0">
                <a:solidFill>
                  <a:schemeClr val="accent4"/>
                </a:solidFill>
              </a:rPr>
            </a:br>
            <a:r>
              <a:rPr lang="en-PH" dirty="0" smtClean="0">
                <a:solidFill>
                  <a:schemeClr val="accent4"/>
                </a:solidFill>
              </a:rPr>
              <a:t>financial management system </a:t>
            </a:r>
            <a:r>
              <a:rPr lang="en-PH" dirty="0">
                <a:solidFill>
                  <a:schemeClr val="accent4"/>
                </a:solidFill>
              </a:rPr>
              <a:t>globally</a:t>
            </a:r>
            <a:r>
              <a:rPr lang="en-PH" dirty="0" smtClean="0">
                <a:solidFill>
                  <a:schemeClr val="accent4"/>
                </a:solidFill>
              </a:rPr>
              <a:t>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1296" y="3621024"/>
            <a:ext cx="4834435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Text Placeholder 13"/>
          <p:cNvSpPr txBox="1">
            <a:spLocks/>
          </p:cNvSpPr>
          <p:nvPr/>
        </p:nvSpPr>
        <p:spPr>
          <a:xfrm>
            <a:off x="3168396" y="1186209"/>
            <a:ext cx="5012267" cy="228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300"/>
              </a:spcBef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" indent="-13716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1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98463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31825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itchFamily="34" charset="0"/>
              <a:buChar char="»"/>
              <a:tabLst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 smtClean="0">
                <a:solidFill>
                  <a:schemeClr val="tx1"/>
                </a:solidFill>
              </a:rPr>
              <a:t>Revenue Growth for FMS</a:t>
            </a: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13"/>
          <p:cNvSpPr txBox="1">
            <a:spLocks/>
          </p:cNvSpPr>
          <p:nvPr/>
        </p:nvSpPr>
        <p:spPr>
          <a:xfrm>
            <a:off x="3226161" y="3922776"/>
            <a:ext cx="4896736" cy="4786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300"/>
              </a:spcBef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" indent="-13716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1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98463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31825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itchFamily="34" charset="0"/>
              <a:buChar char="»"/>
              <a:tabLst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dirty="0" smtClean="0">
                <a:solidFill>
                  <a:schemeClr val="tx1"/>
                </a:solidFill>
              </a:rPr>
              <a:t>Source:  Gartner, “Market Share: All Software Markets, Worldwide, 2014” Published March 31, 2015. Chart created by NetSuite based on Gartner market share data.</a:t>
            </a:r>
          </a:p>
          <a:p>
            <a:endParaRPr lang="en-US" sz="1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Suite Master template 2014">
  <a:themeElements>
    <a:clrScheme name="NetSuite Palette">
      <a:dk1>
        <a:srgbClr val="000000"/>
      </a:dk1>
      <a:lt1>
        <a:srgbClr val="FFFFFF"/>
      </a:lt1>
      <a:dk2>
        <a:srgbClr val="F75D22"/>
      </a:dk2>
      <a:lt2>
        <a:srgbClr val="FFFFFF"/>
      </a:lt2>
      <a:accent1>
        <a:srgbClr val="5F6062"/>
      </a:accent1>
      <a:accent2>
        <a:srgbClr val="F68A33"/>
      </a:accent2>
      <a:accent3>
        <a:srgbClr val="FDB913"/>
      </a:accent3>
      <a:accent4>
        <a:srgbClr val="0069AA"/>
      </a:accent4>
      <a:accent5>
        <a:srgbClr val="009DDC"/>
      </a:accent5>
      <a:accent6>
        <a:srgbClr val="7AC143"/>
      </a:accent6>
      <a:hlink>
        <a:srgbClr val="F75D22"/>
      </a:hlink>
      <a:folHlink>
        <a:srgbClr val="F75D22"/>
      </a:folHlink>
    </a:clrScheme>
    <a:fontScheme name="NetSuit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76917</TotalTime>
  <Words>2550</Words>
  <Application>Microsoft Macintosh PowerPoint</Application>
  <PresentationFormat>On-screen Show (16:9)</PresentationFormat>
  <Paragraphs>650</Paragraphs>
  <Slides>44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Aral</vt:lpstr>
      <vt:lpstr>Calibri</vt:lpstr>
      <vt:lpstr>Impact</vt:lpstr>
      <vt:lpstr>ＭＳ Ｐゴシック</vt:lpstr>
      <vt:lpstr>Source Sans Pro Black</vt:lpstr>
      <vt:lpstr>Source Sans Pro Light</vt:lpstr>
      <vt:lpstr>Tahoma</vt:lpstr>
      <vt:lpstr>Wingdings</vt:lpstr>
      <vt:lpstr>Arial</vt:lpstr>
      <vt:lpstr>NetSuite Master template 2014</vt:lpstr>
      <vt:lpstr>NetSuite Demo for Refro Foods</vt:lpstr>
      <vt:lpstr>About The Vested Group</vt:lpstr>
      <vt:lpstr>Meet our Team</vt:lpstr>
      <vt:lpstr>The Vested Group – Integrity, Respect, Diligence</vt:lpstr>
      <vt:lpstr>Services</vt:lpstr>
      <vt:lpstr>NetSuite Solution Overview</vt:lpstr>
      <vt:lpstr>NetSuite: World’s #1 Cloud ERP</vt:lpstr>
      <vt:lpstr>Manufacturing &amp; Distribution Sub-Verticals</vt:lpstr>
      <vt:lpstr>NetSuite Continues As Fastest Growing FMS </vt:lpstr>
      <vt:lpstr>Complete Solution</vt:lpstr>
      <vt:lpstr>Why Today’s Businesses Choose NetSuite</vt:lpstr>
      <vt:lpstr>SuiteApp.com</vt:lpstr>
      <vt:lpstr>Designed for the Way You Work Today</vt:lpstr>
      <vt:lpstr>Product Demonstration</vt:lpstr>
      <vt:lpstr>Thank You</vt:lpstr>
      <vt:lpstr>Manufacturing Sub-Verticals</vt:lpstr>
      <vt:lpstr>Customer Success Stories</vt:lpstr>
      <vt:lpstr>Revolution Retail</vt:lpstr>
      <vt:lpstr>HiTech Assets</vt:lpstr>
      <vt:lpstr>Supported Formats</vt:lpstr>
      <vt:lpstr>Flexibility:  Easily Configured or Customized By Mere Mortals, No Version Lock</vt:lpstr>
      <vt:lpstr>Designed for Modern Business – Transforms Accessibility</vt:lpstr>
      <vt:lpstr>Easy to Use</vt:lpstr>
      <vt:lpstr>It Just Works – Proven NetSuite Benefits</vt:lpstr>
      <vt:lpstr>Methodology</vt:lpstr>
      <vt:lpstr>Project Theme</vt:lpstr>
      <vt:lpstr>Enseo</vt:lpstr>
      <vt:lpstr>Nuo Therapeudics</vt:lpstr>
      <vt:lpstr>Project Scope</vt:lpstr>
      <vt:lpstr>Project Benefits</vt:lpstr>
      <vt:lpstr>Roles &amp; Responsibilities</vt:lpstr>
      <vt:lpstr>Phase One Methodology</vt:lpstr>
      <vt:lpstr>Phase One Methodology</vt:lpstr>
      <vt:lpstr>Phase One Methodology</vt:lpstr>
      <vt:lpstr>Phase One Methodology</vt:lpstr>
      <vt:lpstr>Phase One Methodology</vt:lpstr>
      <vt:lpstr>Phase One Methodology</vt:lpstr>
      <vt:lpstr>Gate Reviews &amp; Signoffs</vt:lpstr>
      <vt:lpstr>Organizational Change</vt:lpstr>
      <vt:lpstr>Change Management</vt:lpstr>
      <vt:lpstr>Guiding Principles</vt:lpstr>
      <vt:lpstr>Project Risks</vt:lpstr>
      <vt:lpstr>Five Key Areas of User Adoption</vt:lpstr>
      <vt:lpstr>Steps to Adoption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nickel</dc:creator>
  <cp:lastModifiedBy>Jon Brower</cp:lastModifiedBy>
  <cp:revision>616</cp:revision>
  <cp:lastPrinted>2014-08-21T23:00:03Z</cp:lastPrinted>
  <dcterms:created xsi:type="dcterms:W3CDTF">2014-01-15T22:29:57Z</dcterms:created>
  <dcterms:modified xsi:type="dcterms:W3CDTF">2016-08-16T14:35:50Z</dcterms:modified>
</cp:coreProperties>
</file>