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2.jpg" ContentType="image/jpg"/>
  <Override PartName="/ppt/media/image3.jpg" ContentType="image/jpg"/>
  <Override PartName="/ppt/theme/theme2.xml" ContentType="application/vnd.openxmlformats-officedocument.theme+xml"/>
  <Override PartName="/ppt/notesSlides/notesSlide1.xml" ContentType="application/vnd.openxmlformats-officedocument.presentationml.notesSlide+xml"/>
  <Override PartName="/ppt/media/image5.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3" r:id="rId2"/>
    <p:sldId id="259" r:id="rId3"/>
    <p:sldId id="262" r:id="rId4"/>
    <p:sldId id="264" r:id="rId5"/>
    <p:sldId id="266" r:id="rId6"/>
    <p:sldId id="267" r:id="rId7"/>
  </p:sldIdLst>
  <p:sldSz cx="15544800" cy="10058400"/>
  <p:notesSz cx="155448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DE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0" autoAdjust="0"/>
    <p:restoredTop sz="94660"/>
  </p:normalViewPr>
  <p:slideViewPr>
    <p:cSldViewPr>
      <p:cViewPr varScale="1">
        <p:scale>
          <a:sx n="69" d="100"/>
          <a:sy n="69" d="100"/>
        </p:scale>
        <p:origin x="84" y="4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735763"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805863" y="0"/>
            <a:ext cx="6735762" cy="503238"/>
          </a:xfrm>
          <a:prstGeom prst="rect">
            <a:avLst/>
          </a:prstGeom>
        </p:spPr>
        <p:txBody>
          <a:bodyPr vert="horz" lIns="91440" tIns="45720" rIns="91440" bIns="45720" rtlCol="0"/>
          <a:lstStyle>
            <a:lvl1pPr algn="r">
              <a:defRPr sz="1200"/>
            </a:lvl1pPr>
          </a:lstStyle>
          <a:p>
            <a:fld id="{58B83CC8-B44A-4C7C-81FB-A3E23EBAE6A6}" type="datetimeFigureOut">
              <a:rPr lang="en-US" smtClean="0"/>
              <a:t>3/27/2017</a:t>
            </a:fld>
            <a:endParaRPr lang="en-US"/>
          </a:p>
        </p:txBody>
      </p:sp>
      <p:sp>
        <p:nvSpPr>
          <p:cNvPr id="4" name="Slide Image Placeholder 3"/>
          <p:cNvSpPr>
            <a:spLocks noGrp="1" noRot="1" noChangeAspect="1"/>
          </p:cNvSpPr>
          <p:nvPr>
            <p:ph type="sldImg" idx="2"/>
          </p:nvPr>
        </p:nvSpPr>
        <p:spPr>
          <a:xfrm>
            <a:off x="4857750" y="754063"/>
            <a:ext cx="5829300" cy="3771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554163" y="4778375"/>
            <a:ext cx="12436475" cy="4525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6735763" cy="5032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805863" y="9553575"/>
            <a:ext cx="6735762" cy="503238"/>
          </a:xfrm>
          <a:prstGeom prst="rect">
            <a:avLst/>
          </a:prstGeom>
        </p:spPr>
        <p:txBody>
          <a:bodyPr vert="horz" lIns="91440" tIns="45720" rIns="91440" bIns="45720" rtlCol="0" anchor="b"/>
          <a:lstStyle>
            <a:lvl1pPr algn="r">
              <a:defRPr sz="1200"/>
            </a:lvl1pPr>
          </a:lstStyle>
          <a:p>
            <a:fld id="{7463F0B3-9FD7-4EC3-A826-A8543668457E}" type="slidenum">
              <a:rPr lang="en-US" smtClean="0"/>
              <a:t>‹#›</a:t>
            </a:fld>
            <a:endParaRPr lang="en-US"/>
          </a:p>
        </p:txBody>
      </p:sp>
    </p:spTree>
    <p:extLst>
      <p:ext uri="{BB962C8B-B14F-4D97-AF65-F5344CB8AC3E}">
        <p14:creationId xmlns:p14="http://schemas.microsoft.com/office/powerpoint/2010/main" val="1762963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990558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03714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058883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656514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79"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6" name="bk object 16"/>
          <p:cNvSpPr/>
          <p:nvPr/>
        </p:nvSpPr>
        <p:spPr>
          <a:xfrm>
            <a:off x="457200" y="1110893"/>
            <a:ext cx="6858000" cy="3857625"/>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457200" y="6232817"/>
            <a:ext cx="5782462" cy="336838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15544800" cy="758190"/>
          </a:xfrm>
          <a:custGeom>
            <a:avLst/>
            <a:gdLst/>
            <a:ahLst/>
            <a:cxnLst/>
            <a:rect l="l" t="t" r="r" b="b"/>
            <a:pathLst>
              <a:path w="15544800" h="758190">
                <a:moveTo>
                  <a:pt x="0" y="757681"/>
                </a:moveTo>
                <a:lnTo>
                  <a:pt x="15544800" y="757681"/>
                </a:lnTo>
                <a:lnTo>
                  <a:pt x="15544800" y="0"/>
                </a:lnTo>
                <a:lnTo>
                  <a:pt x="0" y="0"/>
                </a:lnTo>
                <a:lnTo>
                  <a:pt x="0" y="757681"/>
                </a:lnTo>
                <a:close/>
              </a:path>
            </a:pathLst>
          </a:custGeom>
          <a:solidFill>
            <a:srgbClr val="003F79"/>
          </a:solidFill>
        </p:spPr>
        <p:txBody>
          <a:bodyPr wrap="square" lIns="0" tIns="0" rIns="0" bIns="0" rtlCol="0"/>
          <a:lstStyle/>
          <a:p>
            <a:endParaRPr/>
          </a:p>
        </p:txBody>
      </p:sp>
      <p:sp>
        <p:nvSpPr>
          <p:cNvPr id="19" name="bk object 19"/>
          <p:cNvSpPr/>
          <p:nvPr/>
        </p:nvSpPr>
        <p:spPr>
          <a:xfrm>
            <a:off x="7772400" y="5093208"/>
            <a:ext cx="7772400" cy="643890"/>
          </a:xfrm>
          <a:custGeom>
            <a:avLst/>
            <a:gdLst/>
            <a:ahLst/>
            <a:cxnLst/>
            <a:rect l="l" t="t" r="r" b="b"/>
            <a:pathLst>
              <a:path w="7772400" h="643889">
                <a:moveTo>
                  <a:pt x="0" y="643382"/>
                </a:moveTo>
                <a:lnTo>
                  <a:pt x="7772400" y="643382"/>
                </a:lnTo>
                <a:lnTo>
                  <a:pt x="7772400" y="0"/>
                </a:lnTo>
                <a:lnTo>
                  <a:pt x="0" y="0"/>
                </a:lnTo>
                <a:lnTo>
                  <a:pt x="0" y="643382"/>
                </a:lnTo>
                <a:close/>
              </a:path>
            </a:pathLst>
          </a:custGeom>
          <a:solidFill>
            <a:srgbClr val="003F79"/>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3/27/2017</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16" name="bk object 16"/>
          <p:cNvSpPr/>
          <p:nvPr/>
        </p:nvSpPr>
        <p:spPr>
          <a:xfrm>
            <a:off x="835761" y="2786378"/>
            <a:ext cx="2019300" cy="0"/>
          </a:xfrm>
          <a:custGeom>
            <a:avLst/>
            <a:gdLst/>
            <a:ahLst/>
            <a:cxnLst/>
            <a:rect l="l" t="t" r="r" b="b"/>
            <a:pathLst>
              <a:path w="2019300">
                <a:moveTo>
                  <a:pt x="0" y="0"/>
                </a:moveTo>
                <a:lnTo>
                  <a:pt x="2019300" y="0"/>
                </a:lnTo>
              </a:path>
            </a:pathLst>
          </a:custGeom>
          <a:ln w="8890">
            <a:solidFill>
              <a:srgbClr val="969898"/>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1" i="0">
                <a:solidFill>
                  <a:schemeClr val="bg1"/>
                </a:solidFill>
                <a:latin typeface="Arial"/>
                <a:cs typeface="Arial"/>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5"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3/27/2017</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3/27/2017</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3/27/2017</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alphaModFix amt="70000"/>
            <a:lum/>
          </a:blip>
          <a:srcRect/>
          <a:stretch>
            <a:fillRect t="-2000" b="-2000"/>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569970" y="320906"/>
            <a:ext cx="14912340" cy="381000"/>
          </a:xfrm>
          <a:prstGeom prst="rect">
            <a:avLst/>
          </a:prstGeom>
        </p:spPr>
        <p:txBody>
          <a:bodyPr wrap="square" lIns="0" tIns="0" rIns="0" bIns="0">
            <a:spAutoFit/>
          </a:bodyPr>
          <a:lstStyle>
            <a:lvl1pPr>
              <a:defRPr sz="2800" b="1" i="0">
                <a:solidFill>
                  <a:schemeClr val="bg1"/>
                </a:solidFill>
                <a:latin typeface="Arial"/>
                <a:cs typeface="Arial"/>
              </a:defRPr>
            </a:lvl1pPr>
          </a:lstStyle>
          <a:p>
            <a:endParaRPr/>
          </a:p>
        </p:txBody>
      </p:sp>
      <p:sp>
        <p:nvSpPr>
          <p:cNvPr id="3" name="Holder 3"/>
          <p:cNvSpPr>
            <a:spLocks noGrp="1"/>
          </p:cNvSpPr>
          <p:nvPr>
            <p:ph type="body" idx="1"/>
          </p:nvPr>
        </p:nvSpPr>
        <p:spPr>
          <a:xfrm>
            <a:off x="-5969008" y="3081256"/>
            <a:ext cx="19710417" cy="36830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2642616" y="9354312"/>
            <a:ext cx="2487167"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3/27/2017</a:t>
            </a:fld>
            <a:endParaRPr lang="en-US"/>
          </a:p>
        </p:txBody>
      </p:sp>
      <p:sp>
        <p:nvSpPr>
          <p:cNvPr id="6" name="Holder 6"/>
          <p:cNvSpPr>
            <a:spLocks noGrp="1"/>
          </p:cNvSpPr>
          <p:nvPr>
            <p:ph type="sldNum" sz="quarter" idx="7"/>
          </p:nvPr>
        </p:nvSpPr>
        <p:spPr>
          <a:xfrm>
            <a:off x="5596128" y="9354312"/>
            <a:ext cx="1787652"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2.xml"/><Relationship Id="rId7" Type="http://schemas.openxmlformats.org/officeDocument/2006/relationships/image" Target="../media/image9.emf"/><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18" Type="http://schemas.openxmlformats.org/officeDocument/2006/relationships/image" Target="../media/image28.jpeg"/><Relationship Id="rId26" Type="http://schemas.openxmlformats.org/officeDocument/2006/relationships/image" Target="../media/image36.jpeg"/><Relationship Id="rId3" Type="http://schemas.openxmlformats.org/officeDocument/2006/relationships/image" Target="../media/image13.jpeg"/><Relationship Id="rId21" Type="http://schemas.openxmlformats.org/officeDocument/2006/relationships/image" Target="../media/image31.PNG"/><Relationship Id="rId7" Type="http://schemas.openxmlformats.org/officeDocument/2006/relationships/image" Target="../media/image17.jpg"/><Relationship Id="rId12" Type="http://schemas.openxmlformats.org/officeDocument/2006/relationships/image" Target="../media/image22.jpeg"/><Relationship Id="rId17" Type="http://schemas.openxmlformats.org/officeDocument/2006/relationships/image" Target="../media/image27.jpeg"/><Relationship Id="rId25" Type="http://schemas.openxmlformats.org/officeDocument/2006/relationships/image" Target="../media/image35.png"/><Relationship Id="rId2" Type="http://schemas.openxmlformats.org/officeDocument/2006/relationships/image" Target="../media/image12.jpeg"/><Relationship Id="rId16" Type="http://schemas.openxmlformats.org/officeDocument/2006/relationships/image" Target="../media/image26.jpg"/><Relationship Id="rId20" Type="http://schemas.openxmlformats.org/officeDocument/2006/relationships/image" Target="../media/image30.jpeg"/><Relationship Id="rId29"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16.jpeg"/><Relationship Id="rId11" Type="http://schemas.openxmlformats.org/officeDocument/2006/relationships/image" Target="../media/image21.jpeg"/><Relationship Id="rId24" Type="http://schemas.openxmlformats.org/officeDocument/2006/relationships/image" Target="../media/image34.PNG"/><Relationship Id="rId5" Type="http://schemas.openxmlformats.org/officeDocument/2006/relationships/image" Target="../media/image15.jpeg"/><Relationship Id="rId15" Type="http://schemas.openxmlformats.org/officeDocument/2006/relationships/image" Target="../media/image25.jpeg"/><Relationship Id="rId23" Type="http://schemas.openxmlformats.org/officeDocument/2006/relationships/image" Target="../media/image33.jpeg"/><Relationship Id="rId28" Type="http://schemas.openxmlformats.org/officeDocument/2006/relationships/image" Target="../media/image38.PNG"/><Relationship Id="rId10" Type="http://schemas.openxmlformats.org/officeDocument/2006/relationships/image" Target="../media/image20.jpeg"/><Relationship Id="rId19" Type="http://schemas.openxmlformats.org/officeDocument/2006/relationships/image" Target="../media/image29.jp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g"/><Relationship Id="rId22" Type="http://schemas.openxmlformats.org/officeDocument/2006/relationships/image" Target="../media/image32.jpeg"/><Relationship Id="rId27" Type="http://schemas.openxmlformats.org/officeDocument/2006/relationships/image" Target="../media/image37.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0000"/>
            <a:lum/>
          </a:blip>
          <a:srcRect/>
          <a:stretch>
            <a:fillRect t="-2000" b="-2000"/>
          </a:stretch>
        </a:blipFill>
        <a:effectLst/>
      </p:bgPr>
    </p:bg>
    <p:spTree>
      <p:nvGrpSpPr>
        <p:cNvPr id="1" name=""/>
        <p:cNvGrpSpPr/>
        <p:nvPr/>
      </p:nvGrpSpPr>
      <p:grpSpPr>
        <a:xfrm>
          <a:off x="0" y="0"/>
          <a:ext cx="0" cy="0"/>
          <a:chOff x="0" y="0"/>
          <a:chExt cx="0" cy="0"/>
        </a:xfrm>
      </p:grpSpPr>
      <p:sp>
        <p:nvSpPr>
          <p:cNvPr id="5" name="object 2"/>
          <p:cNvSpPr/>
          <p:nvPr/>
        </p:nvSpPr>
        <p:spPr>
          <a:xfrm>
            <a:off x="0" y="0"/>
            <a:ext cx="7772400" cy="1873885"/>
          </a:xfrm>
          <a:custGeom>
            <a:avLst/>
            <a:gdLst/>
            <a:ahLst/>
            <a:cxnLst/>
            <a:rect l="l" t="t" r="r" b="b"/>
            <a:pathLst>
              <a:path w="7772400" h="1873885">
                <a:moveTo>
                  <a:pt x="0" y="1873313"/>
                </a:moveTo>
                <a:lnTo>
                  <a:pt x="7772400" y="1873313"/>
                </a:lnTo>
                <a:lnTo>
                  <a:pt x="7772400" y="0"/>
                </a:lnTo>
                <a:lnTo>
                  <a:pt x="0" y="0"/>
                </a:lnTo>
                <a:lnTo>
                  <a:pt x="0" y="1873313"/>
                </a:lnTo>
                <a:close/>
              </a:path>
            </a:pathLst>
          </a:custGeom>
          <a:solidFill>
            <a:srgbClr val="003F79"/>
          </a:solidFill>
        </p:spPr>
        <p:txBody>
          <a:bodyPr wrap="square" lIns="0" tIns="0" rIns="0" bIns="0" rtlCol="0"/>
          <a:lstStyle/>
          <a:p>
            <a:endParaRPr/>
          </a:p>
        </p:txBody>
      </p:sp>
      <p:sp>
        <p:nvSpPr>
          <p:cNvPr id="6" name="object 2"/>
          <p:cNvSpPr/>
          <p:nvPr/>
        </p:nvSpPr>
        <p:spPr>
          <a:xfrm>
            <a:off x="7772400" y="0"/>
            <a:ext cx="7772400" cy="1873885"/>
          </a:xfrm>
          <a:custGeom>
            <a:avLst/>
            <a:gdLst/>
            <a:ahLst/>
            <a:cxnLst/>
            <a:rect l="l" t="t" r="r" b="b"/>
            <a:pathLst>
              <a:path w="7772400" h="1873885">
                <a:moveTo>
                  <a:pt x="0" y="1873313"/>
                </a:moveTo>
                <a:lnTo>
                  <a:pt x="7772400" y="1873313"/>
                </a:lnTo>
                <a:lnTo>
                  <a:pt x="7772400" y="0"/>
                </a:lnTo>
                <a:lnTo>
                  <a:pt x="0" y="0"/>
                </a:lnTo>
                <a:lnTo>
                  <a:pt x="0" y="1873313"/>
                </a:lnTo>
                <a:close/>
              </a:path>
            </a:pathLst>
          </a:custGeom>
          <a:solidFill>
            <a:srgbClr val="003F79"/>
          </a:solidFill>
        </p:spPr>
        <p:txBody>
          <a:bodyPr wrap="square" lIns="0" tIns="0" rIns="0" bIns="0" rtlCol="0"/>
          <a:lstStyle/>
          <a:p>
            <a:endParaRPr/>
          </a:p>
        </p:txBody>
      </p:sp>
      <p:sp>
        <p:nvSpPr>
          <p:cNvPr id="2" name="TextBox 1"/>
          <p:cNvSpPr txBox="1"/>
          <p:nvPr/>
        </p:nvSpPr>
        <p:spPr>
          <a:xfrm>
            <a:off x="8297061" y="2147455"/>
            <a:ext cx="5562600" cy="3170099"/>
          </a:xfrm>
          <a:prstGeom prst="rect">
            <a:avLst/>
          </a:prstGeom>
          <a:noFill/>
        </p:spPr>
        <p:txBody>
          <a:bodyPr wrap="square" rtlCol="0">
            <a:spAutoFit/>
          </a:bodyPr>
          <a:lstStyle/>
          <a:p>
            <a:endParaRPr lang="en-US" sz="800" dirty="0">
              <a:solidFill>
                <a:schemeClr val="bg1"/>
              </a:solidFill>
            </a:endParaRPr>
          </a:p>
          <a:p>
            <a:r>
              <a:rPr lang="en-US" sz="1600" b="1" dirty="0" smtClean="0">
                <a:solidFill>
                  <a:schemeClr val="bg1"/>
                </a:solidFill>
              </a:rPr>
              <a:t>Green Energy Consultants - </a:t>
            </a:r>
            <a:r>
              <a:rPr lang="en-US" sz="1600" dirty="0" smtClean="0">
                <a:solidFill>
                  <a:schemeClr val="bg1"/>
                </a:solidFill>
              </a:rPr>
              <a:t>Our Green energy consultants find you tax incentives and quantify the added value to your property from implementing green energy</a:t>
            </a:r>
            <a:r>
              <a:rPr lang="en-US" sz="1600" dirty="0">
                <a:solidFill>
                  <a:schemeClr val="bg1"/>
                </a:solidFill>
              </a:rPr>
              <a:t>. </a:t>
            </a:r>
          </a:p>
          <a:p>
            <a:endParaRPr lang="en-US" sz="1600" b="1" dirty="0" smtClean="0">
              <a:solidFill>
                <a:schemeClr val="bg1"/>
              </a:solidFill>
            </a:endParaRPr>
          </a:p>
          <a:p>
            <a:r>
              <a:rPr lang="en-US" sz="1600" b="1" dirty="0" smtClean="0">
                <a:solidFill>
                  <a:schemeClr val="bg1"/>
                </a:solidFill>
              </a:rPr>
              <a:t>Building </a:t>
            </a:r>
            <a:r>
              <a:rPr lang="en-US" sz="1600" b="1" dirty="0">
                <a:solidFill>
                  <a:schemeClr val="bg1"/>
                </a:solidFill>
              </a:rPr>
              <a:t>Code </a:t>
            </a:r>
            <a:r>
              <a:rPr lang="en-US" sz="1600" b="1" dirty="0" smtClean="0">
                <a:solidFill>
                  <a:schemeClr val="bg1"/>
                </a:solidFill>
              </a:rPr>
              <a:t>Experts - </a:t>
            </a:r>
            <a:r>
              <a:rPr lang="en-US" sz="1600" dirty="0">
                <a:solidFill>
                  <a:schemeClr val="bg1"/>
                </a:solidFill>
              </a:rPr>
              <a:t>We ALWAYS follow the most recent building codes!</a:t>
            </a:r>
          </a:p>
          <a:p>
            <a:endParaRPr lang="en-US" sz="1600" dirty="0">
              <a:solidFill>
                <a:schemeClr val="bg1"/>
              </a:solidFill>
            </a:endParaRPr>
          </a:p>
          <a:p>
            <a:r>
              <a:rPr lang="en-US" sz="1600" b="1" dirty="0" smtClean="0">
                <a:solidFill>
                  <a:schemeClr val="bg1"/>
                </a:solidFill>
              </a:rPr>
              <a:t>Designers, Architects, and Decorators - </a:t>
            </a:r>
            <a:r>
              <a:rPr lang="en-US" sz="1600" dirty="0" smtClean="0">
                <a:solidFill>
                  <a:schemeClr val="bg1"/>
                </a:solidFill>
              </a:rPr>
              <a:t>Our design professionals help you bring your dream home to life!</a:t>
            </a:r>
          </a:p>
          <a:p>
            <a:endParaRPr lang="en-US" sz="1600" dirty="0">
              <a:solidFill>
                <a:schemeClr val="bg1"/>
              </a:solidFill>
            </a:endParaRPr>
          </a:p>
          <a:p>
            <a:r>
              <a:rPr lang="en-US" sz="1600" b="1" dirty="0" smtClean="0">
                <a:solidFill>
                  <a:schemeClr val="bg1"/>
                </a:solidFill>
              </a:rPr>
              <a:t>Engineers, Public </a:t>
            </a:r>
            <a:r>
              <a:rPr lang="en-US" sz="1600" b="1" dirty="0">
                <a:solidFill>
                  <a:schemeClr val="bg1"/>
                </a:solidFill>
              </a:rPr>
              <a:t>Adjusters and Appraisers </a:t>
            </a:r>
            <a:r>
              <a:rPr lang="en-US" sz="1600" dirty="0" smtClean="0">
                <a:solidFill>
                  <a:schemeClr val="bg1"/>
                </a:solidFill>
              </a:rPr>
              <a:t>– Assist in the claims process to make sure no money is left on the table.  </a:t>
            </a:r>
            <a:endParaRPr lang="en-US" sz="1600" dirty="0">
              <a:solidFill>
                <a:schemeClr val="bg1"/>
              </a:solidFill>
            </a:endParaRPr>
          </a:p>
        </p:txBody>
      </p:sp>
      <p:sp>
        <p:nvSpPr>
          <p:cNvPr id="4" name="TextBox 3"/>
          <p:cNvSpPr txBox="1"/>
          <p:nvPr/>
        </p:nvSpPr>
        <p:spPr>
          <a:xfrm>
            <a:off x="8297062" y="5735178"/>
            <a:ext cx="6477000" cy="1323439"/>
          </a:xfrm>
          <a:prstGeom prst="rect">
            <a:avLst/>
          </a:prstGeom>
          <a:noFill/>
        </p:spPr>
        <p:txBody>
          <a:bodyPr wrap="square" rtlCol="0">
            <a:spAutoFit/>
          </a:bodyPr>
          <a:lstStyle/>
          <a:p>
            <a:r>
              <a:rPr lang="en-US" sz="3200" dirty="0" smtClean="0">
                <a:solidFill>
                  <a:schemeClr val="bg1"/>
                </a:solidFill>
              </a:rPr>
              <a:t>Who Does Our Team Serve?</a:t>
            </a:r>
            <a:endParaRPr lang="en-US" sz="3200" dirty="0">
              <a:solidFill>
                <a:schemeClr val="bg1"/>
              </a:solidFill>
            </a:endParaRPr>
          </a:p>
          <a:p>
            <a:r>
              <a:rPr lang="en-US" sz="1600" dirty="0" smtClean="0">
                <a:solidFill>
                  <a:schemeClr val="bg1"/>
                </a:solidFill>
              </a:rPr>
              <a:t>Property Managers Real </a:t>
            </a:r>
            <a:r>
              <a:rPr lang="en-US" sz="1600" dirty="0">
                <a:solidFill>
                  <a:schemeClr val="bg1"/>
                </a:solidFill>
              </a:rPr>
              <a:t>Estate </a:t>
            </a:r>
            <a:r>
              <a:rPr lang="en-US" sz="1600" dirty="0" smtClean="0">
                <a:solidFill>
                  <a:schemeClr val="bg1"/>
                </a:solidFill>
              </a:rPr>
              <a:t>Agents &amp; Brokers, </a:t>
            </a:r>
            <a:r>
              <a:rPr lang="en-US" sz="1600" dirty="0">
                <a:solidFill>
                  <a:schemeClr val="bg1"/>
                </a:solidFill>
              </a:rPr>
              <a:t>Insurance Agents, </a:t>
            </a:r>
          </a:p>
          <a:p>
            <a:r>
              <a:rPr lang="en-US" sz="1600" dirty="0">
                <a:solidFill>
                  <a:schemeClr val="bg1"/>
                </a:solidFill>
              </a:rPr>
              <a:t>Mortgage Loan Officers and </a:t>
            </a:r>
            <a:r>
              <a:rPr lang="en-US" sz="1600" dirty="0" smtClean="0">
                <a:solidFill>
                  <a:schemeClr val="bg1"/>
                </a:solidFill>
              </a:rPr>
              <a:t>Dealers Home </a:t>
            </a:r>
            <a:r>
              <a:rPr lang="en-US" sz="1600" dirty="0">
                <a:solidFill>
                  <a:schemeClr val="bg1"/>
                </a:solidFill>
              </a:rPr>
              <a:t>Owners,  Business Owners</a:t>
            </a:r>
          </a:p>
          <a:p>
            <a:endParaRPr lang="en-US" sz="1600" dirty="0">
              <a:solidFill>
                <a:schemeClr val="bg1"/>
              </a:solidFill>
            </a:endParaRPr>
          </a:p>
        </p:txBody>
      </p:sp>
      <p:sp>
        <p:nvSpPr>
          <p:cNvPr id="7" name="Rectangle 6"/>
          <p:cNvSpPr/>
          <p:nvPr/>
        </p:nvSpPr>
        <p:spPr>
          <a:xfrm>
            <a:off x="543147" y="2133600"/>
            <a:ext cx="6086254" cy="6340197"/>
          </a:xfrm>
          <a:prstGeom prst="rect">
            <a:avLst/>
          </a:prstGeom>
        </p:spPr>
        <p:txBody>
          <a:bodyPr wrap="square">
            <a:spAutoFit/>
          </a:bodyPr>
          <a:lstStyle/>
          <a:p>
            <a:endParaRPr lang="en-US" dirty="0" smtClean="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Selz Contracting takes a </a:t>
            </a:r>
            <a:r>
              <a:rPr lang="en-US" sz="1600" dirty="0" smtClean="0">
                <a:solidFill>
                  <a:schemeClr val="bg1"/>
                </a:solidFill>
                <a:latin typeface="Arial" panose="020B0604020202020204" pitchFamily="34" charset="0"/>
                <a:cs typeface="Arial" panose="020B0604020202020204" pitchFamily="34" charset="0"/>
              </a:rPr>
              <a:t>Lifetime Relationship </a:t>
            </a:r>
            <a:r>
              <a:rPr lang="en-US" sz="1600" dirty="0">
                <a:solidFill>
                  <a:schemeClr val="bg1"/>
                </a:solidFill>
                <a:latin typeface="Arial" panose="020B0604020202020204" pitchFamily="34" charset="0"/>
                <a:cs typeface="Arial" panose="020B0604020202020204" pitchFamily="34" charset="0"/>
              </a:rPr>
              <a:t>approach to </a:t>
            </a:r>
            <a:r>
              <a:rPr lang="en-US" sz="1600" dirty="0" smtClean="0">
                <a:solidFill>
                  <a:schemeClr val="bg1"/>
                </a:solidFill>
                <a:latin typeface="Arial" panose="020B0604020202020204" pitchFamily="34" charset="0"/>
                <a:cs typeface="Arial" panose="020B0604020202020204" pitchFamily="34" charset="0"/>
              </a:rPr>
              <a:t>solving all our client’s construction contracting </a:t>
            </a:r>
            <a:r>
              <a:rPr lang="en-US" sz="1600" dirty="0">
                <a:solidFill>
                  <a:schemeClr val="bg1"/>
                </a:solidFill>
                <a:latin typeface="Arial" panose="020B0604020202020204" pitchFamily="34" charset="0"/>
                <a:cs typeface="Arial" panose="020B0604020202020204" pitchFamily="34" charset="0"/>
              </a:rPr>
              <a:t>needs. </a:t>
            </a:r>
            <a:endParaRPr lang="en-US" sz="1600" dirty="0" smtClean="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r>
              <a:rPr lang="en-US" sz="1600" dirty="0" smtClean="0">
                <a:solidFill>
                  <a:schemeClr val="bg1"/>
                </a:solidFill>
                <a:latin typeface="Arial" panose="020B0604020202020204" pitchFamily="34" charset="0"/>
                <a:cs typeface="Arial" panose="020B0604020202020204" pitchFamily="34" charset="0"/>
              </a:rPr>
              <a:t>We believe in leveraging our knowledge with our network to deliver optimal value for our client’s properties.</a:t>
            </a:r>
          </a:p>
          <a:p>
            <a:endParaRPr lang="en-US" sz="1600" dirty="0" smtClean="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smtClean="0">
                <a:solidFill>
                  <a:schemeClr val="bg1"/>
                </a:solidFill>
                <a:latin typeface="Arial" panose="020B0604020202020204" pitchFamily="34" charset="0"/>
                <a:cs typeface="Arial" panose="020B0604020202020204" pitchFamily="34" charset="0"/>
              </a:rPr>
              <a:t>Our team </a:t>
            </a:r>
            <a:r>
              <a:rPr lang="en-US" sz="1600" dirty="0">
                <a:solidFill>
                  <a:schemeClr val="bg1"/>
                </a:solidFill>
                <a:latin typeface="Arial" panose="020B0604020202020204" pitchFamily="34" charset="0"/>
                <a:cs typeface="Arial" panose="020B0604020202020204" pitchFamily="34" charset="0"/>
              </a:rPr>
              <a:t>of Experts </a:t>
            </a:r>
            <a:r>
              <a:rPr lang="en-US" sz="1600" dirty="0" smtClean="0">
                <a:solidFill>
                  <a:schemeClr val="bg1"/>
                </a:solidFill>
                <a:latin typeface="Arial" panose="020B0604020202020204" pitchFamily="34" charset="0"/>
                <a:cs typeface="Arial" panose="020B0604020202020204" pitchFamily="34" charset="0"/>
              </a:rPr>
              <a:t>work </a:t>
            </a:r>
            <a:r>
              <a:rPr lang="en-US" sz="1600" dirty="0" smtClean="0">
                <a:solidFill>
                  <a:schemeClr val="bg1"/>
                </a:solidFill>
                <a:latin typeface="Arial" panose="020B0604020202020204" pitchFamily="34" charset="0"/>
                <a:cs typeface="Arial" panose="020B0604020202020204" pitchFamily="34" charset="0"/>
              </a:rPr>
              <a:t>hard to ensure that you receive the highest quality craftsmanship and customer service.</a:t>
            </a:r>
          </a:p>
          <a:p>
            <a:endParaRPr lang="en-US" sz="1600" dirty="0">
              <a:solidFill>
                <a:schemeClr val="bg1"/>
              </a:solidFill>
              <a:latin typeface="Arial" panose="020B0604020202020204" pitchFamily="34" charset="0"/>
              <a:cs typeface="Arial" panose="020B0604020202020204" pitchFamily="34" charset="0"/>
            </a:endParaRPr>
          </a:p>
          <a:p>
            <a:endParaRPr lang="en-US" sz="1600" dirty="0" smtClean="0">
              <a:solidFill>
                <a:schemeClr val="bg1"/>
              </a:solidFill>
              <a:latin typeface="Arial" panose="020B0604020202020204" pitchFamily="34" charset="0"/>
              <a:cs typeface="Arial" panose="020B0604020202020204" pitchFamily="34" charset="0"/>
            </a:endParaRPr>
          </a:p>
          <a:p>
            <a:r>
              <a:rPr lang="en-US" sz="1600" dirty="0" smtClean="0">
                <a:solidFill>
                  <a:schemeClr val="bg1"/>
                </a:solidFill>
                <a:latin typeface="Arial" panose="020B0604020202020204" pitchFamily="34" charset="0"/>
                <a:cs typeface="Arial" panose="020B0604020202020204" pitchFamily="34" charset="0"/>
              </a:rPr>
              <a:t>Headquartered in DFW, Selz Contracting regularly does business with the area’s insurance companies, real estate agencies, and property managers. Our extensive relationships with these companies are built on rapid response times and a top quality customer experience.</a:t>
            </a:r>
          </a:p>
          <a:p>
            <a:endParaRPr lang="en-US" sz="1600" dirty="0" smtClean="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Selz </a:t>
            </a:r>
            <a:r>
              <a:rPr lang="en-US" sz="1600" dirty="0" smtClean="0">
                <a:solidFill>
                  <a:schemeClr val="bg1"/>
                </a:solidFill>
                <a:latin typeface="Arial" panose="020B0604020202020204" pitchFamily="34" charset="0"/>
                <a:cs typeface="Arial" panose="020B0604020202020204" pitchFamily="34" charset="0"/>
              </a:rPr>
              <a:t>Contracting </a:t>
            </a:r>
            <a:r>
              <a:rPr lang="en-US" sz="1600" dirty="0">
                <a:solidFill>
                  <a:schemeClr val="bg1"/>
                </a:solidFill>
                <a:latin typeface="Arial" panose="020B0604020202020204" pitchFamily="34" charset="0"/>
                <a:cs typeface="Arial" panose="020B0604020202020204" pitchFamily="34" charset="0"/>
              </a:rPr>
              <a:t>carries an “A+” rating with the BBB</a:t>
            </a:r>
            <a:r>
              <a:rPr lang="en-US" sz="1600" dirty="0" smtClean="0">
                <a:solidFill>
                  <a:schemeClr val="bg1"/>
                </a:solidFill>
                <a:latin typeface="Arial" panose="020B0604020202020204" pitchFamily="34" charset="0"/>
                <a:cs typeface="Arial" panose="020B0604020202020204" pitchFamily="34" charset="0"/>
              </a:rPr>
              <a:t>.</a:t>
            </a:r>
          </a:p>
          <a:p>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p:txBody>
      </p:sp>
      <p:sp>
        <p:nvSpPr>
          <p:cNvPr id="8" name="object 318"/>
          <p:cNvSpPr/>
          <p:nvPr/>
        </p:nvSpPr>
        <p:spPr>
          <a:xfrm>
            <a:off x="914400" y="330831"/>
            <a:ext cx="965681" cy="1212222"/>
          </a:xfrm>
          <a:prstGeom prst="rect">
            <a:avLst/>
          </a:prstGeom>
          <a:blipFill>
            <a:blip r:embed="rId3" cstate="print"/>
            <a:stretch>
              <a:fillRect/>
            </a:stretch>
          </a:blipFill>
        </p:spPr>
        <p:txBody>
          <a:bodyPr wrap="square" lIns="0" tIns="0" rIns="0" bIns="0" rtlCol="0"/>
          <a:lstStyle/>
          <a:p>
            <a:endParaRPr/>
          </a:p>
        </p:txBody>
      </p:sp>
      <p:sp>
        <p:nvSpPr>
          <p:cNvPr id="9" name="object 318"/>
          <p:cNvSpPr/>
          <p:nvPr/>
        </p:nvSpPr>
        <p:spPr>
          <a:xfrm>
            <a:off x="8686800" y="286097"/>
            <a:ext cx="965681" cy="1212222"/>
          </a:xfrm>
          <a:prstGeom prst="rect">
            <a:avLst/>
          </a:prstGeom>
          <a:blipFill>
            <a:blip r:embed="rId3" cstate="print"/>
            <a:stretch>
              <a:fillRect/>
            </a:stretch>
          </a:blipFill>
        </p:spPr>
        <p:txBody>
          <a:bodyPr wrap="square" lIns="0" tIns="0" rIns="0" bIns="0" rtlCol="0"/>
          <a:lstStyle/>
          <a:p>
            <a:endParaRPr/>
          </a:p>
        </p:txBody>
      </p:sp>
      <p:sp>
        <p:nvSpPr>
          <p:cNvPr id="3" name="TextBox 2"/>
          <p:cNvSpPr txBox="1"/>
          <p:nvPr/>
        </p:nvSpPr>
        <p:spPr>
          <a:xfrm>
            <a:off x="8297061" y="7239000"/>
            <a:ext cx="6505433" cy="2246769"/>
          </a:xfrm>
          <a:prstGeom prst="rect">
            <a:avLst/>
          </a:prstGeom>
          <a:noFill/>
        </p:spPr>
        <p:txBody>
          <a:bodyPr wrap="square" rtlCol="0">
            <a:spAutoFit/>
          </a:bodyPr>
          <a:lstStyle/>
          <a:p>
            <a:r>
              <a:rPr lang="en-US" sz="3200" dirty="0" smtClean="0">
                <a:solidFill>
                  <a:schemeClr val="bg1"/>
                </a:solidFill>
              </a:rPr>
              <a:t>How Do YOU Benefit?</a:t>
            </a:r>
          </a:p>
          <a:p>
            <a:endParaRPr lang="en-US" sz="1600" dirty="0" smtClean="0">
              <a:solidFill>
                <a:schemeClr val="bg1"/>
              </a:solidFill>
            </a:endParaRPr>
          </a:p>
          <a:p>
            <a:r>
              <a:rPr lang="en-US" sz="1600" dirty="0" smtClean="0">
                <a:solidFill>
                  <a:schemeClr val="bg1"/>
                </a:solidFill>
              </a:rPr>
              <a:t>Our construction Professionals work closely with property owners to optimize the property value. </a:t>
            </a:r>
          </a:p>
          <a:p>
            <a:endParaRPr lang="en-US" sz="1600" dirty="0">
              <a:solidFill>
                <a:schemeClr val="bg1"/>
              </a:solidFill>
            </a:endParaRPr>
          </a:p>
          <a:p>
            <a:r>
              <a:rPr lang="en-US" sz="1600" dirty="0" smtClean="0">
                <a:solidFill>
                  <a:schemeClr val="bg1"/>
                </a:solidFill>
              </a:rPr>
              <a:t>We service both residential and commercial properties for all Interior or Exterior Construction, Remodeling, or Restoration</a:t>
            </a:r>
            <a:endParaRPr lang="en-US" sz="1600" dirty="0">
              <a:solidFill>
                <a:schemeClr val="bg1"/>
              </a:solidFill>
            </a:endParaRPr>
          </a:p>
          <a:p>
            <a:endParaRPr lang="en-US" sz="1200" dirty="0">
              <a:solidFill>
                <a:schemeClr val="bg1"/>
              </a:solidFill>
            </a:endParaRPr>
          </a:p>
        </p:txBody>
      </p:sp>
      <p:sp>
        <p:nvSpPr>
          <p:cNvPr id="10" name="TextBox 9"/>
          <p:cNvSpPr txBox="1"/>
          <p:nvPr/>
        </p:nvSpPr>
        <p:spPr>
          <a:xfrm>
            <a:off x="3086100" y="636545"/>
            <a:ext cx="1600200" cy="861774"/>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Mission</a:t>
            </a:r>
          </a:p>
          <a:p>
            <a:endParaRPr lang="en-US" dirty="0"/>
          </a:p>
        </p:txBody>
      </p:sp>
      <p:sp>
        <p:nvSpPr>
          <p:cNvPr id="11" name="TextBox 10"/>
          <p:cNvSpPr txBox="1"/>
          <p:nvPr/>
        </p:nvSpPr>
        <p:spPr>
          <a:xfrm>
            <a:off x="10406778" y="636545"/>
            <a:ext cx="2286000" cy="861774"/>
          </a:xfrm>
          <a:prstGeom prst="rect">
            <a:avLst/>
          </a:prstGeom>
          <a:noFill/>
        </p:spPr>
        <p:txBody>
          <a:bodyPr wrap="square" rtlCol="0">
            <a:spAutoFit/>
          </a:bodyPr>
          <a:lstStyle/>
          <a:p>
            <a:pPr algn="ctr"/>
            <a:r>
              <a:rPr lang="en-US" sz="3200" dirty="0">
                <a:solidFill>
                  <a:schemeClr val="bg1"/>
                </a:solidFill>
                <a:latin typeface="Arial" panose="020B0604020202020204" pitchFamily="34" charset="0"/>
                <a:cs typeface="Arial" panose="020B0604020202020204" pitchFamily="34" charset="0"/>
              </a:rPr>
              <a:t>Our Team</a:t>
            </a:r>
          </a:p>
          <a:p>
            <a:endParaRPr lang="en-US" dirty="0"/>
          </a:p>
        </p:txBody>
      </p:sp>
    </p:spTree>
    <p:extLst>
      <p:ext uri="{BB962C8B-B14F-4D97-AF65-F5344CB8AC3E}">
        <p14:creationId xmlns:p14="http://schemas.microsoft.com/office/powerpoint/2010/main" val="3841623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 name="object 2"/>
          <p:cNvSpPr/>
          <p:nvPr/>
        </p:nvSpPr>
        <p:spPr>
          <a:xfrm>
            <a:off x="7677075" y="-1"/>
            <a:ext cx="7867726" cy="1877179"/>
          </a:xfrm>
          <a:custGeom>
            <a:avLst/>
            <a:gdLst/>
            <a:ahLst/>
            <a:cxnLst/>
            <a:rect l="l" t="t" r="r" b="b"/>
            <a:pathLst>
              <a:path w="7772400" h="1873885">
                <a:moveTo>
                  <a:pt x="0" y="1873313"/>
                </a:moveTo>
                <a:lnTo>
                  <a:pt x="7772400" y="1873313"/>
                </a:lnTo>
                <a:lnTo>
                  <a:pt x="7772400" y="0"/>
                </a:lnTo>
                <a:lnTo>
                  <a:pt x="0" y="0"/>
                </a:lnTo>
                <a:lnTo>
                  <a:pt x="0" y="1873313"/>
                </a:lnTo>
                <a:close/>
              </a:path>
            </a:pathLst>
          </a:custGeom>
          <a:solidFill>
            <a:srgbClr val="003F79"/>
          </a:solidFill>
        </p:spPr>
        <p:txBody>
          <a:bodyPr wrap="square" lIns="0" tIns="0" rIns="0" bIns="0" rtlCol="0"/>
          <a:lstStyle/>
          <a:p>
            <a:endParaRPr/>
          </a:p>
        </p:txBody>
      </p:sp>
      <p:sp>
        <p:nvSpPr>
          <p:cNvPr id="2" name="object 2"/>
          <p:cNvSpPr/>
          <p:nvPr/>
        </p:nvSpPr>
        <p:spPr>
          <a:xfrm>
            <a:off x="0" y="0"/>
            <a:ext cx="7772400" cy="1877178"/>
          </a:xfrm>
          <a:custGeom>
            <a:avLst/>
            <a:gdLst/>
            <a:ahLst/>
            <a:cxnLst/>
            <a:rect l="l" t="t" r="r" b="b"/>
            <a:pathLst>
              <a:path w="7772400" h="1873885">
                <a:moveTo>
                  <a:pt x="0" y="1873313"/>
                </a:moveTo>
                <a:lnTo>
                  <a:pt x="7772400" y="1873313"/>
                </a:lnTo>
                <a:lnTo>
                  <a:pt x="7772400" y="0"/>
                </a:lnTo>
                <a:lnTo>
                  <a:pt x="0" y="0"/>
                </a:lnTo>
                <a:lnTo>
                  <a:pt x="0" y="1873313"/>
                </a:lnTo>
                <a:close/>
              </a:path>
            </a:pathLst>
          </a:custGeom>
          <a:solidFill>
            <a:srgbClr val="003F79"/>
          </a:solidFill>
        </p:spPr>
        <p:txBody>
          <a:bodyPr wrap="square" lIns="0" tIns="0" rIns="0" bIns="0" rtlCol="0"/>
          <a:lstStyle/>
          <a:p>
            <a:endParaRPr/>
          </a:p>
        </p:txBody>
      </p:sp>
      <p:sp>
        <p:nvSpPr>
          <p:cNvPr id="4" name="object 4"/>
          <p:cNvSpPr/>
          <p:nvPr/>
        </p:nvSpPr>
        <p:spPr>
          <a:xfrm>
            <a:off x="533400" y="2068969"/>
            <a:ext cx="6922500" cy="5809021"/>
          </a:xfrm>
          <a:prstGeom prst="rect">
            <a:avLst/>
          </a:prstGeom>
          <a:blipFill>
            <a:blip r:embed="rId3" cstate="print"/>
            <a:stretch>
              <a:fillRect/>
            </a:stretch>
          </a:blipFill>
        </p:spPr>
        <p:txBody>
          <a:bodyPr wrap="square" lIns="0" tIns="0" rIns="0" bIns="0" rtlCol="0"/>
          <a:lstStyle/>
          <a:p>
            <a:endParaRPr dirty="0"/>
          </a:p>
        </p:txBody>
      </p:sp>
      <p:sp>
        <p:nvSpPr>
          <p:cNvPr id="14" name="object 14"/>
          <p:cNvSpPr/>
          <p:nvPr/>
        </p:nvSpPr>
        <p:spPr>
          <a:xfrm>
            <a:off x="1594775" y="3652595"/>
            <a:ext cx="583813" cy="432120"/>
          </a:xfrm>
          <a:custGeom>
            <a:avLst/>
            <a:gdLst/>
            <a:ahLst/>
            <a:cxnLst/>
            <a:rect l="l" t="t" r="r" b="b"/>
            <a:pathLst>
              <a:path w="1209675" h="969645">
                <a:moveTo>
                  <a:pt x="1131157" y="925311"/>
                </a:moveTo>
                <a:lnTo>
                  <a:pt x="1112799" y="948029"/>
                </a:lnTo>
                <a:lnTo>
                  <a:pt x="1209560" y="969098"/>
                </a:lnTo>
                <a:lnTo>
                  <a:pt x="1193623" y="934567"/>
                </a:lnTo>
                <a:lnTo>
                  <a:pt x="1142707" y="934567"/>
                </a:lnTo>
                <a:lnTo>
                  <a:pt x="1131157" y="925311"/>
                </a:lnTo>
                <a:close/>
              </a:path>
              <a:path w="1209675" h="969645">
                <a:moveTo>
                  <a:pt x="1149767" y="902280"/>
                </a:moveTo>
                <a:lnTo>
                  <a:pt x="1131157" y="925311"/>
                </a:lnTo>
                <a:lnTo>
                  <a:pt x="1142707" y="934567"/>
                </a:lnTo>
                <a:lnTo>
                  <a:pt x="1161326" y="911542"/>
                </a:lnTo>
                <a:lnTo>
                  <a:pt x="1149767" y="902280"/>
                </a:lnTo>
                <a:close/>
              </a:path>
              <a:path w="1209675" h="969645">
                <a:moveTo>
                  <a:pt x="1168196" y="879475"/>
                </a:moveTo>
                <a:lnTo>
                  <a:pt x="1149767" y="902280"/>
                </a:lnTo>
                <a:lnTo>
                  <a:pt x="1161326" y="911542"/>
                </a:lnTo>
                <a:lnTo>
                  <a:pt x="1142707" y="934567"/>
                </a:lnTo>
                <a:lnTo>
                  <a:pt x="1193623" y="934567"/>
                </a:lnTo>
                <a:lnTo>
                  <a:pt x="1168196" y="879475"/>
                </a:lnTo>
                <a:close/>
              </a:path>
              <a:path w="1209675" h="969645">
                <a:moveTo>
                  <a:pt x="78025" y="43481"/>
                </a:moveTo>
                <a:lnTo>
                  <a:pt x="59588" y="66664"/>
                </a:lnTo>
                <a:lnTo>
                  <a:pt x="1131157" y="925311"/>
                </a:lnTo>
                <a:lnTo>
                  <a:pt x="1149767" y="902280"/>
                </a:lnTo>
                <a:lnTo>
                  <a:pt x="78025" y="43481"/>
                </a:lnTo>
                <a:close/>
              </a:path>
              <a:path w="1209675" h="969645">
                <a:moveTo>
                  <a:pt x="0" y="0"/>
                </a:moveTo>
                <a:lnTo>
                  <a:pt x="41338" y="89611"/>
                </a:lnTo>
                <a:lnTo>
                  <a:pt x="59588" y="66664"/>
                </a:lnTo>
                <a:lnTo>
                  <a:pt x="48221" y="57556"/>
                </a:lnTo>
                <a:lnTo>
                  <a:pt x="66840" y="34518"/>
                </a:lnTo>
                <a:lnTo>
                  <a:pt x="85152" y="34518"/>
                </a:lnTo>
                <a:lnTo>
                  <a:pt x="96202" y="20624"/>
                </a:lnTo>
                <a:lnTo>
                  <a:pt x="0" y="0"/>
                </a:lnTo>
                <a:close/>
              </a:path>
              <a:path w="1209675" h="969645">
                <a:moveTo>
                  <a:pt x="66840" y="34518"/>
                </a:moveTo>
                <a:lnTo>
                  <a:pt x="48221" y="57556"/>
                </a:lnTo>
                <a:lnTo>
                  <a:pt x="59588" y="66664"/>
                </a:lnTo>
                <a:lnTo>
                  <a:pt x="78025" y="43481"/>
                </a:lnTo>
                <a:lnTo>
                  <a:pt x="66840" y="34518"/>
                </a:lnTo>
                <a:close/>
              </a:path>
              <a:path w="1209675" h="969645">
                <a:moveTo>
                  <a:pt x="85152" y="34518"/>
                </a:moveTo>
                <a:lnTo>
                  <a:pt x="66840" y="34518"/>
                </a:lnTo>
                <a:lnTo>
                  <a:pt x="78025" y="43481"/>
                </a:lnTo>
                <a:lnTo>
                  <a:pt x="85152" y="34518"/>
                </a:lnTo>
                <a:close/>
              </a:path>
            </a:pathLst>
          </a:custGeom>
          <a:solidFill>
            <a:srgbClr val="105A88"/>
          </a:solidFill>
        </p:spPr>
        <p:txBody>
          <a:bodyPr wrap="square" lIns="0" tIns="0" rIns="0" bIns="0" rtlCol="0"/>
          <a:lstStyle/>
          <a:p>
            <a:endParaRPr/>
          </a:p>
        </p:txBody>
      </p:sp>
      <p:sp>
        <p:nvSpPr>
          <p:cNvPr id="30" name="object 30"/>
          <p:cNvSpPr/>
          <p:nvPr/>
        </p:nvSpPr>
        <p:spPr>
          <a:xfrm>
            <a:off x="1716430" y="2588657"/>
            <a:ext cx="659765" cy="1334770"/>
          </a:xfrm>
          <a:custGeom>
            <a:avLst/>
            <a:gdLst/>
            <a:ahLst/>
            <a:cxnLst/>
            <a:rect l="l" t="t" r="r" b="b"/>
            <a:pathLst>
              <a:path w="659764" h="1334770">
                <a:moveTo>
                  <a:pt x="606607" y="1262773"/>
                </a:moveTo>
                <a:lnTo>
                  <a:pt x="580263" y="1275765"/>
                </a:lnTo>
                <a:lnTo>
                  <a:pt x="658812" y="1334668"/>
                </a:lnTo>
                <a:lnTo>
                  <a:pt x="659210" y="1275664"/>
                </a:lnTo>
                <a:lnTo>
                  <a:pt x="612965" y="1275664"/>
                </a:lnTo>
                <a:lnTo>
                  <a:pt x="606607" y="1262773"/>
                </a:lnTo>
                <a:close/>
              </a:path>
              <a:path w="659764" h="1334770">
                <a:moveTo>
                  <a:pt x="633009" y="1249752"/>
                </a:moveTo>
                <a:lnTo>
                  <a:pt x="606607" y="1262773"/>
                </a:lnTo>
                <a:lnTo>
                  <a:pt x="612965" y="1275664"/>
                </a:lnTo>
                <a:lnTo>
                  <a:pt x="639368" y="1262646"/>
                </a:lnTo>
                <a:lnTo>
                  <a:pt x="633009" y="1249752"/>
                </a:lnTo>
                <a:close/>
              </a:path>
              <a:path w="659764" h="1334770">
                <a:moveTo>
                  <a:pt x="659472" y="1236700"/>
                </a:moveTo>
                <a:lnTo>
                  <a:pt x="633009" y="1249752"/>
                </a:lnTo>
                <a:lnTo>
                  <a:pt x="639368" y="1262646"/>
                </a:lnTo>
                <a:lnTo>
                  <a:pt x="612965" y="1275664"/>
                </a:lnTo>
                <a:lnTo>
                  <a:pt x="659210" y="1275664"/>
                </a:lnTo>
                <a:lnTo>
                  <a:pt x="659472" y="1236700"/>
                </a:lnTo>
                <a:close/>
              </a:path>
              <a:path w="659764" h="1334770">
                <a:moveTo>
                  <a:pt x="52285" y="72285"/>
                </a:moveTo>
                <a:lnTo>
                  <a:pt x="25858" y="85279"/>
                </a:lnTo>
                <a:lnTo>
                  <a:pt x="606607" y="1262773"/>
                </a:lnTo>
                <a:lnTo>
                  <a:pt x="633009" y="1249752"/>
                </a:lnTo>
                <a:lnTo>
                  <a:pt x="52285" y="72285"/>
                </a:lnTo>
                <a:close/>
              </a:path>
              <a:path w="659764" h="1334770">
                <a:moveTo>
                  <a:pt x="660" y="0"/>
                </a:moveTo>
                <a:lnTo>
                  <a:pt x="0" y="97993"/>
                </a:lnTo>
                <a:lnTo>
                  <a:pt x="25858" y="85279"/>
                </a:lnTo>
                <a:lnTo>
                  <a:pt x="19545" y="72478"/>
                </a:lnTo>
                <a:lnTo>
                  <a:pt x="45948" y="59435"/>
                </a:lnTo>
                <a:lnTo>
                  <a:pt x="78418" y="59435"/>
                </a:lnTo>
                <a:lnTo>
                  <a:pt x="78651" y="59321"/>
                </a:lnTo>
                <a:lnTo>
                  <a:pt x="660" y="0"/>
                </a:lnTo>
                <a:close/>
              </a:path>
              <a:path w="659764" h="1334770">
                <a:moveTo>
                  <a:pt x="45948" y="59435"/>
                </a:moveTo>
                <a:lnTo>
                  <a:pt x="19545" y="72478"/>
                </a:lnTo>
                <a:lnTo>
                  <a:pt x="25858" y="85279"/>
                </a:lnTo>
                <a:lnTo>
                  <a:pt x="52285" y="72285"/>
                </a:lnTo>
                <a:lnTo>
                  <a:pt x="45948" y="59435"/>
                </a:lnTo>
                <a:close/>
              </a:path>
              <a:path w="659764" h="1334770">
                <a:moveTo>
                  <a:pt x="78418" y="59435"/>
                </a:moveTo>
                <a:lnTo>
                  <a:pt x="45948" y="59435"/>
                </a:lnTo>
                <a:lnTo>
                  <a:pt x="52285" y="72285"/>
                </a:lnTo>
                <a:lnTo>
                  <a:pt x="78418" y="59435"/>
                </a:lnTo>
                <a:close/>
              </a:path>
            </a:pathLst>
          </a:custGeom>
          <a:solidFill>
            <a:srgbClr val="105A88"/>
          </a:solidFill>
        </p:spPr>
        <p:txBody>
          <a:bodyPr wrap="square" lIns="0" tIns="0" rIns="0" bIns="0" rtlCol="0"/>
          <a:lstStyle/>
          <a:p>
            <a:endParaRPr/>
          </a:p>
        </p:txBody>
      </p:sp>
      <p:sp>
        <p:nvSpPr>
          <p:cNvPr id="54" name="object 54"/>
          <p:cNvSpPr/>
          <p:nvPr/>
        </p:nvSpPr>
        <p:spPr>
          <a:xfrm>
            <a:off x="6155665" y="3429064"/>
            <a:ext cx="440860" cy="1255284"/>
          </a:xfrm>
          <a:custGeom>
            <a:avLst/>
            <a:gdLst/>
            <a:ahLst/>
            <a:cxnLst/>
            <a:rect l="l" t="t" r="r" b="b"/>
            <a:pathLst>
              <a:path w="755650" h="1892300">
                <a:moveTo>
                  <a:pt x="0" y="1793519"/>
                </a:moveTo>
                <a:lnTo>
                  <a:pt x="9906" y="1891779"/>
                </a:lnTo>
                <a:lnTo>
                  <a:pt x="79497" y="1828304"/>
                </a:lnTo>
                <a:lnTo>
                  <a:pt x="50038" y="1828304"/>
                </a:lnTo>
                <a:lnTo>
                  <a:pt x="22504" y="1817941"/>
                </a:lnTo>
                <a:lnTo>
                  <a:pt x="27867" y="1804183"/>
                </a:lnTo>
                <a:lnTo>
                  <a:pt x="0" y="1793519"/>
                </a:lnTo>
                <a:close/>
              </a:path>
              <a:path w="755650" h="1892300">
                <a:moveTo>
                  <a:pt x="27867" y="1804183"/>
                </a:moveTo>
                <a:lnTo>
                  <a:pt x="22504" y="1817941"/>
                </a:lnTo>
                <a:lnTo>
                  <a:pt x="50038" y="1828304"/>
                </a:lnTo>
                <a:lnTo>
                  <a:pt x="55342" y="1814697"/>
                </a:lnTo>
                <a:lnTo>
                  <a:pt x="27867" y="1804183"/>
                </a:lnTo>
                <a:close/>
              </a:path>
              <a:path w="755650" h="1892300">
                <a:moveTo>
                  <a:pt x="55342" y="1814697"/>
                </a:moveTo>
                <a:lnTo>
                  <a:pt x="50038" y="1828304"/>
                </a:lnTo>
                <a:lnTo>
                  <a:pt x="79497" y="1828304"/>
                </a:lnTo>
                <a:lnTo>
                  <a:pt x="82867" y="1825231"/>
                </a:lnTo>
                <a:lnTo>
                  <a:pt x="55342" y="1814697"/>
                </a:lnTo>
                <a:close/>
              </a:path>
              <a:path w="755650" h="1892300">
                <a:moveTo>
                  <a:pt x="701144" y="77105"/>
                </a:moveTo>
                <a:lnTo>
                  <a:pt x="27867" y="1804183"/>
                </a:lnTo>
                <a:lnTo>
                  <a:pt x="55342" y="1814697"/>
                </a:lnTo>
                <a:lnTo>
                  <a:pt x="728618" y="87621"/>
                </a:lnTo>
                <a:lnTo>
                  <a:pt x="701144" y="77105"/>
                </a:lnTo>
                <a:close/>
              </a:path>
              <a:path w="755650" h="1892300">
                <a:moveTo>
                  <a:pt x="752392" y="63461"/>
                </a:moveTo>
                <a:lnTo>
                  <a:pt x="706462" y="63461"/>
                </a:lnTo>
                <a:lnTo>
                  <a:pt x="733996" y="73825"/>
                </a:lnTo>
                <a:lnTo>
                  <a:pt x="728618" y="87621"/>
                </a:lnTo>
                <a:lnTo>
                  <a:pt x="755548" y="97929"/>
                </a:lnTo>
                <a:lnTo>
                  <a:pt x="752392" y="63461"/>
                </a:lnTo>
                <a:close/>
              </a:path>
              <a:path w="755650" h="1892300">
                <a:moveTo>
                  <a:pt x="706462" y="63461"/>
                </a:moveTo>
                <a:lnTo>
                  <a:pt x="701144" y="77105"/>
                </a:lnTo>
                <a:lnTo>
                  <a:pt x="728618" y="87621"/>
                </a:lnTo>
                <a:lnTo>
                  <a:pt x="733996" y="73825"/>
                </a:lnTo>
                <a:lnTo>
                  <a:pt x="706462" y="63461"/>
                </a:lnTo>
                <a:close/>
              </a:path>
              <a:path w="755650" h="1892300">
                <a:moveTo>
                  <a:pt x="746582" y="0"/>
                </a:moveTo>
                <a:lnTo>
                  <a:pt x="673595" y="66560"/>
                </a:lnTo>
                <a:lnTo>
                  <a:pt x="701144" y="77105"/>
                </a:lnTo>
                <a:lnTo>
                  <a:pt x="706462" y="63461"/>
                </a:lnTo>
                <a:lnTo>
                  <a:pt x="752392" y="63461"/>
                </a:lnTo>
                <a:lnTo>
                  <a:pt x="746582" y="0"/>
                </a:lnTo>
                <a:close/>
              </a:path>
            </a:pathLst>
          </a:custGeom>
          <a:solidFill>
            <a:srgbClr val="105A88"/>
          </a:solidFill>
        </p:spPr>
        <p:txBody>
          <a:bodyPr wrap="square" lIns="0" tIns="0" rIns="0" bIns="0" rtlCol="0"/>
          <a:lstStyle/>
          <a:p>
            <a:endParaRPr/>
          </a:p>
        </p:txBody>
      </p:sp>
      <p:sp>
        <p:nvSpPr>
          <p:cNvPr id="55" name="object 55"/>
          <p:cNvSpPr/>
          <p:nvPr/>
        </p:nvSpPr>
        <p:spPr>
          <a:xfrm>
            <a:off x="5638799" y="6067368"/>
            <a:ext cx="1083509" cy="697172"/>
          </a:xfrm>
          <a:custGeom>
            <a:avLst/>
            <a:gdLst/>
            <a:ahLst/>
            <a:cxnLst/>
            <a:rect l="l" t="t" r="r" b="b"/>
            <a:pathLst>
              <a:path w="598170" h="1362075">
                <a:moveTo>
                  <a:pt x="543843" y="1286036"/>
                </a:moveTo>
                <a:lnTo>
                  <a:pt x="516915" y="1297711"/>
                </a:lnTo>
                <a:lnTo>
                  <a:pt x="592264" y="1361478"/>
                </a:lnTo>
                <a:lnTo>
                  <a:pt x="595639" y="1299857"/>
                </a:lnTo>
                <a:lnTo>
                  <a:pt x="549795" y="1299857"/>
                </a:lnTo>
                <a:lnTo>
                  <a:pt x="543843" y="1286036"/>
                </a:lnTo>
                <a:close/>
              </a:path>
              <a:path w="598170" h="1362075">
                <a:moveTo>
                  <a:pt x="570508" y="1274475"/>
                </a:moveTo>
                <a:lnTo>
                  <a:pt x="543843" y="1286036"/>
                </a:lnTo>
                <a:lnTo>
                  <a:pt x="549795" y="1299857"/>
                </a:lnTo>
                <a:lnTo>
                  <a:pt x="576389" y="1288135"/>
                </a:lnTo>
                <a:lnTo>
                  <a:pt x="570508" y="1274475"/>
                </a:lnTo>
                <a:close/>
              </a:path>
              <a:path w="598170" h="1362075">
                <a:moveTo>
                  <a:pt x="597674" y="1262697"/>
                </a:moveTo>
                <a:lnTo>
                  <a:pt x="570508" y="1274475"/>
                </a:lnTo>
                <a:lnTo>
                  <a:pt x="576389" y="1288135"/>
                </a:lnTo>
                <a:lnTo>
                  <a:pt x="549795" y="1299857"/>
                </a:lnTo>
                <a:lnTo>
                  <a:pt x="595639" y="1299857"/>
                </a:lnTo>
                <a:lnTo>
                  <a:pt x="597674" y="1262697"/>
                </a:lnTo>
                <a:close/>
              </a:path>
              <a:path w="598170" h="1362075">
                <a:moveTo>
                  <a:pt x="54019" y="74808"/>
                </a:moveTo>
                <a:lnTo>
                  <a:pt x="27192" y="86441"/>
                </a:lnTo>
                <a:lnTo>
                  <a:pt x="543843" y="1286036"/>
                </a:lnTo>
                <a:lnTo>
                  <a:pt x="570508" y="1274475"/>
                </a:lnTo>
                <a:lnTo>
                  <a:pt x="54019" y="74808"/>
                </a:lnTo>
                <a:close/>
              </a:path>
              <a:path w="598170" h="1362075">
                <a:moveTo>
                  <a:pt x="5854" y="0"/>
                </a:moveTo>
                <a:lnTo>
                  <a:pt x="0" y="98234"/>
                </a:lnTo>
                <a:lnTo>
                  <a:pt x="27192" y="86441"/>
                </a:lnTo>
                <a:lnTo>
                  <a:pt x="21310" y="72783"/>
                </a:lnTo>
                <a:lnTo>
                  <a:pt x="48336" y="61607"/>
                </a:lnTo>
                <a:lnTo>
                  <a:pt x="78914" y="61607"/>
                </a:lnTo>
                <a:lnTo>
                  <a:pt x="5854" y="0"/>
                </a:lnTo>
                <a:close/>
              </a:path>
              <a:path w="598170" h="1362075">
                <a:moveTo>
                  <a:pt x="48336" y="61607"/>
                </a:moveTo>
                <a:lnTo>
                  <a:pt x="21310" y="72783"/>
                </a:lnTo>
                <a:lnTo>
                  <a:pt x="27192" y="86441"/>
                </a:lnTo>
                <a:lnTo>
                  <a:pt x="54019" y="74808"/>
                </a:lnTo>
                <a:lnTo>
                  <a:pt x="48336" y="61607"/>
                </a:lnTo>
                <a:close/>
              </a:path>
              <a:path w="598170" h="1362075">
                <a:moveTo>
                  <a:pt x="78914" y="61607"/>
                </a:moveTo>
                <a:lnTo>
                  <a:pt x="48336" y="61607"/>
                </a:lnTo>
                <a:lnTo>
                  <a:pt x="54019" y="74808"/>
                </a:lnTo>
                <a:lnTo>
                  <a:pt x="80797" y="63195"/>
                </a:lnTo>
                <a:lnTo>
                  <a:pt x="78914" y="61607"/>
                </a:lnTo>
                <a:close/>
              </a:path>
            </a:pathLst>
          </a:custGeom>
          <a:solidFill>
            <a:srgbClr val="105A88"/>
          </a:solidFill>
        </p:spPr>
        <p:txBody>
          <a:bodyPr wrap="square" lIns="0" tIns="0" rIns="0" bIns="0" rtlCol="0"/>
          <a:lstStyle/>
          <a:p>
            <a:endParaRPr/>
          </a:p>
        </p:txBody>
      </p:sp>
      <p:sp>
        <p:nvSpPr>
          <p:cNvPr id="85" name="object 85"/>
          <p:cNvSpPr/>
          <p:nvPr/>
        </p:nvSpPr>
        <p:spPr>
          <a:xfrm>
            <a:off x="1594775" y="4349627"/>
            <a:ext cx="1875534" cy="329895"/>
          </a:xfrm>
          <a:custGeom>
            <a:avLst/>
            <a:gdLst/>
            <a:ahLst/>
            <a:cxnLst/>
            <a:rect l="l" t="t" r="r" b="b"/>
            <a:pathLst>
              <a:path w="2011680" h="246379">
                <a:moveTo>
                  <a:pt x="83769" y="158737"/>
                </a:moveTo>
                <a:lnTo>
                  <a:pt x="0" y="210400"/>
                </a:lnTo>
                <a:lnTo>
                  <a:pt x="91325" y="246253"/>
                </a:lnTo>
                <a:lnTo>
                  <a:pt x="88957" y="218821"/>
                </a:lnTo>
                <a:lnTo>
                  <a:pt x="74307" y="218821"/>
                </a:lnTo>
                <a:lnTo>
                  <a:pt x="71602" y="188925"/>
                </a:lnTo>
                <a:lnTo>
                  <a:pt x="86266" y="187661"/>
                </a:lnTo>
                <a:lnTo>
                  <a:pt x="83769" y="158737"/>
                </a:lnTo>
                <a:close/>
              </a:path>
              <a:path w="2011680" h="246379">
                <a:moveTo>
                  <a:pt x="86266" y="187661"/>
                </a:moveTo>
                <a:lnTo>
                  <a:pt x="71602" y="188925"/>
                </a:lnTo>
                <a:lnTo>
                  <a:pt x="74307" y="218821"/>
                </a:lnTo>
                <a:lnTo>
                  <a:pt x="88848" y="217561"/>
                </a:lnTo>
                <a:lnTo>
                  <a:pt x="86266" y="187661"/>
                </a:lnTo>
                <a:close/>
              </a:path>
              <a:path w="2011680" h="246379">
                <a:moveTo>
                  <a:pt x="88848" y="217561"/>
                </a:moveTo>
                <a:lnTo>
                  <a:pt x="74307" y="218821"/>
                </a:lnTo>
                <a:lnTo>
                  <a:pt x="88957" y="218821"/>
                </a:lnTo>
                <a:lnTo>
                  <a:pt x="88848" y="217561"/>
                </a:lnTo>
                <a:close/>
              </a:path>
              <a:path w="2011680" h="246379">
                <a:moveTo>
                  <a:pt x="1922142" y="29481"/>
                </a:moveTo>
                <a:lnTo>
                  <a:pt x="86266" y="187661"/>
                </a:lnTo>
                <a:lnTo>
                  <a:pt x="88848" y="217561"/>
                </a:lnTo>
                <a:lnTo>
                  <a:pt x="1924845" y="58564"/>
                </a:lnTo>
                <a:lnTo>
                  <a:pt x="1922142" y="29481"/>
                </a:lnTo>
                <a:close/>
              </a:path>
              <a:path w="2011680" h="246379">
                <a:moveTo>
                  <a:pt x="1990238" y="28194"/>
                </a:moveTo>
                <a:lnTo>
                  <a:pt x="1937080" y="28194"/>
                </a:lnTo>
                <a:lnTo>
                  <a:pt x="1939124" y="57327"/>
                </a:lnTo>
                <a:lnTo>
                  <a:pt x="1924845" y="58564"/>
                </a:lnTo>
                <a:lnTo>
                  <a:pt x="1927606" y="88265"/>
                </a:lnTo>
                <a:lnTo>
                  <a:pt x="2011362" y="36601"/>
                </a:lnTo>
                <a:lnTo>
                  <a:pt x="1990238" y="28194"/>
                </a:lnTo>
                <a:close/>
              </a:path>
              <a:path w="2011680" h="246379">
                <a:moveTo>
                  <a:pt x="1937080" y="28194"/>
                </a:moveTo>
                <a:lnTo>
                  <a:pt x="1922142" y="29481"/>
                </a:lnTo>
                <a:lnTo>
                  <a:pt x="1924845" y="58564"/>
                </a:lnTo>
                <a:lnTo>
                  <a:pt x="1939124" y="57327"/>
                </a:lnTo>
                <a:lnTo>
                  <a:pt x="1937080" y="28194"/>
                </a:lnTo>
                <a:close/>
              </a:path>
              <a:path w="2011680" h="246379">
                <a:moveTo>
                  <a:pt x="1919401" y="0"/>
                </a:moveTo>
                <a:lnTo>
                  <a:pt x="1922142" y="29481"/>
                </a:lnTo>
                <a:lnTo>
                  <a:pt x="1937080" y="28194"/>
                </a:lnTo>
                <a:lnTo>
                  <a:pt x="1990238" y="28194"/>
                </a:lnTo>
                <a:lnTo>
                  <a:pt x="1919401" y="0"/>
                </a:lnTo>
                <a:close/>
              </a:path>
            </a:pathLst>
          </a:custGeom>
          <a:solidFill>
            <a:srgbClr val="105A88"/>
          </a:solidFill>
        </p:spPr>
        <p:txBody>
          <a:bodyPr wrap="square" lIns="0" tIns="0" rIns="0" bIns="0" rtlCol="0"/>
          <a:lstStyle/>
          <a:p>
            <a:endParaRPr/>
          </a:p>
        </p:txBody>
      </p:sp>
      <p:sp>
        <p:nvSpPr>
          <p:cNvPr id="110" name="object 110"/>
          <p:cNvSpPr/>
          <p:nvPr/>
        </p:nvSpPr>
        <p:spPr>
          <a:xfrm>
            <a:off x="3509948" y="2823474"/>
            <a:ext cx="376252" cy="688923"/>
          </a:xfrm>
          <a:custGeom>
            <a:avLst/>
            <a:gdLst/>
            <a:ahLst/>
            <a:cxnLst/>
            <a:rect l="l" t="t" r="r" b="b"/>
            <a:pathLst>
              <a:path w="629920" h="2371725">
                <a:moveTo>
                  <a:pt x="573223" y="2289186"/>
                </a:moveTo>
                <a:lnTo>
                  <a:pt x="544423" y="2296363"/>
                </a:lnTo>
                <a:lnTo>
                  <a:pt x="608368" y="2371496"/>
                </a:lnTo>
                <a:lnTo>
                  <a:pt x="623501" y="2303551"/>
                </a:lnTo>
                <a:lnTo>
                  <a:pt x="576783" y="2303551"/>
                </a:lnTo>
                <a:lnTo>
                  <a:pt x="573223" y="2289186"/>
                </a:lnTo>
                <a:close/>
              </a:path>
              <a:path w="629920" h="2371725">
                <a:moveTo>
                  <a:pt x="601695" y="2282092"/>
                </a:moveTo>
                <a:lnTo>
                  <a:pt x="573223" y="2289186"/>
                </a:lnTo>
                <a:lnTo>
                  <a:pt x="576783" y="2303551"/>
                </a:lnTo>
                <a:lnTo>
                  <a:pt x="605256" y="2296464"/>
                </a:lnTo>
                <a:lnTo>
                  <a:pt x="601695" y="2282092"/>
                </a:lnTo>
                <a:close/>
              </a:path>
              <a:path w="629920" h="2371725">
                <a:moveTo>
                  <a:pt x="629843" y="2275078"/>
                </a:moveTo>
                <a:lnTo>
                  <a:pt x="601695" y="2282092"/>
                </a:lnTo>
                <a:lnTo>
                  <a:pt x="605256" y="2296464"/>
                </a:lnTo>
                <a:lnTo>
                  <a:pt x="576783" y="2303551"/>
                </a:lnTo>
                <a:lnTo>
                  <a:pt x="623501" y="2303551"/>
                </a:lnTo>
                <a:lnTo>
                  <a:pt x="629843" y="2275078"/>
                </a:lnTo>
                <a:close/>
              </a:path>
              <a:path w="629920" h="2371725">
                <a:moveTo>
                  <a:pt x="56610" y="82286"/>
                </a:moveTo>
                <a:lnTo>
                  <a:pt x="28148" y="89378"/>
                </a:lnTo>
                <a:lnTo>
                  <a:pt x="573223" y="2289186"/>
                </a:lnTo>
                <a:lnTo>
                  <a:pt x="601695" y="2282092"/>
                </a:lnTo>
                <a:lnTo>
                  <a:pt x="56610" y="82286"/>
                </a:lnTo>
                <a:close/>
              </a:path>
              <a:path w="629920" h="2371725">
                <a:moveTo>
                  <a:pt x="21475" y="0"/>
                </a:moveTo>
                <a:lnTo>
                  <a:pt x="0" y="96392"/>
                </a:lnTo>
                <a:lnTo>
                  <a:pt x="28148" y="89378"/>
                </a:lnTo>
                <a:lnTo>
                  <a:pt x="24587" y="75006"/>
                </a:lnTo>
                <a:lnTo>
                  <a:pt x="53047" y="67906"/>
                </a:lnTo>
                <a:lnTo>
                  <a:pt x="79289" y="67906"/>
                </a:lnTo>
                <a:lnTo>
                  <a:pt x="21475" y="0"/>
                </a:lnTo>
                <a:close/>
              </a:path>
              <a:path w="629920" h="2371725">
                <a:moveTo>
                  <a:pt x="53047" y="67906"/>
                </a:moveTo>
                <a:lnTo>
                  <a:pt x="24587" y="75006"/>
                </a:lnTo>
                <a:lnTo>
                  <a:pt x="28148" y="89378"/>
                </a:lnTo>
                <a:lnTo>
                  <a:pt x="56610" y="82286"/>
                </a:lnTo>
                <a:lnTo>
                  <a:pt x="53047" y="67906"/>
                </a:lnTo>
                <a:close/>
              </a:path>
              <a:path w="629920" h="2371725">
                <a:moveTo>
                  <a:pt x="79289" y="67906"/>
                </a:moveTo>
                <a:lnTo>
                  <a:pt x="53047" y="67906"/>
                </a:lnTo>
                <a:lnTo>
                  <a:pt x="56610" y="82286"/>
                </a:lnTo>
                <a:lnTo>
                  <a:pt x="85420" y="75107"/>
                </a:lnTo>
                <a:lnTo>
                  <a:pt x="79289" y="67906"/>
                </a:lnTo>
                <a:close/>
              </a:path>
            </a:pathLst>
          </a:custGeom>
          <a:solidFill>
            <a:srgbClr val="105A88"/>
          </a:solidFill>
        </p:spPr>
        <p:txBody>
          <a:bodyPr wrap="square" lIns="0" tIns="0" rIns="0" bIns="0" rtlCol="0"/>
          <a:lstStyle/>
          <a:p>
            <a:endParaRPr/>
          </a:p>
        </p:txBody>
      </p:sp>
      <p:sp>
        <p:nvSpPr>
          <p:cNvPr id="130" name="object 130"/>
          <p:cNvSpPr/>
          <p:nvPr/>
        </p:nvSpPr>
        <p:spPr>
          <a:xfrm>
            <a:off x="3135902" y="6386899"/>
            <a:ext cx="394940" cy="553818"/>
          </a:xfrm>
          <a:custGeom>
            <a:avLst/>
            <a:gdLst/>
            <a:ahLst/>
            <a:cxnLst/>
            <a:rect l="l" t="t" r="r" b="b"/>
            <a:pathLst>
              <a:path w="688339" h="1591309">
                <a:moveTo>
                  <a:pt x="0" y="1492846"/>
                </a:moveTo>
                <a:lnTo>
                  <a:pt x="6324" y="1591221"/>
                </a:lnTo>
                <a:lnTo>
                  <a:pt x="78926" y="1529511"/>
                </a:lnTo>
                <a:lnTo>
                  <a:pt x="48590" y="1529511"/>
                </a:lnTo>
                <a:lnTo>
                  <a:pt x="21183" y="1517535"/>
                </a:lnTo>
                <a:lnTo>
                  <a:pt x="26830" y="1504236"/>
                </a:lnTo>
                <a:lnTo>
                  <a:pt x="0" y="1492846"/>
                </a:lnTo>
                <a:close/>
              </a:path>
              <a:path w="688339" h="1591309">
                <a:moveTo>
                  <a:pt x="26830" y="1504236"/>
                </a:moveTo>
                <a:lnTo>
                  <a:pt x="21183" y="1517535"/>
                </a:lnTo>
                <a:lnTo>
                  <a:pt x="48590" y="1529511"/>
                </a:lnTo>
                <a:lnTo>
                  <a:pt x="54354" y="1515919"/>
                </a:lnTo>
                <a:lnTo>
                  <a:pt x="26830" y="1504236"/>
                </a:lnTo>
                <a:close/>
              </a:path>
              <a:path w="688339" h="1591309">
                <a:moveTo>
                  <a:pt x="54354" y="1515919"/>
                </a:moveTo>
                <a:lnTo>
                  <a:pt x="48590" y="1529511"/>
                </a:lnTo>
                <a:lnTo>
                  <a:pt x="78926" y="1529511"/>
                </a:lnTo>
                <a:lnTo>
                  <a:pt x="81407" y="1527403"/>
                </a:lnTo>
                <a:lnTo>
                  <a:pt x="54354" y="1515919"/>
                </a:lnTo>
                <a:close/>
              </a:path>
              <a:path w="688339" h="1591309">
                <a:moveTo>
                  <a:pt x="633574" y="75283"/>
                </a:moveTo>
                <a:lnTo>
                  <a:pt x="26830" y="1504236"/>
                </a:lnTo>
                <a:lnTo>
                  <a:pt x="54354" y="1515919"/>
                </a:lnTo>
                <a:lnTo>
                  <a:pt x="660463" y="86706"/>
                </a:lnTo>
                <a:lnTo>
                  <a:pt x="633574" y="75283"/>
                </a:lnTo>
                <a:close/>
              </a:path>
              <a:path w="688339" h="1591309">
                <a:moveTo>
                  <a:pt x="685600" y="61696"/>
                </a:moveTo>
                <a:lnTo>
                  <a:pt x="639343" y="61696"/>
                </a:lnTo>
                <a:lnTo>
                  <a:pt x="666153" y="73291"/>
                </a:lnTo>
                <a:lnTo>
                  <a:pt x="660463" y="86706"/>
                </a:lnTo>
                <a:lnTo>
                  <a:pt x="687959" y="98386"/>
                </a:lnTo>
                <a:lnTo>
                  <a:pt x="685600" y="61696"/>
                </a:lnTo>
                <a:close/>
              </a:path>
              <a:path w="688339" h="1591309">
                <a:moveTo>
                  <a:pt x="639343" y="61696"/>
                </a:moveTo>
                <a:lnTo>
                  <a:pt x="633574" y="75283"/>
                </a:lnTo>
                <a:lnTo>
                  <a:pt x="660463" y="86706"/>
                </a:lnTo>
                <a:lnTo>
                  <a:pt x="666153" y="73291"/>
                </a:lnTo>
                <a:lnTo>
                  <a:pt x="639343" y="61696"/>
                </a:lnTo>
                <a:close/>
              </a:path>
              <a:path w="688339" h="1591309">
                <a:moveTo>
                  <a:pt x="681634" y="0"/>
                </a:moveTo>
                <a:lnTo>
                  <a:pt x="606552" y="63804"/>
                </a:lnTo>
                <a:lnTo>
                  <a:pt x="633574" y="75283"/>
                </a:lnTo>
                <a:lnTo>
                  <a:pt x="639343" y="61696"/>
                </a:lnTo>
                <a:lnTo>
                  <a:pt x="685600" y="61696"/>
                </a:lnTo>
                <a:lnTo>
                  <a:pt x="681634" y="0"/>
                </a:lnTo>
                <a:close/>
              </a:path>
            </a:pathLst>
          </a:custGeom>
          <a:solidFill>
            <a:srgbClr val="105A88"/>
          </a:solidFill>
        </p:spPr>
        <p:txBody>
          <a:bodyPr wrap="square" lIns="0" tIns="0" rIns="0" bIns="0" rtlCol="0"/>
          <a:lstStyle/>
          <a:p>
            <a:endParaRPr/>
          </a:p>
        </p:txBody>
      </p:sp>
      <p:sp>
        <p:nvSpPr>
          <p:cNvPr id="136" name="object 136"/>
          <p:cNvSpPr/>
          <p:nvPr/>
        </p:nvSpPr>
        <p:spPr>
          <a:xfrm>
            <a:off x="6733406" y="4997412"/>
            <a:ext cx="250825" cy="432434"/>
          </a:xfrm>
          <a:custGeom>
            <a:avLst/>
            <a:gdLst/>
            <a:ahLst/>
            <a:cxnLst/>
            <a:rect l="l" t="t" r="r" b="b"/>
            <a:pathLst>
              <a:path w="250825" h="432435">
                <a:moveTo>
                  <a:pt x="6451" y="333590"/>
                </a:moveTo>
                <a:lnTo>
                  <a:pt x="0" y="431850"/>
                </a:lnTo>
                <a:lnTo>
                  <a:pt x="82664" y="377672"/>
                </a:lnTo>
                <a:lnTo>
                  <a:pt x="79787" y="376008"/>
                </a:lnTo>
                <a:lnTo>
                  <a:pt x="49758" y="376008"/>
                </a:lnTo>
                <a:lnTo>
                  <a:pt x="24688" y="361302"/>
                </a:lnTo>
                <a:lnTo>
                  <a:pt x="32110" y="348432"/>
                </a:lnTo>
                <a:lnTo>
                  <a:pt x="6451" y="333590"/>
                </a:lnTo>
                <a:close/>
              </a:path>
              <a:path w="250825" h="432435">
                <a:moveTo>
                  <a:pt x="32110" y="348432"/>
                </a:moveTo>
                <a:lnTo>
                  <a:pt x="24688" y="361302"/>
                </a:lnTo>
                <a:lnTo>
                  <a:pt x="49758" y="376008"/>
                </a:lnTo>
                <a:lnTo>
                  <a:pt x="57269" y="362984"/>
                </a:lnTo>
                <a:lnTo>
                  <a:pt x="32110" y="348432"/>
                </a:lnTo>
                <a:close/>
              </a:path>
              <a:path w="250825" h="432435">
                <a:moveTo>
                  <a:pt x="57269" y="362984"/>
                </a:moveTo>
                <a:lnTo>
                  <a:pt x="49758" y="376008"/>
                </a:lnTo>
                <a:lnTo>
                  <a:pt x="79787" y="376008"/>
                </a:lnTo>
                <a:lnTo>
                  <a:pt x="57269" y="362984"/>
                </a:lnTo>
                <a:close/>
              </a:path>
              <a:path w="250825" h="432435">
                <a:moveTo>
                  <a:pt x="193379" y="68776"/>
                </a:moveTo>
                <a:lnTo>
                  <a:pt x="32110" y="348432"/>
                </a:lnTo>
                <a:lnTo>
                  <a:pt x="57269" y="362984"/>
                </a:lnTo>
                <a:lnTo>
                  <a:pt x="218513" y="83379"/>
                </a:lnTo>
                <a:lnTo>
                  <a:pt x="193379" y="68776"/>
                </a:lnTo>
                <a:close/>
              </a:path>
              <a:path w="250825" h="432435">
                <a:moveTo>
                  <a:pt x="246941" y="55841"/>
                </a:moveTo>
                <a:lnTo>
                  <a:pt x="200837" y="55841"/>
                </a:lnTo>
                <a:lnTo>
                  <a:pt x="225920" y="70535"/>
                </a:lnTo>
                <a:lnTo>
                  <a:pt x="218513" y="83379"/>
                </a:lnTo>
                <a:lnTo>
                  <a:pt x="244144" y="98272"/>
                </a:lnTo>
                <a:lnTo>
                  <a:pt x="246941" y="55841"/>
                </a:lnTo>
                <a:close/>
              </a:path>
              <a:path w="250825" h="432435">
                <a:moveTo>
                  <a:pt x="200837" y="55841"/>
                </a:moveTo>
                <a:lnTo>
                  <a:pt x="193379" y="68776"/>
                </a:lnTo>
                <a:lnTo>
                  <a:pt x="218513" y="83379"/>
                </a:lnTo>
                <a:lnTo>
                  <a:pt x="225920" y="70535"/>
                </a:lnTo>
                <a:lnTo>
                  <a:pt x="200837" y="55841"/>
                </a:lnTo>
                <a:close/>
              </a:path>
              <a:path w="250825" h="432435">
                <a:moveTo>
                  <a:pt x="250621" y="0"/>
                </a:moveTo>
                <a:lnTo>
                  <a:pt x="167424" y="53695"/>
                </a:lnTo>
                <a:lnTo>
                  <a:pt x="193379" y="68776"/>
                </a:lnTo>
                <a:lnTo>
                  <a:pt x="200837" y="55841"/>
                </a:lnTo>
                <a:lnTo>
                  <a:pt x="246941" y="55841"/>
                </a:lnTo>
                <a:lnTo>
                  <a:pt x="250621" y="0"/>
                </a:lnTo>
                <a:close/>
              </a:path>
            </a:pathLst>
          </a:custGeom>
          <a:solidFill>
            <a:srgbClr val="105A88"/>
          </a:solidFill>
        </p:spPr>
        <p:txBody>
          <a:bodyPr wrap="square" lIns="0" tIns="0" rIns="0" bIns="0" rtlCol="0"/>
          <a:lstStyle/>
          <a:p>
            <a:endParaRPr/>
          </a:p>
        </p:txBody>
      </p:sp>
      <p:sp>
        <p:nvSpPr>
          <p:cNvPr id="150" name="object 150"/>
          <p:cNvSpPr/>
          <p:nvPr/>
        </p:nvSpPr>
        <p:spPr>
          <a:xfrm>
            <a:off x="1594775" y="6033257"/>
            <a:ext cx="926431" cy="925724"/>
          </a:xfrm>
          <a:custGeom>
            <a:avLst/>
            <a:gdLst/>
            <a:ahLst/>
            <a:cxnLst/>
            <a:rect l="l" t="t" r="r" b="b"/>
            <a:pathLst>
              <a:path w="1428114" h="1039495">
                <a:moveTo>
                  <a:pt x="45148" y="952563"/>
                </a:moveTo>
                <a:lnTo>
                  <a:pt x="0" y="1039228"/>
                </a:lnTo>
                <a:lnTo>
                  <a:pt x="97078" y="1023632"/>
                </a:lnTo>
                <a:lnTo>
                  <a:pt x="86100" y="1008608"/>
                </a:lnTo>
                <a:lnTo>
                  <a:pt x="67652" y="1008608"/>
                </a:lnTo>
                <a:lnTo>
                  <a:pt x="50736" y="984173"/>
                </a:lnTo>
                <a:lnTo>
                  <a:pt x="62165" y="975852"/>
                </a:lnTo>
                <a:lnTo>
                  <a:pt x="45148" y="952563"/>
                </a:lnTo>
                <a:close/>
              </a:path>
              <a:path w="1428114" h="1039495">
                <a:moveTo>
                  <a:pt x="62165" y="975852"/>
                </a:moveTo>
                <a:lnTo>
                  <a:pt x="50736" y="984173"/>
                </a:lnTo>
                <a:lnTo>
                  <a:pt x="67652" y="1008608"/>
                </a:lnTo>
                <a:lnTo>
                  <a:pt x="79690" y="999836"/>
                </a:lnTo>
                <a:lnTo>
                  <a:pt x="62165" y="975852"/>
                </a:lnTo>
                <a:close/>
              </a:path>
              <a:path w="1428114" h="1039495">
                <a:moveTo>
                  <a:pt x="79690" y="999836"/>
                </a:moveTo>
                <a:lnTo>
                  <a:pt x="67652" y="1008608"/>
                </a:lnTo>
                <a:lnTo>
                  <a:pt x="86100" y="1008608"/>
                </a:lnTo>
                <a:lnTo>
                  <a:pt x="79690" y="999836"/>
                </a:lnTo>
                <a:close/>
              </a:path>
              <a:path w="1428114" h="1039495">
                <a:moveTo>
                  <a:pt x="1348285" y="39387"/>
                </a:moveTo>
                <a:lnTo>
                  <a:pt x="62165" y="975852"/>
                </a:lnTo>
                <a:lnTo>
                  <a:pt x="79690" y="999836"/>
                </a:lnTo>
                <a:lnTo>
                  <a:pt x="1365428" y="62849"/>
                </a:lnTo>
                <a:lnTo>
                  <a:pt x="1348285" y="39387"/>
                </a:lnTo>
                <a:close/>
              </a:path>
              <a:path w="1428114" h="1039495">
                <a:moveTo>
                  <a:pt x="1412032" y="30632"/>
                </a:moveTo>
                <a:lnTo>
                  <a:pt x="1360309" y="30632"/>
                </a:lnTo>
                <a:lnTo>
                  <a:pt x="1376908" y="54483"/>
                </a:lnTo>
                <a:lnTo>
                  <a:pt x="1365428" y="62849"/>
                </a:lnTo>
                <a:lnTo>
                  <a:pt x="1382839" y="86677"/>
                </a:lnTo>
                <a:lnTo>
                  <a:pt x="1412032" y="30632"/>
                </a:lnTo>
                <a:close/>
              </a:path>
              <a:path w="1428114" h="1039495">
                <a:moveTo>
                  <a:pt x="1360309" y="30632"/>
                </a:moveTo>
                <a:lnTo>
                  <a:pt x="1348285" y="39387"/>
                </a:lnTo>
                <a:lnTo>
                  <a:pt x="1365428" y="62849"/>
                </a:lnTo>
                <a:lnTo>
                  <a:pt x="1376908" y="54483"/>
                </a:lnTo>
                <a:lnTo>
                  <a:pt x="1360309" y="30632"/>
                </a:lnTo>
                <a:close/>
              </a:path>
              <a:path w="1428114" h="1039495">
                <a:moveTo>
                  <a:pt x="1427988" y="0"/>
                </a:moveTo>
                <a:lnTo>
                  <a:pt x="1330909" y="15608"/>
                </a:lnTo>
                <a:lnTo>
                  <a:pt x="1348285" y="39387"/>
                </a:lnTo>
                <a:lnTo>
                  <a:pt x="1360309" y="30632"/>
                </a:lnTo>
                <a:lnTo>
                  <a:pt x="1412032" y="30632"/>
                </a:lnTo>
                <a:lnTo>
                  <a:pt x="1427988" y="0"/>
                </a:lnTo>
                <a:close/>
              </a:path>
            </a:pathLst>
          </a:custGeom>
          <a:solidFill>
            <a:srgbClr val="105A88"/>
          </a:solidFill>
        </p:spPr>
        <p:txBody>
          <a:bodyPr wrap="square" lIns="0" tIns="0" rIns="0" bIns="0" rtlCol="0"/>
          <a:lstStyle/>
          <a:p>
            <a:endParaRPr/>
          </a:p>
        </p:txBody>
      </p:sp>
      <p:sp>
        <p:nvSpPr>
          <p:cNvPr id="316" name="object 316"/>
          <p:cNvSpPr/>
          <p:nvPr/>
        </p:nvSpPr>
        <p:spPr>
          <a:xfrm>
            <a:off x="4350793" y="3883084"/>
            <a:ext cx="293645" cy="796438"/>
          </a:xfrm>
          <a:custGeom>
            <a:avLst/>
            <a:gdLst/>
            <a:ahLst/>
            <a:cxnLst/>
            <a:rect l="l" t="t" r="r" b="b"/>
            <a:pathLst>
              <a:path w="260350" h="1155700">
                <a:moveTo>
                  <a:pt x="201735" y="1071223"/>
                </a:moveTo>
                <a:lnTo>
                  <a:pt x="173367" y="1076134"/>
                </a:lnTo>
                <a:lnTo>
                  <a:pt x="232257" y="1155395"/>
                </a:lnTo>
                <a:lnTo>
                  <a:pt x="252605" y="1085913"/>
                </a:lnTo>
                <a:lnTo>
                  <a:pt x="204317" y="1085913"/>
                </a:lnTo>
                <a:lnTo>
                  <a:pt x="201735" y="1071223"/>
                </a:lnTo>
                <a:close/>
              </a:path>
              <a:path w="260350" h="1155700">
                <a:moveTo>
                  <a:pt x="231280" y="1066108"/>
                </a:moveTo>
                <a:lnTo>
                  <a:pt x="201735" y="1071223"/>
                </a:lnTo>
                <a:lnTo>
                  <a:pt x="204317" y="1085913"/>
                </a:lnTo>
                <a:lnTo>
                  <a:pt x="233895" y="1080935"/>
                </a:lnTo>
                <a:lnTo>
                  <a:pt x="231280" y="1066108"/>
                </a:lnTo>
                <a:close/>
              </a:path>
              <a:path w="260350" h="1155700">
                <a:moveTo>
                  <a:pt x="259854" y="1061161"/>
                </a:moveTo>
                <a:lnTo>
                  <a:pt x="231280" y="1066108"/>
                </a:lnTo>
                <a:lnTo>
                  <a:pt x="233895" y="1080935"/>
                </a:lnTo>
                <a:lnTo>
                  <a:pt x="204317" y="1085913"/>
                </a:lnTo>
                <a:lnTo>
                  <a:pt x="252605" y="1085913"/>
                </a:lnTo>
                <a:lnTo>
                  <a:pt x="259854" y="1061161"/>
                </a:lnTo>
                <a:close/>
              </a:path>
              <a:path w="260350" h="1155700">
                <a:moveTo>
                  <a:pt x="58084" y="84163"/>
                </a:moveTo>
                <a:lnTo>
                  <a:pt x="29169" y="89378"/>
                </a:lnTo>
                <a:lnTo>
                  <a:pt x="201735" y="1071223"/>
                </a:lnTo>
                <a:lnTo>
                  <a:pt x="231280" y="1066108"/>
                </a:lnTo>
                <a:lnTo>
                  <a:pt x="58084" y="84163"/>
                </a:lnTo>
                <a:close/>
              </a:path>
              <a:path w="260350" h="1155700">
                <a:moveTo>
                  <a:pt x="28511" y="0"/>
                </a:moveTo>
                <a:lnTo>
                  <a:pt x="0" y="94640"/>
                </a:lnTo>
                <a:lnTo>
                  <a:pt x="29169" y="89378"/>
                </a:lnTo>
                <a:lnTo>
                  <a:pt x="26657" y="75082"/>
                </a:lnTo>
                <a:lnTo>
                  <a:pt x="55562" y="69862"/>
                </a:lnTo>
                <a:lnTo>
                  <a:pt x="80009" y="69862"/>
                </a:lnTo>
                <a:lnTo>
                  <a:pt x="28511" y="0"/>
                </a:lnTo>
                <a:close/>
              </a:path>
              <a:path w="260350" h="1155700">
                <a:moveTo>
                  <a:pt x="55562" y="69862"/>
                </a:moveTo>
                <a:lnTo>
                  <a:pt x="26657" y="75082"/>
                </a:lnTo>
                <a:lnTo>
                  <a:pt x="29169" y="89378"/>
                </a:lnTo>
                <a:lnTo>
                  <a:pt x="58084" y="84163"/>
                </a:lnTo>
                <a:lnTo>
                  <a:pt x="55562" y="69862"/>
                </a:lnTo>
                <a:close/>
              </a:path>
              <a:path w="260350" h="1155700">
                <a:moveTo>
                  <a:pt x="80009" y="69862"/>
                </a:moveTo>
                <a:lnTo>
                  <a:pt x="55562" y="69862"/>
                </a:lnTo>
                <a:lnTo>
                  <a:pt x="58084" y="84163"/>
                </a:lnTo>
                <a:lnTo>
                  <a:pt x="86741" y="78993"/>
                </a:lnTo>
                <a:lnTo>
                  <a:pt x="80009" y="69862"/>
                </a:lnTo>
                <a:close/>
              </a:path>
            </a:pathLst>
          </a:custGeom>
          <a:solidFill>
            <a:srgbClr val="105A88"/>
          </a:solidFill>
        </p:spPr>
        <p:txBody>
          <a:bodyPr wrap="square" lIns="0" tIns="0" rIns="0" bIns="0" rtlCol="0"/>
          <a:lstStyle/>
          <a:p>
            <a:endParaRPr/>
          </a:p>
        </p:txBody>
      </p:sp>
      <p:sp>
        <p:nvSpPr>
          <p:cNvPr id="317" name="object 317"/>
          <p:cNvSpPr txBox="1"/>
          <p:nvPr/>
        </p:nvSpPr>
        <p:spPr>
          <a:xfrm>
            <a:off x="0" y="694454"/>
            <a:ext cx="7677075" cy="514564"/>
          </a:xfrm>
          <a:prstGeom prst="rect">
            <a:avLst/>
          </a:prstGeom>
        </p:spPr>
        <p:txBody>
          <a:bodyPr vert="horz" wrap="square" lIns="0" tIns="0" rIns="0" bIns="0" rtlCol="0">
            <a:spAutoFit/>
          </a:bodyPr>
          <a:lstStyle/>
          <a:p>
            <a:pPr marL="12700" marR="5080" algn="ctr">
              <a:lnSpc>
                <a:spcPts val="4450"/>
              </a:lnSpc>
            </a:pPr>
            <a:r>
              <a:rPr sz="2800" spc="-70" dirty="0" smtClean="0">
                <a:solidFill>
                  <a:srgbClr val="FFFFFF"/>
                </a:solidFill>
                <a:latin typeface="Arial"/>
                <a:cs typeface="Arial"/>
              </a:rPr>
              <a:t>Post-Storm Check-List</a:t>
            </a:r>
            <a:endParaRPr lang="en-US" sz="4450" dirty="0">
              <a:latin typeface="Arial"/>
              <a:cs typeface="Arial"/>
            </a:endParaRPr>
          </a:p>
        </p:txBody>
      </p:sp>
      <p:sp>
        <p:nvSpPr>
          <p:cNvPr id="318" name="object 318"/>
          <p:cNvSpPr/>
          <p:nvPr/>
        </p:nvSpPr>
        <p:spPr>
          <a:xfrm>
            <a:off x="7872086" y="345625"/>
            <a:ext cx="965681" cy="1212222"/>
          </a:xfrm>
          <a:prstGeom prst="rect">
            <a:avLst/>
          </a:prstGeom>
          <a:blipFill>
            <a:blip r:embed="rId4" cstate="print"/>
            <a:stretch>
              <a:fillRect/>
            </a:stretch>
          </a:blipFill>
        </p:spPr>
        <p:txBody>
          <a:bodyPr wrap="square" lIns="0" tIns="0" rIns="0" bIns="0" rtlCol="0"/>
          <a:lstStyle/>
          <a:p>
            <a:endParaRPr/>
          </a:p>
        </p:txBody>
      </p:sp>
      <p:sp>
        <p:nvSpPr>
          <p:cNvPr id="320" name="object 320"/>
          <p:cNvSpPr/>
          <p:nvPr/>
        </p:nvSpPr>
        <p:spPr>
          <a:xfrm>
            <a:off x="7669626" y="-290559"/>
            <a:ext cx="0" cy="10058400"/>
          </a:xfrm>
          <a:custGeom>
            <a:avLst/>
            <a:gdLst/>
            <a:ahLst/>
            <a:cxnLst/>
            <a:rect l="l" t="t" r="r" b="b"/>
            <a:pathLst>
              <a:path h="10058400">
                <a:moveTo>
                  <a:pt x="0" y="0"/>
                </a:moveTo>
                <a:lnTo>
                  <a:pt x="0" y="10058400"/>
                </a:lnTo>
              </a:path>
            </a:pathLst>
          </a:custGeom>
          <a:ln w="12700">
            <a:solidFill>
              <a:srgbClr val="969898"/>
            </a:solidFill>
          </a:ln>
        </p:spPr>
        <p:txBody>
          <a:bodyPr wrap="square" lIns="0" tIns="0" rIns="0" bIns="0" rtlCol="0"/>
          <a:lstStyle/>
          <a:p>
            <a:endParaRPr/>
          </a:p>
        </p:txBody>
      </p:sp>
      <p:sp>
        <p:nvSpPr>
          <p:cNvPr id="322" name="TextBox 321"/>
          <p:cNvSpPr txBox="1"/>
          <p:nvPr/>
        </p:nvSpPr>
        <p:spPr>
          <a:xfrm rot="10800000" flipH="1" flipV="1">
            <a:off x="6378212" y="4705932"/>
            <a:ext cx="1298863" cy="276999"/>
          </a:xfrm>
          <a:prstGeom prst="rect">
            <a:avLst/>
          </a:prstGeom>
          <a:noFill/>
        </p:spPr>
        <p:txBody>
          <a:bodyPr wrap="square" rtlCol="0">
            <a:spAutoFit/>
          </a:bodyPr>
          <a:lstStyle/>
          <a:p>
            <a:r>
              <a:rPr lang="en-US" sz="1200" b="1" dirty="0"/>
              <a:t>Trees &amp; Debris</a:t>
            </a:r>
          </a:p>
        </p:txBody>
      </p:sp>
      <p:sp>
        <p:nvSpPr>
          <p:cNvPr id="323" name="TextBox 322"/>
          <p:cNvSpPr txBox="1"/>
          <p:nvPr/>
        </p:nvSpPr>
        <p:spPr>
          <a:xfrm>
            <a:off x="5285451" y="6958981"/>
            <a:ext cx="2278637" cy="276999"/>
          </a:xfrm>
          <a:prstGeom prst="rect">
            <a:avLst/>
          </a:prstGeom>
          <a:noFill/>
        </p:spPr>
        <p:txBody>
          <a:bodyPr wrap="none" rtlCol="0">
            <a:spAutoFit/>
          </a:bodyPr>
          <a:lstStyle/>
          <a:p>
            <a:r>
              <a:rPr lang="en-US" sz="1200" b="1" dirty="0"/>
              <a:t>Garage Doors, Carports &amp; Fences</a:t>
            </a:r>
          </a:p>
        </p:txBody>
      </p:sp>
      <p:sp>
        <p:nvSpPr>
          <p:cNvPr id="324" name="TextBox 323"/>
          <p:cNvSpPr txBox="1"/>
          <p:nvPr/>
        </p:nvSpPr>
        <p:spPr>
          <a:xfrm>
            <a:off x="2721321" y="7181248"/>
            <a:ext cx="1066699" cy="276999"/>
          </a:xfrm>
          <a:prstGeom prst="rect">
            <a:avLst/>
          </a:prstGeom>
          <a:noFill/>
        </p:spPr>
        <p:txBody>
          <a:bodyPr wrap="square" rtlCol="0">
            <a:spAutoFit/>
          </a:bodyPr>
          <a:lstStyle/>
          <a:p>
            <a:r>
              <a:rPr lang="en-US" sz="1200" b="1" dirty="0">
                <a:solidFill>
                  <a:schemeClr val="tx2"/>
                </a:solidFill>
              </a:rPr>
              <a:t>Doors</a:t>
            </a:r>
          </a:p>
        </p:txBody>
      </p:sp>
      <p:sp>
        <p:nvSpPr>
          <p:cNvPr id="325" name="TextBox 324"/>
          <p:cNvSpPr txBox="1"/>
          <p:nvPr/>
        </p:nvSpPr>
        <p:spPr>
          <a:xfrm>
            <a:off x="4227450" y="7217922"/>
            <a:ext cx="1054006" cy="461665"/>
          </a:xfrm>
          <a:prstGeom prst="rect">
            <a:avLst/>
          </a:prstGeom>
          <a:noFill/>
        </p:spPr>
        <p:txBody>
          <a:bodyPr wrap="none" rtlCol="0">
            <a:spAutoFit/>
          </a:bodyPr>
          <a:lstStyle/>
          <a:p>
            <a:r>
              <a:rPr lang="en-US" sz="1200" b="1" dirty="0"/>
              <a:t>Porch &amp; Patio</a:t>
            </a:r>
          </a:p>
          <a:p>
            <a:r>
              <a:rPr lang="en-US" sz="1200" b="1" dirty="0"/>
              <a:t> Coverings</a:t>
            </a:r>
          </a:p>
        </p:txBody>
      </p:sp>
      <p:sp>
        <p:nvSpPr>
          <p:cNvPr id="326" name="TextBox 325"/>
          <p:cNvSpPr txBox="1"/>
          <p:nvPr/>
        </p:nvSpPr>
        <p:spPr>
          <a:xfrm>
            <a:off x="1069972" y="7079422"/>
            <a:ext cx="710451" cy="276999"/>
          </a:xfrm>
          <a:prstGeom prst="rect">
            <a:avLst/>
          </a:prstGeom>
          <a:noFill/>
        </p:spPr>
        <p:txBody>
          <a:bodyPr wrap="none" rtlCol="0">
            <a:spAutoFit/>
          </a:bodyPr>
          <a:lstStyle/>
          <a:p>
            <a:r>
              <a:rPr lang="en-US" sz="1200" b="1" dirty="0">
                <a:solidFill>
                  <a:schemeClr val="tx2"/>
                </a:solidFill>
              </a:rPr>
              <a:t>Flooring</a:t>
            </a:r>
          </a:p>
        </p:txBody>
      </p:sp>
      <p:sp>
        <p:nvSpPr>
          <p:cNvPr id="327" name="TextBox 326"/>
          <p:cNvSpPr txBox="1"/>
          <p:nvPr/>
        </p:nvSpPr>
        <p:spPr>
          <a:xfrm>
            <a:off x="915593" y="4334823"/>
            <a:ext cx="778332" cy="646331"/>
          </a:xfrm>
          <a:prstGeom prst="rect">
            <a:avLst/>
          </a:prstGeom>
          <a:noFill/>
        </p:spPr>
        <p:txBody>
          <a:bodyPr wrap="square" rtlCol="0">
            <a:spAutoFit/>
          </a:bodyPr>
          <a:lstStyle/>
          <a:p>
            <a:r>
              <a:rPr lang="en-US" sz="1200" b="1" dirty="0"/>
              <a:t>Drywall, Texture, Paint</a:t>
            </a:r>
          </a:p>
        </p:txBody>
      </p:sp>
      <p:sp>
        <p:nvSpPr>
          <p:cNvPr id="328" name="TextBox 327"/>
          <p:cNvSpPr txBox="1"/>
          <p:nvPr/>
        </p:nvSpPr>
        <p:spPr>
          <a:xfrm>
            <a:off x="465955" y="2320785"/>
            <a:ext cx="1704249" cy="276999"/>
          </a:xfrm>
          <a:prstGeom prst="rect">
            <a:avLst/>
          </a:prstGeom>
          <a:noFill/>
        </p:spPr>
        <p:txBody>
          <a:bodyPr wrap="none" rtlCol="0">
            <a:spAutoFit/>
          </a:bodyPr>
          <a:lstStyle/>
          <a:p>
            <a:r>
              <a:rPr lang="en-US" sz="1200" b="1" dirty="0"/>
              <a:t>Roof, Vents &amp; </a:t>
            </a:r>
            <a:r>
              <a:rPr lang="en-US" sz="1200" b="1" dirty="0" smtClean="0"/>
              <a:t>Skylights</a:t>
            </a:r>
            <a:endParaRPr lang="en-US" sz="1200" b="1" dirty="0"/>
          </a:p>
        </p:txBody>
      </p:sp>
      <p:sp>
        <p:nvSpPr>
          <p:cNvPr id="329" name="TextBox 328"/>
          <p:cNvSpPr txBox="1"/>
          <p:nvPr/>
        </p:nvSpPr>
        <p:spPr>
          <a:xfrm>
            <a:off x="2856862" y="2459285"/>
            <a:ext cx="1654620" cy="276999"/>
          </a:xfrm>
          <a:prstGeom prst="rect">
            <a:avLst/>
          </a:prstGeom>
          <a:noFill/>
        </p:spPr>
        <p:txBody>
          <a:bodyPr wrap="none" rtlCol="0">
            <a:spAutoFit/>
          </a:bodyPr>
          <a:lstStyle/>
          <a:p>
            <a:r>
              <a:rPr lang="en-US" sz="1200" b="1" dirty="0"/>
              <a:t>Framing and Insulation</a:t>
            </a:r>
          </a:p>
        </p:txBody>
      </p:sp>
      <p:sp>
        <p:nvSpPr>
          <p:cNvPr id="330" name="TextBox 329"/>
          <p:cNvSpPr txBox="1"/>
          <p:nvPr/>
        </p:nvSpPr>
        <p:spPr>
          <a:xfrm>
            <a:off x="5606773" y="3048438"/>
            <a:ext cx="1860394" cy="461665"/>
          </a:xfrm>
          <a:prstGeom prst="rect">
            <a:avLst/>
          </a:prstGeom>
          <a:noFill/>
        </p:spPr>
        <p:txBody>
          <a:bodyPr wrap="square" rtlCol="0">
            <a:spAutoFit/>
          </a:bodyPr>
          <a:lstStyle/>
          <a:p>
            <a:r>
              <a:rPr lang="en-US" sz="1200" b="1" dirty="0"/>
              <a:t>Vinyl Window Stripping, Screens &amp; Shutters</a:t>
            </a:r>
          </a:p>
        </p:txBody>
      </p:sp>
      <p:sp>
        <p:nvSpPr>
          <p:cNvPr id="1028" name="TextBox 1027"/>
          <p:cNvSpPr txBox="1"/>
          <p:nvPr/>
        </p:nvSpPr>
        <p:spPr>
          <a:xfrm>
            <a:off x="834526" y="3236412"/>
            <a:ext cx="945897" cy="830997"/>
          </a:xfrm>
          <a:prstGeom prst="rect">
            <a:avLst/>
          </a:prstGeom>
          <a:noFill/>
        </p:spPr>
        <p:txBody>
          <a:bodyPr wrap="square" rtlCol="0">
            <a:spAutoFit/>
          </a:bodyPr>
          <a:lstStyle/>
          <a:p>
            <a:r>
              <a:rPr lang="en-US" sz="1000" b="1" dirty="0" smtClean="0">
                <a:ea typeface="Verdana" panose="020B0604030504040204" pitchFamily="34" charset="0"/>
                <a:cs typeface="Verdana" panose="020B0604030504040204" pitchFamily="34" charset="0"/>
              </a:rPr>
              <a:t>Siding</a:t>
            </a:r>
          </a:p>
          <a:p>
            <a:r>
              <a:rPr lang="en-US" sz="1000" b="1" dirty="0" smtClean="0">
                <a:ea typeface="Verdana" panose="020B0604030504040204" pitchFamily="34" charset="0"/>
                <a:cs typeface="Verdana" panose="020B0604030504040204" pitchFamily="34" charset="0"/>
              </a:rPr>
              <a:t>A/C </a:t>
            </a:r>
            <a:r>
              <a:rPr lang="en-US" sz="1000" b="1" dirty="0">
                <a:ea typeface="Verdana" panose="020B0604030504040204" pitchFamily="34" charset="0"/>
                <a:cs typeface="Verdana" panose="020B0604030504040204" pitchFamily="34" charset="0"/>
              </a:rPr>
              <a:t>Unit and Gutters</a:t>
            </a:r>
          </a:p>
          <a:p>
            <a:endParaRPr lang="en-US" dirty="0"/>
          </a:p>
        </p:txBody>
      </p:sp>
      <p:sp>
        <p:nvSpPr>
          <p:cNvPr id="1029" name="TextBox 1028"/>
          <p:cNvSpPr txBox="1"/>
          <p:nvPr/>
        </p:nvSpPr>
        <p:spPr>
          <a:xfrm>
            <a:off x="2046312" y="6248400"/>
            <a:ext cx="184731" cy="276999"/>
          </a:xfrm>
          <a:prstGeom prst="rect">
            <a:avLst/>
          </a:prstGeom>
          <a:noFill/>
        </p:spPr>
        <p:txBody>
          <a:bodyPr wrap="none" rtlCol="0">
            <a:spAutoFit/>
          </a:bodyPr>
          <a:lstStyle/>
          <a:p>
            <a:endParaRPr lang="en-US" sz="1200" dirty="0">
              <a:solidFill>
                <a:schemeClr val="bg1"/>
              </a:solidFill>
            </a:endParaRPr>
          </a:p>
        </p:txBody>
      </p:sp>
      <p:graphicFrame>
        <p:nvGraphicFramePr>
          <p:cNvPr id="1030" name="Table 1029"/>
          <p:cNvGraphicFramePr>
            <a:graphicFrameLocks noGrp="1"/>
          </p:cNvGraphicFramePr>
          <p:nvPr>
            <p:extLst>
              <p:ext uri="{D42A27DB-BD31-4B8C-83A1-F6EECF244321}">
                <p14:modId xmlns:p14="http://schemas.microsoft.com/office/powerpoint/2010/main" val="908421000"/>
              </p:ext>
            </p:extLst>
          </p:nvPr>
        </p:nvGraphicFramePr>
        <p:xfrm>
          <a:off x="544667" y="8016491"/>
          <a:ext cx="6922500" cy="1554480"/>
        </p:xfrm>
        <a:graphic>
          <a:graphicData uri="http://schemas.openxmlformats.org/drawingml/2006/table">
            <a:tbl>
              <a:tblPr firstRow="1" bandRow="1">
                <a:tableStyleId>{5C22544A-7EE6-4342-B048-85BDC9FD1C3A}</a:tableStyleId>
              </a:tblPr>
              <a:tblGrid>
                <a:gridCol w="1730625">
                  <a:extLst>
                    <a:ext uri="{9D8B030D-6E8A-4147-A177-3AD203B41FA5}">
                      <a16:colId xmlns="" xmlns:a16="http://schemas.microsoft.com/office/drawing/2014/main" val="20000"/>
                    </a:ext>
                  </a:extLst>
                </a:gridCol>
                <a:gridCol w="1730625">
                  <a:extLst>
                    <a:ext uri="{9D8B030D-6E8A-4147-A177-3AD203B41FA5}">
                      <a16:colId xmlns="" xmlns:a16="http://schemas.microsoft.com/office/drawing/2014/main" val="20001"/>
                    </a:ext>
                  </a:extLst>
                </a:gridCol>
                <a:gridCol w="1730625">
                  <a:extLst>
                    <a:ext uri="{9D8B030D-6E8A-4147-A177-3AD203B41FA5}">
                      <a16:colId xmlns="" xmlns:a16="http://schemas.microsoft.com/office/drawing/2014/main" val="20002"/>
                    </a:ext>
                  </a:extLst>
                </a:gridCol>
                <a:gridCol w="1730625">
                  <a:extLst>
                    <a:ext uri="{9D8B030D-6E8A-4147-A177-3AD203B41FA5}">
                      <a16:colId xmlns="" xmlns:a16="http://schemas.microsoft.com/office/drawing/2014/main" val="20003"/>
                    </a:ext>
                  </a:extLst>
                </a:gridCol>
              </a:tblGrid>
              <a:tr h="247650">
                <a:tc>
                  <a:txBody>
                    <a:bodyPr/>
                    <a:lstStyle/>
                    <a:p>
                      <a:r>
                        <a:rPr lang="en-US" sz="1200" dirty="0">
                          <a:solidFill>
                            <a:schemeClr val="bg1"/>
                          </a:solidFill>
                        </a:rPr>
                        <a:t>Roofing</a:t>
                      </a:r>
                    </a:p>
                  </a:txBody>
                  <a:tcPr>
                    <a:solidFill>
                      <a:schemeClr val="accent1"/>
                    </a:solidFill>
                  </a:tcPr>
                </a:tc>
                <a:tc>
                  <a:txBody>
                    <a:bodyPr/>
                    <a:lstStyle/>
                    <a:p>
                      <a:r>
                        <a:rPr lang="en-US" sz="1200" dirty="0">
                          <a:solidFill>
                            <a:schemeClr val="bg1"/>
                          </a:solidFill>
                        </a:rPr>
                        <a:t>Siding/Gutters</a:t>
                      </a:r>
                    </a:p>
                  </a:txBody>
                  <a:tcPr>
                    <a:solidFill>
                      <a:schemeClr val="accent1"/>
                    </a:solidFill>
                  </a:tcPr>
                </a:tc>
                <a:tc>
                  <a:txBody>
                    <a:bodyPr/>
                    <a:lstStyle/>
                    <a:p>
                      <a:r>
                        <a:rPr lang="en-US" sz="1200" dirty="0">
                          <a:solidFill>
                            <a:schemeClr val="bg1"/>
                          </a:solidFill>
                        </a:rPr>
                        <a:t>Windows</a:t>
                      </a:r>
                    </a:p>
                  </a:txBody>
                  <a:tcPr>
                    <a:solidFill>
                      <a:schemeClr val="accent1"/>
                    </a:solidFill>
                  </a:tcPr>
                </a:tc>
                <a:tc>
                  <a:txBody>
                    <a:bodyPr/>
                    <a:lstStyle/>
                    <a:p>
                      <a:r>
                        <a:rPr lang="en-US" sz="1200" dirty="0">
                          <a:solidFill>
                            <a:schemeClr val="bg1"/>
                          </a:solidFill>
                        </a:rPr>
                        <a:t>Drywall/Painting</a:t>
                      </a:r>
                    </a:p>
                  </a:txBody>
                  <a:tcPr/>
                </a:tc>
                <a:extLst>
                  <a:ext uri="{0D108BD9-81ED-4DB2-BD59-A6C34878D82A}">
                    <a16:rowId xmlns="" xmlns:a16="http://schemas.microsoft.com/office/drawing/2014/main" val="10000"/>
                  </a:ext>
                </a:extLst>
              </a:tr>
              <a:tr h="247650">
                <a:tc>
                  <a:txBody>
                    <a:bodyPr/>
                    <a:lstStyle/>
                    <a:p>
                      <a:r>
                        <a:rPr lang="en-US" sz="1200" dirty="0">
                          <a:solidFill>
                            <a:schemeClr val="bg1"/>
                          </a:solidFill>
                        </a:rPr>
                        <a:t>Fences</a:t>
                      </a:r>
                    </a:p>
                  </a:txBody>
                  <a:tcPr>
                    <a:solidFill>
                      <a:schemeClr val="accent1"/>
                    </a:solidFill>
                  </a:tcPr>
                </a:tc>
                <a:tc>
                  <a:txBody>
                    <a:bodyPr/>
                    <a:lstStyle/>
                    <a:p>
                      <a:r>
                        <a:rPr lang="en-US" sz="1200" dirty="0">
                          <a:solidFill>
                            <a:schemeClr val="bg1"/>
                          </a:solidFill>
                        </a:rPr>
                        <a:t>Consulting</a:t>
                      </a:r>
                    </a:p>
                  </a:txBody>
                  <a:tcPr>
                    <a:solidFill>
                      <a:schemeClr val="accent1"/>
                    </a:solidFill>
                  </a:tcPr>
                </a:tc>
                <a:tc>
                  <a:txBody>
                    <a:bodyPr/>
                    <a:lstStyle/>
                    <a:p>
                      <a:r>
                        <a:rPr lang="en-US" sz="1200" dirty="0">
                          <a:solidFill>
                            <a:schemeClr val="bg1"/>
                          </a:solidFill>
                        </a:rPr>
                        <a:t>Metal</a:t>
                      </a:r>
                      <a:r>
                        <a:rPr lang="en-US" sz="1200" baseline="0" dirty="0">
                          <a:solidFill>
                            <a:schemeClr val="bg1"/>
                          </a:solidFill>
                        </a:rPr>
                        <a:t> Buildings</a:t>
                      </a:r>
                      <a:endParaRPr lang="en-US" sz="1200" dirty="0">
                        <a:solidFill>
                          <a:schemeClr val="bg1"/>
                        </a:solidFill>
                      </a:endParaRPr>
                    </a:p>
                  </a:txBody>
                  <a:tcPr>
                    <a:solidFill>
                      <a:schemeClr val="accent1"/>
                    </a:solidFill>
                  </a:tcPr>
                </a:tc>
                <a:tc>
                  <a:txBody>
                    <a:bodyPr/>
                    <a:lstStyle/>
                    <a:p>
                      <a:r>
                        <a:rPr lang="en-US" sz="1200" dirty="0">
                          <a:solidFill>
                            <a:schemeClr val="bg1"/>
                          </a:solidFill>
                        </a:rPr>
                        <a:t>Retaining</a:t>
                      </a:r>
                      <a:r>
                        <a:rPr lang="en-US" sz="1200" baseline="0" dirty="0">
                          <a:solidFill>
                            <a:schemeClr val="bg1"/>
                          </a:solidFill>
                        </a:rPr>
                        <a:t> Walls</a:t>
                      </a:r>
                      <a:endParaRPr lang="en-US" sz="1200" dirty="0">
                        <a:solidFill>
                          <a:schemeClr val="bg1"/>
                        </a:solidFill>
                      </a:endParaRPr>
                    </a:p>
                  </a:txBody>
                  <a:tcPr>
                    <a:solidFill>
                      <a:schemeClr val="accent1"/>
                    </a:solidFill>
                  </a:tcPr>
                </a:tc>
                <a:extLst>
                  <a:ext uri="{0D108BD9-81ED-4DB2-BD59-A6C34878D82A}">
                    <a16:rowId xmlns="" xmlns:a16="http://schemas.microsoft.com/office/drawing/2014/main" val="10001"/>
                  </a:ext>
                </a:extLst>
              </a:tr>
              <a:tr h="247650">
                <a:tc>
                  <a:txBody>
                    <a:bodyPr/>
                    <a:lstStyle/>
                    <a:p>
                      <a:r>
                        <a:rPr lang="en-US" sz="1200" dirty="0">
                          <a:solidFill>
                            <a:schemeClr val="bg1"/>
                          </a:solidFill>
                        </a:rPr>
                        <a:t>Remodels</a:t>
                      </a:r>
                    </a:p>
                  </a:txBody>
                  <a:tcPr>
                    <a:solidFill>
                      <a:schemeClr val="accent1"/>
                    </a:solidFill>
                  </a:tcPr>
                </a:tc>
                <a:tc>
                  <a:txBody>
                    <a:bodyPr/>
                    <a:lstStyle/>
                    <a:p>
                      <a:r>
                        <a:rPr lang="en-US" sz="1200" dirty="0">
                          <a:solidFill>
                            <a:schemeClr val="bg1"/>
                          </a:solidFill>
                        </a:rPr>
                        <a:t>Renovations</a:t>
                      </a:r>
                    </a:p>
                  </a:txBody>
                  <a:tcPr>
                    <a:solidFill>
                      <a:schemeClr val="accent1"/>
                    </a:solidFill>
                  </a:tcPr>
                </a:tc>
                <a:tc>
                  <a:txBody>
                    <a:bodyPr/>
                    <a:lstStyle/>
                    <a:p>
                      <a:r>
                        <a:rPr lang="en-US" sz="1200" dirty="0">
                          <a:solidFill>
                            <a:schemeClr val="bg1"/>
                          </a:solidFill>
                        </a:rPr>
                        <a:t>Floors</a:t>
                      </a:r>
                    </a:p>
                  </a:txBody>
                  <a:tcPr>
                    <a:solidFill>
                      <a:schemeClr val="accent1"/>
                    </a:solidFill>
                  </a:tcPr>
                </a:tc>
                <a:tc>
                  <a:txBody>
                    <a:bodyPr/>
                    <a:lstStyle/>
                    <a:p>
                      <a:r>
                        <a:rPr lang="en-US" sz="1200" dirty="0">
                          <a:solidFill>
                            <a:schemeClr val="bg1"/>
                          </a:solidFill>
                        </a:rPr>
                        <a:t>Restoration</a:t>
                      </a:r>
                    </a:p>
                  </a:txBody>
                  <a:tcPr>
                    <a:solidFill>
                      <a:schemeClr val="accent1"/>
                    </a:solidFill>
                  </a:tcPr>
                </a:tc>
                <a:extLst>
                  <a:ext uri="{0D108BD9-81ED-4DB2-BD59-A6C34878D82A}">
                    <a16:rowId xmlns="" xmlns:a16="http://schemas.microsoft.com/office/drawing/2014/main" val="10002"/>
                  </a:ext>
                </a:extLst>
              </a:tr>
              <a:tr h="247650">
                <a:tc>
                  <a:txBody>
                    <a:bodyPr/>
                    <a:lstStyle/>
                    <a:p>
                      <a:r>
                        <a:rPr lang="en-US" sz="1200" dirty="0">
                          <a:solidFill>
                            <a:schemeClr val="bg1"/>
                          </a:solidFill>
                        </a:rPr>
                        <a:t>Concrete Staining</a:t>
                      </a:r>
                    </a:p>
                  </a:txBody>
                  <a:tcPr>
                    <a:solidFill>
                      <a:schemeClr val="accent1"/>
                    </a:solidFill>
                  </a:tcPr>
                </a:tc>
                <a:tc>
                  <a:txBody>
                    <a:bodyPr/>
                    <a:lstStyle/>
                    <a:p>
                      <a:r>
                        <a:rPr lang="en-US" sz="1200" dirty="0">
                          <a:solidFill>
                            <a:schemeClr val="bg1"/>
                          </a:solidFill>
                        </a:rPr>
                        <a:t>Outdoor Living/Kitchen</a:t>
                      </a:r>
                    </a:p>
                  </a:txBody>
                  <a:tcPr>
                    <a:solidFill>
                      <a:schemeClr val="accent1"/>
                    </a:solidFill>
                  </a:tcPr>
                </a:tc>
                <a:tc>
                  <a:txBody>
                    <a:bodyPr/>
                    <a:lstStyle/>
                    <a:p>
                      <a:r>
                        <a:rPr lang="en-US" sz="1200" dirty="0">
                          <a:solidFill>
                            <a:schemeClr val="bg1"/>
                          </a:solidFill>
                        </a:rPr>
                        <a:t>Framing/Demo</a:t>
                      </a:r>
                    </a:p>
                  </a:txBody>
                  <a:tcPr>
                    <a:solidFill>
                      <a:schemeClr val="accent1"/>
                    </a:solidFill>
                  </a:tcPr>
                </a:tc>
                <a:tc>
                  <a:txBody>
                    <a:bodyPr/>
                    <a:lstStyle/>
                    <a:p>
                      <a:r>
                        <a:rPr lang="en-US" sz="1200" dirty="0">
                          <a:solidFill>
                            <a:schemeClr val="bg1"/>
                          </a:solidFill>
                        </a:rPr>
                        <a:t>Custom Glass</a:t>
                      </a:r>
                    </a:p>
                  </a:txBody>
                  <a:tcPr>
                    <a:solidFill>
                      <a:schemeClr val="accent1"/>
                    </a:solidFill>
                  </a:tcPr>
                </a:tc>
                <a:extLst>
                  <a:ext uri="{0D108BD9-81ED-4DB2-BD59-A6C34878D82A}">
                    <a16:rowId xmlns="" xmlns:a16="http://schemas.microsoft.com/office/drawing/2014/main" val="10003"/>
                  </a:ext>
                </a:extLst>
              </a:tr>
              <a:tr h="247650">
                <a:tc>
                  <a:txBody>
                    <a:bodyPr/>
                    <a:lstStyle/>
                    <a:p>
                      <a:r>
                        <a:rPr lang="en-US" sz="1200" dirty="0">
                          <a:solidFill>
                            <a:schemeClr val="bg1"/>
                          </a:solidFill>
                        </a:rPr>
                        <a:t>Brick/Masonry/Tile</a:t>
                      </a:r>
                    </a:p>
                  </a:txBody>
                  <a:tcPr>
                    <a:solidFill>
                      <a:schemeClr val="accent1"/>
                    </a:solidFill>
                  </a:tcPr>
                </a:tc>
                <a:tc>
                  <a:txBody>
                    <a:bodyPr/>
                    <a:lstStyle/>
                    <a:p>
                      <a:r>
                        <a:rPr lang="en-US" sz="1200" dirty="0">
                          <a:solidFill>
                            <a:schemeClr val="bg1"/>
                          </a:solidFill>
                        </a:rPr>
                        <a:t>Stucco</a:t>
                      </a:r>
                    </a:p>
                  </a:txBody>
                  <a:tcPr>
                    <a:solidFill>
                      <a:schemeClr val="accent1"/>
                    </a:solidFill>
                  </a:tcPr>
                </a:tc>
                <a:tc>
                  <a:txBody>
                    <a:bodyPr/>
                    <a:lstStyle/>
                    <a:p>
                      <a:r>
                        <a:rPr lang="en-US" sz="1200" dirty="0">
                          <a:solidFill>
                            <a:schemeClr val="bg1"/>
                          </a:solidFill>
                        </a:rPr>
                        <a:t>Insulation/Radiant Barrier</a:t>
                      </a:r>
                    </a:p>
                  </a:txBody>
                  <a:tcPr>
                    <a:solidFill>
                      <a:schemeClr val="accent1"/>
                    </a:solidFill>
                  </a:tcPr>
                </a:tc>
                <a:tc>
                  <a:txBody>
                    <a:bodyPr/>
                    <a:lstStyle/>
                    <a:p>
                      <a:r>
                        <a:rPr lang="en-US" sz="1200" dirty="0">
                          <a:solidFill>
                            <a:schemeClr val="bg1"/>
                          </a:solidFill>
                        </a:rPr>
                        <a:t>Garage Doors</a:t>
                      </a:r>
                    </a:p>
                  </a:txBody>
                  <a:tcPr>
                    <a:solidFill>
                      <a:schemeClr val="accent1"/>
                    </a:solidFill>
                  </a:tcPr>
                </a:tc>
                <a:extLst>
                  <a:ext uri="{0D108BD9-81ED-4DB2-BD59-A6C34878D82A}">
                    <a16:rowId xmlns="" xmlns:a16="http://schemas.microsoft.com/office/drawing/2014/main" val="10004"/>
                  </a:ext>
                </a:extLst>
              </a:tr>
            </a:tbl>
          </a:graphicData>
        </a:graphic>
      </p:graphicFrame>
      <p:pic>
        <p:nvPicPr>
          <p:cNvPr id="1031" name="Picture 10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2086" y="2068969"/>
            <a:ext cx="7276452" cy="3167249"/>
          </a:xfrm>
          <a:prstGeom prst="rect">
            <a:avLst/>
          </a:prstGeom>
        </p:spPr>
      </p:pic>
      <p:pic>
        <p:nvPicPr>
          <p:cNvPr id="1032" name="Picture 103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72086" y="5506113"/>
            <a:ext cx="7278235" cy="4064858"/>
          </a:xfrm>
          <a:prstGeom prst="rect">
            <a:avLst/>
          </a:prstGeom>
        </p:spPr>
      </p:pic>
      <p:sp>
        <p:nvSpPr>
          <p:cNvPr id="1033" name="Curved Left Arrow 1032"/>
          <p:cNvSpPr/>
          <p:nvPr/>
        </p:nvSpPr>
        <p:spPr>
          <a:xfrm rot="681814" flipH="1">
            <a:off x="12892770" y="3323016"/>
            <a:ext cx="931911" cy="6265509"/>
          </a:xfrm>
          <a:prstGeom prst="curvedLeftArrow">
            <a:avLst>
              <a:gd name="adj1" fmla="val 11481"/>
              <a:gd name="adj2" fmla="val 41503"/>
              <a:gd name="adj3" fmla="val 259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4" name="TextBox 1033"/>
          <p:cNvSpPr txBox="1"/>
          <p:nvPr/>
        </p:nvSpPr>
        <p:spPr>
          <a:xfrm>
            <a:off x="7654734" y="690126"/>
            <a:ext cx="7845390" cy="523220"/>
          </a:xfrm>
          <a:prstGeom prst="rect">
            <a:avLst/>
          </a:prstGeom>
          <a:noFill/>
        </p:spPr>
        <p:txBody>
          <a:bodyPr wrap="square" rtlCol="0">
            <a:spAutoFit/>
          </a:bodyPr>
          <a:lstStyle/>
          <a:p>
            <a:pPr algn="ctr"/>
            <a:r>
              <a:rPr lang="en-US" sz="2800" dirty="0" smtClean="0">
                <a:solidFill>
                  <a:schemeClr val="bg1"/>
                </a:solidFill>
              </a:rPr>
              <a:t>    Before </a:t>
            </a:r>
            <a:r>
              <a:rPr lang="en-US" sz="2800" dirty="0">
                <a:solidFill>
                  <a:schemeClr val="bg1"/>
                </a:solidFill>
              </a:rPr>
              <a:t>and After Consultation</a:t>
            </a:r>
          </a:p>
        </p:txBody>
      </p:sp>
      <p:pic>
        <p:nvPicPr>
          <p:cNvPr id="3" name="Picture 2"/>
          <p:cNvPicPr>
            <a:picLocks noChangeAspect="1"/>
          </p:cNvPicPr>
          <p:nvPr/>
        </p:nvPicPr>
        <p:blipFill>
          <a:blip r:embed="rId7"/>
          <a:stretch>
            <a:fillRect/>
          </a:stretch>
        </p:blipFill>
        <p:spPr>
          <a:xfrm>
            <a:off x="468659" y="335497"/>
            <a:ext cx="963251" cy="121320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2" name="object 3"/>
          <p:cNvSpPr txBox="1"/>
          <p:nvPr/>
        </p:nvSpPr>
        <p:spPr>
          <a:xfrm>
            <a:off x="7607298" y="2046376"/>
            <a:ext cx="7632699" cy="1618135"/>
          </a:xfrm>
          <a:prstGeom prst="rect">
            <a:avLst/>
          </a:prstGeom>
          <a:solidFill>
            <a:schemeClr val="bg1"/>
          </a:solidFill>
          <a:ln w="12700">
            <a:solidFill>
              <a:schemeClr val="bg1"/>
            </a:solidFill>
          </a:ln>
        </p:spPr>
        <p:txBody>
          <a:bodyPr vert="horz" wrap="square" lIns="0" tIns="0" rIns="0" bIns="0" rtlCol="0">
            <a:spAutoFit/>
          </a:bodyPr>
          <a:lstStyle/>
          <a:p>
            <a:pPr marL="212090">
              <a:lnSpc>
                <a:spcPct val="100000"/>
              </a:lnSpc>
            </a:pPr>
            <a:r>
              <a:rPr sz="800" dirty="0">
                <a:latin typeface="Arial"/>
                <a:cs typeface="Arial"/>
              </a:rPr>
              <a:t>Hi Chet</a:t>
            </a:r>
          </a:p>
          <a:p>
            <a:pPr>
              <a:lnSpc>
                <a:spcPct val="100000"/>
              </a:lnSpc>
              <a:spcBef>
                <a:spcPts val="17"/>
              </a:spcBef>
            </a:pPr>
            <a:endParaRPr sz="800" dirty="0">
              <a:latin typeface="Times New Roman"/>
              <a:cs typeface="Times New Roman"/>
            </a:endParaRPr>
          </a:p>
          <a:p>
            <a:pPr marL="212090" marR="229870">
              <a:lnSpc>
                <a:spcPct val="118100"/>
              </a:lnSpc>
            </a:pPr>
            <a:r>
              <a:rPr sz="800" spc="-25" dirty="0">
                <a:latin typeface="Arial"/>
                <a:cs typeface="Arial"/>
              </a:rPr>
              <a:t>I </a:t>
            </a:r>
            <a:r>
              <a:rPr sz="800" spc="10" dirty="0">
                <a:latin typeface="Arial"/>
                <a:cs typeface="Arial"/>
              </a:rPr>
              <a:t>want </a:t>
            </a:r>
            <a:r>
              <a:rPr sz="800" spc="30" dirty="0">
                <a:latin typeface="Arial"/>
                <a:cs typeface="Arial"/>
              </a:rPr>
              <a:t>to take </a:t>
            </a:r>
            <a:r>
              <a:rPr sz="800" spc="-30" dirty="0">
                <a:latin typeface="Arial"/>
                <a:cs typeface="Arial"/>
              </a:rPr>
              <a:t>a </a:t>
            </a:r>
            <a:r>
              <a:rPr sz="800" spc="10" dirty="0">
                <a:latin typeface="Arial"/>
                <a:cs typeface="Arial"/>
              </a:rPr>
              <a:t>moment </a:t>
            </a:r>
            <a:r>
              <a:rPr sz="800" spc="30" dirty="0">
                <a:latin typeface="Arial"/>
                <a:cs typeface="Arial"/>
              </a:rPr>
              <a:t>to </a:t>
            </a:r>
            <a:r>
              <a:rPr sz="800" dirty="0">
                <a:latin typeface="Arial"/>
                <a:cs typeface="Arial"/>
              </a:rPr>
              <a:t>let </a:t>
            </a:r>
            <a:r>
              <a:rPr sz="800" spc="5" dirty="0">
                <a:latin typeface="Arial"/>
                <a:cs typeface="Arial"/>
              </a:rPr>
              <a:t>you </a:t>
            </a:r>
            <a:r>
              <a:rPr sz="800" spc="20" dirty="0">
                <a:latin typeface="Arial"/>
                <a:cs typeface="Arial"/>
              </a:rPr>
              <a:t>know </a:t>
            </a:r>
            <a:r>
              <a:rPr sz="800" spc="10" dirty="0">
                <a:latin typeface="Arial"/>
                <a:cs typeface="Arial"/>
              </a:rPr>
              <a:t>how imp</a:t>
            </a:r>
            <a:r>
              <a:rPr sz="800" spc="-20" dirty="0">
                <a:latin typeface="Arial"/>
                <a:cs typeface="Arial"/>
              </a:rPr>
              <a:t>r</a:t>
            </a:r>
            <a:r>
              <a:rPr sz="800" spc="-10" dirty="0">
                <a:latin typeface="Arial"/>
                <a:cs typeface="Arial"/>
              </a:rPr>
              <a:t>essed</a:t>
            </a:r>
            <a:r>
              <a:rPr sz="800" dirty="0">
                <a:latin typeface="Arial"/>
                <a:cs typeface="Arial"/>
              </a:rPr>
              <a:t> </a:t>
            </a:r>
            <a:r>
              <a:rPr sz="800" spc="-25" dirty="0">
                <a:latin typeface="Arial"/>
                <a:cs typeface="Arial"/>
              </a:rPr>
              <a:t>I</a:t>
            </a:r>
            <a:r>
              <a:rPr sz="800" dirty="0">
                <a:latin typeface="Arial"/>
                <a:cs typeface="Arial"/>
              </a:rPr>
              <a:t> am </a:t>
            </a:r>
            <a:r>
              <a:rPr sz="800" spc="20" dirty="0">
                <a:latin typeface="Arial"/>
                <a:cs typeface="Arial"/>
              </a:rPr>
              <a:t>with</a:t>
            </a:r>
            <a:r>
              <a:rPr sz="800" dirty="0">
                <a:latin typeface="Arial"/>
                <a:cs typeface="Arial"/>
              </a:rPr>
              <a:t> </a:t>
            </a:r>
            <a:r>
              <a:rPr sz="800" spc="5" dirty="0">
                <a:latin typeface="Arial"/>
                <a:cs typeface="Arial"/>
              </a:rPr>
              <a:t>the</a:t>
            </a:r>
            <a:r>
              <a:rPr sz="800" dirty="0">
                <a:latin typeface="Arial"/>
                <a:cs typeface="Arial"/>
              </a:rPr>
              <a:t> hail-damage </a:t>
            </a:r>
            <a:r>
              <a:rPr sz="800" spc="-25" dirty="0">
                <a:latin typeface="Arial"/>
                <a:cs typeface="Arial"/>
              </a:rPr>
              <a:t>r</a:t>
            </a:r>
            <a:r>
              <a:rPr sz="800" spc="15" dirty="0">
                <a:latin typeface="Arial"/>
                <a:cs typeface="Arial"/>
              </a:rPr>
              <a:t>oof</a:t>
            </a:r>
            <a:r>
              <a:rPr sz="800" spc="10" dirty="0">
                <a:latin typeface="Arial"/>
                <a:cs typeface="Arial"/>
              </a:rPr>
              <a:t> </a:t>
            </a:r>
            <a:r>
              <a:rPr sz="800" spc="-25" dirty="0">
                <a:latin typeface="Arial"/>
                <a:cs typeface="Arial"/>
              </a:rPr>
              <a:t>r</a:t>
            </a:r>
            <a:r>
              <a:rPr sz="800" spc="-10" dirty="0">
                <a:latin typeface="Arial"/>
                <a:cs typeface="Arial"/>
              </a:rPr>
              <a:t>epair</a:t>
            </a:r>
            <a:r>
              <a:rPr sz="800" dirty="0">
                <a:latin typeface="Arial"/>
                <a:cs typeface="Arial"/>
              </a:rPr>
              <a:t> </a:t>
            </a:r>
            <a:r>
              <a:rPr sz="800" spc="20" dirty="0">
                <a:latin typeface="Arial"/>
                <a:cs typeface="Arial"/>
              </a:rPr>
              <a:t>job</a:t>
            </a:r>
            <a:r>
              <a:rPr sz="800" dirty="0">
                <a:latin typeface="Arial"/>
                <a:cs typeface="Arial"/>
              </a:rPr>
              <a:t> </a:t>
            </a:r>
            <a:r>
              <a:rPr sz="800" spc="5" dirty="0">
                <a:latin typeface="Arial"/>
                <a:cs typeface="Arial"/>
              </a:rPr>
              <a:t>you</a:t>
            </a:r>
            <a:r>
              <a:rPr sz="800" dirty="0">
                <a:latin typeface="Arial"/>
                <a:cs typeface="Arial"/>
              </a:rPr>
              <a:t> </a:t>
            </a:r>
            <a:r>
              <a:rPr sz="800" spc="25" dirty="0">
                <a:latin typeface="Arial"/>
                <a:cs typeface="Arial"/>
              </a:rPr>
              <a:t>did</a:t>
            </a:r>
            <a:r>
              <a:rPr sz="800" dirty="0">
                <a:latin typeface="Arial"/>
                <a:cs typeface="Arial"/>
              </a:rPr>
              <a:t> </a:t>
            </a:r>
            <a:r>
              <a:rPr sz="800" spc="10" dirty="0">
                <a:latin typeface="Arial"/>
                <a:cs typeface="Arial"/>
              </a:rPr>
              <a:t>at</a:t>
            </a:r>
            <a:r>
              <a:rPr sz="800" dirty="0">
                <a:latin typeface="Arial"/>
                <a:cs typeface="Arial"/>
              </a:rPr>
              <a:t> </a:t>
            </a:r>
            <a:r>
              <a:rPr sz="800" spc="5" dirty="0">
                <a:latin typeface="Arial"/>
                <a:cs typeface="Arial"/>
              </a:rPr>
              <a:t>my</a:t>
            </a:r>
            <a:r>
              <a:rPr sz="800" dirty="0">
                <a:latin typeface="Arial"/>
                <a:cs typeface="Arial"/>
              </a:rPr>
              <a:t> </a:t>
            </a:r>
            <a:r>
              <a:rPr sz="800" spc="-10" dirty="0">
                <a:latin typeface="Arial"/>
                <a:cs typeface="Arial"/>
              </a:rPr>
              <a:t>house</a:t>
            </a:r>
            <a:r>
              <a:rPr sz="800" dirty="0">
                <a:latin typeface="Arial"/>
                <a:cs typeface="Arial"/>
              </a:rPr>
              <a:t> in Frisco.</a:t>
            </a:r>
          </a:p>
          <a:p>
            <a:pPr marL="212090" marR="215265">
              <a:lnSpc>
                <a:spcPct val="118100"/>
              </a:lnSpc>
              <a:spcBef>
                <a:spcPts val="900"/>
              </a:spcBef>
            </a:pPr>
            <a:r>
              <a:rPr sz="800" spc="-10" dirty="0">
                <a:latin typeface="Arial"/>
                <a:cs typeface="Arial"/>
              </a:rPr>
              <a:t>Everything </a:t>
            </a:r>
            <a:r>
              <a:rPr sz="800" spc="5" dirty="0">
                <a:latin typeface="Arial"/>
                <a:cs typeface="Arial"/>
              </a:rPr>
              <a:t>f</a:t>
            </a:r>
            <a:r>
              <a:rPr sz="800" spc="-20" dirty="0">
                <a:latin typeface="Arial"/>
                <a:cs typeface="Arial"/>
              </a:rPr>
              <a:t>r</a:t>
            </a:r>
            <a:r>
              <a:rPr sz="800" spc="15" dirty="0">
                <a:latin typeface="Arial"/>
                <a:cs typeface="Arial"/>
              </a:rPr>
              <a:t>om</a:t>
            </a:r>
            <a:r>
              <a:rPr sz="800" dirty="0">
                <a:latin typeface="Arial"/>
                <a:cs typeface="Arial"/>
              </a:rPr>
              <a:t> planning </a:t>
            </a:r>
            <a:r>
              <a:rPr sz="800" spc="30" dirty="0">
                <a:latin typeface="Arial"/>
                <a:cs typeface="Arial"/>
              </a:rPr>
              <a:t>to</a:t>
            </a:r>
            <a:r>
              <a:rPr sz="800" dirty="0">
                <a:latin typeface="Arial"/>
                <a:cs typeface="Arial"/>
              </a:rPr>
              <a:t> </a:t>
            </a:r>
            <a:r>
              <a:rPr sz="800" spc="5" dirty="0">
                <a:latin typeface="Arial"/>
                <a:cs typeface="Arial"/>
              </a:rPr>
              <a:t>execution</a:t>
            </a:r>
            <a:r>
              <a:rPr sz="800" dirty="0">
                <a:latin typeface="Arial"/>
                <a:cs typeface="Arial"/>
              </a:rPr>
              <a:t> was </a:t>
            </a:r>
            <a:r>
              <a:rPr sz="800" spc="-10" dirty="0">
                <a:latin typeface="Arial"/>
                <a:cs typeface="Arial"/>
              </a:rPr>
              <a:t>seamless.</a:t>
            </a:r>
            <a:r>
              <a:rPr sz="800" dirty="0">
                <a:latin typeface="Arial"/>
                <a:cs typeface="Arial"/>
              </a:rPr>
              <a:t> </a:t>
            </a:r>
            <a:r>
              <a:rPr sz="800" spc="5" dirty="0">
                <a:latin typeface="Arial"/>
                <a:cs typeface="Arial"/>
              </a:rPr>
              <a:t>No</a:t>
            </a:r>
            <a:r>
              <a:rPr sz="800" dirty="0">
                <a:latin typeface="Arial"/>
                <a:cs typeface="Arial"/>
              </a:rPr>
              <a:t> </a:t>
            </a:r>
            <a:r>
              <a:rPr sz="800" spc="-15" dirty="0">
                <a:latin typeface="Arial"/>
                <a:cs typeface="Arial"/>
              </a:rPr>
              <a:t>hassle</a:t>
            </a:r>
            <a:r>
              <a:rPr sz="800" dirty="0">
                <a:latin typeface="Arial"/>
                <a:cs typeface="Arial"/>
              </a:rPr>
              <a:t> </a:t>
            </a:r>
            <a:r>
              <a:rPr sz="800" spc="30" dirty="0">
                <a:latin typeface="Arial"/>
                <a:cs typeface="Arial"/>
              </a:rPr>
              <a:t>to</a:t>
            </a:r>
            <a:r>
              <a:rPr sz="800" dirty="0">
                <a:latin typeface="Arial"/>
                <a:cs typeface="Arial"/>
              </a:rPr>
              <a:t> </a:t>
            </a:r>
            <a:r>
              <a:rPr sz="800" spc="5" dirty="0">
                <a:latin typeface="Arial"/>
                <a:cs typeface="Arial"/>
              </a:rPr>
              <a:t>the</a:t>
            </a:r>
            <a:r>
              <a:rPr sz="800" dirty="0">
                <a:latin typeface="Arial"/>
                <a:cs typeface="Arial"/>
              </a:rPr>
              <a:t> family; </a:t>
            </a:r>
            <a:r>
              <a:rPr sz="800" spc="5" dirty="0">
                <a:latin typeface="Arial"/>
                <a:cs typeface="Arial"/>
              </a:rPr>
              <a:t>we</a:t>
            </a:r>
            <a:r>
              <a:rPr sz="800" dirty="0">
                <a:latin typeface="Arial"/>
                <a:cs typeface="Arial"/>
              </a:rPr>
              <a:t> </a:t>
            </a:r>
            <a:r>
              <a:rPr sz="800" spc="5" dirty="0">
                <a:latin typeface="Arial"/>
                <a:cs typeface="Arial"/>
              </a:rPr>
              <a:t>ba</a:t>
            </a:r>
            <a:r>
              <a:rPr sz="800" spc="-25" dirty="0">
                <a:latin typeface="Arial"/>
                <a:cs typeface="Arial"/>
              </a:rPr>
              <a:t>r</a:t>
            </a:r>
            <a:r>
              <a:rPr sz="800" spc="-15" dirty="0">
                <a:latin typeface="Arial"/>
                <a:cs typeface="Arial"/>
              </a:rPr>
              <a:t>ely</a:t>
            </a:r>
            <a:r>
              <a:rPr sz="800" spc="-10" dirty="0">
                <a:latin typeface="Arial"/>
                <a:cs typeface="Arial"/>
              </a:rPr>
              <a:t> </a:t>
            </a:r>
            <a:r>
              <a:rPr sz="800" spc="5" dirty="0">
                <a:latin typeface="Arial"/>
                <a:cs typeface="Arial"/>
              </a:rPr>
              <a:t>felt</a:t>
            </a:r>
            <a:r>
              <a:rPr sz="800" dirty="0">
                <a:latin typeface="Arial"/>
                <a:cs typeface="Arial"/>
              </a:rPr>
              <a:t> </a:t>
            </a:r>
            <a:r>
              <a:rPr sz="800" spc="5" dirty="0">
                <a:latin typeface="Arial"/>
                <a:cs typeface="Arial"/>
              </a:rPr>
              <a:t>the</a:t>
            </a:r>
            <a:r>
              <a:rPr sz="800" dirty="0">
                <a:latin typeface="Arial"/>
                <a:cs typeface="Arial"/>
              </a:rPr>
              <a:t> </a:t>
            </a:r>
            <a:r>
              <a:rPr sz="800" spc="20" dirty="0">
                <a:latin typeface="Arial"/>
                <a:cs typeface="Arial"/>
              </a:rPr>
              <a:t>c</a:t>
            </a:r>
            <a:r>
              <a:rPr sz="800" spc="-10" dirty="0">
                <a:latin typeface="Arial"/>
                <a:cs typeface="Arial"/>
              </a:rPr>
              <a:t>r</a:t>
            </a:r>
            <a:r>
              <a:rPr sz="800" spc="5" dirty="0">
                <a:latin typeface="Arial"/>
                <a:cs typeface="Arial"/>
              </a:rPr>
              <a:t>ew</a:t>
            </a:r>
            <a:r>
              <a:rPr sz="800" dirty="0">
                <a:latin typeface="Arial"/>
                <a:cs typeface="Arial"/>
              </a:rPr>
              <a:t> was </a:t>
            </a:r>
            <a:r>
              <a:rPr sz="800" spc="5" dirty="0">
                <a:latin typeface="Arial"/>
                <a:cs typeface="Arial"/>
              </a:rPr>
              <a:t>the</a:t>
            </a:r>
            <a:r>
              <a:rPr sz="800" spc="-25" dirty="0">
                <a:latin typeface="Arial"/>
                <a:cs typeface="Arial"/>
              </a:rPr>
              <a:t>r</a:t>
            </a:r>
            <a:r>
              <a:rPr sz="800" spc="-15" dirty="0">
                <a:latin typeface="Arial"/>
                <a:cs typeface="Arial"/>
              </a:rPr>
              <a:t>e;</a:t>
            </a:r>
            <a:r>
              <a:rPr sz="800" dirty="0">
                <a:latin typeface="Arial"/>
                <a:cs typeface="Arial"/>
              </a:rPr>
              <a:t> </a:t>
            </a:r>
            <a:r>
              <a:rPr sz="800" spc="5" dirty="0">
                <a:latin typeface="Arial"/>
                <a:cs typeface="Arial"/>
              </a:rPr>
              <a:t>and</a:t>
            </a:r>
            <a:r>
              <a:rPr sz="800" dirty="0">
                <a:latin typeface="Arial"/>
                <a:cs typeface="Arial"/>
              </a:rPr>
              <a:t> </a:t>
            </a:r>
            <a:r>
              <a:rPr sz="800" spc="5" dirty="0">
                <a:latin typeface="Arial"/>
                <a:cs typeface="Arial"/>
              </a:rPr>
              <a:t>finished</a:t>
            </a:r>
            <a:r>
              <a:rPr sz="800" dirty="0">
                <a:latin typeface="Arial"/>
                <a:cs typeface="Arial"/>
              </a:rPr>
              <a:t> </a:t>
            </a:r>
            <a:r>
              <a:rPr sz="800" spc="-30" dirty="0">
                <a:latin typeface="Arial"/>
                <a:cs typeface="Arial"/>
              </a:rPr>
              <a:t>a</a:t>
            </a:r>
            <a:r>
              <a:rPr sz="800" dirty="0">
                <a:latin typeface="Arial"/>
                <a:cs typeface="Arial"/>
              </a:rPr>
              <a:t> high </a:t>
            </a:r>
            <a:r>
              <a:rPr sz="800" spc="5" dirty="0">
                <a:latin typeface="Arial"/>
                <a:cs typeface="Arial"/>
              </a:rPr>
              <a:t>quality</a:t>
            </a:r>
            <a:r>
              <a:rPr sz="800" dirty="0">
                <a:latin typeface="Arial"/>
                <a:cs typeface="Arial"/>
              </a:rPr>
              <a:t> </a:t>
            </a:r>
            <a:r>
              <a:rPr sz="800" spc="20" dirty="0">
                <a:latin typeface="Arial"/>
                <a:cs typeface="Arial"/>
              </a:rPr>
              <a:t>job</a:t>
            </a:r>
            <a:r>
              <a:rPr sz="800" dirty="0">
                <a:latin typeface="Arial"/>
                <a:cs typeface="Arial"/>
              </a:rPr>
              <a:t> in </a:t>
            </a:r>
            <a:r>
              <a:rPr sz="800" spc="5" dirty="0">
                <a:latin typeface="Arial"/>
                <a:cs typeface="Arial"/>
              </a:rPr>
              <a:t>just</a:t>
            </a:r>
            <a:r>
              <a:rPr sz="800" dirty="0">
                <a:latin typeface="Arial"/>
                <a:cs typeface="Arial"/>
              </a:rPr>
              <a:t> </a:t>
            </a:r>
            <a:r>
              <a:rPr sz="800" spc="30" dirty="0">
                <a:latin typeface="Arial"/>
                <a:cs typeface="Arial"/>
              </a:rPr>
              <a:t>two</a:t>
            </a:r>
            <a:r>
              <a:rPr sz="800" dirty="0">
                <a:latin typeface="Arial"/>
                <a:cs typeface="Arial"/>
              </a:rPr>
              <a:t> days, </a:t>
            </a:r>
            <a:r>
              <a:rPr sz="800" spc="10" dirty="0">
                <a:latin typeface="Arial"/>
                <a:cs typeface="Arial"/>
              </a:rPr>
              <a:t>wow!!</a:t>
            </a:r>
            <a:r>
              <a:rPr sz="800" dirty="0">
                <a:latin typeface="Arial"/>
                <a:cs typeface="Arial"/>
              </a:rPr>
              <a:t> A++.</a:t>
            </a:r>
          </a:p>
          <a:p>
            <a:pPr marL="212090" marR="167005">
              <a:lnSpc>
                <a:spcPct val="118100"/>
              </a:lnSpc>
              <a:spcBef>
                <a:spcPts val="900"/>
              </a:spcBef>
            </a:pPr>
            <a:r>
              <a:rPr sz="800" spc="25" dirty="0">
                <a:latin typeface="Arial"/>
                <a:cs typeface="Arial"/>
              </a:rPr>
              <a:t>Most </a:t>
            </a:r>
            <a:r>
              <a:rPr sz="800" spc="10" dirty="0">
                <a:latin typeface="Arial"/>
                <a:cs typeface="Arial"/>
              </a:rPr>
              <a:t>notably </a:t>
            </a:r>
            <a:r>
              <a:rPr sz="800" spc="5" dirty="0">
                <a:latin typeface="Arial"/>
                <a:cs typeface="Arial"/>
              </a:rPr>
              <a:t>the honesty and integrity this whole </a:t>
            </a:r>
            <a:r>
              <a:rPr sz="800" spc="20" dirty="0">
                <a:latin typeface="Arial"/>
                <a:cs typeface="Arial"/>
              </a:rPr>
              <a:t>job was </a:t>
            </a:r>
            <a:r>
              <a:rPr sz="800" spc="15" dirty="0">
                <a:latin typeface="Arial"/>
                <a:cs typeface="Arial"/>
              </a:rPr>
              <a:t>conducted in; </a:t>
            </a:r>
            <a:r>
              <a:rPr sz="800" spc="-10" dirty="0">
                <a:latin typeface="Arial"/>
                <a:cs typeface="Arial"/>
              </a:rPr>
              <a:t>one </a:t>
            </a:r>
            <a:r>
              <a:rPr sz="800" spc="10" dirty="0">
                <a:latin typeface="Arial"/>
                <a:cs typeface="Arial"/>
              </a:rPr>
              <a:t>cannot find </a:t>
            </a:r>
            <a:r>
              <a:rPr sz="800" spc="-10" dirty="0">
                <a:latin typeface="Arial"/>
                <a:cs typeface="Arial"/>
              </a:rPr>
              <a:t>these qualities in </a:t>
            </a:r>
            <a:r>
              <a:rPr sz="800" spc="5" dirty="0">
                <a:latin typeface="Arial"/>
                <a:cs typeface="Arial"/>
              </a:rPr>
              <a:t>this </a:t>
            </a:r>
            <a:r>
              <a:rPr sz="800" spc="10" dirty="0">
                <a:latin typeface="Arial"/>
                <a:cs typeface="Arial"/>
              </a:rPr>
              <a:t>industry anymo</a:t>
            </a:r>
            <a:r>
              <a:rPr sz="800" spc="-25" dirty="0">
                <a:latin typeface="Arial"/>
                <a:cs typeface="Arial"/>
              </a:rPr>
              <a:t>r</a:t>
            </a:r>
            <a:r>
              <a:rPr sz="800" spc="-30" dirty="0">
                <a:latin typeface="Arial"/>
                <a:cs typeface="Arial"/>
              </a:rPr>
              <a:t>e</a:t>
            </a:r>
            <a:r>
              <a:rPr sz="800" dirty="0">
                <a:latin typeface="Arial"/>
                <a:cs typeface="Arial"/>
              </a:rPr>
              <a:t> </a:t>
            </a:r>
            <a:r>
              <a:rPr sz="800" spc="-10" dirty="0">
                <a:latin typeface="Arial"/>
                <a:cs typeface="Arial"/>
              </a:rPr>
              <a:t>these</a:t>
            </a:r>
            <a:r>
              <a:rPr sz="800" dirty="0">
                <a:latin typeface="Arial"/>
                <a:cs typeface="Arial"/>
              </a:rPr>
              <a:t> days.</a:t>
            </a:r>
          </a:p>
          <a:p>
            <a:pPr marL="212090" marR="254000">
              <a:lnSpc>
                <a:spcPct val="118100"/>
              </a:lnSpc>
              <a:spcBef>
                <a:spcPts val="900"/>
              </a:spcBef>
            </a:pPr>
            <a:r>
              <a:rPr sz="800" spc="-160" dirty="0">
                <a:latin typeface="Arial"/>
                <a:cs typeface="Arial"/>
              </a:rPr>
              <a:t>Y</a:t>
            </a:r>
            <a:r>
              <a:rPr sz="800" spc="30" dirty="0">
                <a:latin typeface="Arial"/>
                <a:cs typeface="Arial"/>
              </a:rPr>
              <a:t>ou'</a:t>
            </a:r>
            <a:r>
              <a:rPr sz="800" spc="-5" dirty="0">
                <a:latin typeface="Arial"/>
                <a:cs typeface="Arial"/>
              </a:rPr>
              <a:t>r</a:t>
            </a:r>
            <a:r>
              <a:rPr sz="800" spc="-30" dirty="0">
                <a:latin typeface="Arial"/>
                <a:cs typeface="Arial"/>
              </a:rPr>
              <a:t>e</a:t>
            </a:r>
            <a:r>
              <a:rPr sz="800" dirty="0">
                <a:latin typeface="Arial"/>
                <a:cs typeface="Arial"/>
              </a:rPr>
              <a:t> definitely </a:t>
            </a:r>
            <a:r>
              <a:rPr sz="800" spc="5" dirty="0">
                <a:latin typeface="Arial"/>
                <a:cs typeface="Arial"/>
              </a:rPr>
              <a:t>on</a:t>
            </a:r>
            <a:r>
              <a:rPr sz="800" dirty="0">
                <a:latin typeface="Arial"/>
                <a:cs typeface="Arial"/>
              </a:rPr>
              <a:t> </a:t>
            </a:r>
            <a:r>
              <a:rPr sz="800" spc="5" dirty="0">
                <a:latin typeface="Arial"/>
                <a:cs typeface="Arial"/>
              </a:rPr>
              <a:t>the</a:t>
            </a:r>
            <a:r>
              <a:rPr sz="800" dirty="0">
                <a:latin typeface="Arial"/>
                <a:cs typeface="Arial"/>
              </a:rPr>
              <a:t> </a:t>
            </a:r>
            <a:r>
              <a:rPr sz="800" spc="30" dirty="0">
                <a:latin typeface="Arial"/>
                <a:cs typeface="Arial"/>
              </a:rPr>
              <a:t>top</a:t>
            </a:r>
            <a:r>
              <a:rPr sz="800" dirty="0">
                <a:latin typeface="Arial"/>
                <a:cs typeface="Arial"/>
              </a:rPr>
              <a:t> </a:t>
            </a:r>
            <a:r>
              <a:rPr sz="800" spc="20" dirty="0">
                <a:latin typeface="Arial"/>
                <a:cs typeface="Arial"/>
              </a:rPr>
              <a:t>of</a:t>
            </a:r>
            <a:r>
              <a:rPr sz="800" dirty="0">
                <a:latin typeface="Arial"/>
                <a:cs typeface="Arial"/>
              </a:rPr>
              <a:t> </a:t>
            </a:r>
            <a:r>
              <a:rPr sz="800" spc="5" dirty="0">
                <a:latin typeface="Arial"/>
                <a:cs typeface="Arial"/>
              </a:rPr>
              <a:t>my</a:t>
            </a:r>
            <a:r>
              <a:rPr sz="800" dirty="0">
                <a:latin typeface="Arial"/>
                <a:cs typeface="Arial"/>
              </a:rPr>
              <a:t> </a:t>
            </a:r>
            <a:r>
              <a:rPr sz="800" spc="10" dirty="0">
                <a:latin typeface="Arial"/>
                <a:cs typeface="Arial"/>
              </a:rPr>
              <a:t>list</a:t>
            </a:r>
            <a:r>
              <a:rPr sz="800" dirty="0">
                <a:latin typeface="Arial"/>
                <a:cs typeface="Arial"/>
              </a:rPr>
              <a:t> </a:t>
            </a:r>
            <a:r>
              <a:rPr sz="800" spc="10" dirty="0">
                <a:latin typeface="Arial"/>
                <a:cs typeface="Arial"/>
              </a:rPr>
              <a:t>now</a:t>
            </a:r>
            <a:r>
              <a:rPr sz="800" dirty="0">
                <a:latin typeface="Arial"/>
                <a:cs typeface="Arial"/>
              </a:rPr>
              <a:t> </a:t>
            </a:r>
            <a:r>
              <a:rPr sz="800" spc="10" dirty="0">
                <a:latin typeface="Arial"/>
                <a:cs typeface="Arial"/>
              </a:rPr>
              <a:t>for</a:t>
            </a:r>
            <a:r>
              <a:rPr sz="800" dirty="0">
                <a:latin typeface="Arial"/>
                <a:cs typeface="Arial"/>
              </a:rPr>
              <a:t> </a:t>
            </a:r>
            <a:r>
              <a:rPr sz="800" spc="-15" dirty="0">
                <a:latin typeface="Arial"/>
                <a:cs typeface="Arial"/>
              </a:rPr>
              <a:t>any</a:t>
            </a:r>
            <a:r>
              <a:rPr sz="800" dirty="0">
                <a:latin typeface="Arial"/>
                <a:cs typeface="Arial"/>
              </a:rPr>
              <a:t> </a:t>
            </a:r>
            <a:r>
              <a:rPr sz="800" spc="10" dirty="0">
                <a:latin typeface="Arial"/>
                <a:cs typeface="Arial"/>
              </a:rPr>
              <a:t>futu</a:t>
            </a:r>
            <a:r>
              <a:rPr sz="800" spc="-20" dirty="0">
                <a:latin typeface="Arial"/>
                <a:cs typeface="Arial"/>
              </a:rPr>
              <a:t>r</a:t>
            </a:r>
            <a:r>
              <a:rPr sz="800" spc="-30" dirty="0">
                <a:latin typeface="Arial"/>
                <a:cs typeface="Arial"/>
              </a:rPr>
              <a:t>e</a:t>
            </a:r>
            <a:r>
              <a:rPr sz="800" dirty="0">
                <a:latin typeface="Arial"/>
                <a:cs typeface="Arial"/>
              </a:rPr>
              <a:t> </a:t>
            </a:r>
            <a:r>
              <a:rPr sz="800" spc="10" dirty="0">
                <a:latin typeface="Arial"/>
                <a:cs typeface="Arial"/>
              </a:rPr>
              <a:t>jobs.</a:t>
            </a:r>
            <a:r>
              <a:rPr sz="800" dirty="0">
                <a:latin typeface="Arial"/>
                <a:cs typeface="Arial"/>
              </a:rPr>
              <a:t> </a:t>
            </a:r>
            <a:r>
              <a:rPr sz="800" spc="15" dirty="0">
                <a:latin typeface="Arial"/>
                <a:cs typeface="Arial"/>
              </a:rPr>
              <a:t>I'll</a:t>
            </a:r>
            <a:r>
              <a:rPr sz="800" dirty="0">
                <a:latin typeface="Arial"/>
                <a:cs typeface="Arial"/>
              </a:rPr>
              <a:t> highly </a:t>
            </a:r>
            <a:r>
              <a:rPr sz="800" spc="-25" dirty="0">
                <a:latin typeface="Arial"/>
                <a:cs typeface="Arial"/>
              </a:rPr>
              <a:t>r</a:t>
            </a:r>
            <a:r>
              <a:rPr sz="800" spc="5" dirty="0">
                <a:latin typeface="Arial"/>
                <a:cs typeface="Arial"/>
              </a:rPr>
              <a:t>ecommend</a:t>
            </a:r>
            <a:r>
              <a:rPr sz="800" dirty="0">
                <a:latin typeface="Arial"/>
                <a:cs typeface="Arial"/>
              </a:rPr>
              <a:t> </a:t>
            </a:r>
            <a:r>
              <a:rPr sz="800" spc="5" dirty="0">
                <a:latin typeface="Arial"/>
                <a:cs typeface="Arial"/>
              </a:rPr>
              <a:t>you</a:t>
            </a:r>
            <a:r>
              <a:rPr sz="800" dirty="0">
                <a:latin typeface="Arial"/>
                <a:cs typeface="Arial"/>
              </a:rPr>
              <a:t> </a:t>
            </a:r>
            <a:r>
              <a:rPr sz="800" spc="30" dirty="0">
                <a:latin typeface="Arial"/>
                <a:cs typeface="Arial"/>
              </a:rPr>
              <a:t>to</a:t>
            </a:r>
            <a:r>
              <a:rPr sz="800" dirty="0">
                <a:latin typeface="Arial"/>
                <a:cs typeface="Arial"/>
              </a:rPr>
              <a:t> </a:t>
            </a:r>
            <a:r>
              <a:rPr sz="800" spc="-10" dirty="0">
                <a:latin typeface="Arial"/>
                <a:cs typeface="Arial"/>
              </a:rPr>
              <a:t>all</a:t>
            </a:r>
            <a:r>
              <a:rPr sz="800" dirty="0">
                <a:latin typeface="Arial"/>
                <a:cs typeface="Arial"/>
              </a:rPr>
              <a:t> </a:t>
            </a:r>
            <a:r>
              <a:rPr sz="800" spc="5" dirty="0">
                <a:latin typeface="Arial"/>
                <a:cs typeface="Arial"/>
              </a:rPr>
              <a:t>my</a:t>
            </a:r>
            <a:r>
              <a:rPr sz="800" dirty="0">
                <a:latin typeface="Arial"/>
                <a:cs typeface="Arial"/>
              </a:rPr>
              <a:t> </a:t>
            </a:r>
            <a:r>
              <a:rPr sz="800" spc="5" dirty="0">
                <a:latin typeface="Arial"/>
                <a:cs typeface="Arial"/>
              </a:rPr>
              <a:t>friends.</a:t>
            </a:r>
            <a:endParaRPr sz="800" dirty="0">
              <a:latin typeface="Arial"/>
              <a:cs typeface="Arial"/>
            </a:endParaRPr>
          </a:p>
          <a:p>
            <a:pPr marL="212090" marR="5549900">
              <a:lnSpc>
                <a:spcPct val="243100"/>
              </a:lnSpc>
            </a:pPr>
            <a:r>
              <a:rPr sz="800" spc="-25" dirty="0">
                <a:latin typeface="Arial"/>
                <a:cs typeface="Arial"/>
              </a:rPr>
              <a:t>Rega</a:t>
            </a:r>
            <a:r>
              <a:rPr sz="800" spc="-40" dirty="0">
                <a:latin typeface="Arial"/>
                <a:cs typeface="Arial"/>
              </a:rPr>
              <a:t>r</a:t>
            </a:r>
            <a:r>
              <a:rPr sz="800" spc="10" dirty="0">
                <a:latin typeface="Arial"/>
                <a:cs typeface="Arial"/>
              </a:rPr>
              <a:t>ds,</a:t>
            </a:r>
            <a:r>
              <a:rPr sz="800" spc="5" dirty="0">
                <a:latin typeface="Arial"/>
                <a:cs typeface="Arial"/>
              </a:rPr>
              <a:t> </a:t>
            </a:r>
            <a:r>
              <a:rPr sz="800" spc="-10" dirty="0">
                <a:latin typeface="Arial"/>
                <a:cs typeface="Arial"/>
              </a:rPr>
              <a:t>Geo</a:t>
            </a:r>
            <a:r>
              <a:rPr sz="800" spc="-40" dirty="0">
                <a:latin typeface="Arial"/>
                <a:cs typeface="Arial"/>
              </a:rPr>
              <a:t>r</a:t>
            </a:r>
            <a:r>
              <a:rPr sz="800" spc="-10" dirty="0">
                <a:latin typeface="Arial"/>
                <a:cs typeface="Arial"/>
              </a:rPr>
              <a:t>ge</a:t>
            </a:r>
            <a:endParaRPr sz="800" dirty="0">
              <a:latin typeface="Arial"/>
              <a:cs typeface="Arial"/>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7297" y="4042055"/>
            <a:ext cx="7632699" cy="2362200"/>
          </a:xfrm>
          <a:prstGeom prst="rect">
            <a:avLst/>
          </a:prstGeom>
          <a:solidFill>
            <a:schemeClr val="bg1"/>
          </a:solidFill>
          <a:ln>
            <a:noFill/>
          </a:ln>
          <a:effectLs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6781800"/>
            <a:ext cx="7619999" cy="2855259"/>
          </a:xfrm>
          <a:prstGeom prst="rect">
            <a:avLst/>
          </a:prstGeom>
          <a:solidFill>
            <a:schemeClr val="bg1"/>
          </a:solidFill>
          <a:ln>
            <a:noFill/>
          </a:ln>
          <a:effectLst/>
          <a:extLst/>
        </p:spPr>
      </p:pic>
      <p:graphicFrame>
        <p:nvGraphicFramePr>
          <p:cNvPr id="2052" name="Object 2051"/>
          <p:cNvGraphicFramePr>
            <a:graphicFrameLocks noChangeAspect="1"/>
          </p:cNvGraphicFramePr>
          <p:nvPr>
            <p:extLst>
              <p:ext uri="{D42A27DB-BD31-4B8C-83A1-F6EECF244321}">
                <p14:modId xmlns:p14="http://schemas.microsoft.com/office/powerpoint/2010/main" val="2610817420"/>
              </p:ext>
            </p:extLst>
          </p:nvPr>
        </p:nvGraphicFramePr>
        <p:xfrm>
          <a:off x="304800" y="2046376"/>
          <a:ext cx="6858000" cy="7590683"/>
        </p:xfrm>
        <a:graphic>
          <a:graphicData uri="http://schemas.openxmlformats.org/presentationml/2006/ole">
            <mc:AlternateContent xmlns:mc="http://schemas.openxmlformats.org/markup-compatibility/2006">
              <mc:Choice xmlns:v="urn:schemas-microsoft-com:vml" Requires="v">
                <p:oleObj spid="_x0000_s2077" name="Acrobat Document" r:id="rId6" imgW="5829165" imgH="7543680" progId="Acrobat.Document.11">
                  <p:embed/>
                </p:oleObj>
              </mc:Choice>
              <mc:Fallback>
                <p:oleObj name="Acrobat Document" r:id="rId6" imgW="5829165" imgH="7543680" progId="Acrobat.Document.11">
                  <p:embed/>
                  <p:pic>
                    <p:nvPicPr>
                      <p:cNvPr id="0" name=""/>
                      <p:cNvPicPr/>
                      <p:nvPr/>
                    </p:nvPicPr>
                    <p:blipFill>
                      <a:blip r:embed="rId7"/>
                      <a:stretch>
                        <a:fillRect/>
                      </a:stretch>
                    </p:blipFill>
                    <p:spPr>
                      <a:xfrm>
                        <a:off x="304800" y="2046376"/>
                        <a:ext cx="6858000" cy="7590683"/>
                      </a:xfrm>
                      <a:prstGeom prst="rect">
                        <a:avLst/>
                      </a:prstGeom>
                    </p:spPr>
                  </p:pic>
                </p:oleObj>
              </mc:Fallback>
            </mc:AlternateContent>
          </a:graphicData>
        </a:graphic>
      </p:graphicFrame>
      <p:sp>
        <p:nvSpPr>
          <p:cNvPr id="6" name="object 2"/>
          <p:cNvSpPr/>
          <p:nvPr/>
        </p:nvSpPr>
        <p:spPr>
          <a:xfrm>
            <a:off x="0" y="-9418"/>
            <a:ext cx="7696200" cy="1843519"/>
          </a:xfrm>
          <a:custGeom>
            <a:avLst/>
            <a:gdLst/>
            <a:ahLst/>
            <a:cxnLst/>
            <a:rect l="l" t="t" r="r" b="b"/>
            <a:pathLst>
              <a:path w="7772400" h="1873885">
                <a:moveTo>
                  <a:pt x="0" y="1873313"/>
                </a:moveTo>
                <a:lnTo>
                  <a:pt x="7772400" y="1873313"/>
                </a:lnTo>
                <a:lnTo>
                  <a:pt x="7772400" y="0"/>
                </a:lnTo>
                <a:lnTo>
                  <a:pt x="0" y="0"/>
                </a:lnTo>
                <a:lnTo>
                  <a:pt x="0" y="1873313"/>
                </a:lnTo>
                <a:close/>
              </a:path>
            </a:pathLst>
          </a:custGeom>
          <a:solidFill>
            <a:srgbClr val="003F79"/>
          </a:solidFill>
        </p:spPr>
        <p:txBody>
          <a:bodyPr wrap="square" lIns="0" tIns="0" rIns="0" bIns="0" rtlCol="0"/>
          <a:lstStyle/>
          <a:p>
            <a:endParaRPr lang="en-US" dirty="0"/>
          </a:p>
          <a:p>
            <a:endParaRPr lang="en-US" dirty="0"/>
          </a:p>
          <a:p>
            <a:endParaRPr lang="en-US" dirty="0"/>
          </a:p>
          <a:p>
            <a:r>
              <a:rPr lang="en-US" sz="3200" dirty="0"/>
              <a:t>                       </a:t>
            </a:r>
            <a:r>
              <a:rPr lang="en-US" sz="3200" dirty="0" smtClean="0">
                <a:solidFill>
                  <a:schemeClr val="bg1"/>
                </a:solidFill>
              </a:rPr>
              <a:t>Insured </a:t>
            </a:r>
            <a:r>
              <a:rPr lang="en-US" sz="3200" dirty="0">
                <a:solidFill>
                  <a:schemeClr val="bg1"/>
                </a:solidFill>
              </a:rPr>
              <a:t>and Bonded </a:t>
            </a:r>
            <a:endParaRPr sz="3200" dirty="0">
              <a:solidFill>
                <a:schemeClr val="bg1"/>
              </a:solidFill>
            </a:endParaRPr>
          </a:p>
        </p:txBody>
      </p:sp>
      <p:sp>
        <p:nvSpPr>
          <p:cNvPr id="7" name="object 2"/>
          <p:cNvSpPr/>
          <p:nvPr/>
        </p:nvSpPr>
        <p:spPr>
          <a:xfrm>
            <a:off x="7696200" y="0"/>
            <a:ext cx="7772400" cy="1834101"/>
          </a:xfrm>
          <a:custGeom>
            <a:avLst/>
            <a:gdLst/>
            <a:ahLst/>
            <a:cxnLst/>
            <a:rect l="l" t="t" r="r" b="b"/>
            <a:pathLst>
              <a:path w="7772400" h="1873885">
                <a:moveTo>
                  <a:pt x="0" y="1873313"/>
                </a:moveTo>
                <a:lnTo>
                  <a:pt x="7772400" y="1873313"/>
                </a:lnTo>
                <a:lnTo>
                  <a:pt x="7772400" y="0"/>
                </a:lnTo>
                <a:lnTo>
                  <a:pt x="0" y="0"/>
                </a:lnTo>
                <a:lnTo>
                  <a:pt x="0" y="1873313"/>
                </a:lnTo>
                <a:close/>
              </a:path>
            </a:pathLst>
          </a:custGeom>
          <a:solidFill>
            <a:srgbClr val="003F79"/>
          </a:solidFill>
        </p:spPr>
        <p:txBody>
          <a:bodyPr wrap="square" lIns="0" tIns="0" rIns="0" bIns="0" rtlCol="0"/>
          <a:lstStyle/>
          <a:p>
            <a:endParaRPr lang="en-US" dirty="0"/>
          </a:p>
          <a:p>
            <a:endParaRPr lang="en-US" dirty="0"/>
          </a:p>
          <a:p>
            <a:endParaRPr lang="en-US" dirty="0"/>
          </a:p>
          <a:p>
            <a:pPr algn="ctr"/>
            <a:r>
              <a:rPr lang="en-US" dirty="0">
                <a:solidFill>
                  <a:schemeClr val="bg1"/>
                </a:solidFill>
              </a:rPr>
              <a:t>        </a:t>
            </a:r>
            <a:r>
              <a:rPr lang="en-US" sz="3200" dirty="0" smtClean="0">
                <a:solidFill>
                  <a:schemeClr val="bg1"/>
                </a:solidFill>
              </a:rPr>
              <a:t>“A </a:t>
            </a:r>
            <a:r>
              <a:rPr lang="en-US" sz="3200" dirty="0">
                <a:solidFill>
                  <a:schemeClr val="bg1"/>
                </a:solidFill>
              </a:rPr>
              <a:t>Happy Customer is our Goal”</a:t>
            </a:r>
            <a:endParaRPr sz="3200" dirty="0">
              <a:solidFill>
                <a:schemeClr val="bg1"/>
              </a:solidFill>
            </a:endParaRPr>
          </a:p>
        </p:txBody>
      </p:sp>
      <p:pic>
        <p:nvPicPr>
          <p:cNvPr id="2" name="Picture 1"/>
          <p:cNvPicPr>
            <a:picLocks noChangeAspect="1"/>
          </p:cNvPicPr>
          <p:nvPr/>
        </p:nvPicPr>
        <p:blipFill>
          <a:blip r:embed="rId8"/>
          <a:stretch>
            <a:fillRect/>
          </a:stretch>
        </p:blipFill>
        <p:spPr>
          <a:xfrm>
            <a:off x="304800" y="305736"/>
            <a:ext cx="963251" cy="1213209"/>
          </a:xfrm>
          <a:prstGeom prst="rect">
            <a:avLst/>
          </a:prstGeom>
        </p:spPr>
      </p:pic>
      <p:pic>
        <p:nvPicPr>
          <p:cNvPr id="3" name="Picture 2"/>
          <p:cNvPicPr>
            <a:picLocks noChangeAspect="1"/>
          </p:cNvPicPr>
          <p:nvPr/>
        </p:nvPicPr>
        <p:blipFill>
          <a:blip r:embed="rId8"/>
          <a:stretch>
            <a:fillRect/>
          </a:stretch>
        </p:blipFill>
        <p:spPr>
          <a:xfrm>
            <a:off x="7607297" y="305736"/>
            <a:ext cx="963251" cy="121320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14"/>
            <a:ext cx="2400300" cy="2495986"/>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5109" y="-1"/>
            <a:ext cx="2527891" cy="2215881"/>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4265" y="-10930"/>
            <a:ext cx="2804135" cy="2218402"/>
          </a:xfrm>
          <a:prstGeom prst="rect">
            <a:avLst/>
          </a:prstGeom>
        </p:spPr>
      </p:pic>
      <p:pic>
        <p:nvPicPr>
          <p:cNvPr id="24" name="Picture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96736" y="2209246"/>
            <a:ext cx="3213000" cy="2239693"/>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420600" y="7087"/>
            <a:ext cx="3138378" cy="2208794"/>
          </a:xfrm>
          <a:prstGeom prst="rect">
            <a:avLst/>
          </a:prstGeom>
        </p:spPr>
      </p:pic>
      <p:pic>
        <p:nvPicPr>
          <p:cNvPr id="26"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58400" y="18615"/>
            <a:ext cx="2362200" cy="2188858"/>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79308" y="2219001"/>
            <a:ext cx="2179493" cy="2245011"/>
          </a:xfrm>
          <a:prstGeom prst="rect">
            <a:avLst/>
          </a:prstGeom>
        </p:spPr>
      </p:pic>
      <p:pic>
        <p:nvPicPr>
          <p:cNvPr id="28" name="Picture 2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1161161" y="8135240"/>
            <a:ext cx="2181452" cy="1608175"/>
          </a:xfrm>
          <a:prstGeom prst="rect">
            <a:avLst/>
          </a:prstGeom>
        </p:spPr>
      </p:pic>
      <p:pic>
        <p:nvPicPr>
          <p:cNvPr id="29" name="Picture 2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34710" y="4454257"/>
            <a:ext cx="3302490" cy="1946546"/>
          </a:xfrm>
          <a:prstGeom prst="rect">
            <a:avLst/>
          </a:prstGeom>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2355555" y="7051608"/>
            <a:ext cx="3657600" cy="2299290"/>
          </a:xfrm>
          <a:prstGeom prst="rect">
            <a:avLst/>
          </a:prstGeom>
        </p:spPr>
      </p:pic>
      <p:pic>
        <p:nvPicPr>
          <p:cNvPr id="31" name="Picture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 y="7848600"/>
            <a:ext cx="1447799" cy="2209800"/>
          </a:xfrm>
          <a:prstGeom prst="rect">
            <a:avLst/>
          </a:prstGeom>
        </p:spPr>
      </p:pic>
      <p:pic>
        <p:nvPicPr>
          <p:cNvPr id="3073" name="Picture 307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940802" y="7632405"/>
            <a:ext cx="1946398" cy="2438400"/>
          </a:xfrm>
          <a:prstGeom prst="rect">
            <a:avLst/>
          </a:prstGeom>
        </p:spPr>
      </p:pic>
      <p:pic>
        <p:nvPicPr>
          <p:cNvPr id="3075" name="Picture 307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337200" y="4448940"/>
            <a:ext cx="2654400" cy="1921736"/>
          </a:xfrm>
          <a:prstGeom prst="rect">
            <a:avLst/>
          </a:prstGeom>
        </p:spPr>
      </p:pic>
      <p:pic>
        <p:nvPicPr>
          <p:cNvPr id="3076" name="Picture 307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334000" y="6396462"/>
            <a:ext cx="2168448" cy="3657600"/>
          </a:xfrm>
          <a:prstGeom prst="rect">
            <a:avLst/>
          </a:prstGeom>
        </p:spPr>
      </p:pic>
      <p:pic>
        <p:nvPicPr>
          <p:cNvPr id="3077" name="Picture 3076"/>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rot="16200000">
            <a:off x="9249680" y="4196176"/>
            <a:ext cx="1922239" cy="2438400"/>
          </a:xfrm>
          <a:prstGeom prst="rect">
            <a:avLst/>
          </a:prstGeom>
        </p:spPr>
      </p:pic>
      <p:pic>
        <p:nvPicPr>
          <p:cNvPr id="3078" name="Picture 307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3258801" y="2215879"/>
            <a:ext cx="2286000" cy="2248133"/>
          </a:xfrm>
          <a:prstGeom prst="rect">
            <a:avLst/>
          </a:prstGeom>
        </p:spPr>
      </p:pic>
      <p:pic>
        <p:nvPicPr>
          <p:cNvPr id="3079" name="Picture 307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887200" y="7620000"/>
            <a:ext cx="3657599" cy="2410055"/>
          </a:xfrm>
          <a:prstGeom prst="rect">
            <a:avLst/>
          </a:prstGeom>
        </p:spPr>
      </p:pic>
      <p:pic>
        <p:nvPicPr>
          <p:cNvPr id="3080" name="Picture 307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1429954" y="4454257"/>
            <a:ext cx="4114846" cy="1946546"/>
          </a:xfrm>
          <a:prstGeom prst="rect">
            <a:avLst/>
          </a:prstGeom>
        </p:spPr>
      </p:pic>
      <p:pic>
        <p:nvPicPr>
          <p:cNvPr id="3081" name="Picture 3080"/>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940802" y="6370676"/>
            <a:ext cx="5618175" cy="1249324"/>
          </a:xfrm>
          <a:prstGeom prst="rect">
            <a:avLst/>
          </a:prstGeom>
        </p:spPr>
      </p:pic>
      <p:pic>
        <p:nvPicPr>
          <p:cNvPr id="3083" name="Picture 3082"/>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930060" y="18614"/>
            <a:ext cx="2324205" cy="2190630"/>
          </a:xfrm>
          <a:prstGeom prst="rect">
            <a:avLst/>
          </a:prstGeom>
        </p:spPr>
      </p:pic>
      <p:pic>
        <p:nvPicPr>
          <p:cNvPr id="3084" name="Picture 3083"/>
          <p:cNvPicPr>
            <a:picLocks noChangeAspect="1"/>
          </p:cNvPicPr>
          <p:nvPr/>
        </p:nvPicPr>
        <p:blipFill rotWithShape="1">
          <a:blip r:embed="rId22" cstate="print">
            <a:extLst>
              <a:ext uri="{28A0092B-C50C-407E-A947-70E740481C1C}">
                <a14:useLocalDpi xmlns:a14="http://schemas.microsoft.com/office/drawing/2010/main" val="0"/>
              </a:ext>
            </a:extLst>
          </a:blip>
          <a:srcRect l="2432" t="-25" r="3031" b="4735"/>
          <a:stretch/>
        </p:blipFill>
        <p:spPr>
          <a:xfrm>
            <a:off x="8595557" y="2209245"/>
            <a:ext cx="2507644" cy="2251222"/>
          </a:xfrm>
          <a:prstGeom prst="rect">
            <a:avLst/>
          </a:prstGeom>
        </p:spPr>
      </p:pic>
      <p:pic>
        <p:nvPicPr>
          <p:cNvPr id="3085" name="Picture 3084"/>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514600" y="2215882"/>
            <a:ext cx="2882135" cy="2233058"/>
          </a:xfrm>
          <a:prstGeom prst="rect">
            <a:avLst/>
          </a:prstGeom>
        </p:spPr>
      </p:pic>
      <p:pic>
        <p:nvPicPr>
          <p:cNvPr id="3086" name="Picture 308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0" y="2514600"/>
            <a:ext cx="2514600" cy="1939657"/>
          </a:xfrm>
          <a:prstGeom prst="rect">
            <a:avLst/>
          </a:prstGeom>
        </p:spPr>
      </p:pic>
      <p:pic>
        <p:nvPicPr>
          <p:cNvPr id="3087" name="Picture 308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 y="4454257"/>
            <a:ext cx="1337043" cy="1611617"/>
          </a:xfrm>
          <a:prstGeom prst="rect">
            <a:avLst/>
          </a:prstGeom>
        </p:spPr>
      </p:pic>
      <p:pic>
        <p:nvPicPr>
          <p:cNvPr id="3088" name="Picture 3087"/>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 y="6065874"/>
            <a:ext cx="1337045" cy="1782726"/>
          </a:xfrm>
          <a:prstGeom prst="rect">
            <a:avLst/>
          </a:prstGeom>
        </p:spPr>
      </p:pic>
      <p:pic>
        <p:nvPicPr>
          <p:cNvPr id="3089" name="Picture 3088"/>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337045" y="6376496"/>
            <a:ext cx="1697666" cy="1472105"/>
          </a:xfrm>
          <a:prstGeom prst="rect">
            <a:avLst/>
          </a:prstGeom>
        </p:spPr>
      </p:pic>
      <p:pic>
        <p:nvPicPr>
          <p:cNvPr id="3090" name="Picture 3089"/>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337045" y="4454258"/>
            <a:ext cx="1697666" cy="1942204"/>
          </a:xfrm>
          <a:prstGeom prst="rect">
            <a:avLst/>
          </a:prstGeom>
        </p:spPr>
      </p:pic>
      <p:pic>
        <p:nvPicPr>
          <p:cNvPr id="3091" name="Picture 3090"/>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7502448" y="6370676"/>
            <a:ext cx="2438355" cy="3659377"/>
          </a:xfrm>
          <a:prstGeom prst="rect">
            <a:avLst/>
          </a:prstGeom>
        </p:spPr>
      </p:pic>
    </p:spTree>
    <p:extLst>
      <p:ext uri="{BB962C8B-B14F-4D97-AF65-F5344CB8AC3E}">
        <p14:creationId xmlns:p14="http://schemas.microsoft.com/office/powerpoint/2010/main" val="1657187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5000"/>
            <a:lum/>
          </a:blip>
          <a:srcRect/>
          <a:stretch>
            <a:fillRect t="-2000" b="-2000"/>
          </a:stretch>
        </a:blipFill>
        <a:effectLst/>
      </p:bgPr>
    </p:bg>
    <p:spTree>
      <p:nvGrpSpPr>
        <p:cNvPr id="1" name=""/>
        <p:cNvGrpSpPr/>
        <p:nvPr/>
      </p:nvGrpSpPr>
      <p:grpSpPr>
        <a:xfrm>
          <a:off x="0" y="0"/>
          <a:ext cx="0" cy="0"/>
          <a:chOff x="0" y="0"/>
          <a:chExt cx="0" cy="0"/>
        </a:xfrm>
      </p:grpSpPr>
      <p:sp>
        <p:nvSpPr>
          <p:cNvPr id="2" name="object 2"/>
          <p:cNvSpPr txBox="1"/>
          <p:nvPr/>
        </p:nvSpPr>
        <p:spPr>
          <a:xfrm>
            <a:off x="1358900" y="1805848"/>
            <a:ext cx="5098415" cy="5898025"/>
          </a:xfrm>
          <a:prstGeom prst="rect">
            <a:avLst/>
          </a:prstGeom>
        </p:spPr>
        <p:txBody>
          <a:bodyPr vert="horz" wrap="square" lIns="0" tIns="0" rIns="0" bIns="0" rtlCol="0">
            <a:spAutoFit/>
          </a:bodyPr>
          <a:lstStyle/>
          <a:p>
            <a:pPr marL="12700"/>
            <a:r>
              <a:rPr sz="1400" b="1" dirty="0">
                <a:solidFill>
                  <a:srgbClr val="1F497D">
                    <a:lumMod val="40000"/>
                    <a:lumOff val="60000"/>
                  </a:srgbClr>
                </a:solidFill>
                <a:latin typeface="Arial"/>
                <a:cs typeface="Arial"/>
              </a:rPr>
              <a:t>THE INSPECTION </a:t>
            </a:r>
            <a:r>
              <a:rPr sz="1400" b="1" spc="-10" dirty="0">
                <a:solidFill>
                  <a:srgbClr val="1F497D">
                    <a:lumMod val="40000"/>
                    <a:lumOff val="60000"/>
                  </a:srgbClr>
                </a:solidFill>
                <a:latin typeface="Arial"/>
                <a:cs typeface="Arial"/>
              </a:rPr>
              <a:t>PROCESS</a:t>
            </a:r>
            <a:endParaRPr sz="1400" dirty="0">
              <a:solidFill>
                <a:srgbClr val="1F497D">
                  <a:lumMod val="40000"/>
                  <a:lumOff val="60000"/>
                </a:srgbClr>
              </a:solidFill>
              <a:latin typeface="Arial"/>
              <a:cs typeface="Arial"/>
            </a:endParaRPr>
          </a:p>
          <a:p>
            <a:pPr>
              <a:spcBef>
                <a:spcPts val="10"/>
              </a:spcBef>
            </a:pPr>
            <a:endParaRPr sz="1000" dirty="0">
              <a:solidFill>
                <a:prstClr val="black"/>
              </a:solidFill>
              <a:latin typeface="Times New Roman"/>
              <a:cs typeface="Times New Roman"/>
            </a:endParaRPr>
          </a:p>
          <a:p>
            <a:pPr marL="12700"/>
            <a:r>
              <a:rPr sz="1200" b="1" dirty="0">
                <a:solidFill>
                  <a:srgbClr val="EC5C13"/>
                </a:solidFill>
                <a:latin typeface="Arial"/>
                <a:cs typeface="Arial"/>
              </a:rPr>
              <a:t>Step </a:t>
            </a:r>
            <a:r>
              <a:rPr sz="1200" b="1" spc="-40" dirty="0">
                <a:solidFill>
                  <a:srgbClr val="EC5C13"/>
                </a:solidFill>
                <a:latin typeface="Arial"/>
                <a:cs typeface="Arial"/>
              </a:rPr>
              <a:t>1: </a:t>
            </a:r>
            <a:r>
              <a:rPr sz="1200" b="1" spc="-10" dirty="0">
                <a:solidFill>
                  <a:srgbClr val="EC5C13"/>
                </a:solidFill>
                <a:latin typeface="Arial"/>
                <a:cs typeface="Arial"/>
              </a:rPr>
              <a:t>Inspection</a:t>
            </a:r>
            <a:endParaRPr sz="1200" dirty="0">
              <a:solidFill>
                <a:prstClr val="black"/>
              </a:solidFill>
              <a:latin typeface="Arial"/>
              <a:cs typeface="Arial"/>
            </a:endParaRPr>
          </a:p>
          <a:p>
            <a:pPr marL="12700">
              <a:spcBef>
                <a:spcPts val="60"/>
              </a:spcBef>
            </a:pPr>
            <a:r>
              <a:rPr lang="en-US" sz="1000" b="1" dirty="0" smtClean="0">
                <a:solidFill>
                  <a:srgbClr val="1F497D"/>
                </a:solidFill>
                <a:latin typeface="Arial"/>
                <a:cs typeface="Arial"/>
              </a:rPr>
              <a:t>A </a:t>
            </a:r>
            <a:r>
              <a:rPr sz="1000" b="1" spc="-10" dirty="0" smtClean="0">
                <a:solidFill>
                  <a:srgbClr val="1F497D"/>
                </a:solidFill>
                <a:latin typeface="Arial"/>
                <a:cs typeface="Arial"/>
              </a:rPr>
              <a:t>Construction </a:t>
            </a:r>
            <a:r>
              <a:rPr sz="1000" b="1" spc="-10" dirty="0">
                <a:solidFill>
                  <a:srgbClr val="1F497D"/>
                </a:solidFill>
                <a:latin typeface="Arial"/>
                <a:cs typeface="Arial"/>
              </a:rPr>
              <a:t>Consultants will </a:t>
            </a:r>
            <a:r>
              <a:rPr sz="1000" b="1" spc="-5" dirty="0">
                <a:solidFill>
                  <a:srgbClr val="1F497D"/>
                </a:solidFill>
                <a:latin typeface="Arial"/>
                <a:cs typeface="Arial"/>
              </a:rPr>
              <a:t>inspect </a:t>
            </a:r>
            <a:r>
              <a:rPr sz="1000" b="1" spc="-20" dirty="0">
                <a:solidFill>
                  <a:srgbClr val="1F497D"/>
                </a:solidFill>
                <a:latin typeface="Arial"/>
                <a:cs typeface="Arial"/>
              </a:rPr>
              <a:t>your pr</a:t>
            </a:r>
            <a:r>
              <a:rPr sz="1000" b="1" dirty="0">
                <a:solidFill>
                  <a:srgbClr val="1F497D"/>
                </a:solidFill>
                <a:latin typeface="Arial"/>
                <a:cs typeface="Arial"/>
              </a:rPr>
              <a:t>operty for </a:t>
            </a:r>
            <a:r>
              <a:rPr sz="1000" b="1" spc="-20" dirty="0">
                <a:solidFill>
                  <a:srgbClr val="1F497D"/>
                </a:solidFill>
                <a:latin typeface="Arial"/>
                <a:cs typeface="Arial"/>
              </a:rPr>
              <a:t>signs</a:t>
            </a:r>
            <a:r>
              <a:rPr sz="1000" b="1" dirty="0">
                <a:solidFill>
                  <a:srgbClr val="1F497D"/>
                </a:solidFill>
                <a:latin typeface="Arial"/>
                <a:cs typeface="Arial"/>
              </a:rPr>
              <a:t> of </a:t>
            </a:r>
            <a:r>
              <a:rPr sz="1000" b="1" spc="5" dirty="0">
                <a:solidFill>
                  <a:srgbClr val="1F497D"/>
                </a:solidFill>
                <a:latin typeface="Arial"/>
                <a:cs typeface="Arial"/>
              </a:rPr>
              <a:t>damage</a:t>
            </a:r>
            <a:r>
              <a:rPr sz="1000" b="1" spc="5" dirty="0">
                <a:solidFill>
                  <a:srgbClr val="969898"/>
                </a:solidFill>
                <a:latin typeface="Arial"/>
                <a:cs typeface="Arial"/>
              </a:rPr>
              <a:t>.</a:t>
            </a:r>
            <a:endParaRPr sz="1000" dirty="0">
              <a:solidFill>
                <a:prstClr val="black"/>
              </a:solidFill>
              <a:latin typeface="Arial"/>
              <a:cs typeface="Arial"/>
            </a:endParaRPr>
          </a:p>
          <a:p>
            <a:pPr>
              <a:spcBef>
                <a:spcPts val="35"/>
              </a:spcBef>
            </a:pPr>
            <a:endParaRPr sz="1100" dirty="0">
              <a:solidFill>
                <a:prstClr val="black"/>
              </a:solidFill>
              <a:latin typeface="Times New Roman"/>
              <a:cs typeface="Times New Roman"/>
            </a:endParaRPr>
          </a:p>
          <a:p>
            <a:pPr marL="12700" marR="10795">
              <a:lnSpc>
                <a:spcPct val="108300"/>
              </a:lnSpc>
            </a:pPr>
            <a:r>
              <a:rPr lang="en-US" sz="1000" dirty="0" smtClean="0">
                <a:solidFill>
                  <a:prstClr val="white"/>
                </a:solidFill>
                <a:latin typeface="Arial"/>
                <a:cs typeface="Arial"/>
              </a:rPr>
              <a:t>We use the same inspection and estimating software </a:t>
            </a:r>
            <a:r>
              <a:rPr lang="en-US" sz="1000" dirty="0" smtClean="0">
                <a:solidFill>
                  <a:prstClr val="white"/>
                </a:solidFill>
                <a:latin typeface="Arial"/>
                <a:cs typeface="Arial"/>
              </a:rPr>
              <a:t>aa </a:t>
            </a:r>
            <a:r>
              <a:rPr lang="en-US" sz="1000" dirty="0" smtClean="0">
                <a:solidFill>
                  <a:prstClr val="white"/>
                </a:solidFill>
                <a:latin typeface="Arial"/>
                <a:cs typeface="Arial"/>
              </a:rPr>
              <a:t>most insurance providers. An </a:t>
            </a:r>
            <a:r>
              <a:rPr lang="en-US" sz="1000" dirty="0" smtClean="0">
                <a:solidFill>
                  <a:prstClr val="white"/>
                </a:solidFill>
                <a:latin typeface="Arial"/>
                <a:cs typeface="Arial"/>
              </a:rPr>
              <a:t>Inspection </a:t>
            </a:r>
            <a:r>
              <a:rPr lang="en-US" sz="1000" dirty="0" smtClean="0">
                <a:solidFill>
                  <a:prstClr val="white"/>
                </a:solidFill>
                <a:latin typeface="Arial"/>
                <a:cs typeface="Arial"/>
              </a:rPr>
              <a:t>from Selz Contracting includes site visits and photographs by a friendly and knowledgeable Construction Consultant. </a:t>
            </a:r>
          </a:p>
          <a:p>
            <a:pPr marL="12700" marR="10795">
              <a:lnSpc>
                <a:spcPct val="108300"/>
              </a:lnSpc>
            </a:pPr>
            <a:endParaRPr lang="en-US" sz="1000" dirty="0">
              <a:solidFill>
                <a:prstClr val="white"/>
              </a:solidFill>
              <a:latin typeface="Arial"/>
              <a:cs typeface="Arial"/>
            </a:endParaRPr>
          </a:p>
          <a:p>
            <a:pPr marL="12700" marR="10795">
              <a:lnSpc>
                <a:spcPct val="108300"/>
              </a:lnSpc>
            </a:pPr>
            <a:r>
              <a:rPr lang="en-US" sz="1000" dirty="0" smtClean="0">
                <a:solidFill>
                  <a:prstClr val="white"/>
                </a:solidFill>
                <a:latin typeface="Arial"/>
                <a:cs typeface="Arial"/>
              </a:rPr>
              <a:t>The site visit and photographs are documented and included in the Findings Report.</a:t>
            </a:r>
            <a:endParaRPr sz="1000" dirty="0">
              <a:solidFill>
                <a:prstClr val="white"/>
              </a:solidFill>
              <a:latin typeface="Arial"/>
              <a:cs typeface="Arial"/>
            </a:endParaRPr>
          </a:p>
          <a:p>
            <a:endParaRPr sz="1000" dirty="0">
              <a:solidFill>
                <a:prstClr val="black"/>
              </a:solidFill>
              <a:latin typeface="Times New Roman"/>
              <a:cs typeface="Times New Roman"/>
            </a:endParaRPr>
          </a:p>
          <a:p>
            <a:pPr>
              <a:spcBef>
                <a:spcPts val="27"/>
              </a:spcBef>
            </a:pPr>
            <a:endParaRPr lang="en-US" sz="1150" dirty="0" smtClean="0">
              <a:solidFill>
                <a:prstClr val="black"/>
              </a:solidFill>
              <a:latin typeface="Times New Roman"/>
              <a:cs typeface="Times New Roman"/>
            </a:endParaRPr>
          </a:p>
          <a:p>
            <a:pPr>
              <a:spcBef>
                <a:spcPts val="27"/>
              </a:spcBef>
            </a:pPr>
            <a:endParaRPr lang="en-US" sz="1150" dirty="0">
              <a:solidFill>
                <a:prstClr val="black"/>
              </a:solidFill>
              <a:latin typeface="Times New Roman"/>
              <a:cs typeface="Times New Roman"/>
            </a:endParaRPr>
          </a:p>
          <a:p>
            <a:pPr>
              <a:spcBef>
                <a:spcPts val="27"/>
              </a:spcBef>
            </a:pPr>
            <a:endParaRPr sz="1150" dirty="0">
              <a:solidFill>
                <a:prstClr val="black"/>
              </a:solidFill>
              <a:latin typeface="Times New Roman"/>
              <a:cs typeface="Times New Roman"/>
            </a:endParaRPr>
          </a:p>
          <a:p>
            <a:pPr marL="12700"/>
            <a:r>
              <a:rPr sz="1200" b="1" dirty="0">
                <a:solidFill>
                  <a:srgbClr val="EC5C13"/>
                </a:solidFill>
                <a:latin typeface="Arial"/>
                <a:cs typeface="Arial"/>
              </a:rPr>
              <a:t>Step </a:t>
            </a:r>
            <a:r>
              <a:rPr sz="1200" b="1" spc="-40" dirty="0">
                <a:solidFill>
                  <a:srgbClr val="EC5C13"/>
                </a:solidFill>
                <a:latin typeface="Arial"/>
                <a:cs typeface="Arial"/>
              </a:rPr>
              <a:t>2: </a:t>
            </a:r>
            <a:r>
              <a:rPr sz="1200" b="1" spc="-20" dirty="0">
                <a:solidFill>
                  <a:srgbClr val="EC5C13"/>
                </a:solidFill>
                <a:latin typeface="Arial"/>
                <a:cs typeface="Arial"/>
              </a:rPr>
              <a:t>Findings </a:t>
            </a:r>
            <a:r>
              <a:rPr sz="1200" b="1" spc="5" dirty="0">
                <a:solidFill>
                  <a:srgbClr val="EC5C13"/>
                </a:solidFill>
                <a:latin typeface="Arial"/>
                <a:cs typeface="Arial"/>
              </a:rPr>
              <a:t>Report </a:t>
            </a:r>
            <a:r>
              <a:rPr lang="en-US" sz="1200" b="1" spc="5" dirty="0">
                <a:solidFill>
                  <a:srgbClr val="EC5C13"/>
                </a:solidFill>
                <a:latin typeface="Arial"/>
                <a:cs typeface="Arial"/>
              </a:rPr>
              <a:t>and  Letter of Intent</a:t>
            </a:r>
            <a:endParaRPr sz="1200" dirty="0">
              <a:solidFill>
                <a:prstClr val="black"/>
              </a:solidFill>
              <a:latin typeface="Arial"/>
              <a:cs typeface="Arial"/>
            </a:endParaRPr>
          </a:p>
          <a:p>
            <a:pPr marL="12700">
              <a:spcBef>
                <a:spcPts val="60"/>
              </a:spcBef>
            </a:pPr>
            <a:r>
              <a:rPr sz="1000" b="1" dirty="0">
                <a:solidFill>
                  <a:srgbClr val="1F497D"/>
                </a:solidFill>
                <a:latin typeface="Arial"/>
                <a:cs typeface="Arial"/>
              </a:rPr>
              <a:t>The </a:t>
            </a:r>
            <a:r>
              <a:rPr sz="1000" b="1" spc="-10" dirty="0">
                <a:solidFill>
                  <a:srgbClr val="1F497D"/>
                </a:solidFill>
                <a:latin typeface="Arial"/>
                <a:cs typeface="Arial"/>
              </a:rPr>
              <a:t>Construction Consultant will </a:t>
            </a:r>
            <a:r>
              <a:rPr sz="1000" b="1" spc="-15" dirty="0">
                <a:solidFill>
                  <a:srgbClr val="1F497D"/>
                </a:solidFill>
                <a:latin typeface="Arial"/>
                <a:cs typeface="Arial"/>
              </a:rPr>
              <a:t>notify </a:t>
            </a:r>
            <a:r>
              <a:rPr sz="1000" b="1" spc="-25" dirty="0">
                <a:solidFill>
                  <a:srgbClr val="1F497D"/>
                </a:solidFill>
                <a:latin typeface="Arial"/>
                <a:cs typeface="Arial"/>
              </a:rPr>
              <a:t>you of </a:t>
            </a:r>
            <a:r>
              <a:rPr sz="1000" b="1" spc="-20" dirty="0">
                <a:solidFill>
                  <a:srgbClr val="1F497D"/>
                </a:solidFill>
                <a:latin typeface="Arial"/>
                <a:cs typeface="Arial"/>
              </a:rPr>
              <a:t>his </a:t>
            </a:r>
            <a:r>
              <a:rPr sz="1000" b="1" spc="-10" dirty="0">
                <a:solidFill>
                  <a:srgbClr val="1F497D"/>
                </a:solidFill>
                <a:latin typeface="Arial"/>
                <a:cs typeface="Arial"/>
              </a:rPr>
              <a:t>findings.</a:t>
            </a:r>
            <a:endParaRPr sz="1000" dirty="0">
              <a:solidFill>
                <a:srgbClr val="1F497D"/>
              </a:solidFill>
              <a:latin typeface="Arial"/>
              <a:cs typeface="Arial"/>
            </a:endParaRPr>
          </a:p>
          <a:p>
            <a:pPr>
              <a:spcBef>
                <a:spcPts val="35"/>
              </a:spcBef>
            </a:pPr>
            <a:endParaRPr sz="1100" dirty="0">
              <a:solidFill>
                <a:prstClr val="white"/>
              </a:solidFill>
              <a:latin typeface="Times New Roman"/>
              <a:cs typeface="Times New Roman"/>
            </a:endParaRPr>
          </a:p>
          <a:p>
            <a:pPr marL="12700" marR="121920">
              <a:lnSpc>
                <a:spcPct val="108300"/>
              </a:lnSpc>
            </a:pPr>
            <a:r>
              <a:rPr sz="1000" dirty="0">
                <a:solidFill>
                  <a:prstClr val="white"/>
                </a:solidFill>
                <a:latin typeface="Arial"/>
                <a:cs typeface="Arial"/>
              </a:rPr>
              <a:t>After the initial </a:t>
            </a:r>
            <a:r>
              <a:rPr sz="1000" spc="5" dirty="0">
                <a:solidFill>
                  <a:prstClr val="white"/>
                </a:solidFill>
                <a:latin typeface="Arial"/>
                <a:cs typeface="Arial"/>
              </a:rPr>
              <a:t>inspection, </a:t>
            </a:r>
            <a:r>
              <a:rPr sz="1000" dirty="0">
                <a:solidFill>
                  <a:prstClr val="white"/>
                </a:solidFill>
                <a:latin typeface="Arial"/>
                <a:cs typeface="Arial"/>
              </a:rPr>
              <a:t>our </a:t>
            </a:r>
            <a:r>
              <a:rPr sz="1000" spc="5" dirty="0">
                <a:solidFill>
                  <a:prstClr val="white"/>
                </a:solidFill>
                <a:latin typeface="Arial"/>
                <a:cs typeface="Arial"/>
              </a:rPr>
              <a:t>Construction </a:t>
            </a:r>
            <a:r>
              <a:rPr sz="1000" dirty="0">
                <a:solidFill>
                  <a:prstClr val="white"/>
                </a:solidFill>
                <a:latin typeface="Arial"/>
                <a:cs typeface="Arial"/>
              </a:rPr>
              <a:t>Consultant </a:t>
            </a:r>
            <a:r>
              <a:rPr sz="1000" spc="5" dirty="0">
                <a:solidFill>
                  <a:prstClr val="white"/>
                </a:solidFill>
                <a:latin typeface="Arial"/>
                <a:cs typeface="Arial"/>
              </a:rPr>
              <a:t>will </a:t>
            </a:r>
            <a:r>
              <a:rPr sz="1000" spc="10" dirty="0">
                <a:solidFill>
                  <a:prstClr val="white"/>
                </a:solidFill>
                <a:latin typeface="Arial"/>
                <a:cs typeface="Arial"/>
              </a:rPr>
              <a:t>notify </a:t>
            </a:r>
            <a:r>
              <a:rPr sz="1000" spc="5" dirty="0">
                <a:solidFill>
                  <a:prstClr val="white"/>
                </a:solidFill>
                <a:latin typeface="Arial"/>
                <a:cs typeface="Arial"/>
              </a:rPr>
              <a:t>you </a:t>
            </a:r>
            <a:r>
              <a:rPr sz="1000" spc="15" dirty="0">
                <a:solidFill>
                  <a:prstClr val="white"/>
                </a:solidFill>
                <a:latin typeface="Arial"/>
                <a:cs typeface="Arial"/>
              </a:rPr>
              <a:t>of </a:t>
            </a:r>
            <a:r>
              <a:rPr sz="1000" spc="-15" dirty="0">
                <a:solidFill>
                  <a:prstClr val="white"/>
                </a:solidFill>
                <a:latin typeface="Arial"/>
                <a:cs typeface="Arial"/>
              </a:rPr>
              <a:t>any </a:t>
            </a:r>
            <a:r>
              <a:rPr sz="1000" spc="-15" dirty="0" smtClean="0">
                <a:solidFill>
                  <a:prstClr val="white"/>
                </a:solidFill>
                <a:latin typeface="Arial"/>
                <a:cs typeface="Arial"/>
              </a:rPr>
              <a:t>damage </a:t>
            </a:r>
            <a:r>
              <a:rPr sz="1000" dirty="0" smtClean="0">
                <a:solidFill>
                  <a:prstClr val="white"/>
                </a:solidFill>
                <a:latin typeface="Arial"/>
                <a:cs typeface="Arial"/>
              </a:rPr>
              <a:t>discove</a:t>
            </a:r>
            <a:r>
              <a:rPr sz="1000" spc="-20" dirty="0" smtClean="0">
                <a:solidFill>
                  <a:prstClr val="white"/>
                </a:solidFill>
                <a:latin typeface="Arial"/>
                <a:cs typeface="Arial"/>
              </a:rPr>
              <a:t>r</a:t>
            </a:r>
            <a:r>
              <a:rPr sz="1000" spc="5" dirty="0" smtClean="0">
                <a:solidFill>
                  <a:prstClr val="white"/>
                </a:solidFill>
                <a:latin typeface="Arial"/>
                <a:cs typeface="Arial"/>
              </a:rPr>
              <a:t>ed</a:t>
            </a:r>
            <a:r>
              <a:rPr sz="1000" dirty="0" smtClean="0">
                <a:solidFill>
                  <a:prstClr val="white"/>
                </a:solidFill>
                <a:latin typeface="Arial"/>
                <a:cs typeface="Arial"/>
              </a:rPr>
              <a:t> </a:t>
            </a:r>
            <a:r>
              <a:rPr sz="1000" spc="5" dirty="0">
                <a:solidFill>
                  <a:prstClr val="white"/>
                </a:solidFill>
                <a:latin typeface="Arial"/>
                <a:cs typeface="Arial"/>
              </a:rPr>
              <a:t>and</a:t>
            </a:r>
            <a:r>
              <a:rPr sz="1000" dirty="0">
                <a:solidFill>
                  <a:prstClr val="white"/>
                </a:solidFill>
                <a:latin typeface="Arial"/>
                <a:cs typeface="Arial"/>
              </a:rPr>
              <a:t> </a:t>
            </a:r>
            <a:r>
              <a:rPr sz="1000" spc="-5" dirty="0">
                <a:solidFill>
                  <a:prstClr val="white"/>
                </a:solidFill>
                <a:latin typeface="Arial"/>
                <a:cs typeface="Arial"/>
              </a:rPr>
              <a:t>give</a:t>
            </a:r>
            <a:r>
              <a:rPr sz="1000" dirty="0">
                <a:solidFill>
                  <a:prstClr val="white"/>
                </a:solidFill>
                <a:latin typeface="Arial"/>
                <a:cs typeface="Arial"/>
              </a:rPr>
              <a:t> </a:t>
            </a:r>
            <a:r>
              <a:rPr sz="1000" spc="5" dirty="0">
                <a:solidFill>
                  <a:prstClr val="white"/>
                </a:solidFill>
                <a:latin typeface="Arial"/>
                <a:cs typeface="Arial"/>
              </a:rPr>
              <a:t>you</a:t>
            </a:r>
            <a:r>
              <a:rPr sz="1000" dirty="0">
                <a:solidFill>
                  <a:prstClr val="white"/>
                </a:solidFill>
                <a:latin typeface="Arial"/>
                <a:cs typeface="Arial"/>
              </a:rPr>
              <a:t> </a:t>
            </a:r>
            <a:r>
              <a:rPr sz="1000" spc="-25" dirty="0">
                <a:solidFill>
                  <a:prstClr val="white"/>
                </a:solidFill>
                <a:latin typeface="Arial"/>
                <a:cs typeface="Arial"/>
              </a:rPr>
              <a:t>a</a:t>
            </a:r>
            <a:r>
              <a:rPr sz="1000" dirty="0">
                <a:solidFill>
                  <a:prstClr val="white"/>
                </a:solidFill>
                <a:latin typeface="Arial"/>
                <a:cs typeface="Arial"/>
              </a:rPr>
              <a:t> </a:t>
            </a:r>
            <a:r>
              <a:rPr sz="1000" dirty="0" smtClean="0">
                <a:solidFill>
                  <a:prstClr val="white"/>
                </a:solidFill>
                <a:latin typeface="Arial"/>
                <a:cs typeface="Arial"/>
              </a:rPr>
              <a:t>personalized</a:t>
            </a:r>
            <a:r>
              <a:rPr lang="en-US" sz="1000" dirty="0" smtClean="0">
                <a:solidFill>
                  <a:prstClr val="white"/>
                </a:solidFill>
                <a:latin typeface="Arial"/>
                <a:cs typeface="Arial"/>
              </a:rPr>
              <a:t> Findings</a:t>
            </a:r>
            <a:r>
              <a:rPr sz="1000" dirty="0" smtClean="0">
                <a:solidFill>
                  <a:prstClr val="white"/>
                </a:solidFill>
                <a:latin typeface="Arial"/>
                <a:cs typeface="Arial"/>
              </a:rPr>
              <a:t> </a:t>
            </a:r>
            <a:r>
              <a:rPr sz="1000" spc="5" dirty="0">
                <a:solidFill>
                  <a:prstClr val="white"/>
                </a:solidFill>
                <a:latin typeface="Arial"/>
                <a:cs typeface="Arial"/>
              </a:rPr>
              <a:t>Report</a:t>
            </a:r>
            <a:r>
              <a:rPr sz="1000" dirty="0">
                <a:solidFill>
                  <a:prstClr val="white"/>
                </a:solidFill>
                <a:latin typeface="Arial"/>
                <a:cs typeface="Arial"/>
              </a:rPr>
              <a:t> </a:t>
            </a:r>
            <a:r>
              <a:rPr sz="1000" spc="15" dirty="0">
                <a:solidFill>
                  <a:prstClr val="white"/>
                </a:solidFill>
                <a:latin typeface="Arial"/>
                <a:cs typeface="Arial"/>
              </a:rPr>
              <a:t>.</a:t>
            </a:r>
            <a:r>
              <a:rPr sz="1000" dirty="0">
                <a:solidFill>
                  <a:prstClr val="white"/>
                </a:solidFill>
                <a:latin typeface="Arial"/>
                <a:cs typeface="Arial"/>
              </a:rPr>
              <a:t> </a:t>
            </a:r>
            <a:endParaRPr lang="en-US" sz="1000" dirty="0" smtClean="0">
              <a:solidFill>
                <a:prstClr val="white"/>
              </a:solidFill>
              <a:latin typeface="Arial"/>
              <a:cs typeface="Arial"/>
            </a:endParaRPr>
          </a:p>
          <a:p>
            <a:pPr marL="12700" marR="121920">
              <a:lnSpc>
                <a:spcPct val="108300"/>
              </a:lnSpc>
            </a:pPr>
            <a:endParaRPr lang="en-US" sz="1000" spc="-90" dirty="0">
              <a:solidFill>
                <a:prstClr val="white"/>
              </a:solidFill>
              <a:latin typeface="Arial"/>
              <a:cs typeface="Arial"/>
            </a:endParaRPr>
          </a:p>
          <a:p>
            <a:pPr marL="12700" marR="121920">
              <a:lnSpc>
                <a:spcPct val="108300"/>
              </a:lnSpc>
            </a:pPr>
            <a:r>
              <a:rPr lang="en-US" sz="1000" spc="-90" dirty="0" smtClean="0">
                <a:solidFill>
                  <a:prstClr val="white"/>
                </a:solidFill>
                <a:latin typeface="Arial" panose="020B0604020202020204" pitchFamily="34" charset="0"/>
                <a:cs typeface="Arial" panose="020B0604020202020204" pitchFamily="34" charset="0"/>
              </a:rPr>
              <a:t>If  </a:t>
            </a:r>
            <a:r>
              <a:rPr lang="en-US" sz="1000" spc="-90" dirty="0" smtClean="0">
                <a:solidFill>
                  <a:prstClr val="white"/>
                </a:solidFill>
                <a:latin typeface="Arial" panose="020B0604020202020204" pitchFamily="34" charset="0"/>
                <a:cs typeface="Arial" panose="020B0604020202020204" pitchFamily="34" charset="0"/>
              </a:rPr>
              <a:t>extensive damage  is discovered  </a:t>
            </a:r>
            <a:r>
              <a:rPr lang="en-US" sz="1000" spc="-90" dirty="0" smtClean="0">
                <a:solidFill>
                  <a:prstClr val="white"/>
                </a:solidFill>
                <a:latin typeface="Arial" panose="020B0604020202020204" pitchFamily="34" charset="0"/>
                <a:cs typeface="Arial" panose="020B0604020202020204" pitchFamily="34" charset="0"/>
              </a:rPr>
              <a:t>during the inspection, </a:t>
            </a:r>
            <a:r>
              <a:rPr lang="en-US" sz="1000" spc="-90" dirty="0">
                <a:solidFill>
                  <a:prstClr val="white"/>
                </a:solidFill>
                <a:latin typeface="Arial" panose="020B0604020202020204" pitchFamily="34" charset="0"/>
                <a:cs typeface="Arial" panose="020B0604020202020204" pitchFamily="34" charset="0"/>
              </a:rPr>
              <a:t>a Letter of  Intent  along with a n Insurance Claim  should  promptly be filed</a:t>
            </a:r>
            <a:r>
              <a:rPr lang="en-US" sz="1000" spc="-90" dirty="0" smtClean="0">
                <a:solidFill>
                  <a:prstClr val="white"/>
                </a:solidFill>
                <a:latin typeface="Arial" panose="020B0604020202020204" pitchFamily="34" charset="0"/>
                <a:cs typeface="Arial" panose="020B0604020202020204" pitchFamily="34" charset="0"/>
              </a:rPr>
              <a:t>. </a:t>
            </a:r>
          </a:p>
          <a:p>
            <a:pPr marL="12700" marR="121920">
              <a:lnSpc>
                <a:spcPct val="108300"/>
              </a:lnSpc>
            </a:pPr>
            <a:endParaRPr lang="en-US" sz="1000" spc="-90" dirty="0">
              <a:solidFill>
                <a:prstClr val="white"/>
              </a:solidFill>
              <a:latin typeface="Arial" panose="020B0604020202020204" pitchFamily="34" charset="0"/>
              <a:cs typeface="Arial" panose="020B0604020202020204" pitchFamily="34" charset="0"/>
            </a:endParaRPr>
          </a:p>
          <a:p>
            <a:pPr marL="12700" marR="121920">
              <a:lnSpc>
                <a:spcPct val="108300"/>
              </a:lnSpc>
            </a:pPr>
            <a:r>
              <a:rPr lang="en-US" sz="1000" spc="-90" dirty="0" smtClean="0">
                <a:solidFill>
                  <a:prstClr val="white"/>
                </a:solidFill>
                <a:latin typeface="Arial" panose="020B0604020202020204" pitchFamily="34" charset="0"/>
                <a:cs typeface="Arial" panose="020B0604020202020204" pitchFamily="34" charset="0"/>
              </a:rPr>
              <a:t>The Letter </a:t>
            </a:r>
            <a:r>
              <a:rPr lang="en-US" sz="1000" spc="-90" dirty="0">
                <a:solidFill>
                  <a:prstClr val="white"/>
                </a:solidFill>
                <a:latin typeface="Arial" panose="020B0604020202020204" pitchFamily="34" charset="0"/>
                <a:cs typeface="Arial" panose="020B0604020202020204" pitchFamily="34" charset="0"/>
              </a:rPr>
              <a:t>of Intent  binds the Customer and Selz Contracting to an agreement allowing Selz Contracting </a:t>
            </a:r>
            <a:r>
              <a:rPr lang="en-US" sz="1000" spc="-90" dirty="0" smtClean="0">
                <a:solidFill>
                  <a:prstClr val="white"/>
                </a:solidFill>
                <a:latin typeface="Arial" panose="020B0604020202020204" pitchFamily="34" charset="0"/>
                <a:cs typeface="Arial" panose="020B0604020202020204" pitchFamily="34" charset="0"/>
              </a:rPr>
              <a:t>to further </a:t>
            </a:r>
            <a:r>
              <a:rPr lang="en-US" sz="1000" spc="-90" dirty="0">
                <a:solidFill>
                  <a:prstClr val="white"/>
                </a:solidFill>
                <a:latin typeface="Arial" panose="020B0604020202020204" pitchFamily="34" charset="0"/>
                <a:cs typeface="Arial" panose="020B0604020202020204" pitchFamily="34" charset="0"/>
              </a:rPr>
              <a:t>Inspect, Estimate and </a:t>
            </a:r>
            <a:r>
              <a:rPr lang="en-US" sz="1000" spc="-90" dirty="0" smtClean="0">
                <a:solidFill>
                  <a:prstClr val="white"/>
                </a:solidFill>
                <a:latin typeface="Arial" panose="020B0604020202020204" pitchFamily="34" charset="0"/>
                <a:cs typeface="Arial" panose="020B0604020202020204" pitchFamily="34" charset="0"/>
              </a:rPr>
              <a:t>Setup </a:t>
            </a:r>
            <a:r>
              <a:rPr lang="en-US" sz="1000" spc="-90" dirty="0">
                <a:solidFill>
                  <a:prstClr val="white"/>
                </a:solidFill>
                <a:latin typeface="Arial" panose="020B0604020202020204" pitchFamily="34" charset="0"/>
                <a:cs typeface="Arial" panose="020B0604020202020204" pitchFamily="34" charset="0"/>
              </a:rPr>
              <a:t>for </a:t>
            </a:r>
            <a:r>
              <a:rPr lang="en-US" sz="1000" spc="-90" dirty="0" smtClean="0">
                <a:solidFill>
                  <a:prstClr val="white"/>
                </a:solidFill>
                <a:latin typeface="Arial" panose="020B0604020202020204" pitchFamily="34" charset="0"/>
                <a:cs typeface="Arial" panose="020B0604020202020204" pitchFamily="34" charset="0"/>
              </a:rPr>
              <a:t> the project</a:t>
            </a:r>
            <a:r>
              <a:rPr lang="en-US" sz="1000" spc="-90" dirty="0">
                <a:solidFill>
                  <a:prstClr val="white"/>
                </a:solidFill>
                <a:latin typeface="Arial" panose="020B0604020202020204" pitchFamily="34" charset="0"/>
                <a:cs typeface="Arial" panose="020B0604020202020204" pitchFamily="34" charset="0"/>
              </a:rPr>
              <a:t>. </a:t>
            </a:r>
            <a:endParaRPr lang="en-US" sz="1000" spc="-90" dirty="0" smtClean="0">
              <a:solidFill>
                <a:prstClr val="white"/>
              </a:solidFill>
              <a:latin typeface="Arial" panose="020B0604020202020204" pitchFamily="34" charset="0"/>
              <a:cs typeface="Arial" panose="020B0604020202020204" pitchFamily="34" charset="0"/>
            </a:endParaRPr>
          </a:p>
          <a:p>
            <a:pPr marL="12700" marR="121920">
              <a:lnSpc>
                <a:spcPct val="108300"/>
              </a:lnSpc>
            </a:pPr>
            <a:endParaRPr lang="en-US" sz="1000" spc="-90" dirty="0">
              <a:solidFill>
                <a:prstClr val="white"/>
              </a:solidFill>
              <a:latin typeface="Arial" panose="020B0604020202020204" pitchFamily="34" charset="0"/>
              <a:cs typeface="Arial" panose="020B0604020202020204" pitchFamily="34" charset="0"/>
            </a:endParaRPr>
          </a:p>
          <a:p>
            <a:pPr marL="12700" marR="121920">
              <a:lnSpc>
                <a:spcPct val="108300"/>
              </a:lnSpc>
            </a:pPr>
            <a:r>
              <a:rPr lang="en-US" sz="1000" spc="-90" dirty="0" smtClean="0">
                <a:solidFill>
                  <a:prstClr val="white"/>
                </a:solidFill>
                <a:latin typeface="Arial" panose="020B0604020202020204" pitchFamily="34" charset="0"/>
                <a:cs typeface="Arial" panose="020B0604020202020204" pitchFamily="34" charset="0"/>
              </a:rPr>
              <a:t>The Letter of Intent includes consideration of </a:t>
            </a:r>
            <a:r>
              <a:rPr lang="en-US" sz="1000" spc="-90" dirty="0">
                <a:solidFill>
                  <a:prstClr val="white"/>
                </a:solidFill>
                <a:latin typeface="Arial" panose="020B0604020202020204" pitchFamily="34" charset="0"/>
                <a:cs typeface="Arial" panose="020B0604020202020204" pitchFamily="34" charset="0"/>
              </a:rPr>
              <a:t>$1,750 which will be credited towards the final payment for </a:t>
            </a:r>
            <a:r>
              <a:rPr lang="en-US" sz="1000" spc="-90" dirty="0" smtClean="0">
                <a:solidFill>
                  <a:prstClr val="white"/>
                </a:solidFill>
                <a:latin typeface="Arial" panose="020B0604020202020204" pitchFamily="34" charset="0"/>
                <a:cs typeface="Arial" panose="020B0604020202020204" pitchFamily="34" charset="0"/>
              </a:rPr>
              <a:t>the restoration </a:t>
            </a:r>
            <a:r>
              <a:rPr lang="en-US" sz="1000" spc="-90" dirty="0">
                <a:solidFill>
                  <a:prstClr val="white"/>
                </a:solidFill>
                <a:latin typeface="Arial" panose="020B0604020202020204" pitchFamily="34" charset="0"/>
                <a:cs typeface="Arial" panose="020B0604020202020204" pitchFamily="34" charset="0"/>
              </a:rPr>
              <a:t>project.</a:t>
            </a:r>
          </a:p>
          <a:p>
            <a:pPr marL="12700" marR="121920">
              <a:lnSpc>
                <a:spcPct val="108300"/>
              </a:lnSpc>
            </a:pPr>
            <a:endParaRPr lang="en-US" sz="1000" spc="-90" dirty="0">
              <a:solidFill>
                <a:prstClr val="white"/>
              </a:solidFill>
              <a:latin typeface="Arial"/>
              <a:cs typeface="Arial"/>
            </a:endParaRPr>
          </a:p>
          <a:p>
            <a:pPr marL="12700" marR="59055">
              <a:lnSpc>
                <a:spcPct val="108300"/>
              </a:lnSpc>
            </a:pPr>
            <a:r>
              <a:rPr sz="1000" b="1" dirty="0">
                <a:solidFill>
                  <a:prstClr val="white"/>
                </a:solidFill>
                <a:latin typeface="Arial"/>
                <a:cs typeface="Arial"/>
              </a:rPr>
              <a:t>Note: </a:t>
            </a:r>
            <a:r>
              <a:rPr sz="1000" spc="-15" dirty="0">
                <a:solidFill>
                  <a:prstClr val="white"/>
                </a:solidFill>
                <a:latin typeface="Arial"/>
                <a:cs typeface="Arial"/>
              </a:rPr>
              <a:t>As </a:t>
            </a:r>
            <a:r>
              <a:rPr sz="1000" spc="-25" dirty="0">
                <a:solidFill>
                  <a:prstClr val="white"/>
                </a:solidFill>
                <a:latin typeface="Arial"/>
                <a:cs typeface="Arial"/>
              </a:rPr>
              <a:t>a </a:t>
            </a:r>
            <a:r>
              <a:rPr sz="1000" spc="5" dirty="0">
                <a:solidFill>
                  <a:prstClr val="white"/>
                </a:solidFill>
                <a:latin typeface="Arial"/>
                <a:cs typeface="Arial"/>
              </a:rPr>
              <a:t>homeowne</a:t>
            </a:r>
            <a:r>
              <a:rPr sz="1000" spc="-95" dirty="0">
                <a:solidFill>
                  <a:prstClr val="white"/>
                </a:solidFill>
                <a:latin typeface="Arial"/>
                <a:cs typeface="Arial"/>
              </a:rPr>
              <a:t>r</a:t>
            </a:r>
            <a:r>
              <a:rPr sz="1000" dirty="0">
                <a:solidFill>
                  <a:prstClr val="white"/>
                </a:solidFill>
                <a:latin typeface="Arial"/>
                <a:cs typeface="Arial"/>
              </a:rPr>
              <a:t>, </a:t>
            </a:r>
            <a:r>
              <a:rPr sz="1000" spc="5" dirty="0">
                <a:solidFill>
                  <a:prstClr val="white"/>
                </a:solidFill>
                <a:latin typeface="Arial"/>
                <a:cs typeface="Arial"/>
              </a:rPr>
              <a:t>you</a:t>
            </a:r>
            <a:r>
              <a:rPr sz="1000" dirty="0">
                <a:solidFill>
                  <a:prstClr val="white"/>
                </a:solidFill>
                <a:latin typeface="Arial"/>
                <a:cs typeface="Arial"/>
              </a:rPr>
              <a:t> </a:t>
            </a:r>
            <a:r>
              <a:rPr sz="1000" spc="-15" dirty="0">
                <a:solidFill>
                  <a:prstClr val="white"/>
                </a:solidFill>
                <a:latin typeface="Arial"/>
                <a:cs typeface="Arial"/>
              </a:rPr>
              <a:t>have</a:t>
            </a:r>
            <a:r>
              <a:rPr sz="1000" dirty="0">
                <a:solidFill>
                  <a:prstClr val="white"/>
                </a:solidFill>
                <a:latin typeface="Arial"/>
                <a:cs typeface="Arial"/>
              </a:rPr>
              <a:t> </a:t>
            </a:r>
            <a:r>
              <a:rPr sz="1000" spc="-25" dirty="0">
                <a:solidFill>
                  <a:prstClr val="white"/>
                </a:solidFill>
                <a:latin typeface="Arial"/>
                <a:cs typeface="Arial"/>
              </a:rPr>
              <a:t>a</a:t>
            </a:r>
            <a:r>
              <a:rPr sz="1000" dirty="0">
                <a:solidFill>
                  <a:prstClr val="white"/>
                </a:solidFill>
                <a:latin typeface="Arial"/>
                <a:cs typeface="Arial"/>
              </a:rPr>
              <a:t> </a:t>
            </a:r>
            <a:r>
              <a:rPr sz="1000" spc="5" dirty="0">
                <a:solidFill>
                  <a:prstClr val="white"/>
                </a:solidFill>
                <a:latin typeface="Arial"/>
                <a:cs typeface="Arial"/>
              </a:rPr>
              <a:t>contractual</a:t>
            </a:r>
            <a:r>
              <a:rPr sz="1000" dirty="0">
                <a:solidFill>
                  <a:prstClr val="white"/>
                </a:solidFill>
                <a:latin typeface="Arial"/>
                <a:cs typeface="Arial"/>
              </a:rPr>
              <a:t> </a:t>
            </a:r>
            <a:r>
              <a:rPr sz="1000" spc="10" dirty="0">
                <a:solidFill>
                  <a:prstClr val="white"/>
                </a:solidFill>
                <a:latin typeface="Arial"/>
                <a:cs typeface="Arial"/>
              </a:rPr>
              <a:t>duty</a:t>
            </a:r>
            <a:r>
              <a:rPr sz="1000" dirty="0">
                <a:solidFill>
                  <a:prstClr val="white"/>
                </a:solidFill>
                <a:latin typeface="Arial"/>
                <a:cs typeface="Arial"/>
              </a:rPr>
              <a:t> </a:t>
            </a:r>
            <a:r>
              <a:rPr sz="1000" spc="25" dirty="0">
                <a:solidFill>
                  <a:prstClr val="white"/>
                </a:solidFill>
                <a:latin typeface="Arial"/>
                <a:cs typeface="Arial"/>
              </a:rPr>
              <a:t>to</a:t>
            </a:r>
            <a:r>
              <a:rPr sz="1000" dirty="0">
                <a:solidFill>
                  <a:prstClr val="white"/>
                </a:solidFill>
                <a:latin typeface="Arial"/>
                <a:cs typeface="Arial"/>
              </a:rPr>
              <a:t> your </a:t>
            </a:r>
            <a:r>
              <a:rPr sz="1000" spc="-5" dirty="0">
                <a:solidFill>
                  <a:prstClr val="white"/>
                </a:solidFill>
                <a:latin typeface="Arial"/>
                <a:cs typeface="Arial"/>
              </a:rPr>
              <a:t>insurance</a:t>
            </a:r>
            <a:r>
              <a:rPr sz="1000" dirty="0">
                <a:solidFill>
                  <a:prstClr val="white"/>
                </a:solidFill>
                <a:latin typeface="Arial"/>
                <a:cs typeface="Arial"/>
              </a:rPr>
              <a:t> </a:t>
            </a:r>
            <a:r>
              <a:rPr sz="1000" spc="10" dirty="0">
                <a:solidFill>
                  <a:prstClr val="white"/>
                </a:solidFill>
                <a:latin typeface="Arial"/>
                <a:cs typeface="Arial"/>
              </a:rPr>
              <a:t>company</a:t>
            </a:r>
            <a:r>
              <a:rPr sz="1000" dirty="0">
                <a:solidFill>
                  <a:prstClr val="white"/>
                </a:solidFill>
                <a:latin typeface="Arial"/>
                <a:cs typeface="Arial"/>
              </a:rPr>
              <a:t> </a:t>
            </a:r>
            <a:r>
              <a:rPr sz="1000" spc="25" dirty="0">
                <a:solidFill>
                  <a:prstClr val="white"/>
                </a:solidFill>
                <a:latin typeface="Arial"/>
                <a:cs typeface="Arial"/>
              </a:rPr>
              <a:t>to</a:t>
            </a:r>
            <a:r>
              <a:rPr sz="1000" spc="15" dirty="0">
                <a:solidFill>
                  <a:prstClr val="white"/>
                </a:solidFill>
                <a:latin typeface="Arial"/>
                <a:cs typeface="Arial"/>
              </a:rPr>
              <a:t> </a:t>
            </a:r>
            <a:r>
              <a:rPr sz="1000" spc="5" dirty="0">
                <a:solidFill>
                  <a:prstClr val="white"/>
                </a:solidFill>
                <a:latin typeface="Arial"/>
                <a:cs typeface="Arial"/>
              </a:rPr>
              <a:t>inspect</a:t>
            </a:r>
            <a:r>
              <a:rPr sz="1000" dirty="0">
                <a:solidFill>
                  <a:prstClr val="white"/>
                </a:solidFill>
                <a:latin typeface="Arial"/>
                <a:cs typeface="Arial"/>
              </a:rPr>
              <a:t> </a:t>
            </a:r>
            <a:r>
              <a:rPr sz="1000" spc="5" dirty="0">
                <a:solidFill>
                  <a:prstClr val="white"/>
                </a:solidFill>
                <a:latin typeface="Arial"/>
                <a:cs typeface="Arial"/>
              </a:rPr>
              <a:t>and</a:t>
            </a:r>
            <a:r>
              <a:rPr sz="1000" dirty="0">
                <a:solidFill>
                  <a:prstClr val="white"/>
                </a:solidFill>
                <a:latin typeface="Arial"/>
                <a:cs typeface="Arial"/>
              </a:rPr>
              <a:t> take </a:t>
            </a:r>
            <a:r>
              <a:rPr sz="1000" spc="5" dirty="0">
                <a:solidFill>
                  <a:prstClr val="white"/>
                </a:solidFill>
                <a:latin typeface="Arial"/>
                <a:cs typeface="Arial"/>
              </a:rPr>
              <a:t>ca</a:t>
            </a:r>
            <a:r>
              <a:rPr sz="1000" spc="-20" dirty="0">
                <a:solidFill>
                  <a:prstClr val="white"/>
                </a:solidFill>
                <a:latin typeface="Arial"/>
                <a:cs typeface="Arial"/>
              </a:rPr>
              <a:t>r</a:t>
            </a:r>
            <a:r>
              <a:rPr sz="1000" spc="-25" dirty="0">
                <a:solidFill>
                  <a:prstClr val="white"/>
                </a:solidFill>
                <a:latin typeface="Arial"/>
                <a:cs typeface="Arial"/>
              </a:rPr>
              <a:t>e</a:t>
            </a:r>
            <a:r>
              <a:rPr sz="100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your </a:t>
            </a:r>
            <a:r>
              <a:rPr sz="1000" spc="20" dirty="0">
                <a:solidFill>
                  <a:prstClr val="white"/>
                </a:solidFill>
                <a:latin typeface="Arial"/>
                <a:cs typeface="Arial"/>
              </a:rPr>
              <a:t>p</a:t>
            </a:r>
            <a:r>
              <a:rPr sz="1000" spc="-10" dirty="0">
                <a:solidFill>
                  <a:prstClr val="white"/>
                </a:solidFill>
                <a:latin typeface="Arial"/>
                <a:cs typeface="Arial"/>
              </a:rPr>
              <a:t>r</a:t>
            </a:r>
            <a:r>
              <a:rPr sz="1000" spc="5" dirty="0">
                <a:solidFill>
                  <a:prstClr val="white"/>
                </a:solidFill>
                <a:latin typeface="Arial"/>
                <a:cs typeface="Arial"/>
              </a:rPr>
              <a:t>operty</a:t>
            </a:r>
            <a:r>
              <a:rPr sz="1000" dirty="0">
                <a:solidFill>
                  <a:prstClr val="white"/>
                </a:solidFill>
                <a:latin typeface="Arial"/>
                <a:cs typeface="Arial"/>
              </a:rPr>
              <a:t> in </a:t>
            </a:r>
            <a:r>
              <a:rPr sz="1000" spc="10" dirty="0">
                <a:solidFill>
                  <a:prstClr val="white"/>
                </a:solidFill>
                <a:latin typeface="Arial"/>
                <a:cs typeface="Arial"/>
              </a:rPr>
              <a:t>o</a:t>
            </a:r>
            <a:r>
              <a:rPr sz="1000" spc="-15" dirty="0">
                <a:solidFill>
                  <a:prstClr val="white"/>
                </a:solidFill>
                <a:latin typeface="Arial"/>
                <a:cs typeface="Arial"/>
              </a:rPr>
              <a:t>r</a:t>
            </a:r>
            <a:r>
              <a:rPr sz="1000" dirty="0">
                <a:solidFill>
                  <a:prstClr val="white"/>
                </a:solidFill>
                <a:latin typeface="Arial"/>
                <a:cs typeface="Arial"/>
              </a:rPr>
              <a:t>der </a:t>
            </a:r>
            <a:r>
              <a:rPr sz="1000" spc="25" dirty="0">
                <a:solidFill>
                  <a:prstClr val="white"/>
                </a:solidFill>
                <a:latin typeface="Arial"/>
                <a:cs typeface="Arial"/>
              </a:rPr>
              <a:t>to</a:t>
            </a:r>
            <a:r>
              <a:rPr sz="1000" dirty="0">
                <a:solidFill>
                  <a:prstClr val="white"/>
                </a:solidFill>
                <a:latin typeface="Arial"/>
                <a:cs typeface="Arial"/>
              </a:rPr>
              <a:t> </a:t>
            </a:r>
            <a:r>
              <a:rPr sz="1000" spc="5" dirty="0">
                <a:solidFill>
                  <a:prstClr val="white"/>
                </a:solidFill>
                <a:latin typeface="Arial"/>
                <a:cs typeface="Arial"/>
              </a:rPr>
              <a:t>mitigate</a:t>
            </a:r>
            <a:r>
              <a:rPr sz="1000" dirty="0">
                <a:solidFill>
                  <a:prstClr val="white"/>
                </a:solidFill>
                <a:latin typeface="Arial"/>
                <a:cs typeface="Arial"/>
              </a:rPr>
              <a:t> </a:t>
            </a:r>
            <a:r>
              <a:rPr sz="1000" spc="-10" dirty="0">
                <a:solidFill>
                  <a:prstClr val="white"/>
                </a:solidFill>
                <a:latin typeface="Arial"/>
                <a:cs typeface="Arial"/>
              </a:rPr>
              <a:t>unnecessary</a:t>
            </a:r>
            <a:r>
              <a:rPr sz="1000" dirty="0">
                <a:solidFill>
                  <a:prstClr val="white"/>
                </a:solidFill>
                <a:latin typeface="Arial"/>
                <a:cs typeface="Arial"/>
              </a:rPr>
              <a:t> damages. </a:t>
            </a:r>
            <a:r>
              <a:rPr sz="1000" b="1" dirty="0">
                <a:solidFill>
                  <a:prstClr val="white"/>
                </a:solidFill>
                <a:latin typeface="Arial"/>
                <a:cs typeface="Arial"/>
              </a:rPr>
              <a:t>Once </a:t>
            </a:r>
            <a:r>
              <a:rPr sz="1000" b="1" spc="-25" dirty="0">
                <a:solidFill>
                  <a:prstClr val="white"/>
                </a:solidFill>
                <a:latin typeface="Arial"/>
                <a:cs typeface="Arial"/>
              </a:rPr>
              <a:t>you</a:t>
            </a:r>
            <a:r>
              <a:rPr sz="1000" b="1" dirty="0">
                <a:solidFill>
                  <a:prstClr val="white"/>
                </a:solidFill>
                <a:latin typeface="Arial"/>
                <a:cs typeface="Arial"/>
              </a:rPr>
              <a:t> </a:t>
            </a:r>
            <a:r>
              <a:rPr sz="1000" b="1" spc="5" dirty="0">
                <a:solidFill>
                  <a:prstClr val="white"/>
                </a:solidFill>
                <a:latin typeface="Arial"/>
                <a:cs typeface="Arial"/>
              </a:rPr>
              <a:t>a</a:t>
            </a:r>
            <a:r>
              <a:rPr sz="1000" b="1" spc="-20" dirty="0">
                <a:solidFill>
                  <a:prstClr val="white"/>
                </a:solidFill>
                <a:latin typeface="Arial"/>
                <a:cs typeface="Arial"/>
              </a:rPr>
              <a:t>r</a:t>
            </a:r>
            <a:r>
              <a:rPr sz="1000" b="1" spc="15" dirty="0">
                <a:solidFill>
                  <a:prstClr val="white"/>
                </a:solidFill>
                <a:latin typeface="Arial"/>
                <a:cs typeface="Arial"/>
              </a:rPr>
              <a:t>e</a:t>
            </a:r>
            <a:r>
              <a:rPr sz="1000" b="1" dirty="0">
                <a:solidFill>
                  <a:prstClr val="white"/>
                </a:solidFill>
                <a:latin typeface="Arial"/>
                <a:cs typeface="Arial"/>
              </a:rPr>
              <a:t> </a:t>
            </a:r>
            <a:r>
              <a:rPr sz="1000" b="1" spc="15" dirty="0">
                <a:solidFill>
                  <a:prstClr val="white"/>
                </a:solidFill>
                <a:latin typeface="Arial"/>
                <a:cs typeface="Arial"/>
              </a:rPr>
              <a:t>awa</a:t>
            </a:r>
            <a:r>
              <a:rPr sz="1000" b="1" spc="-10" dirty="0">
                <a:solidFill>
                  <a:prstClr val="white"/>
                </a:solidFill>
                <a:latin typeface="Arial"/>
                <a:cs typeface="Arial"/>
              </a:rPr>
              <a:t>r</a:t>
            </a:r>
            <a:r>
              <a:rPr sz="1000" b="1" spc="15" dirty="0">
                <a:solidFill>
                  <a:prstClr val="white"/>
                </a:solidFill>
                <a:latin typeface="Arial"/>
                <a:cs typeface="Arial"/>
              </a:rPr>
              <a:t>e</a:t>
            </a:r>
            <a:r>
              <a:rPr sz="1000" b="1" dirty="0">
                <a:solidFill>
                  <a:prstClr val="white"/>
                </a:solidFill>
                <a:latin typeface="Arial"/>
                <a:cs typeface="Arial"/>
              </a:rPr>
              <a:t> of </a:t>
            </a:r>
            <a:r>
              <a:rPr sz="1000" b="1" spc="5" dirty="0">
                <a:solidFill>
                  <a:prstClr val="white"/>
                </a:solidFill>
                <a:latin typeface="Arial"/>
                <a:cs typeface="Arial"/>
              </a:rPr>
              <a:t>damage</a:t>
            </a:r>
            <a:r>
              <a:rPr sz="1000" b="1" dirty="0">
                <a:solidFill>
                  <a:prstClr val="white"/>
                </a:solidFill>
                <a:latin typeface="Arial"/>
                <a:cs typeface="Arial"/>
              </a:rPr>
              <a:t> </a:t>
            </a:r>
            <a:r>
              <a:rPr sz="1000" b="1" spc="5" dirty="0">
                <a:solidFill>
                  <a:prstClr val="white"/>
                </a:solidFill>
                <a:latin typeface="Arial"/>
                <a:cs typeface="Arial"/>
              </a:rPr>
              <a:t>to</a:t>
            </a:r>
            <a:r>
              <a:rPr sz="1000" b="1" dirty="0">
                <a:solidFill>
                  <a:prstClr val="white"/>
                </a:solidFill>
                <a:latin typeface="Arial"/>
                <a:cs typeface="Arial"/>
              </a:rPr>
              <a:t> </a:t>
            </a:r>
            <a:r>
              <a:rPr sz="1000" b="1" spc="-20" dirty="0">
                <a:solidFill>
                  <a:prstClr val="white"/>
                </a:solidFill>
                <a:latin typeface="Arial"/>
                <a:cs typeface="Arial"/>
              </a:rPr>
              <a:t>your</a:t>
            </a:r>
            <a:r>
              <a:rPr sz="1000" b="1" dirty="0">
                <a:solidFill>
                  <a:prstClr val="white"/>
                </a:solidFill>
                <a:latin typeface="Arial"/>
                <a:cs typeface="Arial"/>
              </a:rPr>
              <a:t> home, </a:t>
            </a:r>
            <a:r>
              <a:rPr sz="1000" b="1" spc="-114" dirty="0">
                <a:solidFill>
                  <a:prstClr val="white"/>
                </a:solidFill>
                <a:latin typeface="Arial"/>
                <a:cs typeface="Arial"/>
              </a:rPr>
              <a:t>T</a:t>
            </a:r>
            <a:r>
              <a:rPr sz="1000" b="1" spc="-10" dirty="0">
                <a:solidFill>
                  <a:prstClr val="white"/>
                </a:solidFill>
                <a:latin typeface="Arial"/>
                <a:cs typeface="Arial"/>
              </a:rPr>
              <a:t>exas</a:t>
            </a:r>
            <a:r>
              <a:rPr sz="1000" b="1" dirty="0">
                <a:solidFill>
                  <a:prstClr val="white"/>
                </a:solidFill>
                <a:latin typeface="Arial"/>
                <a:cs typeface="Arial"/>
              </a:rPr>
              <a:t> </a:t>
            </a:r>
            <a:r>
              <a:rPr sz="1000" b="1" spc="-10" dirty="0">
                <a:solidFill>
                  <a:prstClr val="white"/>
                </a:solidFill>
                <a:latin typeface="Arial"/>
                <a:cs typeface="Arial"/>
              </a:rPr>
              <a:t>insurance</a:t>
            </a:r>
            <a:r>
              <a:rPr sz="1000" b="1" dirty="0">
                <a:solidFill>
                  <a:prstClr val="white"/>
                </a:solidFill>
                <a:latin typeface="Arial"/>
                <a:cs typeface="Arial"/>
              </a:rPr>
              <a:t> </a:t>
            </a:r>
            <a:r>
              <a:rPr sz="1000" b="1" spc="-10" dirty="0">
                <a:solidFill>
                  <a:prstClr val="white"/>
                </a:solidFill>
                <a:latin typeface="Arial"/>
                <a:cs typeface="Arial"/>
              </a:rPr>
              <a:t>policies</a:t>
            </a:r>
            <a:r>
              <a:rPr sz="1000" b="1" dirty="0">
                <a:solidFill>
                  <a:prstClr val="white"/>
                </a:solidFill>
                <a:latin typeface="Arial"/>
                <a:cs typeface="Arial"/>
              </a:rPr>
              <a:t> </a:t>
            </a:r>
            <a:r>
              <a:rPr sz="1000" b="1" spc="-25" dirty="0">
                <a:solidFill>
                  <a:prstClr val="white"/>
                </a:solidFill>
                <a:latin typeface="Arial"/>
                <a:cs typeface="Arial"/>
              </a:rPr>
              <a:t>only</a:t>
            </a:r>
            <a:r>
              <a:rPr sz="1000" b="1" dirty="0">
                <a:solidFill>
                  <a:prstClr val="white"/>
                </a:solidFill>
                <a:latin typeface="Arial"/>
                <a:cs typeface="Arial"/>
              </a:rPr>
              <a:t> allow </a:t>
            </a:r>
            <a:r>
              <a:rPr sz="1000" b="1" spc="-25" dirty="0">
                <a:solidFill>
                  <a:prstClr val="white"/>
                </a:solidFill>
                <a:latin typeface="Arial"/>
                <a:cs typeface="Arial"/>
              </a:rPr>
              <a:t>you</a:t>
            </a:r>
            <a:r>
              <a:rPr sz="1000" b="1" dirty="0">
                <a:solidFill>
                  <a:prstClr val="white"/>
                </a:solidFill>
                <a:latin typeface="Arial"/>
                <a:cs typeface="Arial"/>
              </a:rPr>
              <a:t> 365 </a:t>
            </a:r>
            <a:r>
              <a:rPr sz="1000" b="1" spc="-15" dirty="0">
                <a:solidFill>
                  <a:prstClr val="white"/>
                </a:solidFill>
                <a:latin typeface="Arial"/>
                <a:cs typeface="Arial"/>
              </a:rPr>
              <a:t>days</a:t>
            </a:r>
            <a:r>
              <a:rPr sz="1000" b="1" dirty="0">
                <a:solidFill>
                  <a:prstClr val="white"/>
                </a:solidFill>
                <a:latin typeface="Arial"/>
                <a:cs typeface="Arial"/>
              </a:rPr>
              <a:t> </a:t>
            </a:r>
            <a:r>
              <a:rPr sz="1000" b="1" spc="5" dirty="0">
                <a:solidFill>
                  <a:prstClr val="white"/>
                </a:solidFill>
                <a:latin typeface="Arial"/>
                <a:cs typeface="Arial"/>
              </a:rPr>
              <a:t>to</a:t>
            </a:r>
            <a:r>
              <a:rPr sz="1000" b="1" dirty="0">
                <a:solidFill>
                  <a:prstClr val="white"/>
                </a:solidFill>
                <a:latin typeface="Arial"/>
                <a:cs typeface="Arial"/>
              </a:rPr>
              <a:t> </a:t>
            </a:r>
            <a:r>
              <a:rPr sz="1000" b="1" spc="-5" dirty="0">
                <a:solidFill>
                  <a:prstClr val="white"/>
                </a:solidFill>
                <a:latin typeface="Arial"/>
                <a:cs typeface="Arial"/>
              </a:rPr>
              <a:t>file</a:t>
            </a:r>
            <a:r>
              <a:rPr sz="1000" b="1" dirty="0">
                <a:solidFill>
                  <a:prstClr val="white"/>
                </a:solidFill>
                <a:latin typeface="Arial"/>
                <a:cs typeface="Arial"/>
              </a:rPr>
              <a:t> </a:t>
            </a:r>
            <a:r>
              <a:rPr sz="1000" b="1" spc="15" dirty="0">
                <a:solidFill>
                  <a:prstClr val="white"/>
                </a:solidFill>
                <a:latin typeface="Arial"/>
                <a:cs typeface="Arial"/>
              </a:rPr>
              <a:t>a</a:t>
            </a:r>
            <a:r>
              <a:rPr sz="1000" b="1" dirty="0">
                <a:solidFill>
                  <a:prstClr val="white"/>
                </a:solidFill>
                <a:latin typeface="Arial"/>
                <a:cs typeface="Arial"/>
              </a:rPr>
              <a:t> claim or </a:t>
            </a:r>
            <a:r>
              <a:rPr sz="1000" b="1" spc="-25" dirty="0">
                <a:solidFill>
                  <a:prstClr val="white"/>
                </a:solidFill>
                <a:latin typeface="Arial"/>
                <a:cs typeface="Arial"/>
              </a:rPr>
              <a:t>you</a:t>
            </a:r>
            <a:r>
              <a:rPr sz="1000" b="1" dirty="0">
                <a:solidFill>
                  <a:prstClr val="white"/>
                </a:solidFill>
                <a:latin typeface="Arial"/>
                <a:cs typeface="Arial"/>
              </a:rPr>
              <a:t> forfeit </a:t>
            </a:r>
            <a:r>
              <a:rPr sz="1000" b="1" spc="-20" dirty="0">
                <a:solidFill>
                  <a:prstClr val="white"/>
                </a:solidFill>
                <a:latin typeface="Arial"/>
                <a:cs typeface="Arial"/>
              </a:rPr>
              <a:t>your</a:t>
            </a:r>
            <a:r>
              <a:rPr sz="1000" b="1" dirty="0">
                <a:solidFill>
                  <a:prstClr val="white"/>
                </a:solidFill>
                <a:latin typeface="Arial"/>
                <a:cs typeface="Arial"/>
              </a:rPr>
              <a:t> </a:t>
            </a:r>
            <a:r>
              <a:rPr sz="1000" b="1" spc="-5" dirty="0">
                <a:solidFill>
                  <a:prstClr val="white"/>
                </a:solidFill>
                <a:latin typeface="Arial"/>
                <a:cs typeface="Arial"/>
              </a:rPr>
              <a:t>right</a:t>
            </a:r>
            <a:r>
              <a:rPr sz="1000" b="1" dirty="0">
                <a:solidFill>
                  <a:prstClr val="white"/>
                </a:solidFill>
                <a:latin typeface="Arial"/>
                <a:cs typeface="Arial"/>
              </a:rPr>
              <a:t> </a:t>
            </a:r>
            <a:r>
              <a:rPr sz="1000" b="1" spc="5" dirty="0">
                <a:solidFill>
                  <a:prstClr val="white"/>
                </a:solidFill>
                <a:latin typeface="Arial"/>
                <a:cs typeface="Arial"/>
              </a:rPr>
              <a:t>to</a:t>
            </a:r>
            <a:r>
              <a:rPr sz="1000" b="1" dirty="0">
                <a:solidFill>
                  <a:prstClr val="white"/>
                </a:solidFill>
                <a:latin typeface="Arial"/>
                <a:cs typeface="Arial"/>
              </a:rPr>
              <a:t> </a:t>
            </a:r>
            <a:r>
              <a:rPr sz="1000" b="1" spc="-5" dirty="0">
                <a:solidFill>
                  <a:prstClr val="white"/>
                </a:solidFill>
                <a:latin typeface="Arial"/>
                <a:cs typeface="Arial"/>
              </a:rPr>
              <a:t>obtain</a:t>
            </a:r>
            <a:r>
              <a:rPr sz="1000" b="1" dirty="0">
                <a:solidFill>
                  <a:prstClr val="white"/>
                </a:solidFill>
                <a:latin typeface="Arial"/>
                <a:cs typeface="Arial"/>
              </a:rPr>
              <a:t> payment f</a:t>
            </a:r>
            <a:r>
              <a:rPr sz="1000" b="1" spc="-20" dirty="0">
                <a:solidFill>
                  <a:prstClr val="white"/>
                </a:solidFill>
                <a:latin typeface="Arial"/>
                <a:cs typeface="Arial"/>
              </a:rPr>
              <a:t>r</a:t>
            </a:r>
            <a:r>
              <a:rPr sz="1000" b="1" spc="5" dirty="0">
                <a:solidFill>
                  <a:prstClr val="white"/>
                </a:solidFill>
                <a:latin typeface="Arial"/>
                <a:cs typeface="Arial"/>
              </a:rPr>
              <a:t>om</a:t>
            </a:r>
            <a:r>
              <a:rPr sz="1000" b="1" dirty="0">
                <a:solidFill>
                  <a:prstClr val="white"/>
                </a:solidFill>
                <a:latin typeface="Arial"/>
                <a:cs typeface="Arial"/>
              </a:rPr>
              <a:t> </a:t>
            </a:r>
            <a:r>
              <a:rPr sz="1000" b="1" spc="5" dirty="0">
                <a:solidFill>
                  <a:prstClr val="white"/>
                </a:solidFill>
                <a:latin typeface="Arial"/>
                <a:cs typeface="Arial"/>
              </a:rPr>
              <a:t>the</a:t>
            </a:r>
            <a:r>
              <a:rPr sz="1000" b="1" dirty="0">
                <a:solidFill>
                  <a:prstClr val="white"/>
                </a:solidFill>
                <a:latin typeface="Arial"/>
                <a:cs typeface="Arial"/>
              </a:rPr>
              <a:t> </a:t>
            </a:r>
            <a:r>
              <a:rPr sz="1000" b="1" spc="-10" dirty="0">
                <a:solidFill>
                  <a:prstClr val="white"/>
                </a:solidFill>
                <a:latin typeface="Arial"/>
                <a:cs typeface="Arial"/>
              </a:rPr>
              <a:t>insurance compan</a:t>
            </a:r>
            <a:r>
              <a:rPr sz="1000" b="1" spc="-65" dirty="0">
                <a:solidFill>
                  <a:prstClr val="white"/>
                </a:solidFill>
                <a:latin typeface="Arial"/>
                <a:cs typeface="Arial"/>
              </a:rPr>
              <a:t>y</a:t>
            </a:r>
            <a:r>
              <a:rPr sz="1000" b="1" dirty="0">
                <a:solidFill>
                  <a:prstClr val="white"/>
                </a:solidFill>
                <a:latin typeface="Arial"/>
                <a:cs typeface="Arial"/>
              </a:rPr>
              <a:t>.</a:t>
            </a:r>
            <a:endParaRPr sz="1000" dirty="0">
              <a:solidFill>
                <a:prstClr val="white"/>
              </a:solidFill>
              <a:latin typeface="Arial"/>
              <a:cs typeface="Arial"/>
            </a:endParaRPr>
          </a:p>
        </p:txBody>
      </p:sp>
      <p:sp>
        <p:nvSpPr>
          <p:cNvPr id="3" name="object 3"/>
          <p:cNvSpPr txBox="1"/>
          <p:nvPr/>
        </p:nvSpPr>
        <p:spPr>
          <a:xfrm>
            <a:off x="9131300" y="1805848"/>
            <a:ext cx="5043805" cy="5770426"/>
          </a:xfrm>
          <a:prstGeom prst="rect">
            <a:avLst/>
          </a:prstGeom>
        </p:spPr>
        <p:txBody>
          <a:bodyPr vert="horz" wrap="square" lIns="0" tIns="0" rIns="0" bIns="0" rtlCol="0">
            <a:spAutoFit/>
          </a:bodyPr>
          <a:lstStyle/>
          <a:p>
            <a:pPr marL="12700"/>
            <a:r>
              <a:rPr lang="en-US" sz="1400" b="1" dirty="0" smtClean="0">
                <a:solidFill>
                  <a:srgbClr val="1F497D">
                    <a:lumMod val="40000"/>
                    <a:lumOff val="60000"/>
                  </a:srgbClr>
                </a:solidFill>
                <a:latin typeface="Arial"/>
                <a:cs typeface="Arial"/>
              </a:rPr>
              <a:t>PRE CONSTRUCTION</a:t>
            </a:r>
            <a:endParaRPr sz="1400" dirty="0">
              <a:solidFill>
                <a:srgbClr val="1F497D">
                  <a:lumMod val="40000"/>
                  <a:lumOff val="60000"/>
                </a:srgbClr>
              </a:solidFill>
              <a:latin typeface="Arial"/>
              <a:cs typeface="Arial"/>
            </a:endParaRPr>
          </a:p>
          <a:p>
            <a:pPr>
              <a:spcBef>
                <a:spcPts val="10"/>
              </a:spcBef>
            </a:pPr>
            <a:endParaRPr sz="1000" dirty="0">
              <a:solidFill>
                <a:prstClr val="black"/>
              </a:solidFill>
              <a:latin typeface="Times New Roman"/>
              <a:cs typeface="Times New Roman"/>
            </a:endParaRPr>
          </a:p>
          <a:p>
            <a:pPr marL="12700"/>
            <a:r>
              <a:rPr sz="1200" b="1" dirty="0">
                <a:solidFill>
                  <a:srgbClr val="EC5C13"/>
                </a:solidFill>
                <a:latin typeface="Arial"/>
                <a:cs typeface="Arial"/>
              </a:rPr>
              <a:t>Step </a:t>
            </a:r>
            <a:r>
              <a:rPr sz="1200" b="1" spc="-40" dirty="0">
                <a:solidFill>
                  <a:srgbClr val="EC5C13"/>
                </a:solidFill>
                <a:latin typeface="Arial"/>
                <a:cs typeface="Arial"/>
              </a:rPr>
              <a:t>3: </a:t>
            </a:r>
            <a:r>
              <a:rPr sz="1200" b="1" spc="-20" dirty="0">
                <a:solidFill>
                  <a:srgbClr val="EC5C13"/>
                </a:solidFill>
                <a:latin typeface="Arial"/>
                <a:cs typeface="Arial"/>
              </a:rPr>
              <a:t>File an </a:t>
            </a:r>
            <a:r>
              <a:rPr sz="1200" b="1" spc="-10" dirty="0">
                <a:solidFill>
                  <a:srgbClr val="EC5C13"/>
                </a:solidFill>
                <a:latin typeface="Arial"/>
                <a:cs typeface="Arial"/>
              </a:rPr>
              <a:t>Insurance Claim</a:t>
            </a:r>
            <a:endParaRPr sz="1200" dirty="0">
              <a:solidFill>
                <a:prstClr val="black"/>
              </a:solidFill>
              <a:latin typeface="Arial"/>
              <a:cs typeface="Arial"/>
            </a:endParaRPr>
          </a:p>
          <a:p>
            <a:pPr marL="12700" marR="319405">
              <a:lnSpc>
                <a:spcPts val="1300"/>
              </a:lnSpc>
              <a:spcBef>
                <a:spcPts val="20"/>
              </a:spcBef>
            </a:pPr>
            <a:r>
              <a:rPr sz="1000" b="1" spc="5" dirty="0">
                <a:solidFill>
                  <a:srgbClr val="1F497D"/>
                </a:solidFill>
                <a:latin typeface="Arial"/>
                <a:cs typeface="Arial"/>
              </a:rPr>
              <a:t>If </a:t>
            </a:r>
            <a:r>
              <a:rPr sz="1000" b="1" spc="-15" dirty="0">
                <a:solidFill>
                  <a:srgbClr val="1F497D"/>
                </a:solidFill>
                <a:latin typeface="Arial"/>
                <a:cs typeface="Arial"/>
              </a:rPr>
              <a:t>our </a:t>
            </a:r>
            <a:r>
              <a:rPr sz="1000" b="1" spc="-10" dirty="0">
                <a:solidFill>
                  <a:srgbClr val="1F497D"/>
                </a:solidFill>
                <a:latin typeface="Arial"/>
                <a:cs typeface="Arial"/>
              </a:rPr>
              <a:t>Construction Consultant </a:t>
            </a:r>
            <a:r>
              <a:rPr sz="1000" b="1" spc="-5" dirty="0">
                <a:solidFill>
                  <a:srgbClr val="1F497D"/>
                </a:solidFill>
                <a:latin typeface="Arial"/>
                <a:cs typeface="Arial"/>
              </a:rPr>
              <a:t>notifies </a:t>
            </a:r>
            <a:r>
              <a:rPr sz="1000" b="1" spc="-25" dirty="0">
                <a:solidFill>
                  <a:srgbClr val="1F497D"/>
                </a:solidFill>
                <a:latin typeface="Arial"/>
                <a:cs typeface="Arial"/>
              </a:rPr>
              <a:t>you </a:t>
            </a:r>
            <a:r>
              <a:rPr sz="1000" b="1" spc="5" dirty="0">
                <a:solidFill>
                  <a:srgbClr val="1F497D"/>
                </a:solidFill>
                <a:latin typeface="Arial"/>
                <a:cs typeface="Arial"/>
              </a:rPr>
              <a:t>that </a:t>
            </a:r>
            <a:r>
              <a:rPr sz="1000" b="1" spc="-20" dirty="0">
                <a:solidFill>
                  <a:srgbClr val="1F497D"/>
                </a:solidFill>
                <a:latin typeface="Arial"/>
                <a:cs typeface="Arial"/>
              </a:rPr>
              <a:t>your home </a:t>
            </a:r>
            <a:r>
              <a:rPr sz="1000" b="1" spc="-25" dirty="0">
                <a:solidFill>
                  <a:srgbClr val="1F497D"/>
                </a:solidFill>
                <a:latin typeface="Arial"/>
                <a:cs typeface="Arial"/>
              </a:rPr>
              <a:t>is </a:t>
            </a:r>
            <a:r>
              <a:rPr sz="1000" b="1" spc="5" dirty="0">
                <a:solidFill>
                  <a:srgbClr val="1F497D"/>
                </a:solidFill>
                <a:latin typeface="Arial"/>
                <a:cs typeface="Arial"/>
              </a:rPr>
              <a:t>damaged, </a:t>
            </a:r>
            <a:r>
              <a:rPr sz="1000" b="1" spc="-5" dirty="0">
                <a:solidFill>
                  <a:srgbClr val="1F497D"/>
                </a:solidFill>
                <a:latin typeface="Arial"/>
                <a:cs typeface="Arial"/>
              </a:rPr>
              <a:t>file an </a:t>
            </a:r>
            <a:r>
              <a:rPr sz="1000" b="1" spc="-10" dirty="0">
                <a:solidFill>
                  <a:srgbClr val="1F497D"/>
                </a:solidFill>
                <a:latin typeface="Arial"/>
                <a:cs typeface="Arial"/>
              </a:rPr>
              <a:t>insurance claim and schedule an adjuster </a:t>
            </a:r>
            <a:r>
              <a:rPr sz="1000" b="1" spc="-5" dirty="0">
                <a:solidFill>
                  <a:srgbClr val="1F497D"/>
                </a:solidFill>
                <a:latin typeface="Arial"/>
                <a:cs typeface="Arial"/>
              </a:rPr>
              <a:t>inspection appointment.</a:t>
            </a:r>
            <a:endParaRPr sz="1000" dirty="0">
              <a:solidFill>
                <a:srgbClr val="1F497D"/>
              </a:solidFill>
              <a:latin typeface="Arial"/>
              <a:cs typeface="Arial"/>
            </a:endParaRPr>
          </a:p>
          <a:p>
            <a:pPr marL="12700" marR="5080">
              <a:lnSpc>
                <a:spcPct val="108300"/>
              </a:lnSpc>
            </a:pPr>
            <a:endParaRPr lang="en-US" sz="1050" dirty="0">
              <a:solidFill>
                <a:prstClr val="black"/>
              </a:solidFill>
              <a:latin typeface="Times New Roman"/>
              <a:cs typeface="Times New Roman"/>
            </a:endParaRPr>
          </a:p>
          <a:p>
            <a:pPr marL="12700" marR="5080">
              <a:lnSpc>
                <a:spcPct val="108300"/>
              </a:lnSpc>
            </a:pPr>
            <a:r>
              <a:rPr lang="en-US" sz="1050" spc="10" dirty="0" smtClean="0">
                <a:solidFill>
                  <a:prstClr val="white"/>
                </a:solidFill>
                <a:latin typeface="Times New Roman"/>
                <a:cs typeface="Times New Roman"/>
              </a:rPr>
              <a:t>If </a:t>
            </a:r>
            <a:r>
              <a:rPr sz="1000" spc="10" dirty="0" smtClean="0">
                <a:solidFill>
                  <a:prstClr val="white"/>
                </a:solidFill>
                <a:latin typeface="Arial"/>
                <a:cs typeface="Arial"/>
              </a:rPr>
              <a:t>your</a:t>
            </a:r>
            <a:r>
              <a:rPr lang="en-US" sz="1000" spc="10" dirty="0" smtClean="0">
                <a:solidFill>
                  <a:prstClr val="white"/>
                </a:solidFill>
                <a:latin typeface="Arial"/>
                <a:cs typeface="Arial"/>
              </a:rPr>
              <a:t> property</a:t>
            </a:r>
            <a:r>
              <a:rPr sz="1000" spc="10" dirty="0" smtClean="0">
                <a:solidFill>
                  <a:prstClr val="white"/>
                </a:solidFill>
                <a:latin typeface="Arial"/>
                <a:cs typeface="Arial"/>
              </a:rPr>
              <a:t> </a:t>
            </a:r>
            <a:r>
              <a:rPr sz="1000" spc="-15" dirty="0">
                <a:solidFill>
                  <a:prstClr val="white"/>
                </a:solidFill>
                <a:latin typeface="Arial"/>
                <a:cs typeface="Arial"/>
              </a:rPr>
              <a:t>has </a:t>
            </a:r>
            <a:r>
              <a:rPr sz="1000" spc="-5" dirty="0">
                <a:solidFill>
                  <a:prstClr val="white"/>
                </a:solidFill>
                <a:latin typeface="Arial"/>
                <a:cs typeface="Arial"/>
              </a:rPr>
              <a:t>extensive damage, </a:t>
            </a:r>
            <a:r>
              <a:rPr sz="1000" spc="15" dirty="0">
                <a:solidFill>
                  <a:prstClr val="white"/>
                </a:solidFill>
                <a:latin typeface="Arial"/>
                <a:cs typeface="Arial"/>
              </a:rPr>
              <a:t>contact your </a:t>
            </a:r>
            <a:r>
              <a:rPr sz="1000" spc="-5" dirty="0">
                <a:solidFill>
                  <a:prstClr val="white"/>
                </a:solidFill>
                <a:latin typeface="Arial"/>
                <a:cs typeface="Arial"/>
              </a:rPr>
              <a:t>insurance </a:t>
            </a:r>
            <a:r>
              <a:rPr sz="1000" spc="10" dirty="0">
                <a:solidFill>
                  <a:prstClr val="white"/>
                </a:solidFill>
                <a:latin typeface="Arial"/>
                <a:cs typeface="Arial"/>
              </a:rPr>
              <a:t>company</a:t>
            </a:r>
            <a:r>
              <a:rPr sz="1000" spc="5" dirty="0">
                <a:solidFill>
                  <a:prstClr val="white"/>
                </a:solidFill>
                <a:latin typeface="Arial"/>
                <a:cs typeface="Arial"/>
              </a:rPr>
              <a:t> and schedule </a:t>
            </a:r>
            <a:r>
              <a:rPr sz="1000" spc="-15" dirty="0">
                <a:solidFill>
                  <a:prstClr val="white"/>
                </a:solidFill>
                <a:latin typeface="Arial"/>
                <a:cs typeface="Arial"/>
              </a:rPr>
              <a:t>an </a:t>
            </a:r>
            <a:r>
              <a:rPr sz="1000" dirty="0">
                <a:solidFill>
                  <a:prstClr val="white"/>
                </a:solidFill>
                <a:latin typeface="Arial"/>
                <a:cs typeface="Arial"/>
              </a:rPr>
              <a:t>adjuster </a:t>
            </a:r>
            <a:r>
              <a:rPr sz="1000" spc="5" dirty="0">
                <a:solidFill>
                  <a:prstClr val="white"/>
                </a:solidFill>
                <a:latin typeface="Arial"/>
                <a:cs typeface="Arial"/>
              </a:rPr>
              <a:t>inspection appointment. </a:t>
            </a:r>
            <a:r>
              <a:rPr sz="1000" spc="-5" dirty="0">
                <a:solidFill>
                  <a:prstClr val="white"/>
                </a:solidFill>
                <a:latin typeface="Arial"/>
                <a:cs typeface="Arial"/>
              </a:rPr>
              <a:t>If </a:t>
            </a:r>
            <a:r>
              <a:rPr sz="1000" spc="5" dirty="0">
                <a:solidFill>
                  <a:prstClr val="white"/>
                </a:solidFill>
                <a:latin typeface="Arial"/>
                <a:cs typeface="Arial"/>
              </a:rPr>
              <a:t>you </a:t>
            </a:r>
            <a:r>
              <a:rPr sz="1000" spc="20" dirty="0">
                <a:solidFill>
                  <a:prstClr val="white"/>
                </a:solidFill>
                <a:latin typeface="Arial"/>
                <a:cs typeface="Arial"/>
              </a:rPr>
              <a:t>do </a:t>
            </a:r>
            <a:r>
              <a:rPr sz="1000" spc="10" dirty="0">
                <a:solidFill>
                  <a:prstClr val="white"/>
                </a:solidFill>
                <a:latin typeface="Arial"/>
                <a:cs typeface="Arial"/>
              </a:rPr>
              <a:t>not </a:t>
            </a:r>
            <a:r>
              <a:rPr sz="1000" spc="15" dirty="0">
                <a:solidFill>
                  <a:prstClr val="white"/>
                </a:solidFill>
                <a:latin typeface="Arial"/>
                <a:cs typeface="Arial"/>
              </a:rPr>
              <a:t>know </a:t>
            </a:r>
            <a:r>
              <a:rPr sz="1000" dirty="0">
                <a:solidFill>
                  <a:prstClr val="white"/>
                </a:solidFill>
                <a:latin typeface="Arial"/>
                <a:cs typeface="Arial"/>
              </a:rPr>
              <a:t>the </a:t>
            </a:r>
            <a:r>
              <a:rPr sz="1000" spc="5" dirty="0">
                <a:solidFill>
                  <a:prstClr val="white"/>
                </a:solidFill>
                <a:latin typeface="Arial"/>
                <a:cs typeface="Arial"/>
              </a:rPr>
              <a:t>number </a:t>
            </a:r>
            <a:r>
              <a:rPr sz="1000" spc="10" dirty="0">
                <a:solidFill>
                  <a:prstClr val="white"/>
                </a:solidFill>
                <a:latin typeface="Arial"/>
                <a:cs typeface="Arial"/>
              </a:rPr>
              <a:t>for</a:t>
            </a:r>
            <a:r>
              <a:rPr sz="1000" spc="5" dirty="0">
                <a:solidFill>
                  <a:prstClr val="white"/>
                </a:solidFill>
                <a:latin typeface="Arial"/>
                <a:cs typeface="Arial"/>
              </a:rPr>
              <a:t> your </a:t>
            </a:r>
            <a:r>
              <a:rPr sz="1000" spc="-5" dirty="0">
                <a:solidFill>
                  <a:prstClr val="white"/>
                </a:solidFill>
                <a:latin typeface="Arial"/>
                <a:cs typeface="Arial"/>
              </a:rPr>
              <a:t>insurance </a:t>
            </a:r>
            <a:r>
              <a:rPr sz="1000" spc="10" dirty="0">
                <a:solidFill>
                  <a:prstClr val="white"/>
                </a:solidFill>
                <a:latin typeface="Arial"/>
                <a:cs typeface="Arial"/>
              </a:rPr>
              <a:t>compan</a:t>
            </a:r>
            <a:r>
              <a:rPr sz="1000" spc="-65" dirty="0">
                <a:solidFill>
                  <a:prstClr val="white"/>
                </a:solidFill>
                <a:latin typeface="Arial"/>
                <a:cs typeface="Arial"/>
              </a:rPr>
              <a:t>y</a:t>
            </a:r>
            <a:r>
              <a:rPr sz="1000" dirty="0">
                <a:solidFill>
                  <a:prstClr val="white"/>
                </a:solidFill>
                <a:latin typeface="Arial"/>
                <a:cs typeface="Arial"/>
              </a:rPr>
              <a:t>, our </a:t>
            </a:r>
            <a:r>
              <a:rPr sz="1000" spc="5" dirty="0">
                <a:solidFill>
                  <a:prstClr val="white"/>
                </a:solidFill>
                <a:latin typeface="Arial"/>
                <a:cs typeface="Arial"/>
              </a:rPr>
              <a:t>Construction</a:t>
            </a:r>
            <a:r>
              <a:rPr sz="1000" dirty="0">
                <a:solidFill>
                  <a:prstClr val="white"/>
                </a:solidFill>
                <a:latin typeface="Arial"/>
                <a:cs typeface="Arial"/>
              </a:rPr>
              <a:t> Consultant </a:t>
            </a:r>
            <a:r>
              <a:rPr sz="1000" spc="5" dirty="0">
                <a:solidFill>
                  <a:prstClr val="white"/>
                </a:solidFill>
                <a:latin typeface="Arial"/>
                <a:cs typeface="Arial"/>
              </a:rPr>
              <a:t>will</a:t>
            </a:r>
            <a:r>
              <a:rPr sz="1000" dirty="0">
                <a:solidFill>
                  <a:prstClr val="white"/>
                </a:solidFill>
                <a:latin typeface="Arial"/>
                <a:cs typeface="Arial"/>
              </a:rPr>
              <a:t> assist you. </a:t>
            </a:r>
            <a:r>
              <a:rPr lang="en-US" sz="1000" spc="-40" dirty="0" smtClean="0">
                <a:solidFill>
                  <a:prstClr val="white"/>
                </a:solidFill>
                <a:latin typeface="Arial"/>
                <a:cs typeface="Arial"/>
              </a:rPr>
              <a:t>Carefully document </a:t>
            </a:r>
            <a:r>
              <a:rPr sz="1000" dirty="0" smtClean="0">
                <a:solidFill>
                  <a:prstClr val="white"/>
                </a:solidFill>
                <a:latin typeface="Arial"/>
                <a:cs typeface="Arial"/>
              </a:rPr>
              <a:t>your </a:t>
            </a:r>
            <a:r>
              <a:rPr sz="1000" dirty="0">
                <a:solidFill>
                  <a:prstClr val="white"/>
                </a:solidFill>
                <a:latin typeface="Arial"/>
                <a:cs typeface="Arial"/>
              </a:rPr>
              <a:t>claim </a:t>
            </a:r>
            <a:r>
              <a:rPr sz="1000" spc="5" dirty="0">
                <a:solidFill>
                  <a:prstClr val="white"/>
                </a:solidFill>
                <a:latin typeface="Arial"/>
                <a:cs typeface="Arial"/>
              </a:rPr>
              <a:t>numbe</a:t>
            </a:r>
            <a:r>
              <a:rPr sz="1000" spc="-95" dirty="0">
                <a:solidFill>
                  <a:prstClr val="white"/>
                </a:solidFill>
                <a:latin typeface="Arial"/>
                <a:cs typeface="Arial"/>
              </a:rPr>
              <a:t>r</a:t>
            </a:r>
            <a:r>
              <a:rPr sz="1000" dirty="0">
                <a:solidFill>
                  <a:prstClr val="white"/>
                </a:solidFill>
                <a:latin typeface="Arial"/>
                <a:cs typeface="Arial"/>
              </a:rPr>
              <a:t>, the </a:t>
            </a:r>
            <a:r>
              <a:rPr sz="1000" spc="5" dirty="0">
                <a:solidFill>
                  <a:prstClr val="white"/>
                </a:solidFill>
                <a:latin typeface="Arial"/>
                <a:cs typeface="Arial"/>
              </a:rPr>
              <a:t>time</a:t>
            </a:r>
            <a:r>
              <a:rPr sz="100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your adjuster </a:t>
            </a:r>
            <a:r>
              <a:rPr sz="1000" spc="5" dirty="0">
                <a:solidFill>
                  <a:prstClr val="white"/>
                </a:solidFill>
                <a:latin typeface="Arial"/>
                <a:cs typeface="Arial"/>
              </a:rPr>
              <a:t>appointment,</a:t>
            </a:r>
            <a:r>
              <a:rPr sz="1000" dirty="0">
                <a:solidFill>
                  <a:prstClr val="white"/>
                </a:solidFill>
                <a:latin typeface="Arial"/>
                <a:cs typeface="Arial"/>
              </a:rPr>
              <a:t> </a:t>
            </a:r>
            <a:r>
              <a:rPr sz="1000" spc="5" dirty="0">
                <a:solidFill>
                  <a:prstClr val="white"/>
                </a:solidFill>
                <a:latin typeface="Arial"/>
                <a:cs typeface="Arial"/>
              </a:rPr>
              <a:t>and</a:t>
            </a:r>
            <a:r>
              <a:rPr sz="1000" dirty="0">
                <a:solidFill>
                  <a:prstClr val="white"/>
                </a:solidFill>
                <a:latin typeface="Arial"/>
                <a:cs typeface="Arial"/>
              </a:rPr>
              <a:t> </a:t>
            </a:r>
            <a:r>
              <a:rPr sz="1000" spc="5" dirty="0">
                <a:solidFill>
                  <a:prstClr val="white"/>
                </a:solidFill>
                <a:latin typeface="Arial"/>
                <a:cs typeface="Arial"/>
              </a:rPr>
              <a:t>get</a:t>
            </a:r>
            <a:r>
              <a:rPr sz="1000" dirty="0">
                <a:solidFill>
                  <a:prstClr val="white"/>
                </a:solidFill>
                <a:latin typeface="Arial"/>
                <a:cs typeface="Arial"/>
              </a:rPr>
              <a:t> your </a:t>
            </a:r>
            <a:r>
              <a:rPr sz="1000" spc="5" dirty="0">
                <a:solidFill>
                  <a:prstClr val="white"/>
                </a:solidFill>
                <a:latin typeface="Arial"/>
                <a:cs typeface="Arial"/>
              </a:rPr>
              <a:t>adjuster</a:t>
            </a:r>
            <a:r>
              <a:rPr sz="1000" spc="-75" dirty="0">
                <a:solidFill>
                  <a:prstClr val="white"/>
                </a:solidFill>
                <a:latin typeface="Arial"/>
                <a:cs typeface="Arial"/>
              </a:rPr>
              <a:t>’</a:t>
            </a:r>
            <a:r>
              <a:rPr sz="1000" dirty="0">
                <a:solidFill>
                  <a:prstClr val="white"/>
                </a:solidFill>
                <a:latin typeface="Arial"/>
                <a:cs typeface="Arial"/>
              </a:rPr>
              <a:t>s </a:t>
            </a:r>
            <a:r>
              <a:rPr sz="1000" spc="-10" dirty="0">
                <a:solidFill>
                  <a:prstClr val="white"/>
                </a:solidFill>
                <a:latin typeface="Arial"/>
                <a:cs typeface="Arial"/>
              </a:rPr>
              <a:t>name</a:t>
            </a:r>
            <a:r>
              <a:rPr sz="1000" dirty="0">
                <a:solidFill>
                  <a:prstClr val="white"/>
                </a:solidFill>
                <a:latin typeface="Arial"/>
                <a:cs typeface="Arial"/>
              </a:rPr>
              <a:t> </a:t>
            </a:r>
            <a:r>
              <a:rPr sz="1000" spc="5" dirty="0">
                <a:solidFill>
                  <a:prstClr val="white"/>
                </a:solidFill>
                <a:latin typeface="Arial"/>
                <a:cs typeface="Arial"/>
              </a:rPr>
              <a:t>and phone</a:t>
            </a:r>
            <a:r>
              <a:rPr sz="1000" dirty="0">
                <a:solidFill>
                  <a:prstClr val="white"/>
                </a:solidFill>
                <a:latin typeface="Arial"/>
                <a:cs typeface="Arial"/>
              </a:rPr>
              <a:t> </a:t>
            </a:r>
            <a:r>
              <a:rPr sz="1000" spc="5" dirty="0">
                <a:solidFill>
                  <a:prstClr val="white"/>
                </a:solidFill>
                <a:latin typeface="Arial"/>
                <a:cs typeface="Arial"/>
              </a:rPr>
              <a:t>numbe</a:t>
            </a:r>
            <a:r>
              <a:rPr sz="1000" spc="-95" dirty="0">
                <a:solidFill>
                  <a:prstClr val="white"/>
                </a:solidFill>
                <a:latin typeface="Arial"/>
                <a:cs typeface="Arial"/>
              </a:rPr>
              <a:t>r</a:t>
            </a:r>
            <a:r>
              <a:rPr sz="1000" dirty="0">
                <a:solidFill>
                  <a:prstClr val="white"/>
                </a:solidFill>
                <a:latin typeface="Arial"/>
                <a:cs typeface="Arial"/>
              </a:rPr>
              <a:t>. </a:t>
            </a:r>
            <a:endParaRPr lang="en-US" sz="1000" dirty="0">
              <a:solidFill>
                <a:prstClr val="white"/>
              </a:solidFill>
              <a:latin typeface="Arial"/>
              <a:cs typeface="Arial"/>
            </a:endParaRPr>
          </a:p>
          <a:p>
            <a:pPr marL="12700" marR="5080">
              <a:lnSpc>
                <a:spcPct val="108300"/>
              </a:lnSpc>
            </a:pPr>
            <a:endParaRPr sz="1100" dirty="0">
              <a:solidFill>
                <a:prstClr val="white"/>
              </a:solidFill>
              <a:latin typeface="Times New Roman"/>
              <a:cs typeface="Times New Roman"/>
            </a:endParaRPr>
          </a:p>
          <a:p>
            <a:pPr marL="12700" marR="197485">
              <a:lnSpc>
                <a:spcPct val="108300"/>
              </a:lnSpc>
            </a:pPr>
            <a:r>
              <a:rPr sz="1000" b="1" spc="-15" dirty="0">
                <a:solidFill>
                  <a:prstClr val="white"/>
                </a:solidFill>
                <a:latin typeface="Arial"/>
                <a:cs typeface="Arial"/>
              </a:rPr>
              <a:t>Caution: Be wary of contractors who </a:t>
            </a:r>
            <a:r>
              <a:rPr sz="1000" b="1" spc="15" dirty="0">
                <a:solidFill>
                  <a:prstClr val="white"/>
                </a:solidFill>
                <a:latin typeface="Arial"/>
                <a:cs typeface="Arial"/>
              </a:rPr>
              <a:t>attempt </a:t>
            </a:r>
            <a:r>
              <a:rPr sz="1000" b="1" spc="5" dirty="0">
                <a:solidFill>
                  <a:prstClr val="white"/>
                </a:solidFill>
                <a:latin typeface="Arial"/>
                <a:cs typeface="Arial"/>
              </a:rPr>
              <a:t>to persuade </a:t>
            </a:r>
            <a:r>
              <a:rPr sz="1000" b="1" spc="-25" dirty="0">
                <a:solidFill>
                  <a:prstClr val="white"/>
                </a:solidFill>
                <a:latin typeface="Arial"/>
                <a:cs typeface="Arial"/>
              </a:rPr>
              <a:t>you by </a:t>
            </a:r>
            <a:r>
              <a:rPr sz="1000" b="1" spc="-5" dirty="0">
                <a:solidFill>
                  <a:prstClr val="white"/>
                </a:solidFill>
                <a:latin typeface="Arial"/>
                <a:cs typeface="Arial"/>
              </a:rPr>
              <a:t>writing </a:t>
            </a:r>
            <a:r>
              <a:rPr sz="1000" b="1" spc="5" dirty="0">
                <a:solidFill>
                  <a:prstClr val="white"/>
                </a:solidFill>
                <a:latin typeface="Arial"/>
                <a:cs typeface="Arial"/>
              </a:rPr>
              <a:t>cheap</a:t>
            </a:r>
            <a:r>
              <a:rPr sz="1000" b="1" dirty="0">
                <a:solidFill>
                  <a:prstClr val="white"/>
                </a:solidFill>
                <a:latin typeface="Arial"/>
                <a:cs typeface="Arial"/>
              </a:rPr>
              <a:t> </a:t>
            </a:r>
            <a:r>
              <a:rPr sz="1000" b="1" spc="-20" dirty="0">
                <a:solidFill>
                  <a:prstClr val="white"/>
                </a:solidFill>
                <a:latin typeface="Arial"/>
                <a:cs typeface="Arial"/>
              </a:rPr>
              <a:t>“bids”or </a:t>
            </a:r>
            <a:r>
              <a:rPr sz="1000" b="1" spc="-10" dirty="0">
                <a:solidFill>
                  <a:prstClr val="white"/>
                </a:solidFill>
                <a:latin typeface="Arial"/>
                <a:cs typeface="Arial"/>
              </a:rPr>
              <a:t>“estimates”on an insurance job</a:t>
            </a:r>
            <a:r>
              <a:rPr sz="1000" b="1" spc="-10" dirty="0" smtClean="0">
                <a:solidFill>
                  <a:prstClr val="white"/>
                </a:solidFill>
                <a:latin typeface="Arial"/>
                <a:cs typeface="Arial"/>
              </a:rPr>
              <a:t>.</a:t>
            </a:r>
            <a:endParaRPr lang="en-US" sz="1000" b="1" spc="-10" dirty="0" smtClean="0">
              <a:solidFill>
                <a:prstClr val="white"/>
              </a:solidFill>
              <a:latin typeface="Arial"/>
              <a:cs typeface="Arial"/>
            </a:endParaRPr>
          </a:p>
          <a:p>
            <a:pPr marL="12700" marR="197485">
              <a:lnSpc>
                <a:spcPct val="108300"/>
              </a:lnSpc>
            </a:pPr>
            <a:endParaRPr lang="en-US" sz="1000" b="1" spc="-10" dirty="0">
              <a:solidFill>
                <a:prstClr val="white"/>
              </a:solidFill>
              <a:latin typeface="Arial"/>
              <a:cs typeface="Arial"/>
            </a:endParaRPr>
          </a:p>
          <a:p>
            <a:pPr marL="12700" marR="197485">
              <a:lnSpc>
                <a:spcPct val="108300"/>
              </a:lnSpc>
            </a:pPr>
            <a:r>
              <a:rPr sz="1000" spc="5" dirty="0" smtClean="0">
                <a:solidFill>
                  <a:prstClr val="white"/>
                </a:solidFill>
                <a:latin typeface="Arial"/>
                <a:cs typeface="Arial"/>
              </a:rPr>
              <a:t>Bids </a:t>
            </a:r>
            <a:r>
              <a:rPr sz="1000" spc="5" dirty="0">
                <a:solidFill>
                  <a:prstClr val="white"/>
                </a:solidFill>
                <a:latin typeface="Arial"/>
                <a:cs typeface="Arial"/>
              </a:rPr>
              <a:t>and estimates f</a:t>
            </a:r>
            <a:r>
              <a:rPr sz="1000" spc="-15" dirty="0">
                <a:solidFill>
                  <a:prstClr val="white"/>
                </a:solidFill>
                <a:latin typeface="Arial"/>
                <a:cs typeface="Arial"/>
              </a:rPr>
              <a:t>r</a:t>
            </a:r>
            <a:r>
              <a:rPr sz="1000" spc="10" dirty="0">
                <a:solidFill>
                  <a:prstClr val="white"/>
                </a:solidFill>
                <a:latin typeface="Arial"/>
                <a:cs typeface="Arial"/>
              </a:rPr>
              <a:t>om</a:t>
            </a:r>
            <a:r>
              <a:rPr sz="1000" dirty="0">
                <a:solidFill>
                  <a:prstClr val="white"/>
                </a:solidFill>
                <a:latin typeface="Arial"/>
                <a:cs typeface="Arial"/>
              </a:rPr>
              <a:t> </a:t>
            </a:r>
            <a:r>
              <a:rPr sz="1000" spc="-25" dirty="0">
                <a:solidFill>
                  <a:prstClr val="white"/>
                </a:solidFill>
                <a:latin typeface="Arial"/>
                <a:cs typeface="Arial"/>
              </a:rPr>
              <a:t>a</a:t>
            </a:r>
            <a:r>
              <a:rPr sz="1000" dirty="0">
                <a:solidFill>
                  <a:prstClr val="white"/>
                </a:solidFill>
                <a:latin typeface="Arial"/>
                <a:cs typeface="Arial"/>
              </a:rPr>
              <a:t> </a:t>
            </a:r>
            <a:r>
              <a:rPr sz="1000" spc="10" dirty="0">
                <a:solidFill>
                  <a:prstClr val="white"/>
                </a:solidFill>
                <a:latin typeface="Arial"/>
                <a:cs typeface="Arial"/>
              </a:rPr>
              <a:t>contractor</a:t>
            </a:r>
            <a:r>
              <a:rPr sz="1000" spc="5" dirty="0">
                <a:solidFill>
                  <a:prstClr val="white"/>
                </a:solidFill>
                <a:latin typeface="Arial"/>
                <a:cs typeface="Arial"/>
              </a:rPr>
              <a:t>  </a:t>
            </a:r>
            <a:r>
              <a:rPr sz="1000" spc="-20" dirty="0">
                <a:solidFill>
                  <a:prstClr val="white"/>
                </a:solidFill>
                <a:latin typeface="Arial"/>
                <a:cs typeface="Arial"/>
              </a:rPr>
              <a:t>a</a:t>
            </a:r>
            <a:r>
              <a:rPr sz="1000" spc="-30" dirty="0">
                <a:solidFill>
                  <a:prstClr val="white"/>
                </a:solidFill>
                <a:latin typeface="Arial"/>
                <a:cs typeface="Arial"/>
              </a:rPr>
              <a:t>r</a:t>
            </a:r>
            <a:r>
              <a:rPr sz="1000" spc="-25" dirty="0">
                <a:solidFill>
                  <a:prstClr val="white"/>
                </a:solidFill>
                <a:latin typeface="Arial"/>
                <a:cs typeface="Arial"/>
              </a:rPr>
              <a:t>e</a:t>
            </a:r>
            <a:r>
              <a:rPr sz="1000" dirty="0">
                <a:solidFill>
                  <a:prstClr val="white"/>
                </a:solidFill>
                <a:latin typeface="Arial"/>
                <a:cs typeface="Arial"/>
              </a:rPr>
              <a:t> </a:t>
            </a:r>
            <a:r>
              <a:rPr sz="1000" spc="10" dirty="0">
                <a:solidFill>
                  <a:prstClr val="white"/>
                </a:solidFill>
                <a:latin typeface="Arial"/>
                <a:cs typeface="Arial"/>
              </a:rPr>
              <a:t>not</a:t>
            </a:r>
            <a:r>
              <a:rPr sz="1000" dirty="0">
                <a:solidFill>
                  <a:prstClr val="white"/>
                </a:solidFill>
                <a:latin typeface="Arial"/>
                <a:cs typeface="Arial"/>
              </a:rPr>
              <a:t> </a:t>
            </a:r>
            <a:r>
              <a:rPr sz="1000" spc="-20" dirty="0">
                <a:solidFill>
                  <a:prstClr val="white"/>
                </a:solidFill>
                <a:latin typeface="Arial"/>
                <a:cs typeface="Arial"/>
              </a:rPr>
              <a:t>r</a:t>
            </a:r>
            <a:r>
              <a:rPr sz="1000" dirty="0">
                <a:solidFill>
                  <a:prstClr val="white"/>
                </a:solidFill>
                <a:latin typeface="Arial"/>
                <a:cs typeface="Arial"/>
              </a:rPr>
              <a:t>equi</a:t>
            </a:r>
            <a:r>
              <a:rPr sz="1000" spc="-20" dirty="0">
                <a:solidFill>
                  <a:prstClr val="white"/>
                </a:solidFill>
                <a:latin typeface="Arial"/>
                <a:cs typeface="Arial"/>
              </a:rPr>
              <a:t>r</a:t>
            </a:r>
            <a:r>
              <a:rPr sz="1000" spc="5" dirty="0">
                <a:solidFill>
                  <a:prstClr val="white"/>
                </a:solidFill>
                <a:latin typeface="Arial"/>
                <a:cs typeface="Arial"/>
              </a:rPr>
              <a:t>ed</a:t>
            </a:r>
            <a:r>
              <a:rPr sz="1000" dirty="0">
                <a:solidFill>
                  <a:prstClr val="white"/>
                </a:solidFill>
                <a:latin typeface="Arial"/>
                <a:cs typeface="Arial"/>
              </a:rPr>
              <a:t> </a:t>
            </a:r>
            <a:r>
              <a:rPr sz="1000" spc="-5" dirty="0">
                <a:solidFill>
                  <a:prstClr val="white"/>
                </a:solidFill>
                <a:latin typeface="Arial"/>
                <a:cs typeface="Arial"/>
              </a:rPr>
              <a:t>unless</a:t>
            </a:r>
            <a:r>
              <a:rPr sz="1000" dirty="0">
                <a:solidFill>
                  <a:prstClr val="white"/>
                </a:solidFill>
                <a:latin typeface="Arial"/>
                <a:cs typeface="Arial"/>
              </a:rPr>
              <a:t> </a:t>
            </a:r>
            <a:r>
              <a:rPr sz="1000" spc="-5" dirty="0">
                <a:solidFill>
                  <a:prstClr val="white"/>
                </a:solidFill>
                <a:latin typeface="Arial"/>
                <a:cs typeface="Arial"/>
              </a:rPr>
              <a:t>insurance</a:t>
            </a:r>
            <a:r>
              <a:rPr sz="1000" dirty="0">
                <a:solidFill>
                  <a:prstClr val="white"/>
                </a:solidFill>
                <a:latin typeface="Arial"/>
                <a:cs typeface="Arial"/>
              </a:rPr>
              <a:t> is </a:t>
            </a:r>
            <a:r>
              <a:rPr lang="en-US" sz="1000" u="sng" spc="10" dirty="0" smtClean="0">
                <a:solidFill>
                  <a:prstClr val="white"/>
                </a:solidFill>
                <a:latin typeface="Arial"/>
                <a:cs typeface="Arial"/>
              </a:rPr>
              <a:t>NOT</a:t>
            </a:r>
            <a:r>
              <a:rPr sz="1000" dirty="0" smtClean="0">
                <a:solidFill>
                  <a:prstClr val="white"/>
                </a:solidFill>
                <a:latin typeface="Arial"/>
                <a:cs typeface="Arial"/>
              </a:rPr>
              <a:t> </a:t>
            </a:r>
            <a:r>
              <a:rPr sz="1000" spc="5" dirty="0">
                <a:solidFill>
                  <a:prstClr val="white"/>
                </a:solidFill>
                <a:latin typeface="Arial"/>
                <a:cs typeface="Arial"/>
              </a:rPr>
              <a:t>paying</a:t>
            </a:r>
            <a:r>
              <a:rPr sz="1000" dirty="0">
                <a:solidFill>
                  <a:prstClr val="white"/>
                </a:solidFill>
                <a:latin typeface="Arial"/>
                <a:cs typeface="Arial"/>
              </a:rPr>
              <a:t> </a:t>
            </a:r>
            <a:r>
              <a:rPr sz="1000" spc="10" dirty="0">
                <a:solidFill>
                  <a:prstClr val="white"/>
                </a:solidFill>
                <a:latin typeface="Arial"/>
                <a:cs typeface="Arial"/>
              </a:rPr>
              <a:t>for</a:t>
            </a:r>
            <a:r>
              <a:rPr sz="1000" dirty="0">
                <a:solidFill>
                  <a:prstClr val="white"/>
                </a:solidFill>
                <a:latin typeface="Arial"/>
                <a:cs typeface="Arial"/>
              </a:rPr>
              <a:t> the damage. </a:t>
            </a:r>
            <a:r>
              <a:rPr sz="1000" spc="-5" dirty="0">
                <a:solidFill>
                  <a:prstClr val="white"/>
                </a:solidFill>
                <a:latin typeface="Arial"/>
                <a:cs typeface="Arial"/>
              </a:rPr>
              <a:t>Insurance</a:t>
            </a:r>
            <a:r>
              <a:rPr sz="1000" dirty="0">
                <a:solidFill>
                  <a:prstClr val="white"/>
                </a:solidFill>
                <a:latin typeface="Arial"/>
                <a:cs typeface="Arial"/>
              </a:rPr>
              <a:t> </a:t>
            </a:r>
            <a:r>
              <a:rPr sz="1000" spc="5" dirty="0">
                <a:solidFill>
                  <a:prstClr val="white"/>
                </a:solidFill>
                <a:latin typeface="Arial"/>
                <a:cs typeface="Arial"/>
              </a:rPr>
              <a:t>companies</a:t>
            </a:r>
            <a:r>
              <a:rPr sz="1000" dirty="0">
                <a:solidFill>
                  <a:prstClr val="white"/>
                </a:solidFill>
                <a:latin typeface="Arial"/>
                <a:cs typeface="Arial"/>
              </a:rPr>
              <a:t> </a:t>
            </a:r>
            <a:r>
              <a:rPr sz="1000" spc="5" dirty="0">
                <a:solidFill>
                  <a:prstClr val="white"/>
                </a:solidFill>
                <a:latin typeface="Arial"/>
                <a:cs typeface="Arial"/>
              </a:rPr>
              <a:t>will</a:t>
            </a:r>
            <a:r>
              <a:rPr sz="1000" dirty="0">
                <a:solidFill>
                  <a:prstClr val="white"/>
                </a:solidFill>
                <a:latin typeface="Arial"/>
                <a:cs typeface="Arial"/>
              </a:rPr>
              <a:t> </a:t>
            </a:r>
            <a:r>
              <a:rPr sz="1000" spc="5" dirty="0">
                <a:solidFill>
                  <a:prstClr val="white"/>
                </a:solidFill>
                <a:latin typeface="Arial"/>
                <a:cs typeface="Arial"/>
              </a:rPr>
              <a:t>pay</a:t>
            </a:r>
            <a:r>
              <a:rPr sz="1000" dirty="0">
                <a:solidFill>
                  <a:prstClr val="white"/>
                </a:solidFill>
                <a:latin typeface="Arial"/>
                <a:cs typeface="Arial"/>
              </a:rPr>
              <a:t> </a:t>
            </a:r>
            <a:r>
              <a:rPr sz="1000" spc="5" dirty="0">
                <a:solidFill>
                  <a:prstClr val="white"/>
                </a:solidFill>
                <a:latin typeface="Arial"/>
                <a:cs typeface="Arial"/>
              </a:rPr>
              <a:t>you</a:t>
            </a:r>
            <a:r>
              <a:rPr sz="1000" dirty="0">
                <a:solidFill>
                  <a:prstClr val="white"/>
                </a:solidFill>
                <a:latin typeface="Arial"/>
                <a:cs typeface="Arial"/>
              </a:rPr>
              <a:t> the </a:t>
            </a:r>
            <a:r>
              <a:rPr sz="1000" spc="5" dirty="0">
                <a:solidFill>
                  <a:prstClr val="white"/>
                </a:solidFill>
                <a:latin typeface="Arial"/>
                <a:cs typeface="Arial"/>
              </a:rPr>
              <a:t>amount</a:t>
            </a:r>
            <a:r>
              <a:rPr sz="1000" dirty="0">
                <a:solidFill>
                  <a:prstClr val="white"/>
                </a:solidFill>
                <a:latin typeface="Arial"/>
                <a:cs typeface="Arial"/>
              </a:rPr>
              <a:t> invoiced </a:t>
            </a:r>
            <a:r>
              <a:rPr sz="1000" spc="15" dirty="0">
                <a:solidFill>
                  <a:prstClr val="white"/>
                </a:solidFill>
                <a:latin typeface="Arial"/>
                <a:cs typeface="Arial"/>
              </a:rPr>
              <a:t>by</a:t>
            </a:r>
            <a:r>
              <a:rPr sz="1000" dirty="0">
                <a:solidFill>
                  <a:prstClr val="white"/>
                </a:solidFill>
                <a:latin typeface="Arial"/>
                <a:cs typeface="Arial"/>
              </a:rPr>
              <a:t> the </a:t>
            </a:r>
            <a:r>
              <a:rPr sz="1000" spc="10" dirty="0" smtClean="0">
                <a:solidFill>
                  <a:prstClr val="white"/>
                </a:solidFill>
                <a:latin typeface="Arial"/>
                <a:cs typeface="Arial"/>
              </a:rPr>
              <a:t>contracto</a:t>
            </a:r>
            <a:r>
              <a:rPr sz="1000" spc="-85" dirty="0" smtClean="0">
                <a:solidFill>
                  <a:prstClr val="white"/>
                </a:solidFill>
                <a:latin typeface="Arial"/>
                <a:cs typeface="Arial"/>
              </a:rPr>
              <a:t>r</a:t>
            </a:r>
            <a:r>
              <a:rPr sz="1000" dirty="0" smtClean="0">
                <a:solidFill>
                  <a:prstClr val="white"/>
                </a:solidFill>
                <a:latin typeface="Arial"/>
                <a:cs typeface="Arial"/>
              </a:rPr>
              <a:t> </a:t>
            </a:r>
            <a:r>
              <a:rPr lang="en-US" sz="1000" dirty="0" smtClean="0">
                <a:solidFill>
                  <a:prstClr val="white"/>
                </a:solidFill>
                <a:latin typeface="Arial"/>
                <a:cs typeface="Arial"/>
              </a:rPr>
              <a:t>(</a:t>
            </a:r>
            <a:r>
              <a:rPr sz="1000" spc="10" dirty="0" smtClean="0">
                <a:solidFill>
                  <a:prstClr val="white"/>
                </a:solidFill>
                <a:latin typeface="Arial"/>
                <a:cs typeface="Arial"/>
              </a:rPr>
              <a:t>not</a:t>
            </a:r>
            <a:r>
              <a:rPr lang="en-US" sz="1000" spc="10" dirty="0" smtClean="0">
                <a:solidFill>
                  <a:prstClr val="white"/>
                </a:solidFill>
                <a:latin typeface="Arial"/>
                <a:cs typeface="Arial"/>
              </a:rPr>
              <a:t> to</a:t>
            </a:r>
            <a:r>
              <a:rPr sz="1000" dirty="0" smtClean="0">
                <a:solidFill>
                  <a:prstClr val="white"/>
                </a:solidFill>
                <a:latin typeface="Arial"/>
                <a:cs typeface="Arial"/>
              </a:rPr>
              <a:t> </a:t>
            </a:r>
            <a:r>
              <a:rPr sz="1000" spc="5" dirty="0">
                <a:solidFill>
                  <a:prstClr val="white"/>
                </a:solidFill>
                <a:latin typeface="Arial"/>
                <a:cs typeface="Arial"/>
              </a:rPr>
              <a:t>exceed</a:t>
            </a:r>
            <a:r>
              <a:rPr sz="1000" dirty="0">
                <a:solidFill>
                  <a:prstClr val="white"/>
                </a:solidFill>
                <a:latin typeface="Arial"/>
                <a:cs typeface="Arial"/>
              </a:rPr>
              <a:t> </a:t>
            </a:r>
            <a:r>
              <a:rPr sz="1000" dirty="0" smtClean="0">
                <a:solidFill>
                  <a:prstClr val="white"/>
                </a:solidFill>
                <a:latin typeface="Arial"/>
                <a:cs typeface="Arial"/>
              </a:rPr>
              <a:t>th</a:t>
            </a:r>
            <a:r>
              <a:rPr lang="en-US" sz="1000" dirty="0" smtClean="0">
                <a:solidFill>
                  <a:prstClr val="white"/>
                </a:solidFill>
                <a:latin typeface="Arial"/>
                <a:cs typeface="Arial"/>
              </a:rPr>
              <a:t>e </a:t>
            </a:r>
            <a:r>
              <a:rPr sz="1000" spc="5" dirty="0" smtClean="0">
                <a:solidFill>
                  <a:prstClr val="white"/>
                </a:solidFill>
                <a:latin typeface="Arial"/>
                <a:cs typeface="Arial"/>
              </a:rPr>
              <a:t>adjuster</a:t>
            </a:r>
            <a:r>
              <a:rPr sz="1000" spc="-75" dirty="0" smtClean="0">
                <a:solidFill>
                  <a:prstClr val="white"/>
                </a:solidFill>
                <a:latin typeface="Arial"/>
                <a:cs typeface="Arial"/>
              </a:rPr>
              <a:t>’</a:t>
            </a:r>
            <a:r>
              <a:rPr sz="1000" dirty="0" smtClean="0">
                <a:solidFill>
                  <a:prstClr val="white"/>
                </a:solidFill>
                <a:latin typeface="Arial"/>
                <a:cs typeface="Arial"/>
              </a:rPr>
              <a:t>s </a:t>
            </a:r>
            <a:r>
              <a:rPr sz="1000" dirty="0">
                <a:solidFill>
                  <a:prstClr val="white"/>
                </a:solidFill>
                <a:latin typeface="Arial"/>
                <a:cs typeface="Arial"/>
              </a:rPr>
              <a:t>damage </a:t>
            </a:r>
            <a:r>
              <a:rPr sz="1000" spc="5" dirty="0">
                <a:solidFill>
                  <a:prstClr val="white"/>
                </a:solidFill>
                <a:latin typeface="Arial"/>
                <a:cs typeface="Arial"/>
              </a:rPr>
              <a:t>price</a:t>
            </a:r>
            <a:r>
              <a:rPr sz="1000" dirty="0">
                <a:solidFill>
                  <a:prstClr val="white"/>
                </a:solidFill>
                <a:latin typeface="Arial"/>
                <a:cs typeface="Arial"/>
              </a:rPr>
              <a:t> </a:t>
            </a:r>
            <a:r>
              <a:rPr sz="1000" spc="10" dirty="0">
                <a:solidFill>
                  <a:prstClr val="white"/>
                </a:solidFill>
                <a:latin typeface="Arial"/>
                <a:cs typeface="Arial"/>
              </a:rPr>
              <a:t>written</a:t>
            </a:r>
            <a:r>
              <a:rPr sz="1000" dirty="0">
                <a:solidFill>
                  <a:prstClr val="white"/>
                </a:solidFill>
                <a:latin typeface="Arial"/>
                <a:cs typeface="Arial"/>
              </a:rPr>
              <a:t> in the </a:t>
            </a:r>
            <a:r>
              <a:rPr sz="1000" spc="5" dirty="0">
                <a:solidFill>
                  <a:prstClr val="white"/>
                </a:solidFill>
                <a:latin typeface="Arial"/>
                <a:cs typeface="Arial"/>
              </a:rPr>
              <a:t>inspection</a:t>
            </a:r>
            <a:r>
              <a:rPr sz="1000" dirty="0">
                <a:solidFill>
                  <a:prstClr val="white"/>
                </a:solidFill>
                <a:latin typeface="Arial"/>
                <a:cs typeface="Arial"/>
              </a:rPr>
              <a:t> summary </a:t>
            </a:r>
            <a:r>
              <a:rPr sz="1000" spc="-5" dirty="0">
                <a:solidFill>
                  <a:prstClr val="white"/>
                </a:solidFill>
                <a:latin typeface="Arial"/>
                <a:cs typeface="Arial"/>
              </a:rPr>
              <a:t>unless</a:t>
            </a:r>
            <a:r>
              <a:rPr sz="1000" dirty="0">
                <a:solidFill>
                  <a:prstClr val="white"/>
                </a:solidFill>
                <a:latin typeface="Arial"/>
                <a:cs typeface="Arial"/>
              </a:rPr>
              <a:t> the</a:t>
            </a:r>
            <a:r>
              <a:rPr sz="1000" spc="-20" dirty="0">
                <a:solidFill>
                  <a:prstClr val="white"/>
                </a:solidFill>
                <a:latin typeface="Arial"/>
                <a:cs typeface="Arial"/>
              </a:rPr>
              <a:t>r</a:t>
            </a:r>
            <a:r>
              <a:rPr sz="1000" spc="-25" dirty="0">
                <a:solidFill>
                  <a:prstClr val="white"/>
                </a:solidFill>
                <a:latin typeface="Arial"/>
                <a:cs typeface="Arial"/>
              </a:rPr>
              <a:t>e</a:t>
            </a:r>
            <a:r>
              <a:rPr sz="1000" dirty="0">
                <a:solidFill>
                  <a:prstClr val="white"/>
                </a:solidFill>
                <a:latin typeface="Arial"/>
                <a:cs typeface="Arial"/>
              </a:rPr>
              <a:t> is </a:t>
            </a:r>
            <a:r>
              <a:rPr lang="en-US" sz="1000" spc="20" dirty="0" smtClean="0">
                <a:solidFill>
                  <a:prstClr val="white"/>
                </a:solidFill>
                <a:latin typeface="Arial"/>
                <a:cs typeface="Arial"/>
              </a:rPr>
              <a:t>reasonable</a:t>
            </a:r>
            <a:r>
              <a:rPr sz="1000" dirty="0" smtClean="0">
                <a:solidFill>
                  <a:prstClr val="white"/>
                </a:solidFill>
                <a:latin typeface="Arial"/>
                <a:cs typeface="Arial"/>
              </a:rPr>
              <a:t> </a:t>
            </a:r>
            <a:r>
              <a:rPr sz="1000" spc="-10" dirty="0">
                <a:solidFill>
                  <a:prstClr val="white"/>
                </a:solidFill>
                <a:latin typeface="Arial"/>
                <a:cs typeface="Arial"/>
              </a:rPr>
              <a:t>cause</a:t>
            </a:r>
            <a:r>
              <a:rPr sz="1000" spc="-5" dirty="0">
                <a:solidFill>
                  <a:prstClr val="white"/>
                </a:solidFill>
                <a:latin typeface="Arial"/>
                <a:cs typeface="Arial"/>
              </a:rPr>
              <a:t> </a:t>
            </a:r>
            <a:r>
              <a:rPr sz="1000" spc="25" dirty="0">
                <a:solidFill>
                  <a:prstClr val="white"/>
                </a:solidFill>
                <a:latin typeface="Arial"/>
                <a:cs typeface="Arial"/>
              </a:rPr>
              <a:t>to</a:t>
            </a:r>
            <a:r>
              <a:rPr sz="1000" dirty="0">
                <a:solidFill>
                  <a:prstClr val="white"/>
                </a:solidFill>
                <a:latin typeface="Arial"/>
                <a:cs typeface="Arial"/>
              </a:rPr>
              <a:t> </a:t>
            </a:r>
            <a:r>
              <a:rPr sz="1000" spc="5" dirty="0">
                <a:solidFill>
                  <a:prstClr val="white"/>
                </a:solidFill>
                <a:latin typeface="Arial"/>
                <a:cs typeface="Arial"/>
              </a:rPr>
              <a:t>supplement</a:t>
            </a:r>
            <a:r>
              <a:rPr sz="1000" spc="5" dirty="0" smtClean="0">
                <a:solidFill>
                  <a:prstClr val="white"/>
                </a:solidFill>
                <a:latin typeface="Arial"/>
                <a:cs typeface="Arial"/>
              </a:rPr>
              <a:t>.</a:t>
            </a:r>
            <a:r>
              <a:rPr lang="en-US" sz="1000" spc="5" dirty="0" smtClean="0">
                <a:solidFill>
                  <a:prstClr val="white"/>
                </a:solidFill>
                <a:latin typeface="Arial"/>
                <a:cs typeface="Arial"/>
              </a:rPr>
              <a:t>)</a:t>
            </a:r>
          </a:p>
          <a:p>
            <a:pPr marL="12700" marR="61594">
              <a:lnSpc>
                <a:spcPct val="108300"/>
              </a:lnSpc>
            </a:pPr>
            <a:endParaRPr lang="en-US" sz="1000" b="1" spc="-20" dirty="0">
              <a:solidFill>
                <a:prstClr val="white"/>
              </a:solidFill>
              <a:latin typeface="Arial"/>
              <a:cs typeface="Arial"/>
            </a:endParaRPr>
          </a:p>
          <a:p>
            <a:pPr marL="12700" marR="61594">
              <a:lnSpc>
                <a:spcPct val="108300"/>
              </a:lnSpc>
            </a:pPr>
            <a:r>
              <a:rPr sz="1000" b="1" spc="-20" dirty="0" smtClean="0">
                <a:solidFill>
                  <a:prstClr val="white"/>
                </a:solidFill>
                <a:latin typeface="Arial"/>
                <a:cs typeface="Arial"/>
              </a:rPr>
              <a:t>Also</a:t>
            </a:r>
            <a:r>
              <a:rPr sz="1000" b="1" spc="-20" dirty="0">
                <a:solidFill>
                  <a:prstClr val="white"/>
                </a:solidFill>
                <a:latin typeface="Arial"/>
                <a:cs typeface="Arial"/>
              </a:rPr>
              <a:t>,</a:t>
            </a:r>
            <a:r>
              <a:rPr sz="1000" b="1" dirty="0">
                <a:solidFill>
                  <a:prstClr val="white"/>
                </a:solidFill>
                <a:latin typeface="Arial"/>
                <a:cs typeface="Arial"/>
              </a:rPr>
              <a:t> </a:t>
            </a:r>
            <a:r>
              <a:rPr sz="1000" b="1" spc="-15" dirty="0">
                <a:solidFill>
                  <a:prstClr val="white"/>
                </a:solidFill>
                <a:latin typeface="Arial"/>
                <a:cs typeface="Arial"/>
              </a:rPr>
              <a:t>avoid</a:t>
            </a:r>
            <a:r>
              <a:rPr sz="1000" b="1" dirty="0">
                <a:solidFill>
                  <a:prstClr val="white"/>
                </a:solidFill>
                <a:latin typeface="Arial"/>
                <a:cs typeface="Arial"/>
              </a:rPr>
              <a:t> contractors who o</a:t>
            </a:r>
            <a:r>
              <a:rPr sz="1000" b="1" spc="-20" dirty="0">
                <a:solidFill>
                  <a:prstClr val="white"/>
                </a:solidFill>
                <a:latin typeface="Arial"/>
                <a:cs typeface="Arial"/>
              </a:rPr>
              <a:t>f</a:t>
            </a:r>
            <a:r>
              <a:rPr sz="1000" b="1" dirty="0">
                <a:solidFill>
                  <a:prstClr val="white"/>
                </a:solidFill>
                <a:latin typeface="Arial"/>
                <a:cs typeface="Arial"/>
              </a:rPr>
              <a:t>fer </a:t>
            </a:r>
            <a:r>
              <a:rPr sz="1000" b="1" spc="5" dirty="0">
                <a:solidFill>
                  <a:prstClr val="white"/>
                </a:solidFill>
                <a:latin typeface="Arial"/>
                <a:cs typeface="Arial"/>
              </a:rPr>
              <a:t>to </a:t>
            </a:r>
            <a:r>
              <a:rPr sz="1000" b="1" spc="-10" dirty="0">
                <a:solidFill>
                  <a:prstClr val="white"/>
                </a:solidFill>
                <a:latin typeface="Arial"/>
                <a:cs typeface="Arial"/>
              </a:rPr>
              <a:t>save</a:t>
            </a:r>
            <a:r>
              <a:rPr sz="1000" b="1" dirty="0">
                <a:solidFill>
                  <a:prstClr val="white"/>
                </a:solidFill>
                <a:latin typeface="Arial"/>
                <a:cs typeface="Arial"/>
              </a:rPr>
              <a:t> or </a:t>
            </a:r>
            <a:r>
              <a:rPr sz="1000" b="1" spc="-20" dirty="0">
                <a:solidFill>
                  <a:prstClr val="white"/>
                </a:solidFill>
                <a:latin typeface="Arial"/>
                <a:cs typeface="Arial"/>
              </a:rPr>
              <a:t>r</a:t>
            </a:r>
            <a:r>
              <a:rPr sz="1000" b="1" spc="5" dirty="0">
                <a:solidFill>
                  <a:prstClr val="white"/>
                </a:solidFill>
                <a:latin typeface="Arial"/>
                <a:cs typeface="Arial"/>
              </a:rPr>
              <a:t>educe</a:t>
            </a:r>
            <a:r>
              <a:rPr sz="1000" b="1" dirty="0">
                <a:solidFill>
                  <a:prstClr val="white"/>
                </a:solidFill>
                <a:latin typeface="Arial"/>
                <a:cs typeface="Arial"/>
              </a:rPr>
              <a:t> </a:t>
            </a:r>
            <a:r>
              <a:rPr sz="1000" b="1" spc="-20" dirty="0">
                <a:solidFill>
                  <a:prstClr val="white"/>
                </a:solidFill>
                <a:latin typeface="Arial"/>
                <a:cs typeface="Arial"/>
              </a:rPr>
              <a:t>your</a:t>
            </a:r>
            <a:r>
              <a:rPr sz="1000" b="1" dirty="0">
                <a:solidFill>
                  <a:prstClr val="white"/>
                </a:solidFill>
                <a:latin typeface="Arial"/>
                <a:cs typeface="Arial"/>
              </a:rPr>
              <a:t> deductible </a:t>
            </a:r>
            <a:r>
              <a:rPr sz="1000" b="1" spc="-15" dirty="0">
                <a:solidFill>
                  <a:prstClr val="white"/>
                </a:solidFill>
                <a:latin typeface="Arial"/>
                <a:cs typeface="Arial"/>
              </a:rPr>
              <a:t>—saving</a:t>
            </a:r>
            <a:r>
              <a:rPr sz="1000" b="1" dirty="0">
                <a:solidFill>
                  <a:prstClr val="white"/>
                </a:solidFill>
                <a:latin typeface="Arial"/>
                <a:cs typeface="Arial"/>
              </a:rPr>
              <a:t> or </a:t>
            </a:r>
            <a:r>
              <a:rPr sz="1000" b="1" spc="-20" dirty="0">
                <a:solidFill>
                  <a:prstClr val="white"/>
                </a:solidFill>
                <a:latin typeface="Arial"/>
                <a:cs typeface="Arial"/>
              </a:rPr>
              <a:t>r</a:t>
            </a:r>
            <a:r>
              <a:rPr sz="1000" b="1" spc="-10" dirty="0">
                <a:solidFill>
                  <a:prstClr val="white"/>
                </a:solidFill>
                <a:latin typeface="Arial"/>
                <a:cs typeface="Arial"/>
              </a:rPr>
              <a:t>educing</a:t>
            </a:r>
            <a:r>
              <a:rPr sz="1000" b="1" dirty="0">
                <a:solidFill>
                  <a:prstClr val="white"/>
                </a:solidFill>
                <a:latin typeface="Arial"/>
                <a:cs typeface="Arial"/>
              </a:rPr>
              <a:t> </a:t>
            </a:r>
            <a:r>
              <a:rPr sz="1000" b="1" spc="-5" dirty="0">
                <a:solidFill>
                  <a:prstClr val="white"/>
                </a:solidFill>
                <a:latin typeface="Arial"/>
                <a:cs typeface="Arial"/>
              </a:rPr>
              <a:t>deductibles</a:t>
            </a:r>
            <a:r>
              <a:rPr sz="1000" b="1" dirty="0">
                <a:solidFill>
                  <a:prstClr val="white"/>
                </a:solidFill>
                <a:latin typeface="Arial"/>
                <a:cs typeface="Arial"/>
              </a:rPr>
              <a:t> for </a:t>
            </a:r>
            <a:r>
              <a:rPr sz="1000" b="1" spc="15" dirty="0">
                <a:solidFill>
                  <a:prstClr val="white"/>
                </a:solidFill>
                <a:latin typeface="Arial"/>
                <a:cs typeface="Arial"/>
              </a:rPr>
              <a:t>a</a:t>
            </a:r>
            <a:r>
              <a:rPr sz="1000" b="1" dirty="0">
                <a:solidFill>
                  <a:prstClr val="white"/>
                </a:solidFill>
                <a:latin typeface="Arial"/>
                <a:cs typeface="Arial"/>
              </a:rPr>
              <a:t> customer </a:t>
            </a:r>
            <a:r>
              <a:rPr sz="1000" b="1" spc="-25" dirty="0">
                <a:solidFill>
                  <a:prstClr val="white"/>
                </a:solidFill>
                <a:latin typeface="Arial"/>
                <a:cs typeface="Arial"/>
              </a:rPr>
              <a:t>is</a:t>
            </a:r>
            <a:r>
              <a:rPr sz="1000" b="1" spc="-15" dirty="0">
                <a:solidFill>
                  <a:prstClr val="white"/>
                </a:solidFill>
                <a:latin typeface="Arial"/>
                <a:cs typeface="Arial"/>
              </a:rPr>
              <a:t> </a:t>
            </a:r>
            <a:r>
              <a:rPr sz="1000" b="1" spc="-10" dirty="0">
                <a:solidFill>
                  <a:prstClr val="white"/>
                </a:solidFill>
                <a:latin typeface="Arial"/>
                <a:cs typeface="Arial"/>
              </a:rPr>
              <a:t>illegal</a:t>
            </a:r>
            <a:r>
              <a:rPr sz="1000" b="1" dirty="0">
                <a:solidFill>
                  <a:prstClr val="white"/>
                </a:solidFill>
                <a:latin typeface="Arial"/>
                <a:cs typeface="Arial"/>
              </a:rPr>
              <a:t> </a:t>
            </a:r>
            <a:r>
              <a:rPr sz="1000" b="1" spc="-10" dirty="0">
                <a:solidFill>
                  <a:prstClr val="white"/>
                </a:solidFill>
                <a:latin typeface="Arial"/>
                <a:cs typeface="Arial"/>
              </a:rPr>
              <a:t>under</a:t>
            </a:r>
            <a:r>
              <a:rPr sz="1000" b="1" dirty="0">
                <a:solidFill>
                  <a:prstClr val="white"/>
                </a:solidFill>
                <a:latin typeface="Arial"/>
                <a:cs typeface="Arial"/>
              </a:rPr>
              <a:t> </a:t>
            </a:r>
            <a:r>
              <a:rPr sz="1000" b="1" spc="-114" dirty="0">
                <a:solidFill>
                  <a:prstClr val="white"/>
                </a:solidFill>
                <a:latin typeface="Arial"/>
                <a:cs typeface="Arial"/>
              </a:rPr>
              <a:t>T</a:t>
            </a:r>
            <a:r>
              <a:rPr sz="1000" b="1" spc="-10" dirty="0">
                <a:solidFill>
                  <a:prstClr val="white"/>
                </a:solidFill>
                <a:latin typeface="Arial"/>
                <a:cs typeface="Arial"/>
              </a:rPr>
              <a:t>exas</a:t>
            </a:r>
            <a:r>
              <a:rPr sz="1000" b="1" dirty="0">
                <a:solidFill>
                  <a:prstClr val="white"/>
                </a:solidFill>
                <a:latin typeface="Arial"/>
                <a:cs typeface="Arial"/>
              </a:rPr>
              <a:t> </a:t>
            </a:r>
            <a:r>
              <a:rPr sz="1000" b="1" spc="-10" dirty="0">
                <a:solidFill>
                  <a:prstClr val="white"/>
                </a:solidFill>
                <a:latin typeface="Arial"/>
                <a:cs typeface="Arial"/>
              </a:rPr>
              <a:t>law!</a:t>
            </a:r>
            <a:endParaRPr sz="1000" dirty="0">
              <a:solidFill>
                <a:prstClr val="white"/>
              </a:solidFill>
              <a:latin typeface="Arial"/>
              <a:cs typeface="Arial"/>
            </a:endParaRPr>
          </a:p>
          <a:p>
            <a:endParaRPr sz="1000" dirty="0">
              <a:solidFill>
                <a:prstClr val="black"/>
              </a:solidFill>
              <a:latin typeface="Times New Roman"/>
              <a:cs typeface="Times New Roman"/>
            </a:endParaRPr>
          </a:p>
          <a:p>
            <a:pPr>
              <a:spcBef>
                <a:spcPts val="27"/>
              </a:spcBef>
            </a:pPr>
            <a:endParaRPr sz="1150" dirty="0">
              <a:solidFill>
                <a:prstClr val="black"/>
              </a:solidFill>
              <a:latin typeface="Times New Roman"/>
              <a:cs typeface="Times New Roman"/>
            </a:endParaRPr>
          </a:p>
          <a:p>
            <a:pPr marL="12700"/>
            <a:r>
              <a:rPr sz="1200" b="1" dirty="0">
                <a:solidFill>
                  <a:srgbClr val="EC5C13"/>
                </a:solidFill>
                <a:latin typeface="Arial"/>
                <a:cs typeface="Arial"/>
              </a:rPr>
              <a:t>Step </a:t>
            </a:r>
            <a:r>
              <a:rPr sz="1200" b="1" spc="-40" dirty="0">
                <a:solidFill>
                  <a:srgbClr val="EC5C13"/>
                </a:solidFill>
                <a:latin typeface="Arial"/>
                <a:cs typeface="Arial"/>
              </a:rPr>
              <a:t>4: </a:t>
            </a:r>
            <a:r>
              <a:rPr sz="1200" b="1" spc="-10" dirty="0">
                <a:solidFill>
                  <a:srgbClr val="EC5C13"/>
                </a:solidFill>
                <a:latin typeface="Arial"/>
                <a:cs typeface="Arial"/>
              </a:rPr>
              <a:t>Schedule </a:t>
            </a:r>
            <a:r>
              <a:rPr sz="1200" b="1" spc="20" dirty="0">
                <a:solidFill>
                  <a:srgbClr val="EC5C13"/>
                </a:solidFill>
                <a:latin typeface="Arial"/>
                <a:cs typeface="Arial"/>
              </a:rPr>
              <a:t>a </a:t>
            </a:r>
            <a:r>
              <a:rPr sz="1200" b="1" spc="-10" dirty="0">
                <a:solidFill>
                  <a:srgbClr val="EC5C13"/>
                </a:solidFill>
                <a:latin typeface="Arial"/>
                <a:cs typeface="Arial"/>
              </a:rPr>
              <a:t>Construction </a:t>
            </a:r>
            <a:r>
              <a:rPr sz="1200" b="1" spc="15" dirty="0">
                <a:solidFill>
                  <a:srgbClr val="EC5C13"/>
                </a:solidFill>
                <a:latin typeface="Arial"/>
                <a:cs typeface="Arial"/>
              </a:rPr>
              <a:t>Date and </a:t>
            </a:r>
            <a:r>
              <a:rPr sz="1200" b="1" spc="-20" dirty="0">
                <a:solidFill>
                  <a:srgbClr val="EC5C13"/>
                </a:solidFill>
                <a:latin typeface="Arial"/>
                <a:cs typeface="Arial"/>
              </a:rPr>
              <a:t>Sign your </a:t>
            </a:r>
            <a:r>
              <a:rPr sz="1200" b="1" spc="5" dirty="0">
                <a:solidFill>
                  <a:srgbClr val="EC5C13"/>
                </a:solidFill>
                <a:latin typeface="Arial"/>
                <a:cs typeface="Arial"/>
              </a:rPr>
              <a:t>Contract</a:t>
            </a:r>
            <a:endParaRPr sz="1200" dirty="0">
              <a:solidFill>
                <a:prstClr val="black"/>
              </a:solidFill>
              <a:latin typeface="Arial"/>
              <a:cs typeface="Arial"/>
            </a:endParaRPr>
          </a:p>
          <a:p>
            <a:pPr marL="12700" marR="62865">
              <a:lnSpc>
                <a:spcPts val="1300"/>
              </a:lnSpc>
              <a:spcBef>
                <a:spcPts val="20"/>
              </a:spcBef>
            </a:pPr>
            <a:r>
              <a:rPr sz="1000" b="1" dirty="0">
                <a:solidFill>
                  <a:srgbClr val="1F497D"/>
                </a:solidFill>
                <a:latin typeface="Arial"/>
                <a:cs typeface="Arial"/>
              </a:rPr>
              <a:t>Once </a:t>
            </a:r>
            <a:r>
              <a:rPr sz="1000" b="1" spc="5" dirty="0">
                <a:solidFill>
                  <a:srgbClr val="1F497D"/>
                </a:solidFill>
                <a:latin typeface="Arial"/>
                <a:cs typeface="Arial"/>
              </a:rPr>
              <a:t>the </a:t>
            </a:r>
            <a:r>
              <a:rPr sz="1000" b="1" spc="-10" dirty="0">
                <a:solidFill>
                  <a:srgbClr val="1F497D"/>
                </a:solidFill>
                <a:latin typeface="Arial"/>
                <a:cs typeface="Arial"/>
              </a:rPr>
              <a:t>insurance assesses </a:t>
            </a:r>
            <a:r>
              <a:rPr sz="1000" b="1" spc="5" dirty="0">
                <a:solidFill>
                  <a:srgbClr val="1F497D"/>
                </a:solidFill>
                <a:latin typeface="Arial"/>
                <a:cs typeface="Arial"/>
              </a:rPr>
              <a:t>the damage and ag</a:t>
            </a:r>
            <a:r>
              <a:rPr sz="1000" b="1" spc="-20" dirty="0">
                <a:solidFill>
                  <a:srgbClr val="1F497D"/>
                </a:solidFill>
                <a:latin typeface="Arial"/>
                <a:cs typeface="Arial"/>
              </a:rPr>
              <a:t>r</a:t>
            </a:r>
            <a:r>
              <a:rPr sz="1000" b="1" spc="5" dirty="0">
                <a:solidFill>
                  <a:srgbClr val="1F497D"/>
                </a:solidFill>
                <a:latin typeface="Arial"/>
                <a:cs typeface="Arial"/>
              </a:rPr>
              <a:t>ees</a:t>
            </a:r>
            <a:r>
              <a:rPr sz="1000" b="1" dirty="0">
                <a:solidFill>
                  <a:srgbClr val="1F497D"/>
                </a:solidFill>
                <a:latin typeface="Arial"/>
                <a:cs typeface="Arial"/>
              </a:rPr>
              <a:t> </a:t>
            </a:r>
            <a:r>
              <a:rPr sz="1000" b="1" spc="5" dirty="0">
                <a:solidFill>
                  <a:srgbClr val="1F497D"/>
                </a:solidFill>
                <a:latin typeface="Arial"/>
                <a:cs typeface="Arial"/>
              </a:rPr>
              <a:t>to</a:t>
            </a:r>
            <a:r>
              <a:rPr sz="1000" b="1" dirty="0">
                <a:solidFill>
                  <a:srgbClr val="1F497D"/>
                </a:solidFill>
                <a:latin typeface="Arial"/>
                <a:cs typeface="Arial"/>
              </a:rPr>
              <a:t> </a:t>
            </a:r>
            <a:r>
              <a:rPr sz="1000" b="1" spc="-15" dirty="0">
                <a:solidFill>
                  <a:srgbClr val="1F497D"/>
                </a:solidFill>
                <a:latin typeface="Arial"/>
                <a:cs typeface="Arial"/>
              </a:rPr>
              <a:t>pay</a:t>
            </a:r>
            <a:r>
              <a:rPr sz="1000" b="1" dirty="0">
                <a:solidFill>
                  <a:srgbClr val="1F497D"/>
                </a:solidFill>
                <a:latin typeface="Arial"/>
                <a:cs typeface="Arial"/>
              </a:rPr>
              <a:t> </a:t>
            </a:r>
            <a:r>
              <a:rPr sz="1000" b="1" spc="5" dirty="0">
                <a:solidFill>
                  <a:srgbClr val="1F497D"/>
                </a:solidFill>
                <a:latin typeface="Arial"/>
                <a:cs typeface="Arial"/>
              </a:rPr>
              <a:t>the</a:t>
            </a:r>
            <a:r>
              <a:rPr sz="1000" b="1" dirty="0">
                <a:solidFill>
                  <a:srgbClr val="1F497D"/>
                </a:solidFill>
                <a:latin typeface="Arial"/>
                <a:cs typeface="Arial"/>
              </a:rPr>
              <a:t> claim, </a:t>
            </a:r>
            <a:r>
              <a:rPr sz="1000" b="1" spc="-10" dirty="0">
                <a:solidFill>
                  <a:srgbClr val="1F497D"/>
                </a:solidFill>
                <a:latin typeface="Arial"/>
                <a:cs typeface="Arial"/>
              </a:rPr>
              <a:t>schedule</a:t>
            </a:r>
            <a:r>
              <a:rPr sz="1000" b="1" dirty="0">
                <a:solidFill>
                  <a:srgbClr val="1F497D"/>
                </a:solidFill>
                <a:latin typeface="Arial"/>
                <a:cs typeface="Arial"/>
              </a:rPr>
              <a:t> </a:t>
            </a:r>
            <a:r>
              <a:rPr sz="1000" b="1" spc="15" dirty="0">
                <a:solidFill>
                  <a:srgbClr val="1F497D"/>
                </a:solidFill>
                <a:latin typeface="Arial"/>
                <a:cs typeface="Arial"/>
              </a:rPr>
              <a:t>a</a:t>
            </a:r>
            <a:r>
              <a:rPr sz="1000" b="1" spc="5" dirty="0">
                <a:solidFill>
                  <a:srgbClr val="1F497D"/>
                </a:solidFill>
                <a:latin typeface="Arial"/>
                <a:cs typeface="Arial"/>
              </a:rPr>
              <a:t> </a:t>
            </a:r>
            <a:r>
              <a:rPr sz="1000" b="1" spc="10" dirty="0">
                <a:solidFill>
                  <a:srgbClr val="1F497D"/>
                </a:solidFill>
                <a:latin typeface="Arial"/>
                <a:cs typeface="Arial"/>
              </a:rPr>
              <a:t>date</a:t>
            </a:r>
            <a:r>
              <a:rPr sz="1000" b="1" dirty="0">
                <a:solidFill>
                  <a:srgbClr val="1F497D"/>
                </a:solidFill>
                <a:latin typeface="Arial"/>
                <a:cs typeface="Arial"/>
              </a:rPr>
              <a:t> for </a:t>
            </a:r>
            <a:r>
              <a:rPr sz="1000" b="1" spc="-5" dirty="0">
                <a:solidFill>
                  <a:srgbClr val="1F497D"/>
                </a:solidFill>
                <a:latin typeface="Arial"/>
                <a:cs typeface="Arial"/>
              </a:rPr>
              <a:t>construction</a:t>
            </a:r>
            <a:r>
              <a:rPr sz="1000" b="1" dirty="0">
                <a:solidFill>
                  <a:srgbClr val="1F497D"/>
                </a:solidFill>
                <a:latin typeface="Arial"/>
                <a:cs typeface="Arial"/>
              </a:rPr>
              <a:t> and </a:t>
            </a:r>
            <a:r>
              <a:rPr sz="1000" b="1" spc="-20" dirty="0">
                <a:solidFill>
                  <a:srgbClr val="1F497D"/>
                </a:solidFill>
                <a:latin typeface="Arial"/>
                <a:cs typeface="Arial"/>
              </a:rPr>
              <a:t>sign</a:t>
            </a:r>
            <a:r>
              <a:rPr sz="1000" b="1" dirty="0">
                <a:solidFill>
                  <a:srgbClr val="1F497D"/>
                </a:solidFill>
                <a:latin typeface="Arial"/>
                <a:cs typeface="Arial"/>
              </a:rPr>
              <a:t> </a:t>
            </a:r>
            <a:r>
              <a:rPr sz="1000" b="1" spc="-20" dirty="0">
                <a:solidFill>
                  <a:srgbClr val="1F497D"/>
                </a:solidFill>
                <a:latin typeface="Arial"/>
                <a:cs typeface="Arial"/>
              </a:rPr>
              <a:t>your</a:t>
            </a:r>
            <a:r>
              <a:rPr sz="1000" b="1" dirty="0">
                <a:solidFill>
                  <a:srgbClr val="1F497D"/>
                </a:solidFill>
                <a:latin typeface="Arial"/>
                <a:cs typeface="Arial"/>
              </a:rPr>
              <a:t> </a:t>
            </a:r>
            <a:r>
              <a:rPr sz="1000" b="1" spc="5" dirty="0">
                <a:solidFill>
                  <a:srgbClr val="1F497D"/>
                </a:solidFill>
                <a:latin typeface="Arial"/>
                <a:cs typeface="Arial"/>
              </a:rPr>
              <a:t>contract</a:t>
            </a:r>
            <a:endParaRPr sz="1000" dirty="0">
              <a:solidFill>
                <a:srgbClr val="1F497D"/>
              </a:solidFill>
              <a:latin typeface="Arial"/>
              <a:cs typeface="Arial"/>
            </a:endParaRPr>
          </a:p>
          <a:p>
            <a:pPr>
              <a:spcBef>
                <a:spcPts val="33"/>
              </a:spcBef>
            </a:pPr>
            <a:endParaRPr sz="1050" dirty="0">
              <a:solidFill>
                <a:prstClr val="black"/>
              </a:solidFill>
              <a:latin typeface="Times New Roman"/>
              <a:cs typeface="Times New Roman"/>
            </a:endParaRPr>
          </a:p>
          <a:p>
            <a:pPr marL="12700" marR="57785" algn="just">
              <a:lnSpc>
                <a:spcPct val="108300"/>
              </a:lnSpc>
            </a:pPr>
            <a:r>
              <a:rPr sz="1000" dirty="0">
                <a:solidFill>
                  <a:prstClr val="white"/>
                </a:solidFill>
                <a:latin typeface="Arial"/>
                <a:cs typeface="Arial"/>
              </a:rPr>
              <a:t>Once the </a:t>
            </a:r>
            <a:r>
              <a:rPr sz="1000" spc="-5" dirty="0">
                <a:solidFill>
                  <a:prstClr val="white"/>
                </a:solidFill>
                <a:latin typeface="Arial"/>
                <a:cs typeface="Arial"/>
              </a:rPr>
              <a:t>insurance </a:t>
            </a:r>
            <a:r>
              <a:rPr sz="1000" spc="10" dirty="0">
                <a:solidFill>
                  <a:prstClr val="white"/>
                </a:solidFill>
                <a:latin typeface="Arial"/>
                <a:cs typeface="Arial"/>
              </a:rPr>
              <a:t>company </a:t>
            </a:r>
            <a:r>
              <a:rPr sz="1000" spc="-10" dirty="0">
                <a:solidFill>
                  <a:prstClr val="white"/>
                </a:solidFill>
                <a:latin typeface="Arial"/>
                <a:cs typeface="Arial"/>
              </a:rPr>
              <a:t>ag</a:t>
            </a:r>
            <a:r>
              <a:rPr sz="1000" spc="-25" dirty="0">
                <a:solidFill>
                  <a:prstClr val="white"/>
                </a:solidFill>
                <a:latin typeface="Arial"/>
                <a:cs typeface="Arial"/>
              </a:rPr>
              <a:t>r</a:t>
            </a:r>
            <a:r>
              <a:rPr sz="1000" spc="-20" dirty="0">
                <a:solidFill>
                  <a:prstClr val="white"/>
                </a:solidFill>
                <a:latin typeface="Arial"/>
                <a:cs typeface="Arial"/>
              </a:rPr>
              <a:t>ees</a:t>
            </a:r>
            <a:r>
              <a:rPr sz="1000" dirty="0">
                <a:solidFill>
                  <a:prstClr val="white"/>
                </a:solidFill>
                <a:latin typeface="Arial"/>
                <a:cs typeface="Arial"/>
              </a:rPr>
              <a:t> </a:t>
            </a:r>
            <a:r>
              <a:rPr sz="1000" spc="25" dirty="0">
                <a:solidFill>
                  <a:prstClr val="white"/>
                </a:solidFill>
                <a:latin typeface="Arial"/>
                <a:cs typeface="Arial"/>
              </a:rPr>
              <a:t>to</a:t>
            </a:r>
            <a:r>
              <a:rPr sz="1000" dirty="0">
                <a:solidFill>
                  <a:prstClr val="white"/>
                </a:solidFill>
                <a:latin typeface="Arial"/>
                <a:cs typeface="Arial"/>
              </a:rPr>
              <a:t> </a:t>
            </a:r>
            <a:r>
              <a:rPr sz="1000" spc="5" dirty="0">
                <a:solidFill>
                  <a:prstClr val="white"/>
                </a:solidFill>
                <a:latin typeface="Arial"/>
                <a:cs typeface="Arial"/>
              </a:rPr>
              <a:t>pay</a:t>
            </a:r>
            <a:r>
              <a:rPr sz="1000" dirty="0">
                <a:solidFill>
                  <a:prstClr val="white"/>
                </a:solidFill>
                <a:latin typeface="Arial"/>
                <a:cs typeface="Arial"/>
              </a:rPr>
              <a:t> the </a:t>
            </a:r>
            <a:r>
              <a:rPr sz="1000" dirty="0" smtClean="0">
                <a:solidFill>
                  <a:prstClr val="white"/>
                </a:solidFill>
                <a:latin typeface="Arial"/>
                <a:cs typeface="Arial"/>
              </a:rPr>
              <a:t>claim,</a:t>
            </a:r>
            <a:r>
              <a:rPr lang="en-US" sz="1000" dirty="0" smtClean="0">
                <a:solidFill>
                  <a:prstClr val="white"/>
                </a:solidFill>
                <a:latin typeface="Arial"/>
                <a:cs typeface="Arial"/>
              </a:rPr>
              <a:t> w</a:t>
            </a:r>
            <a:r>
              <a:rPr sz="1000" spc="-25" dirty="0" smtClean="0">
                <a:solidFill>
                  <a:prstClr val="white"/>
                </a:solidFill>
                <a:latin typeface="Arial"/>
                <a:cs typeface="Arial"/>
              </a:rPr>
              <a:t>e</a:t>
            </a:r>
            <a:r>
              <a:rPr sz="1000" dirty="0" smtClean="0">
                <a:solidFill>
                  <a:prstClr val="white"/>
                </a:solidFill>
                <a:latin typeface="Arial"/>
                <a:cs typeface="Arial"/>
              </a:rPr>
              <a:t> </a:t>
            </a:r>
            <a:r>
              <a:rPr sz="1000" spc="5" dirty="0">
                <a:solidFill>
                  <a:prstClr val="white"/>
                </a:solidFill>
                <a:latin typeface="Arial"/>
                <a:cs typeface="Arial"/>
              </a:rPr>
              <a:t>will</a:t>
            </a:r>
            <a:r>
              <a:rPr sz="1000" dirty="0">
                <a:solidFill>
                  <a:prstClr val="white"/>
                </a:solidFill>
                <a:latin typeface="Arial"/>
                <a:cs typeface="Arial"/>
              </a:rPr>
              <a:t> </a:t>
            </a:r>
            <a:r>
              <a:rPr sz="1000" spc="15" dirty="0">
                <a:solidFill>
                  <a:prstClr val="white"/>
                </a:solidFill>
                <a:latin typeface="Arial"/>
                <a:cs typeface="Arial"/>
              </a:rPr>
              <a:t>work</a:t>
            </a:r>
            <a:r>
              <a:rPr sz="1000" dirty="0">
                <a:solidFill>
                  <a:prstClr val="white"/>
                </a:solidFill>
                <a:latin typeface="Arial"/>
                <a:cs typeface="Arial"/>
              </a:rPr>
              <a:t> diligently </a:t>
            </a:r>
            <a:r>
              <a:rPr sz="1000" spc="25" dirty="0">
                <a:solidFill>
                  <a:prstClr val="white"/>
                </a:solidFill>
                <a:latin typeface="Arial"/>
                <a:cs typeface="Arial"/>
              </a:rPr>
              <a:t>to</a:t>
            </a:r>
            <a:r>
              <a:rPr sz="1000" dirty="0">
                <a:solidFill>
                  <a:prstClr val="white"/>
                </a:solidFill>
                <a:latin typeface="Arial"/>
                <a:cs typeface="Arial"/>
              </a:rPr>
              <a:t> schedule the </a:t>
            </a:r>
            <a:r>
              <a:rPr sz="1000" spc="10" dirty="0">
                <a:solidFill>
                  <a:prstClr val="white"/>
                </a:solidFill>
                <a:latin typeface="Arial"/>
                <a:cs typeface="Arial"/>
              </a:rPr>
              <a:t>construction</a:t>
            </a:r>
            <a:r>
              <a:rPr sz="1000" dirty="0">
                <a:solidFill>
                  <a:prstClr val="white"/>
                </a:solidFill>
                <a:latin typeface="Arial"/>
                <a:cs typeface="Arial"/>
              </a:rPr>
              <a:t> </a:t>
            </a:r>
            <a:r>
              <a:rPr sz="1000" spc="5" dirty="0">
                <a:solidFill>
                  <a:prstClr val="white"/>
                </a:solidFill>
                <a:latin typeface="Arial"/>
                <a:cs typeface="Arial"/>
              </a:rPr>
              <a:t>on</a:t>
            </a:r>
            <a:r>
              <a:rPr sz="1000" dirty="0">
                <a:solidFill>
                  <a:prstClr val="white"/>
                </a:solidFill>
                <a:latin typeface="Arial"/>
                <a:cs typeface="Arial"/>
              </a:rPr>
              <a:t> </a:t>
            </a:r>
            <a:r>
              <a:rPr sz="1000" spc="-25" dirty="0">
                <a:solidFill>
                  <a:prstClr val="white"/>
                </a:solidFill>
                <a:latin typeface="Arial"/>
                <a:cs typeface="Arial"/>
              </a:rPr>
              <a:t>a</a:t>
            </a:r>
            <a:r>
              <a:rPr sz="1000" dirty="0">
                <a:solidFill>
                  <a:prstClr val="white"/>
                </a:solidFill>
                <a:latin typeface="Arial"/>
                <a:cs typeface="Arial"/>
              </a:rPr>
              <a:t> </a:t>
            </a:r>
            <a:r>
              <a:rPr sz="1000" spc="5" dirty="0">
                <a:solidFill>
                  <a:prstClr val="white"/>
                </a:solidFill>
                <a:latin typeface="Arial"/>
                <a:cs typeface="Arial"/>
              </a:rPr>
              <a:t>day</a:t>
            </a:r>
            <a:r>
              <a:rPr sz="1000" dirty="0">
                <a:solidFill>
                  <a:prstClr val="white"/>
                </a:solidFill>
                <a:latin typeface="Arial"/>
                <a:cs typeface="Arial"/>
              </a:rPr>
              <a:t> </a:t>
            </a:r>
            <a:r>
              <a:rPr sz="1000" spc="10" dirty="0">
                <a:solidFill>
                  <a:prstClr val="white"/>
                </a:solidFill>
                <a:latin typeface="Arial"/>
                <a:cs typeface="Arial"/>
              </a:rPr>
              <a:t>that</a:t>
            </a:r>
            <a:r>
              <a:rPr sz="1000" dirty="0">
                <a:solidFill>
                  <a:prstClr val="white"/>
                </a:solidFill>
                <a:latin typeface="Arial"/>
                <a:cs typeface="Arial"/>
              </a:rPr>
              <a:t> is convenient </a:t>
            </a:r>
            <a:r>
              <a:rPr sz="1000" spc="10" dirty="0">
                <a:solidFill>
                  <a:prstClr val="white"/>
                </a:solidFill>
                <a:latin typeface="Arial"/>
                <a:cs typeface="Arial"/>
              </a:rPr>
              <a:t>for</a:t>
            </a:r>
            <a:r>
              <a:rPr sz="1000" dirty="0">
                <a:solidFill>
                  <a:prstClr val="white"/>
                </a:solidFill>
                <a:latin typeface="Arial"/>
                <a:cs typeface="Arial"/>
              </a:rPr>
              <a:t> you. </a:t>
            </a:r>
            <a:r>
              <a:rPr sz="1000" spc="-30" dirty="0" smtClean="0">
                <a:solidFill>
                  <a:prstClr val="white"/>
                </a:solidFill>
                <a:latin typeface="Arial"/>
                <a:cs typeface="Arial"/>
              </a:rPr>
              <a:t>If</a:t>
            </a:r>
            <a:r>
              <a:rPr sz="1000" dirty="0" smtClean="0">
                <a:solidFill>
                  <a:prstClr val="white"/>
                </a:solidFill>
                <a:latin typeface="Arial"/>
                <a:cs typeface="Arial"/>
              </a:rPr>
              <a:t> </a:t>
            </a:r>
            <a:r>
              <a:rPr sz="1000" dirty="0">
                <a:solidFill>
                  <a:prstClr val="white"/>
                </a:solidFill>
                <a:latin typeface="Arial"/>
                <a:cs typeface="Arial"/>
              </a:rPr>
              <a:t>the </a:t>
            </a:r>
            <a:r>
              <a:rPr sz="1000" spc="-5" dirty="0">
                <a:solidFill>
                  <a:prstClr val="white"/>
                </a:solidFill>
                <a:latin typeface="Arial"/>
                <a:cs typeface="Arial"/>
              </a:rPr>
              <a:t>insurance</a:t>
            </a:r>
            <a:r>
              <a:rPr sz="1000" dirty="0">
                <a:solidFill>
                  <a:prstClr val="white"/>
                </a:solidFill>
                <a:latin typeface="Arial"/>
                <a:cs typeface="Arial"/>
              </a:rPr>
              <a:t> </a:t>
            </a:r>
            <a:r>
              <a:rPr sz="1000" spc="5" dirty="0">
                <a:solidFill>
                  <a:prstClr val="white"/>
                </a:solidFill>
                <a:latin typeface="Arial"/>
                <a:cs typeface="Arial"/>
              </a:rPr>
              <a:t>does</a:t>
            </a:r>
            <a:r>
              <a:rPr sz="1000" dirty="0">
                <a:solidFill>
                  <a:prstClr val="white"/>
                </a:solidFill>
                <a:latin typeface="Arial"/>
                <a:cs typeface="Arial"/>
              </a:rPr>
              <a:t> </a:t>
            </a:r>
            <a:r>
              <a:rPr sz="1000" spc="10" dirty="0">
                <a:solidFill>
                  <a:prstClr val="white"/>
                </a:solidFill>
                <a:latin typeface="Arial"/>
                <a:cs typeface="Arial"/>
              </a:rPr>
              <a:t>not</a:t>
            </a:r>
            <a:r>
              <a:rPr sz="1000" dirty="0">
                <a:solidFill>
                  <a:prstClr val="white"/>
                </a:solidFill>
                <a:latin typeface="Arial"/>
                <a:cs typeface="Arial"/>
              </a:rPr>
              <a:t> </a:t>
            </a:r>
            <a:r>
              <a:rPr sz="1000" spc="-10" dirty="0">
                <a:solidFill>
                  <a:prstClr val="white"/>
                </a:solidFill>
                <a:latin typeface="Arial"/>
                <a:cs typeface="Arial"/>
              </a:rPr>
              <a:t>ag</a:t>
            </a:r>
            <a:r>
              <a:rPr sz="1000" spc="-25" dirty="0">
                <a:solidFill>
                  <a:prstClr val="white"/>
                </a:solidFill>
                <a:latin typeface="Arial"/>
                <a:cs typeface="Arial"/>
              </a:rPr>
              <a:t>ree</a:t>
            </a:r>
            <a:r>
              <a:rPr sz="1000" dirty="0">
                <a:solidFill>
                  <a:prstClr val="white"/>
                </a:solidFill>
                <a:latin typeface="Arial"/>
                <a:cs typeface="Arial"/>
              </a:rPr>
              <a:t> </a:t>
            </a:r>
            <a:r>
              <a:rPr sz="1000" spc="25" dirty="0">
                <a:solidFill>
                  <a:prstClr val="white"/>
                </a:solidFill>
                <a:latin typeface="Arial"/>
                <a:cs typeface="Arial"/>
              </a:rPr>
              <a:t>to</a:t>
            </a:r>
            <a:r>
              <a:rPr sz="1000" dirty="0">
                <a:solidFill>
                  <a:prstClr val="white"/>
                </a:solidFill>
                <a:latin typeface="Arial"/>
                <a:cs typeface="Arial"/>
              </a:rPr>
              <a:t> </a:t>
            </a:r>
            <a:r>
              <a:rPr sz="1000" spc="5" dirty="0">
                <a:solidFill>
                  <a:prstClr val="white"/>
                </a:solidFill>
                <a:latin typeface="Arial"/>
                <a:cs typeface="Arial"/>
              </a:rPr>
              <a:t>pay</a:t>
            </a:r>
            <a:r>
              <a:rPr sz="1000" dirty="0">
                <a:solidFill>
                  <a:prstClr val="white"/>
                </a:solidFill>
                <a:latin typeface="Arial"/>
                <a:cs typeface="Arial"/>
              </a:rPr>
              <a:t> </a:t>
            </a:r>
            <a:r>
              <a:rPr sz="1000" spc="10" dirty="0">
                <a:solidFill>
                  <a:prstClr val="white"/>
                </a:solidFill>
                <a:latin typeface="Arial"/>
                <a:cs typeface="Arial"/>
              </a:rPr>
              <a:t>for</a:t>
            </a:r>
            <a:r>
              <a:rPr sz="1000" dirty="0">
                <a:solidFill>
                  <a:prstClr val="white"/>
                </a:solidFill>
                <a:latin typeface="Arial"/>
                <a:cs typeface="Arial"/>
              </a:rPr>
              <a:t> the claim, </a:t>
            </a:r>
            <a:r>
              <a:rPr sz="1000" spc="5" dirty="0">
                <a:solidFill>
                  <a:prstClr val="white"/>
                </a:solidFill>
                <a:latin typeface="Arial"/>
                <a:cs typeface="Arial"/>
              </a:rPr>
              <a:t>we</a:t>
            </a:r>
            <a:r>
              <a:rPr sz="1000" dirty="0">
                <a:solidFill>
                  <a:prstClr val="white"/>
                </a:solidFill>
                <a:latin typeface="Arial"/>
                <a:cs typeface="Arial"/>
              </a:rPr>
              <a:t> </a:t>
            </a:r>
            <a:r>
              <a:rPr sz="1000" spc="5" dirty="0">
                <a:solidFill>
                  <a:prstClr val="white"/>
                </a:solidFill>
                <a:latin typeface="Arial"/>
                <a:cs typeface="Arial"/>
              </a:rPr>
              <a:t>will</a:t>
            </a:r>
            <a:r>
              <a:rPr sz="1000" dirty="0">
                <a:solidFill>
                  <a:prstClr val="white"/>
                </a:solidFill>
                <a:latin typeface="Arial"/>
                <a:cs typeface="Arial"/>
              </a:rPr>
              <a:t> </a:t>
            </a:r>
            <a:r>
              <a:rPr sz="1000" spc="-5" dirty="0">
                <a:solidFill>
                  <a:prstClr val="white"/>
                </a:solidFill>
                <a:latin typeface="Arial"/>
                <a:cs typeface="Arial"/>
              </a:rPr>
              <a:t>give</a:t>
            </a:r>
            <a:r>
              <a:rPr sz="1000" dirty="0">
                <a:solidFill>
                  <a:prstClr val="white"/>
                </a:solidFill>
                <a:latin typeface="Arial"/>
                <a:cs typeface="Arial"/>
              </a:rPr>
              <a:t> </a:t>
            </a:r>
            <a:r>
              <a:rPr sz="1000" spc="5" dirty="0">
                <a:solidFill>
                  <a:prstClr val="white"/>
                </a:solidFill>
                <a:latin typeface="Arial"/>
                <a:cs typeface="Arial"/>
              </a:rPr>
              <a:t>you</a:t>
            </a:r>
            <a:r>
              <a:rPr sz="1000" dirty="0">
                <a:solidFill>
                  <a:prstClr val="white"/>
                </a:solidFill>
                <a:latin typeface="Arial"/>
                <a:cs typeface="Arial"/>
              </a:rPr>
              <a:t> </a:t>
            </a:r>
            <a:r>
              <a:rPr sz="1000" spc="-25" dirty="0">
                <a:solidFill>
                  <a:prstClr val="white"/>
                </a:solidFill>
                <a:latin typeface="Arial"/>
                <a:cs typeface="Arial"/>
              </a:rPr>
              <a:t>a</a:t>
            </a:r>
            <a:r>
              <a:rPr sz="1000" dirty="0">
                <a:solidFill>
                  <a:prstClr val="white"/>
                </a:solidFill>
                <a:latin typeface="Arial"/>
                <a:cs typeface="Arial"/>
              </a:rPr>
              <a:t> cash </a:t>
            </a:r>
            <a:r>
              <a:rPr sz="1000" spc="5" dirty="0">
                <a:solidFill>
                  <a:prstClr val="white"/>
                </a:solidFill>
                <a:latin typeface="Arial"/>
                <a:cs typeface="Arial"/>
              </a:rPr>
              <a:t>price</a:t>
            </a:r>
            <a:r>
              <a:rPr sz="1000" dirty="0">
                <a:solidFill>
                  <a:prstClr val="white"/>
                </a:solidFill>
                <a:latin typeface="Arial"/>
                <a:cs typeface="Arial"/>
              </a:rPr>
              <a:t> </a:t>
            </a:r>
            <a:r>
              <a:rPr sz="1000" spc="-20" dirty="0">
                <a:solidFill>
                  <a:prstClr val="white"/>
                </a:solidFill>
                <a:latin typeface="Arial"/>
                <a:cs typeface="Arial"/>
              </a:rPr>
              <a:t>r</a:t>
            </a:r>
            <a:r>
              <a:rPr sz="1000" spc="-5" dirty="0">
                <a:solidFill>
                  <a:prstClr val="white"/>
                </a:solidFill>
                <a:latin typeface="Arial"/>
                <a:cs typeface="Arial"/>
              </a:rPr>
              <a:t>epair </a:t>
            </a:r>
            <a:r>
              <a:rPr sz="1000" dirty="0" smtClean="0">
                <a:solidFill>
                  <a:prstClr val="white"/>
                </a:solidFill>
                <a:latin typeface="Arial"/>
                <a:cs typeface="Arial"/>
              </a:rPr>
              <a:t>estimate</a:t>
            </a:r>
            <a:r>
              <a:rPr lang="en-US" sz="1000" dirty="0" smtClean="0">
                <a:solidFill>
                  <a:prstClr val="white"/>
                </a:solidFill>
                <a:latin typeface="Arial"/>
                <a:cs typeface="Arial"/>
              </a:rPr>
              <a:t>.</a:t>
            </a:r>
          </a:p>
          <a:p>
            <a:pPr marL="12700" marR="57785" algn="just">
              <a:lnSpc>
                <a:spcPct val="108300"/>
              </a:lnSpc>
            </a:pPr>
            <a:endParaRPr sz="1100" dirty="0">
              <a:solidFill>
                <a:prstClr val="white"/>
              </a:solidFill>
              <a:latin typeface="Times New Roman"/>
              <a:cs typeface="Times New Roman"/>
            </a:endParaRPr>
          </a:p>
          <a:p>
            <a:pPr marL="12700" marR="267335">
              <a:lnSpc>
                <a:spcPct val="108300"/>
              </a:lnSpc>
            </a:pPr>
            <a:r>
              <a:rPr sz="1000" dirty="0">
                <a:solidFill>
                  <a:prstClr val="white"/>
                </a:solidFill>
                <a:latin typeface="Arial"/>
                <a:cs typeface="Arial"/>
              </a:rPr>
              <a:t>After </a:t>
            </a:r>
            <a:r>
              <a:rPr sz="1000" spc="-25" dirty="0">
                <a:solidFill>
                  <a:prstClr val="white"/>
                </a:solidFill>
                <a:latin typeface="Arial"/>
                <a:cs typeface="Arial"/>
              </a:rPr>
              <a:t>a </a:t>
            </a:r>
            <a:r>
              <a:rPr sz="1000" spc="10" dirty="0">
                <a:solidFill>
                  <a:prstClr val="white"/>
                </a:solidFill>
                <a:latin typeface="Arial"/>
                <a:cs typeface="Arial"/>
              </a:rPr>
              <a:t>construction </a:t>
            </a:r>
            <a:r>
              <a:rPr sz="1000" dirty="0">
                <a:solidFill>
                  <a:prstClr val="white"/>
                </a:solidFill>
                <a:latin typeface="Arial"/>
                <a:cs typeface="Arial"/>
              </a:rPr>
              <a:t>date is </a:t>
            </a:r>
            <a:r>
              <a:rPr sz="1000" dirty="0" smtClean="0">
                <a:solidFill>
                  <a:prstClr val="white"/>
                </a:solidFill>
                <a:latin typeface="Arial"/>
                <a:cs typeface="Arial"/>
              </a:rPr>
              <a:t>set,</a:t>
            </a:r>
            <a:r>
              <a:rPr lang="en-US" sz="1000" dirty="0" smtClean="0">
                <a:solidFill>
                  <a:prstClr val="white"/>
                </a:solidFill>
                <a:latin typeface="Arial"/>
                <a:cs typeface="Arial"/>
              </a:rPr>
              <a:t> o</a:t>
            </a:r>
            <a:r>
              <a:rPr sz="1000" spc="-15" dirty="0" smtClean="0">
                <a:solidFill>
                  <a:prstClr val="white"/>
                </a:solidFill>
                <a:latin typeface="Arial"/>
                <a:cs typeface="Arial"/>
              </a:rPr>
              <a:t>ur</a:t>
            </a:r>
            <a:r>
              <a:rPr sz="1000" dirty="0" smtClean="0">
                <a:solidFill>
                  <a:prstClr val="white"/>
                </a:solidFill>
                <a:latin typeface="Arial"/>
                <a:cs typeface="Arial"/>
              </a:rPr>
              <a:t> </a:t>
            </a:r>
            <a:r>
              <a:rPr sz="1000" spc="5" dirty="0">
                <a:solidFill>
                  <a:prstClr val="white"/>
                </a:solidFill>
                <a:latin typeface="Arial"/>
                <a:cs typeface="Arial"/>
              </a:rPr>
              <a:t>Construction</a:t>
            </a:r>
            <a:r>
              <a:rPr sz="1000" dirty="0">
                <a:solidFill>
                  <a:prstClr val="white"/>
                </a:solidFill>
                <a:latin typeface="Arial"/>
                <a:cs typeface="Arial"/>
              </a:rPr>
              <a:t> Consultant </a:t>
            </a:r>
            <a:r>
              <a:rPr sz="1000" spc="5" dirty="0">
                <a:solidFill>
                  <a:prstClr val="white"/>
                </a:solidFill>
                <a:latin typeface="Arial"/>
                <a:cs typeface="Arial"/>
              </a:rPr>
              <a:t>will</a:t>
            </a:r>
            <a:r>
              <a:rPr sz="1000" dirty="0">
                <a:solidFill>
                  <a:prstClr val="white"/>
                </a:solidFill>
                <a:latin typeface="Arial"/>
                <a:cs typeface="Arial"/>
              </a:rPr>
              <a:t> </a:t>
            </a:r>
            <a:r>
              <a:rPr sz="1000" spc="-20" dirty="0">
                <a:solidFill>
                  <a:prstClr val="white"/>
                </a:solidFill>
                <a:latin typeface="Arial"/>
                <a:cs typeface="Arial"/>
              </a:rPr>
              <a:t>r</a:t>
            </a:r>
            <a:r>
              <a:rPr sz="1000" spc="-10" dirty="0">
                <a:solidFill>
                  <a:prstClr val="white"/>
                </a:solidFill>
                <a:latin typeface="Arial"/>
                <a:cs typeface="Arial"/>
              </a:rPr>
              <a:t>eview</a:t>
            </a:r>
            <a:r>
              <a:rPr sz="1000" dirty="0">
                <a:solidFill>
                  <a:prstClr val="white"/>
                </a:solidFill>
                <a:latin typeface="Arial"/>
                <a:cs typeface="Arial"/>
              </a:rPr>
              <a:t> your personalized </a:t>
            </a:r>
            <a:r>
              <a:rPr sz="1000" spc="15" dirty="0">
                <a:solidFill>
                  <a:prstClr val="white"/>
                </a:solidFill>
                <a:latin typeface="Arial"/>
                <a:cs typeface="Arial"/>
              </a:rPr>
              <a:t>contract</a:t>
            </a:r>
            <a:r>
              <a:rPr sz="1000" dirty="0">
                <a:solidFill>
                  <a:prstClr val="white"/>
                </a:solidFill>
                <a:latin typeface="Arial"/>
                <a:cs typeface="Arial"/>
              </a:rPr>
              <a:t> </a:t>
            </a:r>
            <a:r>
              <a:rPr sz="1000" spc="5" dirty="0">
                <a:solidFill>
                  <a:prstClr val="white"/>
                </a:solidFill>
                <a:latin typeface="Arial"/>
                <a:cs typeface="Arial"/>
              </a:rPr>
              <a:t>and</a:t>
            </a:r>
            <a:r>
              <a:rPr sz="1000" dirty="0">
                <a:solidFill>
                  <a:prstClr val="white"/>
                </a:solidFill>
                <a:latin typeface="Arial"/>
                <a:cs typeface="Arial"/>
              </a:rPr>
              <a:t> </a:t>
            </a:r>
            <a:r>
              <a:rPr sz="1000" spc="10" dirty="0">
                <a:solidFill>
                  <a:prstClr val="white"/>
                </a:solidFill>
                <a:latin typeface="Arial"/>
                <a:cs typeface="Arial"/>
              </a:rPr>
              <a:t>construction</a:t>
            </a:r>
            <a:r>
              <a:rPr sz="1000" dirty="0">
                <a:solidFill>
                  <a:prstClr val="white"/>
                </a:solidFill>
                <a:latin typeface="Arial"/>
                <a:cs typeface="Arial"/>
              </a:rPr>
              <a:t> details.</a:t>
            </a:r>
          </a:p>
        </p:txBody>
      </p:sp>
      <p:sp>
        <p:nvSpPr>
          <p:cNvPr id="4" name="object 4"/>
          <p:cNvSpPr/>
          <p:nvPr/>
        </p:nvSpPr>
        <p:spPr>
          <a:xfrm>
            <a:off x="3215834" y="8322933"/>
            <a:ext cx="1055370" cy="571500"/>
          </a:xfrm>
          <a:custGeom>
            <a:avLst/>
            <a:gdLst/>
            <a:ahLst/>
            <a:cxnLst/>
            <a:rect l="l" t="t" r="r" b="b"/>
            <a:pathLst>
              <a:path w="1055370" h="571500">
                <a:moveTo>
                  <a:pt x="528701" y="0"/>
                </a:moveTo>
                <a:lnTo>
                  <a:pt x="1092" y="378129"/>
                </a:lnTo>
                <a:lnTo>
                  <a:pt x="0" y="378129"/>
                </a:lnTo>
                <a:lnTo>
                  <a:pt x="0" y="571017"/>
                </a:lnTo>
                <a:lnTo>
                  <a:pt x="78384" y="571017"/>
                </a:lnTo>
                <a:lnTo>
                  <a:pt x="78384" y="419138"/>
                </a:lnTo>
                <a:lnTo>
                  <a:pt x="528701" y="96418"/>
                </a:lnTo>
                <a:lnTo>
                  <a:pt x="662949" y="96418"/>
                </a:lnTo>
                <a:lnTo>
                  <a:pt x="528701" y="0"/>
                </a:lnTo>
                <a:close/>
              </a:path>
              <a:path w="1055370" h="571500">
                <a:moveTo>
                  <a:pt x="662949" y="96418"/>
                </a:moveTo>
                <a:lnTo>
                  <a:pt x="528701" y="96418"/>
                </a:lnTo>
                <a:lnTo>
                  <a:pt x="976820" y="417601"/>
                </a:lnTo>
                <a:lnTo>
                  <a:pt x="976820" y="571017"/>
                </a:lnTo>
                <a:lnTo>
                  <a:pt x="1055192" y="571017"/>
                </a:lnTo>
                <a:lnTo>
                  <a:pt x="1055192" y="378129"/>
                </a:lnTo>
                <a:lnTo>
                  <a:pt x="662949" y="96418"/>
                </a:lnTo>
                <a:close/>
              </a:path>
            </a:pathLst>
          </a:custGeom>
          <a:solidFill>
            <a:srgbClr val="003F79"/>
          </a:solidFill>
        </p:spPr>
        <p:txBody>
          <a:bodyPr wrap="square" lIns="0" tIns="0" rIns="0" bIns="0" rtlCol="0"/>
          <a:lstStyle/>
          <a:p>
            <a:endParaRPr>
              <a:solidFill>
                <a:prstClr val="black"/>
              </a:solidFill>
            </a:endParaRPr>
          </a:p>
        </p:txBody>
      </p:sp>
      <p:sp>
        <p:nvSpPr>
          <p:cNvPr id="5" name="object 5"/>
          <p:cNvSpPr/>
          <p:nvPr/>
        </p:nvSpPr>
        <p:spPr>
          <a:xfrm>
            <a:off x="3960713" y="8405884"/>
            <a:ext cx="180340" cy="154940"/>
          </a:xfrm>
          <a:custGeom>
            <a:avLst/>
            <a:gdLst/>
            <a:ahLst/>
            <a:cxnLst/>
            <a:rect l="l" t="t" r="r" b="b"/>
            <a:pathLst>
              <a:path w="180339" h="154940">
                <a:moveTo>
                  <a:pt x="37896" y="0"/>
                </a:moveTo>
                <a:lnTo>
                  <a:pt x="0" y="52666"/>
                </a:lnTo>
                <a:lnTo>
                  <a:pt x="142239" y="154914"/>
                </a:lnTo>
                <a:lnTo>
                  <a:pt x="180111" y="102247"/>
                </a:lnTo>
                <a:lnTo>
                  <a:pt x="37896" y="0"/>
                </a:lnTo>
                <a:close/>
              </a:path>
            </a:pathLst>
          </a:custGeom>
          <a:solidFill>
            <a:srgbClr val="EC5C13"/>
          </a:solidFill>
        </p:spPr>
        <p:txBody>
          <a:bodyPr wrap="square" lIns="0" tIns="0" rIns="0" bIns="0" rtlCol="0"/>
          <a:lstStyle/>
          <a:p>
            <a:endParaRPr>
              <a:solidFill>
                <a:prstClr val="black"/>
              </a:solidFill>
            </a:endParaRPr>
          </a:p>
        </p:txBody>
      </p:sp>
      <p:sp>
        <p:nvSpPr>
          <p:cNvPr id="6" name="object 6"/>
          <p:cNvSpPr/>
          <p:nvPr/>
        </p:nvSpPr>
        <p:spPr>
          <a:xfrm>
            <a:off x="3775117" y="8576814"/>
            <a:ext cx="213360" cy="259079"/>
          </a:xfrm>
          <a:custGeom>
            <a:avLst/>
            <a:gdLst/>
            <a:ahLst/>
            <a:cxnLst/>
            <a:rect l="l" t="t" r="r" b="b"/>
            <a:pathLst>
              <a:path w="213360" h="259079">
                <a:moveTo>
                  <a:pt x="162061" y="0"/>
                </a:moveTo>
                <a:lnTo>
                  <a:pt x="54848" y="138544"/>
                </a:lnTo>
                <a:lnTo>
                  <a:pt x="30076" y="180991"/>
                </a:lnTo>
                <a:lnTo>
                  <a:pt x="10123" y="229985"/>
                </a:lnTo>
                <a:lnTo>
                  <a:pt x="0" y="258854"/>
                </a:lnTo>
                <a:lnTo>
                  <a:pt x="14704" y="250789"/>
                </a:lnTo>
                <a:lnTo>
                  <a:pt x="51559" y="226730"/>
                </a:lnTo>
                <a:lnTo>
                  <a:pt x="82429" y="201219"/>
                </a:lnTo>
                <a:lnTo>
                  <a:pt x="213369" y="39725"/>
                </a:lnTo>
                <a:lnTo>
                  <a:pt x="162061" y="0"/>
                </a:lnTo>
                <a:close/>
              </a:path>
            </a:pathLst>
          </a:custGeom>
          <a:solidFill>
            <a:srgbClr val="EC5C13"/>
          </a:solidFill>
        </p:spPr>
        <p:txBody>
          <a:bodyPr wrap="square" lIns="0" tIns="0" rIns="0" bIns="0" rtlCol="0"/>
          <a:lstStyle/>
          <a:p>
            <a:endParaRPr>
              <a:solidFill>
                <a:prstClr val="black"/>
              </a:solidFill>
            </a:endParaRPr>
          </a:p>
        </p:txBody>
      </p:sp>
      <p:sp>
        <p:nvSpPr>
          <p:cNvPr id="7" name="object 7"/>
          <p:cNvSpPr/>
          <p:nvPr/>
        </p:nvSpPr>
        <p:spPr>
          <a:xfrm>
            <a:off x="3307206" y="8931384"/>
            <a:ext cx="241935" cy="377825"/>
          </a:xfrm>
          <a:custGeom>
            <a:avLst/>
            <a:gdLst/>
            <a:ahLst/>
            <a:cxnLst/>
            <a:rect l="l" t="t" r="r" b="b"/>
            <a:pathLst>
              <a:path w="241935" h="377825">
                <a:moveTo>
                  <a:pt x="40687" y="282391"/>
                </a:moveTo>
                <a:lnTo>
                  <a:pt x="0" y="337397"/>
                </a:lnTo>
                <a:lnTo>
                  <a:pt x="9109" y="345580"/>
                </a:lnTo>
                <a:lnTo>
                  <a:pt x="18923" y="352747"/>
                </a:lnTo>
                <a:lnTo>
                  <a:pt x="65064" y="371933"/>
                </a:lnTo>
                <a:lnTo>
                  <a:pt x="106668" y="377327"/>
                </a:lnTo>
                <a:lnTo>
                  <a:pt x="121825" y="377594"/>
                </a:lnTo>
                <a:lnTo>
                  <a:pt x="136749" y="376095"/>
                </a:lnTo>
                <a:lnTo>
                  <a:pt x="177965" y="364374"/>
                </a:lnTo>
                <a:lnTo>
                  <a:pt x="211363" y="341719"/>
                </a:lnTo>
                <a:lnTo>
                  <a:pt x="227984" y="319904"/>
                </a:lnTo>
                <a:lnTo>
                  <a:pt x="107304" y="319904"/>
                </a:lnTo>
                <a:lnTo>
                  <a:pt x="94114" y="318219"/>
                </a:lnTo>
                <a:lnTo>
                  <a:pt x="81454" y="314593"/>
                </a:lnTo>
                <a:lnTo>
                  <a:pt x="69553" y="309113"/>
                </a:lnTo>
                <a:lnTo>
                  <a:pt x="58638" y="301863"/>
                </a:lnTo>
                <a:lnTo>
                  <a:pt x="48940" y="292927"/>
                </a:lnTo>
                <a:lnTo>
                  <a:pt x="40687" y="282391"/>
                </a:lnTo>
                <a:close/>
              </a:path>
              <a:path w="241935" h="377825">
                <a:moveTo>
                  <a:pt x="129255" y="0"/>
                </a:moveTo>
                <a:lnTo>
                  <a:pt x="86133" y="6928"/>
                </a:lnTo>
                <a:lnTo>
                  <a:pt x="48204" y="24476"/>
                </a:lnTo>
                <a:lnTo>
                  <a:pt x="19777" y="52981"/>
                </a:lnTo>
                <a:lnTo>
                  <a:pt x="5158" y="92781"/>
                </a:lnTo>
                <a:lnTo>
                  <a:pt x="4098" y="108616"/>
                </a:lnTo>
                <a:lnTo>
                  <a:pt x="5336" y="126636"/>
                </a:lnTo>
                <a:lnTo>
                  <a:pt x="21851" y="167348"/>
                </a:lnTo>
                <a:lnTo>
                  <a:pt x="52177" y="192868"/>
                </a:lnTo>
                <a:lnTo>
                  <a:pt x="89382" y="209396"/>
                </a:lnTo>
                <a:lnTo>
                  <a:pt x="114584" y="218484"/>
                </a:lnTo>
                <a:lnTo>
                  <a:pt x="126534" y="223137"/>
                </a:lnTo>
                <a:lnTo>
                  <a:pt x="164006" y="247841"/>
                </a:lnTo>
                <a:lnTo>
                  <a:pt x="174077" y="279196"/>
                </a:lnTo>
                <a:lnTo>
                  <a:pt x="169462" y="291709"/>
                </a:lnTo>
                <a:lnTo>
                  <a:pt x="137205" y="315471"/>
                </a:lnTo>
                <a:lnTo>
                  <a:pt x="107304" y="319904"/>
                </a:lnTo>
                <a:lnTo>
                  <a:pt x="227984" y="319904"/>
                </a:lnTo>
                <a:lnTo>
                  <a:pt x="233747" y="307999"/>
                </a:lnTo>
                <a:lnTo>
                  <a:pt x="238207" y="294278"/>
                </a:lnTo>
                <a:lnTo>
                  <a:pt x="240971" y="279309"/>
                </a:lnTo>
                <a:lnTo>
                  <a:pt x="241918" y="263087"/>
                </a:lnTo>
                <a:lnTo>
                  <a:pt x="240680" y="245112"/>
                </a:lnTo>
                <a:lnTo>
                  <a:pt x="224162" y="204264"/>
                </a:lnTo>
                <a:lnTo>
                  <a:pt x="193817" y="178511"/>
                </a:lnTo>
                <a:lnTo>
                  <a:pt x="156566" y="162040"/>
                </a:lnTo>
                <a:lnTo>
                  <a:pt x="131312" y="153347"/>
                </a:lnTo>
                <a:lnTo>
                  <a:pt x="119328" y="149041"/>
                </a:lnTo>
                <a:lnTo>
                  <a:pt x="81656" y="127061"/>
                </a:lnTo>
                <a:lnTo>
                  <a:pt x="71356" y="99558"/>
                </a:lnTo>
                <a:lnTo>
                  <a:pt x="74698" y="86132"/>
                </a:lnTo>
                <a:lnTo>
                  <a:pt x="104901" y="62065"/>
                </a:lnTo>
                <a:lnTo>
                  <a:pt x="136211" y="57975"/>
                </a:lnTo>
                <a:lnTo>
                  <a:pt x="218109" y="57975"/>
                </a:lnTo>
                <a:lnTo>
                  <a:pt x="238137" y="35294"/>
                </a:lnTo>
                <a:lnTo>
                  <a:pt x="195830" y="10152"/>
                </a:lnTo>
                <a:lnTo>
                  <a:pt x="157592" y="1491"/>
                </a:lnTo>
                <a:lnTo>
                  <a:pt x="143696" y="342"/>
                </a:lnTo>
                <a:lnTo>
                  <a:pt x="129255" y="0"/>
                </a:lnTo>
                <a:close/>
              </a:path>
              <a:path w="241935" h="377825">
                <a:moveTo>
                  <a:pt x="218109" y="57975"/>
                </a:moveTo>
                <a:lnTo>
                  <a:pt x="136211" y="57975"/>
                </a:lnTo>
                <a:lnTo>
                  <a:pt x="149649" y="59742"/>
                </a:lnTo>
                <a:lnTo>
                  <a:pt x="162439" y="63414"/>
                </a:lnTo>
                <a:lnTo>
                  <a:pt x="174203" y="69030"/>
                </a:lnTo>
                <a:lnTo>
                  <a:pt x="184565" y="76625"/>
                </a:lnTo>
                <a:lnTo>
                  <a:pt x="193150" y="86239"/>
                </a:lnTo>
                <a:lnTo>
                  <a:pt x="218109" y="57975"/>
                </a:lnTo>
                <a:close/>
              </a:path>
            </a:pathLst>
          </a:custGeom>
          <a:solidFill>
            <a:srgbClr val="003F79"/>
          </a:solidFill>
        </p:spPr>
        <p:txBody>
          <a:bodyPr wrap="square" lIns="0" tIns="0" rIns="0" bIns="0" rtlCol="0"/>
          <a:lstStyle/>
          <a:p>
            <a:endParaRPr>
              <a:solidFill>
                <a:prstClr val="black"/>
              </a:solidFill>
            </a:endParaRPr>
          </a:p>
        </p:txBody>
      </p:sp>
      <p:sp>
        <p:nvSpPr>
          <p:cNvPr id="8" name="object 8"/>
          <p:cNvSpPr/>
          <p:nvPr/>
        </p:nvSpPr>
        <p:spPr>
          <a:xfrm>
            <a:off x="3625770" y="9271205"/>
            <a:ext cx="247650" cy="0"/>
          </a:xfrm>
          <a:custGeom>
            <a:avLst/>
            <a:gdLst/>
            <a:ahLst/>
            <a:cxnLst/>
            <a:rect l="l" t="t" r="r" b="b"/>
            <a:pathLst>
              <a:path w="247650">
                <a:moveTo>
                  <a:pt x="0" y="0"/>
                </a:moveTo>
                <a:lnTo>
                  <a:pt x="247497" y="0"/>
                </a:lnTo>
              </a:path>
            </a:pathLst>
          </a:custGeom>
          <a:ln w="58419">
            <a:solidFill>
              <a:srgbClr val="003F79"/>
            </a:solidFill>
          </a:ln>
        </p:spPr>
        <p:txBody>
          <a:bodyPr wrap="square" lIns="0" tIns="0" rIns="0" bIns="0" rtlCol="0"/>
          <a:lstStyle/>
          <a:p>
            <a:endParaRPr>
              <a:solidFill>
                <a:prstClr val="black"/>
              </a:solidFill>
            </a:endParaRPr>
          </a:p>
        </p:txBody>
      </p:sp>
      <p:sp>
        <p:nvSpPr>
          <p:cNvPr id="9" name="object 9"/>
          <p:cNvSpPr/>
          <p:nvPr/>
        </p:nvSpPr>
        <p:spPr>
          <a:xfrm>
            <a:off x="3625770" y="9144841"/>
            <a:ext cx="64135" cy="97790"/>
          </a:xfrm>
          <a:custGeom>
            <a:avLst/>
            <a:gdLst/>
            <a:ahLst/>
            <a:cxnLst/>
            <a:rect l="l" t="t" r="r" b="b"/>
            <a:pathLst>
              <a:path w="64135" h="97790">
                <a:moveTo>
                  <a:pt x="0" y="97790"/>
                </a:moveTo>
                <a:lnTo>
                  <a:pt x="64033" y="97790"/>
                </a:lnTo>
                <a:lnTo>
                  <a:pt x="64033" y="0"/>
                </a:lnTo>
                <a:lnTo>
                  <a:pt x="0" y="0"/>
                </a:lnTo>
                <a:lnTo>
                  <a:pt x="0" y="97790"/>
                </a:lnTo>
                <a:close/>
              </a:path>
            </a:pathLst>
          </a:custGeom>
          <a:solidFill>
            <a:srgbClr val="003F79"/>
          </a:solidFill>
        </p:spPr>
        <p:txBody>
          <a:bodyPr wrap="square" lIns="0" tIns="0" rIns="0" bIns="0" rtlCol="0"/>
          <a:lstStyle/>
          <a:p>
            <a:endParaRPr>
              <a:solidFill>
                <a:prstClr val="black"/>
              </a:solidFill>
            </a:endParaRPr>
          </a:p>
        </p:txBody>
      </p:sp>
      <p:sp>
        <p:nvSpPr>
          <p:cNvPr id="10" name="object 10"/>
          <p:cNvSpPr/>
          <p:nvPr/>
        </p:nvSpPr>
        <p:spPr>
          <a:xfrm>
            <a:off x="3625770" y="9086420"/>
            <a:ext cx="229235" cy="58419"/>
          </a:xfrm>
          <a:custGeom>
            <a:avLst/>
            <a:gdLst/>
            <a:ahLst/>
            <a:cxnLst/>
            <a:rect l="l" t="t" r="r" b="b"/>
            <a:pathLst>
              <a:path w="229235" h="58420">
                <a:moveTo>
                  <a:pt x="0" y="58420"/>
                </a:moveTo>
                <a:lnTo>
                  <a:pt x="229184" y="58420"/>
                </a:lnTo>
                <a:lnTo>
                  <a:pt x="229184" y="0"/>
                </a:lnTo>
                <a:lnTo>
                  <a:pt x="0" y="0"/>
                </a:lnTo>
                <a:lnTo>
                  <a:pt x="0" y="58420"/>
                </a:lnTo>
                <a:close/>
              </a:path>
            </a:pathLst>
          </a:custGeom>
          <a:solidFill>
            <a:srgbClr val="003F79"/>
          </a:solidFill>
        </p:spPr>
        <p:txBody>
          <a:bodyPr wrap="square" lIns="0" tIns="0" rIns="0" bIns="0" rtlCol="0"/>
          <a:lstStyle/>
          <a:p>
            <a:endParaRPr>
              <a:solidFill>
                <a:prstClr val="black"/>
              </a:solidFill>
            </a:endParaRPr>
          </a:p>
        </p:txBody>
      </p:sp>
      <p:sp>
        <p:nvSpPr>
          <p:cNvPr id="11" name="object 11"/>
          <p:cNvSpPr/>
          <p:nvPr/>
        </p:nvSpPr>
        <p:spPr>
          <a:xfrm>
            <a:off x="3625770" y="8998791"/>
            <a:ext cx="64135" cy="87630"/>
          </a:xfrm>
          <a:custGeom>
            <a:avLst/>
            <a:gdLst/>
            <a:ahLst/>
            <a:cxnLst/>
            <a:rect l="l" t="t" r="r" b="b"/>
            <a:pathLst>
              <a:path w="64135" h="87629">
                <a:moveTo>
                  <a:pt x="0" y="87630"/>
                </a:moveTo>
                <a:lnTo>
                  <a:pt x="64033" y="87630"/>
                </a:lnTo>
                <a:lnTo>
                  <a:pt x="64033" y="0"/>
                </a:lnTo>
                <a:lnTo>
                  <a:pt x="0" y="0"/>
                </a:lnTo>
                <a:lnTo>
                  <a:pt x="0" y="87630"/>
                </a:lnTo>
                <a:close/>
              </a:path>
            </a:pathLst>
          </a:custGeom>
          <a:solidFill>
            <a:srgbClr val="003F79"/>
          </a:solidFill>
        </p:spPr>
        <p:txBody>
          <a:bodyPr wrap="square" lIns="0" tIns="0" rIns="0" bIns="0" rtlCol="0"/>
          <a:lstStyle/>
          <a:p>
            <a:endParaRPr>
              <a:solidFill>
                <a:prstClr val="black"/>
              </a:solidFill>
            </a:endParaRPr>
          </a:p>
        </p:txBody>
      </p:sp>
      <p:sp>
        <p:nvSpPr>
          <p:cNvPr id="12" name="object 12"/>
          <p:cNvSpPr/>
          <p:nvPr/>
        </p:nvSpPr>
        <p:spPr>
          <a:xfrm>
            <a:off x="3625770" y="8940370"/>
            <a:ext cx="238760" cy="58419"/>
          </a:xfrm>
          <a:custGeom>
            <a:avLst/>
            <a:gdLst/>
            <a:ahLst/>
            <a:cxnLst/>
            <a:rect l="l" t="t" r="r" b="b"/>
            <a:pathLst>
              <a:path w="238760" h="58420">
                <a:moveTo>
                  <a:pt x="0" y="58420"/>
                </a:moveTo>
                <a:lnTo>
                  <a:pt x="238328" y="58420"/>
                </a:lnTo>
                <a:lnTo>
                  <a:pt x="238328" y="0"/>
                </a:lnTo>
                <a:lnTo>
                  <a:pt x="0" y="0"/>
                </a:lnTo>
                <a:lnTo>
                  <a:pt x="0" y="58420"/>
                </a:lnTo>
                <a:close/>
              </a:path>
            </a:pathLst>
          </a:custGeom>
          <a:solidFill>
            <a:srgbClr val="003F79"/>
          </a:solidFill>
        </p:spPr>
        <p:txBody>
          <a:bodyPr wrap="square" lIns="0" tIns="0" rIns="0" bIns="0" rtlCol="0"/>
          <a:lstStyle/>
          <a:p>
            <a:endParaRPr>
              <a:solidFill>
                <a:prstClr val="black"/>
              </a:solidFill>
            </a:endParaRPr>
          </a:p>
        </p:txBody>
      </p:sp>
      <p:sp>
        <p:nvSpPr>
          <p:cNvPr id="13" name="object 13"/>
          <p:cNvSpPr/>
          <p:nvPr/>
        </p:nvSpPr>
        <p:spPr>
          <a:xfrm>
            <a:off x="3946347" y="9271205"/>
            <a:ext cx="217170" cy="0"/>
          </a:xfrm>
          <a:custGeom>
            <a:avLst/>
            <a:gdLst/>
            <a:ahLst/>
            <a:cxnLst/>
            <a:rect l="l" t="t" r="r" b="b"/>
            <a:pathLst>
              <a:path w="217170">
                <a:moveTo>
                  <a:pt x="0" y="0"/>
                </a:moveTo>
                <a:lnTo>
                  <a:pt x="216992" y="0"/>
                </a:lnTo>
              </a:path>
            </a:pathLst>
          </a:custGeom>
          <a:ln w="58419">
            <a:solidFill>
              <a:srgbClr val="003F79"/>
            </a:solidFill>
          </a:ln>
        </p:spPr>
        <p:txBody>
          <a:bodyPr wrap="square" lIns="0" tIns="0" rIns="0" bIns="0" rtlCol="0"/>
          <a:lstStyle/>
          <a:p>
            <a:endParaRPr>
              <a:solidFill>
                <a:prstClr val="black"/>
              </a:solidFill>
            </a:endParaRPr>
          </a:p>
        </p:txBody>
      </p:sp>
      <p:sp>
        <p:nvSpPr>
          <p:cNvPr id="14" name="object 14"/>
          <p:cNvSpPr/>
          <p:nvPr/>
        </p:nvSpPr>
        <p:spPr>
          <a:xfrm>
            <a:off x="3946347" y="8940370"/>
            <a:ext cx="64135" cy="302260"/>
          </a:xfrm>
          <a:custGeom>
            <a:avLst/>
            <a:gdLst/>
            <a:ahLst/>
            <a:cxnLst/>
            <a:rect l="l" t="t" r="r" b="b"/>
            <a:pathLst>
              <a:path w="64135" h="302259">
                <a:moveTo>
                  <a:pt x="0" y="302260"/>
                </a:moveTo>
                <a:lnTo>
                  <a:pt x="64033" y="302260"/>
                </a:lnTo>
                <a:lnTo>
                  <a:pt x="64033" y="0"/>
                </a:lnTo>
                <a:lnTo>
                  <a:pt x="0" y="0"/>
                </a:lnTo>
                <a:lnTo>
                  <a:pt x="0" y="302260"/>
                </a:lnTo>
                <a:close/>
              </a:path>
            </a:pathLst>
          </a:custGeom>
          <a:solidFill>
            <a:srgbClr val="003F79"/>
          </a:solidFill>
        </p:spPr>
        <p:txBody>
          <a:bodyPr wrap="square" lIns="0" tIns="0" rIns="0" bIns="0" rtlCol="0"/>
          <a:lstStyle/>
          <a:p>
            <a:endParaRPr>
              <a:solidFill>
                <a:prstClr val="black"/>
              </a:solidFill>
            </a:endParaRPr>
          </a:p>
        </p:txBody>
      </p:sp>
      <p:sp>
        <p:nvSpPr>
          <p:cNvPr id="15" name="object 15"/>
          <p:cNvSpPr/>
          <p:nvPr/>
        </p:nvSpPr>
        <p:spPr>
          <a:xfrm>
            <a:off x="4197807" y="8940380"/>
            <a:ext cx="274955" cy="360045"/>
          </a:xfrm>
          <a:custGeom>
            <a:avLst/>
            <a:gdLst/>
            <a:ahLst/>
            <a:cxnLst/>
            <a:rect l="l" t="t" r="r" b="b"/>
            <a:pathLst>
              <a:path w="274954" h="360045">
                <a:moveTo>
                  <a:pt x="271881" y="0"/>
                </a:moveTo>
                <a:lnTo>
                  <a:pt x="3048" y="0"/>
                </a:lnTo>
                <a:lnTo>
                  <a:pt x="3048" y="57937"/>
                </a:lnTo>
                <a:lnTo>
                  <a:pt x="192100" y="57937"/>
                </a:lnTo>
                <a:lnTo>
                  <a:pt x="0" y="301853"/>
                </a:lnTo>
                <a:lnTo>
                  <a:pt x="0" y="359803"/>
                </a:lnTo>
                <a:lnTo>
                  <a:pt x="274929" y="359803"/>
                </a:lnTo>
                <a:lnTo>
                  <a:pt x="274929" y="301853"/>
                </a:lnTo>
                <a:lnTo>
                  <a:pt x="78270" y="301853"/>
                </a:lnTo>
                <a:lnTo>
                  <a:pt x="271881" y="57937"/>
                </a:lnTo>
                <a:lnTo>
                  <a:pt x="271881" y="0"/>
                </a:lnTo>
                <a:close/>
              </a:path>
            </a:pathLst>
          </a:custGeom>
          <a:solidFill>
            <a:srgbClr val="003F79"/>
          </a:solidFill>
        </p:spPr>
        <p:txBody>
          <a:bodyPr wrap="square" lIns="0" tIns="0" rIns="0" bIns="0" rtlCol="0"/>
          <a:lstStyle/>
          <a:p>
            <a:endParaRPr>
              <a:solidFill>
                <a:prstClr val="black"/>
              </a:solidFill>
            </a:endParaRPr>
          </a:p>
        </p:txBody>
      </p:sp>
      <p:sp>
        <p:nvSpPr>
          <p:cNvPr id="16" name="object 16"/>
          <p:cNvSpPr/>
          <p:nvPr/>
        </p:nvSpPr>
        <p:spPr>
          <a:xfrm>
            <a:off x="3581895" y="9355380"/>
            <a:ext cx="75565" cy="87630"/>
          </a:xfrm>
          <a:custGeom>
            <a:avLst/>
            <a:gdLst/>
            <a:ahLst/>
            <a:cxnLst/>
            <a:rect l="l" t="t" r="r" b="b"/>
            <a:pathLst>
              <a:path w="75564" h="87629">
                <a:moveTo>
                  <a:pt x="37933" y="0"/>
                </a:moveTo>
                <a:lnTo>
                  <a:pt x="1567" y="34505"/>
                </a:lnTo>
                <a:lnTo>
                  <a:pt x="0" y="51886"/>
                </a:lnTo>
                <a:lnTo>
                  <a:pt x="3772" y="64119"/>
                </a:lnTo>
                <a:lnTo>
                  <a:pt x="11083" y="74118"/>
                </a:lnTo>
                <a:lnTo>
                  <a:pt x="21884" y="81536"/>
                </a:lnTo>
                <a:lnTo>
                  <a:pt x="36127" y="86022"/>
                </a:lnTo>
                <a:lnTo>
                  <a:pt x="53761" y="87226"/>
                </a:lnTo>
                <a:lnTo>
                  <a:pt x="65689" y="82405"/>
                </a:lnTo>
                <a:lnTo>
                  <a:pt x="75146" y="73497"/>
                </a:lnTo>
                <a:lnTo>
                  <a:pt x="35623" y="73497"/>
                </a:lnTo>
                <a:lnTo>
                  <a:pt x="24756" y="67013"/>
                </a:lnTo>
                <a:lnTo>
                  <a:pt x="17772" y="55342"/>
                </a:lnTo>
                <a:lnTo>
                  <a:pt x="15422" y="39031"/>
                </a:lnTo>
                <a:lnTo>
                  <a:pt x="20132" y="25817"/>
                </a:lnTo>
                <a:lnTo>
                  <a:pt x="30009" y="16664"/>
                </a:lnTo>
                <a:lnTo>
                  <a:pt x="44091" y="13242"/>
                </a:lnTo>
                <a:lnTo>
                  <a:pt x="63173" y="13242"/>
                </a:lnTo>
                <a:lnTo>
                  <a:pt x="64455" y="5273"/>
                </a:lnTo>
                <a:lnTo>
                  <a:pt x="53068" y="1080"/>
                </a:lnTo>
                <a:lnTo>
                  <a:pt x="37933" y="0"/>
                </a:lnTo>
                <a:close/>
              </a:path>
              <a:path w="75564" h="87629">
                <a:moveTo>
                  <a:pt x="60517" y="67272"/>
                </a:moveTo>
                <a:lnTo>
                  <a:pt x="51030" y="72680"/>
                </a:lnTo>
                <a:lnTo>
                  <a:pt x="35623" y="73497"/>
                </a:lnTo>
                <a:lnTo>
                  <a:pt x="75146" y="73497"/>
                </a:lnTo>
                <a:lnTo>
                  <a:pt x="75409" y="73250"/>
                </a:lnTo>
                <a:lnTo>
                  <a:pt x="60517" y="67272"/>
                </a:lnTo>
                <a:close/>
              </a:path>
              <a:path w="75564" h="87629">
                <a:moveTo>
                  <a:pt x="63173" y="13242"/>
                </a:moveTo>
                <a:lnTo>
                  <a:pt x="49920" y="13242"/>
                </a:lnTo>
                <a:lnTo>
                  <a:pt x="55635" y="15033"/>
                </a:lnTo>
                <a:lnTo>
                  <a:pt x="61833" y="21573"/>
                </a:lnTo>
                <a:lnTo>
                  <a:pt x="63173" y="13242"/>
                </a:lnTo>
                <a:close/>
              </a:path>
            </a:pathLst>
          </a:custGeom>
          <a:solidFill>
            <a:srgbClr val="EC5C13"/>
          </a:solidFill>
        </p:spPr>
        <p:txBody>
          <a:bodyPr wrap="square" lIns="0" tIns="0" rIns="0" bIns="0" rtlCol="0"/>
          <a:lstStyle/>
          <a:p>
            <a:endParaRPr>
              <a:solidFill>
                <a:prstClr val="black"/>
              </a:solidFill>
            </a:endParaRPr>
          </a:p>
        </p:txBody>
      </p:sp>
      <p:sp>
        <p:nvSpPr>
          <p:cNvPr id="17" name="object 17"/>
          <p:cNvSpPr/>
          <p:nvPr/>
        </p:nvSpPr>
        <p:spPr>
          <a:xfrm>
            <a:off x="3666706" y="9355048"/>
            <a:ext cx="88265" cy="86360"/>
          </a:xfrm>
          <a:custGeom>
            <a:avLst/>
            <a:gdLst/>
            <a:ahLst/>
            <a:cxnLst/>
            <a:rect l="l" t="t" r="r" b="b"/>
            <a:pathLst>
              <a:path w="88264" h="86359">
                <a:moveTo>
                  <a:pt x="43192" y="0"/>
                </a:moveTo>
                <a:lnTo>
                  <a:pt x="5406" y="23180"/>
                </a:lnTo>
                <a:lnTo>
                  <a:pt x="0" y="56098"/>
                </a:lnTo>
                <a:lnTo>
                  <a:pt x="4591" y="67030"/>
                </a:lnTo>
                <a:lnTo>
                  <a:pt x="12566" y="75847"/>
                </a:lnTo>
                <a:lnTo>
                  <a:pt x="24024" y="82224"/>
                </a:lnTo>
                <a:lnTo>
                  <a:pt x="39066" y="85836"/>
                </a:lnTo>
                <a:lnTo>
                  <a:pt x="57789" y="86360"/>
                </a:lnTo>
                <a:lnTo>
                  <a:pt x="70256" y="80382"/>
                </a:lnTo>
                <a:lnTo>
                  <a:pt x="75765" y="75006"/>
                </a:lnTo>
                <a:lnTo>
                  <a:pt x="43319" y="75006"/>
                </a:lnTo>
                <a:lnTo>
                  <a:pt x="42201" y="74987"/>
                </a:lnTo>
                <a:lnTo>
                  <a:pt x="30822" y="72135"/>
                </a:lnTo>
                <a:lnTo>
                  <a:pt x="22247" y="64316"/>
                </a:lnTo>
                <a:lnTo>
                  <a:pt x="17134" y="51366"/>
                </a:lnTo>
                <a:lnTo>
                  <a:pt x="16140" y="33118"/>
                </a:lnTo>
                <a:lnTo>
                  <a:pt x="22770" y="23083"/>
                </a:lnTo>
                <a:lnTo>
                  <a:pt x="34639" y="16595"/>
                </a:lnTo>
                <a:lnTo>
                  <a:pt x="52058" y="14817"/>
                </a:lnTo>
                <a:lnTo>
                  <a:pt x="77841" y="14817"/>
                </a:lnTo>
                <a:lnTo>
                  <a:pt x="70310" y="7515"/>
                </a:lnTo>
                <a:lnTo>
                  <a:pt x="57933" y="1803"/>
                </a:lnTo>
                <a:lnTo>
                  <a:pt x="43192" y="0"/>
                </a:lnTo>
                <a:close/>
              </a:path>
              <a:path w="88264" h="86359">
                <a:moveTo>
                  <a:pt x="77841" y="14817"/>
                </a:moveTo>
                <a:lnTo>
                  <a:pt x="52058" y="14817"/>
                </a:lnTo>
                <a:lnTo>
                  <a:pt x="62848" y="21354"/>
                </a:lnTo>
                <a:lnTo>
                  <a:pt x="69736" y="33040"/>
                </a:lnTo>
                <a:lnTo>
                  <a:pt x="71978" y="49350"/>
                </a:lnTo>
                <a:lnTo>
                  <a:pt x="67051" y="62690"/>
                </a:lnTo>
                <a:lnTo>
                  <a:pt x="57203" y="71699"/>
                </a:lnTo>
                <a:lnTo>
                  <a:pt x="43319" y="75006"/>
                </a:lnTo>
                <a:lnTo>
                  <a:pt x="75765" y="75006"/>
                </a:lnTo>
                <a:lnTo>
                  <a:pt x="79812" y="71055"/>
                </a:lnTo>
                <a:lnTo>
                  <a:pt x="85930" y="58782"/>
                </a:lnTo>
                <a:lnTo>
                  <a:pt x="88087" y="43964"/>
                </a:lnTo>
                <a:lnTo>
                  <a:pt x="85904" y="29009"/>
                </a:lnTo>
                <a:lnTo>
                  <a:pt x="79806" y="16722"/>
                </a:lnTo>
                <a:lnTo>
                  <a:pt x="77841" y="14817"/>
                </a:lnTo>
                <a:close/>
              </a:path>
            </a:pathLst>
          </a:custGeom>
          <a:solidFill>
            <a:srgbClr val="EC5C13"/>
          </a:solidFill>
        </p:spPr>
        <p:txBody>
          <a:bodyPr wrap="square" lIns="0" tIns="0" rIns="0" bIns="0" rtlCol="0"/>
          <a:lstStyle/>
          <a:p>
            <a:endParaRPr>
              <a:solidFill>
                <a:prstClr val="black"/>
              </a:solidFill>
            </a:endParaRPr>
          </a:p>
        </p:txBody>
      </p:sp>
      <p:sp>
        <p:nvSpPr>
          <p:cNvPr id="18" name="object 18"/>
          <p:cNvSpPr/>
          <p:nvPr/>
        </p:nvSpPr>
        <p:spPr>
          <a:xfrm>
            <a:off x="3771582" y="9357190"/>
            <a:ext cx="76200" cy="84455"/>
          </a:xfrm>
          <a:custGeom>
            <a:avLst/>
            <a:gdLst/>
            <a:ahLst/>
            <a:cxnLst/>
            <a:rect l="l" t="t" r="r" b="b"/>
            <a:pathLst>
              <a:path w="76200" h="84454">
                <a:moveTo>
                  <a:pt x="19888" y="0"/>
                </a:moveTo>
                <a:lnTo>
                  <a:pt x="0" y="0"/>
                </a:lnTo>
                <a:lnTo>
                  <a:pt x="0" y="84289"/>
                </a:lnTo>
                <a:lnTo>
                  <a:pt x="14998" y="84289"/>
                </a:lnTo>
                <a:lnTo>
                  <a:pt x="14998" y="19646"/>
                </a:lnTo>
                <a:lnTo>
                  <a:pt x="32697" y="19646"/>
                </a:lnTo>
                <a:lnTo>
                  <a:pt x="19888" y="0"/>
                </a:lnTo>
                <a:close/>
              </a:path>
              <a:path w="76200" h="84454">
                <a:moveTo>
                  <a:pt x="32697" y="19646"/>
                </a:moveTo>
                <a:lnTo>
                  <a:pt x="15240" y="19646"/>
                </a:lnTo>
                <a:lnTo>
                  <a:pt x="56921" y="84289"/>
                </a:lnTo>
                <a:lnTo>
                  <a:pt x="75958" y="84289"/>
                </a:lnTo>
                <a:lnTo>
                  <a:pt x="75958" y="62623"/>
                </a:lnTo>
                <a:lnTo>
                  <a:pt x="60718" y="62623"/>
                </a:lnTo>
                <a:lnTo>
                  <a:pt x="32697" y="19646"/>
                </a:lnTo>
                <a:close/>
              </a:path>
              <a:path w="76200" h="84454">
                <a:moveTo>
                  <a:pt x="75958" y="0"/>
                </a:moveTo>
                <a:lnTo>
                  <a:pt x="60960" y="0"/>
                </a:lnTo>
                <a:lnTo>
                  <a:pt x="60960" y="62623"/>
                </a:lnTo>
                <a:lnTo>
                  <a:pt x="75958" y="62623"/>
                </a:lnTo>
                <a:lnTo>
                  <a:pt x="75958" y="0"/>
                </a:lnTo>
                <a:close/>
              </a:path>
            </a:pathLst>
          </a:custGeom>
          <a:solidFill>
            <a:srgbClr val="EC5C13"/>
          </a:solidFill>
        </p:spPr>
        <p:txBody>
          <a:bodyPr wrap="square" lIns="0" tIns="0" rIns="0" bIns="0" rtlCol="0"/>
          <a:lstStyle/>
          <a:p>
            <a:endParaRPr>
              <a:solidFill>
                <a:prstClr val="black"/>
              </a:solidFill>
            </a:endParaRPr>
          </a:p>
        </p:txBody>
      </p:sp>
      <p:sp>
        <p:nvSpPr>
          <p:cNvPr id="19" name="object 19"/>
          <p:cNvSpPr/>
          <p:nvPr/>
        </p:nvSpPr>
        <p:spPr>
          <a:xfrm>
            <a:off x="3860288" y="9357186"/>
            <a:ext cx="66675" cy="84455"/>
          </a:xfrm>
          <a:custGeom>
            <a:avLst/>
            <a:gdLst/>
            <a:ahLst/>
            <a:cxnLst/>
            <a:rect l="l" t="t" r="r" b="b"/>
            <a:pathLst>
              <a:path w="66675" h="84454">
                <a:moveTo>
                  <a:pt x="40830" y="13576"/>
                </a:moveTo>
                <a:lnTo>
                  <a:pt x="25831" y="13576"/>
                </a:lnTo>
                <a:lnTo>
                  <a:pt x="25831" y="84289"/>
                </a:lnTo>
                <a:lnTo>
                  <a:pt x="40830" y="84289"/>
                </a:lnTo>
                <a:lnTo>
                  <a:pt x="40830" y="13576"/>
                </a:lnTo>
                <a:close/>
              </a:path>
              <a:path w="66675" h="84454">
                <a:moveTo>
                  <a:pt x="66674" y="0"/>
                </a:moveTo>
                <a:lnTo>
                  <a:pt x="0" y="0"/>
                </a:lnTo>
                <a:lnTo>
                  <a:pt x="0" y="13576"/>
                </a:lnTo>
                <a:lnTo>
                  <a:pt x="66674" y="13576"/>
                </a:lnTo>
                <a:lnTo>
                  <a:pt x="66674" y="0"/>
                </a:lnTo>
                <a:close/>
              </a:path>
            </a:pathLst>
          </a:custGeom>
          <a:solidFill>
            <a:srgbClr val="EC5C13"/>
          </a:solidFill>
        </p:spPr>
        <p:txBody>
          <a:bodyPr wrap="square" lIns="0" tIns="0" rIns="0" bIns="0" rtlCol="0"/>
          <a:lstStyle/>
          <a:p>
            <a:endParaRPr>
              <a:solidFill>
                <a:prstClr val="black"/>
              </a:solidFill>
            </a:endParaRPr>
          </a:p>
        </p:txBody>
      </p:sp>
      <p:sp>
        <p:nvSpPr>
          <p:cNvPr id="20" name="object 20"/>
          <p:cNvSpPr/>
          <p:nvPr/>
        </p:nvSpPr>
        <p:spPr>
          <a:xfrm>
            <a:off x="3939671" y="9357182"/>
            <a:ext cx="64135" cy="84455"/>
          </a:xfrm>
          <a:custGeom>
            <a:avLst/>
            <a:gdLst/>
            <a:ahLst/>
            <a:cxnLst/>
            <a:rect l="l" t="t" r="r" b="b"/>
            <a:pathLst>
              <a:path w="64135" h="84454">
                <a:moveTo>
                  <a:pt x="29273" y="0"/>
                </a:moveTo>
                <a:lnTo>
                  <a:pt x="0" y="0"/>
                </a:lnTo>
                <a:lnTo>
                  <a:pt x="0" y="84315"/>
                </a:lnTo>
                <a:lnTo>
                  <a:pt x="14998" y="84315"/>
                </a:lnTo>
                <a:lnTo>
                  <a:pt x="14998" y="48590"/>
                </a:lnTo>
                <a:lnTo>
                  <a:pt x="49434" y="48590"/>
                </a:lnTo>
                <a:lnTo>
                  <a:pt x="48055" y="45104"/>
                </a:lnTo>
                <a:lnTo>
                  <a:pt x="57437" y="36461"/>
                </a:lnTo>
                <a:lnTo>
                  <a:pt x="57600" y="35725"/>
                </a:lnTo>
                <a:lnTo>
                  <a:pt x="14998" y="35725"/>
                </a:lnTo>
                <a:lnTo>
                  <a:pt x="14998" y="12865"/>
                </a:lnTo>
                <a:lnTo>
                  <a:pt x="57098" y="12865"/>
                </a:lnTo>
                <a:lnTo>
                  <a:pt x="55468" y="8668"/>
                </a:lnTo>
                <a:lnTo>
                  <a:pt x="44073" y="1890"/>
                </a:lnTo>
                <a:lnTo>
                  <a:pt x="29273" y="0"/>
                </a:lnTo>
                <a:close/>
              </a:path>
              <a:path w="64135" h="84454">
                <a:moveTo>
                  <a:pt x="49434" y="48590"/>
                </a:moveTo>
                <a:lnTo>
                  <a:pt x="25946" y="48590"/>
                </a:lnTo>
                <a:lnTo>
                  <a:pt x="45478" y="84315"/>
                </a:lnTo>
                <a:lnTo>
                  <a:pt x="63563" y="84315"/>
                </a:lnTo>
                <a:lnTo>
                  <a:pt x="49434" y="48590"/>
                </a:lnTo>
                <a:close/>
              </a:path>
              <a:path w="64135" h="84454">
                <a:moveTo>
                  <a:pt x="57098" y="12865"/>
                </a:moveTo>
                <a:lnTo>
                  <a:pt x="35699" y="12865"/>
                </a:lnTo>
                <a:lnTo>
                  <a:pt x="44983" y="14058"/>
                </a:lnTo>
                <a:lnTo>
                  <a:pt x="44983" y="35013"/>
                </a:lnTo>
                <a:lnTo>
                  <a:pt x="35115" y="35725"/>
                </a:lnTo>
                <a:lnTo>
                  <a:pt x="57600" y="35725"/>
                </a:lnTo>
                <a:lnTo>
                  <a:pt x="60648" y="21999"/>
                </a:lnTo>
                <a:lnTo>
                  <a:pt x="57098" y="12865"/>
                </a:lnTo>
                <a:close/>
              </a:path>
            </a:pathLst>
          </a:custGeom>
          <a:solidFill>
            <a:srgbClr val="EC5C13"/>
          </a:solidFill>
        </p:spPr>
        <p:txBody>
          <a:bodyPr wrap="square" lIns="0" tIns="0" rIns="0" bIns="0" rtlCol="0"/>
          <a:lstStyle/>
          <a:p>
            <a:endParaRPr>
              <a:solidFill>
                <a:prstClr val="black"/>
              </a:solidFill>
            </a:endParaRPr>
          </a:p>
        </p:txBody>
      </p:sp>
      <p:sp>
        <p:nvSpPr>
          <p:cNvPr id="21" name="object 21"/>
          <p:cNvSpPr/>
          <p:nvPr/>
        </p:nvSpPr>
        <p:spPr>
          <a:xfrm>
            <a:off x="4007730" y="9357192"/>
            <a:ext cx="86360" cy="84455"/>
          </a:xfrm>
          <a:custGeom>
            <a:avLst/>
            <a:gdLst/>
            <a:ahLst/>
            <a:cxnLst/>
            <a:rect l="l" t="t" r="r" b="b"/>
            <a:pathLst>
              <a:path w="86360" h="84454">
                <a:moveTo>
                  <a:pt x="49644" y="0"/>
                </a:moveTo>
                <a:lnTo>
                  <a:pt x="36677" y="0"/>
                </a:lnTo>
                <a:lnTo>
                  <a:pt x="0" y="84289"/>
                </a:lnTo>
                <a:lnTo>
                  <a:pt x="16776" y="84289"/>
                </a:lnTo>
                <a:lnTo>
                  <a:pt x="24396" y="65011"/>
                </a:lnTo>
                <a:lnTo>
                  <a:pt x="77649" y="65011"/>
                </a:lnTo>
                <a:lnTo>
                  <a:pt x="72107" y="52146"/>
                </a:lnTo>
                <a:lnTo>
                  <a:pt x="29527" y="52146"/>
                </a:lnTo>
                <a:lnTo>
                  <a:pt x="42735" y="17868"/>
                </a:lnTo>
                <a:lnTo>
                  <a:pt x="57341" y="17868"/>
                </a:lnTo>
                <a:lnTo>
                  <a:pt x="49644" y="0"/>
                </a:lnTo>
                <a:close/>
              </a:path>
              <a:path w="86360" h="84454">
                <a:moveTo>
                  <a:pt x="77649" y="65011"/>
                </a:moveTo>
                <a:lnTo>
                  <a:pt x="60960" y="65011"/>
                </a:lnTo>
                <a:lnTo>
                  <a:pt x="68821" y="84289"/>
                </a:lnTo>
                <a:lnTo>
                  <a:pt x="85953" y="84289"/>
                </a:lnTo>
                <a:lnTo>
                  <a:pt x="77649" y="65011"/>
                </a:lnTo>
                <a:close/>
              </a:path>
              <a:path w="86360" h="84454">
                <a:moveTo>
                  <a:pt x="57341" y="17868"/>
                </a:moveTo>
                <a:lnTo>
                  <a:pt x="42735" y="17868"/>
                </a:lnTo>
                <a:lnTo>
                  <a:pt x="55714" y="52146"/>
                </a:lnTo>
                <a:lnTo>
                  <a:pt x="72107" y="52146"/>
                </a:lnTo>
                <a:lnTo>
                  <a:pt x="57341" y="17868"/>
                </a:lnTo>
                <a:close/>
              </a:path>
            </a:pathLst>
          </a:custGeom>
          <a:solidFill>
            <a:srgbClr val="EC5C13"/>
          </a:solidFill>
        </p:spPr>
        <p:txBody>
          <a:bodyPr wrap="square" lIns="0" tIns="0" rIns="0" bIns="0" rtlCol="0"/>
          <a:lstStyle/>
          <a:p>
            <a:endParaRPr>
              <a:solidFill>
                <a:prstClr val="black"/>
              </a:solidFill>
            </a:endParaRPr>
          </a:p>
        </p:txBody>
      </p:sp>
      <p:sp>
        <p:nvSpPr>
          <p:cNvPr id="22" name="object 22"/>
          <p:cNvSpPr/>
          <p:nvPr/>
        </p:nvSpPr>
        <p:spPr>
          <a:xfrm>
            <a:off x="4101605" y="9355380"/>
            <a:ext cx="75565" cy="87630"/>
          </a:xfrm>
          <a:custGeom>
            <a:avLst/>
            <a:gdLst/>
            <a:ahLst/>
            <a:cxnLst/>
            <a:rect l="l" t="t" r="r" b="b"/>
            <a:pathLst>
              <a:path w="75564" h="87629">
                <a:moveTo>
                  <a:pt x="37933" y="0"/>
                </a:moveTo>
                <a:lnTo>
                  <a:pt x="1567" y="34505"/>
                </a:lnTo>
                <a:lnTo>
                  <a:pt x="0" y="51886"/>
                </a:lnTo>
                <a:lnTo>
                  <a:pt x="3772" y="64119"/>
                </a:lnTo>
                <a:lnTo>
                  <a:pt x="11083" y="74118"/>
                </a:lnTo>
                <a:lnTo>
                  <a:pt x="21884" y="81536"/>
                </a:lnTo>
                <a:lnTo>
                  <a:pt x="36127" y="86022"/>
                </a:lnTo>
                <a:lnTo>
                  <a:pt x="53761" y="87226"/>
                </a:lnTo>
                <a:lnTo>
                  <a:pt x="65689" y="82405"/>
                </a:lnTo>
                <a:lnTo>
                  <a:pt x="75146" y="73497"/>
                </a:lnTo>
                <a:lnTo>
                  <a:pt x="35623" y="73497"/>
                </a:lnTo>
                <a:lnTo>
                  <a:pt x="24756" y="67013"/>
                </a:lnTo>
                <a:lnTo>
                  <a:pt x="17772" y="55342"/>
                </a:lnTo>
                <a:lnTo>
                  <a:pt x="15422" y="39031"/>
                </a:lnTo>
                <a:lnTo>
                  <a:pt x="20132" y="25817"/>
                </a:lnTo>
                <a:lnTo>
                  <a:pt x="30009" y="16664"/>
                </a:lnTo>
                <a:lnTo>
                  <a:pt x="44091" y="13242"/>
                </a:lnTo>
                <a:lnTo>
                  <a:pt x="63173" y="13242"/>
                </a:lnTo>
                <a:lnTo>
                  <a:pt x="64455" y="5273"/>
                </a:lnTo>
                <a:lnTo>
                  <a:pt x="53068" y="1080"/>
                </a:lnTo>
                <a:lnTo>
                  <a:pt x="37933" y="0"/>
                </a:lnTo>
                <a:close/>
              </a:path>
              <a:path w="75564" h="87629">
                <a:moveTo>
                  <a:pt x="60517" y="67272"/>
                </a:moveTo>
                <a:lnTo>
                  <a:pt x="51030" y="72680"/>
                </a:lnTo>
                <a:lnTo>
                  <a:pt x="35623" y="73497"/>
                </a:lnTo>
                <a:lnTo>
                  <a:pt x="75146" y="73497"/>
                </a:lnTo>
                <a:lnTo>
                  <a:pt x="75409" y="73250"/>
                </a:lnTo>
                <a:lnTo>
                  <a:pt x="60517" y="67272"/>
                </a:lnTo>
                <a:close/>
              </a:path>
              <a:path w="75564" h="87629">
                <a:moveTo>
                  <a:pt x="63173" y="13242"/>
                </a:moveTo>
                <a:lnTo>
                  <a:pt x="49920" y="13242"/>
                </a:lnTo>
                <a:lnTo>
                  <a:pt x="55635" y="15033"/>
                </a:lnTo>
                <a:lnTo>
                  <a:pt x="61833" y="21573"/>
                </a:lnTo>
                <a:lnTo>
                  <a:pt x="63173" y="13242"/>
                </a:lnTo>
                <a:close/>
              </a:path>
            </a:pathLst>
          </a:custGeom>
          <a:solidFill>
            <a:srgbClr val="EC5C13"/>
          </a:solidFill>
        </p:spPr>
        <p:txBody>
          <a:bodyPr wrap="square" lIns="0" tIns="0" rIns="0" bIns="0" rtlCol="0"/>
          <a:lstStyle/>
          <a:p>
            <a:endParaRPr>
              <a:solidFill>
                <a:prstClr val="black"/>
              </a:solidFill>
            </a:endParaRPr>
          </a:p>
        </p:txBody>
      </p:sp>
      <p:sp>
        <p:nvSpPr>
          <p:cNvPr id="23" name="object 23"/>
          <p:cNvSpPr/>
          <p:nvPr/>
        </p:nvSpPr>
        <p:spPr>
          <a:xfrm>
            <a:off x="4181044" y="9357186"/>
            <a:ext cx="66675" cy="84455"/>
          </a:xfrm>
          <a:custGeom>
            <a:avLst/>
            <a:gdLst/>
            <a:ahLst/>
            <a:cxnLst/>
            <a:rect l="l" t="t" r="r" b="b"/>
            <a:pathLst>
              <a:path w="66675" h="84454">
                <a:moveTo>
                  <a:pt x="40830" y="13576"/>
                </a:moveTo>
                <a:lnTo>
                  <a:pt x="25831" y="13576"/>
                </a:lnTo>
                <a:lnTo>
                  <a:pt x="25831" y="84289"/>
                </a:lnTo>
                <a:lnTo>
                  <a:pt x="40830" y="84289"/>
                </a:lnTo>
                <a:lnTo>
                  <a:pt x="40830" y="13576"/>
                </a:lnTo>
                <a:close/>
              </a:path>
              <a:path w="66675" h="84454">
                <a:moveTo>
                  <a:pt x="66674" y="0"/>
                </a:moveTo>
                <a:lnTo>
                  <a:pt x="0" y="0"/>
                </a:lnTo>
                <a:lnTo>
                  <a:pt x="0" y="13576"/>
                </a:lnTo>
                <a:lnTo>
                  <a:pt x="66674" y="13576"/>
                </a:lnTo>
                <a:lnTo>
                  <a:pt x="66674" y="0"/>
                </a:lnTo>
                <a:close/>
              </a:path>
            </a:pathLst>
          </a:custGeom>
          <a:solidFill>
            <a:srgbClr val="EC5C13"/>
          </a:solidFill>
        </p:spPr>
        <p:txBody>
          <a:bodyPr wrap="square" lIns="0" tIns="0" rIns="0" bIns="0" rtlCol="0"/>
          <a:lstStyle/>
          <a:p>
            <a:endParaRPr>
              <a:solidFill>
                <a:prstClr val="black"/>
              </a:solidFill>
            </a:endParaRPr>
          </a:p>
        </p:txBody>
      </p:sp>
      <p:sp>
        <p:nvSpPr>
          <p:cNvPr id="24" name="object 24"/>
          <p:cNvSpPr/>
          <p:nvPr/>
        </p:nvSpPr>
        <p:spPr>
          <a:xfrm>
            <a:off x="4267549" y="9357194"/>
            <a:ext cx="0" cy="84455"/>
          </a:xfrm>
          <a:custGeom>
            <a:avLst/>
            <a:gdLst/>
            <a:ahLst/>
            <a:cxnLst/>
            <a:rect l="l" t="t" r="r" b="b"/>
            <a:pathLst>
              <a:path h="84454">
                <a:moveTo>
                  <a:pt x="0" y="0"/>
                </a:moveTo>
                <a:lnTo>
                  <a:pt x="0" y="84289"/>
                </a:lnTo>
              </a:path>
            </a:pathLst>
          </a:custGeom>
          <a:ln w="16268">
            <a:solidFill>
              <a:srgbClr val="EC5C13"/>
            </a:solidFill>
          </a:ln>
        </p:spPr>
        <p:txBody>
          <a:bodyPr wrap="square" lIns="0" tIns="0" rIns="0" bIns="0" rtlCol="0"/>
          <a:lstStyle/>
          <a:p>
            <a:endParaRPr>
              <a:solidFill>
                <a:prstClr val="black"/>
              </a:solidFill>
            </a:endParaRPr>
          </a:p>
        </p:txBody>
      </p:sp>
      <p:sp>
        <p:nvSpPr>
          <p:cNvPr id="25" name="object 25"/>
          <p:cNvSpPr/>
          <p:nvPr/>
        </p:nvSpPr>
        <p:spPr>
          <a:xfrm>
            <a:off x="4295935" y="9357190"/>
            <a:ext cx="76200" cy="84455"/>
          </a:xfrm>
          <a:custGeom>
            <a:avLst/>
            <a:gdLst/>
            <a:ahLst/>
            <a:cxnLst/>
            <a:rect l="l" t="t" r="r" b="b"/>
            <a:pathLst>
              <a:path w="76200" h="84454">
                <a:moveTo>
                  <a:pt x="19888" y="0"/>
                </a:moveTo>
                <a:lnTo>
                  <a:pt x="0" y="0"/>
                </a:lnTo>
                <a:lnTo>
                  <a:pt x="0" y="84289"/>
                </a:lnTo>
                <a:lnTo>
                  <a:pt x="14998" y="84289"/>
                </a:lnTo>
                <a:lnTo>
                  <a:pt x="14998" y="19646"/>
                </a:lnTo>
                <a:lnTo>
                  <a:pt x="32697" y="19646"/>
                </a:lnTo>
                <a:lnTo>
                  <a:pt x="19888" y="0"/>
                </a:lnTo>
                <a:close/>
              </a:path>
              <a:path w="76200" h="84454">
                <a:moveTo>
                  <a:pt x="32697" y="19646"/>
                </a:moveTo>
                <a:lnTo>
                  <a:pt x="15240" y="19646"/>
                </a:lnTo>
                <a:lnTo>
                  <a:pt x="56921" y="84289"/>
                </a:lnTo>
                <a:lnTo>
                  <a:pt x="75958" y="84289"/>
                </a:lnTo>
                <a:lnTo>
                  <a:pt x="75958" y="62623"/>
                </a:lnTo>
                <a:lnTo>
                  <a:pt x="60718" y="62623"/>
                </a:lnTo>
                <a:lnTo>
                  <a:pt x="32697" y="19646"/>
                </a:lnTo>
                <a:close/>
              </a:path>
              <a:path w="76200" h="84454">
                <a:moveTo>
                  <a:pt x="75958" y="0"/>
                </a:moveTo>
                <a:lnTo>
                  <a:pt x="60960" y="0"/>
                </a:lnTo>
                <a:lnTo>
                  <a:pt x="60960" y="62623"/>
                </a:lnTo>
                <a:lnTo>
                  <a:pt x="75958" y="62623"/>
                </a:lnTo>
                <a:lnTo>
                  <a:pt x="75958" y="0"/>
                </a:lnTo>
                <a:close/>
              </a:path>
            </a:pathLst>
          </a:custGeom>
          <a:solidFill>
            <a:srgbClr val="EC5C13"/>
          </a:solidFill>
        </p:spPr>
        <p:txBody>
          <a:bodyPr wrap="square" lIns="0" tIns="0" rIns="0" bIns="0" rtlCol="0"/>
          <a:lstStyle/>
          <a:p>
            <a:endParaRPr>
              <a:solidFill>
                <a:prstClr val="black"/>
              </a:solidFill>
            </a:endParaRPr>
          </a:p>
        </p:txBody>
      </p:sp>
      <p:sp>
        <p:nvSpPr>
          <p:cNvPr id="26" name="object 26"/>
          <p:cNvSpPr/>
          <p:nvPr/>
        </p:nvSpPr>
        <p:spPr>
          <a:xfrm>
            <a:off x="4389347" y="9355461"/>
            <a:ext cx="78740" cy="87630"/>
          </a:xfrm>
          <a:custGeom>
            <a:avLst/>
            <a:gdLst/>
            <a:ahLst/>
            <a:cxnLst/>
            <a:rect l="l" t="t" r="r" b="b"/>
            <a:pathLst>
              <a:path w="78739" h="87629">
                <a:moveTo>
                  <a:pt x="37225" y="0"/>
                </a:moveTo>
                <a:lnTo>
                  <a:pt x="1487" y="34957"/>
                </a:lnTo>
                <a:lnTo>
                  <a:pt x="0" y="52521"/>
                </a:lnTo>
                <a:lnTo>
                  <a:pt x="3932" y="64529"/>
                </a:lnTo>
                <a:lnTo>
                  <a:pt x="11393" y="74352"/>
                </a:lnTo>
                <a:lnTo>
                  <a:pt x="22377" y="81664"/>
                </a:lnTo>
                <a:lnTo>
                  <a:pt x="36878" y="86136"/>
                </a:lnTo>
                <a:lnTo>
                  <a:pt x="54890" y="87442"/>
                </a:lnTo>
                <a:lnTo>
                  <a:pt x="67343" y="84658"/>
                </a:lnTo>
                <a:lnTo>
                  <a:pt x="78750" y="79833"/>
                </a:lnTo>
                <a:lnTo>
                  <a:pt x="78750" y="73540"/>
                </a:lnTo>
                <a:lnTo>
                  <a:pt x="52089" y="73540"/>
                </a:lnTo>
                <a:lnTo>
                  <a:pt x="35513" y="73414"/>
                </a:lnTo>
                <a:lnTo>
                  <a:pt x="24647" y="66933"/>
                </a:lnTo>
                <a:lnTo>
                  <a:pt x="17661" y="55263"/>
                </a:lnTo>
                <a:lnTo>
                  <a:pt x="15310" y="38947"/>
                </a:lnTo>
                <a:lnTo>
                  <a:pt x="20025" y="25731"/>
                </a:lnTo>
                <a:lnTo>
                  <a:pt x="29904" y="16579"/>
                </a:lnTo>
                <a:lnTo>
                  <a:pt x="43977" y="13158"/>
                </a:lnTo>
                <a:lnTo>
                  <a:pt x="71684" y="13158"/>
                </a:lnTo>
                <a:lnTo>
                  <a:pt x="74954" y="8420"/>
                </a:lnTo>
                <a:lnTo>
                  <a:pt x="65364" y="3268"/>
                </a:lnTo>
                <a:lnTo>
                  <a:pt x="53093" y="574"/>
                </a:lnTo>
                <a:lnTo>
                  <a:pt x="37225" y="0"/>
                </a:lnTo>
                <a:close/>
              </a:path>
              <a:path w="78739" h="87629">
                <a:moveTo>
                  <a:pt x="78750" y="36729"/>
                </a:moveTo>
                <a:lnTo>
                  <a:pt x="46479" y="36729"/>
                </a:lnTo>
                <a:lnTo>
                  <a:pt x="46479" y="50305"/>
                </a:lnTo>
                <a:lnTo>
                  <a:pt x="63751" y="50305"/>
                </a:lnTo>
                <a:lnTo>
                  <a:pt x="61820" y="71167"/>
                </a:lnTo>
                <a:lnTo>
                  <a:pt x="52089" y="73540"/>
                </a:lnTo>
                <a:lnTo>
                  <a:pt x="78750" y="73540"/>
                </a:lnTo>
                <a:lnTo>
                  <a:pt x="78750" y="36729"/>
                </a:lnTo>
                <a:close/>
              </a:path>
              <a:path w="78739" h="87629">
                <a:moveTo>
                  <a:pt x="71684" y="13158"/>
                </a:moveTo>
                <a:lnTo>
                  <a:pt x="52435" y="13158"/>
                </a:lnTo>
                <a:lnTo>
                  <a:pt x="60640" y="16130"/>
                </a:lnTo>
                <a:lnTo>
                  <a:pt x="66012" y="21375"/>
                </a:lnTo>
                <a:lnTo>
                  <a:pt x="71684" y="13158"/>
                </a:lnTo>
                <a:close/>
              </a:path>
            </a:pathLst>
          </a:custGeom>
          <a:solidFill>
            <a:srgbClr val="EC5C13"/>
          </a:solidFill>
        </p:spPr>
        <p:txBody>
          <a:bodyPr wrap="square" lIns="0" tIns="0" rIns="0" bIns="0" rtlCol="0"/>
          <a:lstStyle/>
          <a:p>
            <a:endParaRPr>
              <a:solidFill>
                <a:prstClr val="black"/>
              </a:solidFill>
            </a:endParaRPr>
          </a:p>
        </p:txBody>
      </p:sp>
      <p:sp>
        <p:nvSpPr>
          <p:cNvPr id="27" name="object 27"/>
          <p:cNvSpPr/>
          <p:nvPr/>
        </p:nvSpPr>
        <p:spPr>
          <a:xfrm>
            <a:off x="4484385" y="8954777"/>
            <a:ext cx="26670" cy="33655"/>
          </a:xfrm>
          <a:custGeom>
            <a:avLst/>
            <a:gdLst/>
            <a:ahLst/>
            <a:cxnLst/>
            <a:rect l="l" t="t" r="r" b="b"/>
            <a:pathLst>
              <a:path w="26670" h="33654">
                <a:moveTo>
                  <a:pt x="16154" y="5359"/>
                </a:moveTo>
                <a:lnTo>
                  <a:pt x="10223" y="5359"/>
                </a:lnTo>
                <a:lnTo>
                  <a:pt x="10223" y="33362"/>
                </a:lnTo>
                <a:lnTo>
                  <a:pt x="16154" y="33362"/>
                </a:lnTo>
                <a:lnTo>
                  <a:pt x="16154" y="5359"/>
                </a:lnTo>
                <a:close/>
              </a:path>
              <a:path w="26670" h="33654">
                <a:moveTo>
                  <a:pt x="26403" y="0"/>
                </a:moveTo>
                <a:lnTo>
                  <a:pt x="0" y="0"/>
                </a:lnTo>
                <a:lnTo>
                  <a:pt x="0" y="5359"/>
                </a:lnTo>
                <a:lnTo>
                  <a:pt x="26403" y="5359"/>
                </a:lnTo>
                <a:lnTo>
                  <a:pt x="26403" y="0"/>
                </a:lnTo>
                <a:close/>
              </a:path>
            </a:pathLst>
          </a:custGeom>
          <a:solidFill>
            <a:srgbClr val="003F79"/>
          </a:solidFill>
        </p:spPr>
        <p:txBody>
          <a:bodyPr wrap="square" lIns="0" tIns="0" rIns="0" bIns="0" rtlCol="0"/>
          <a:lstStyle/>
          <a:p>
            <a:endParaRPr>
              <a:solidFill>
                <a:prstClr val="black"/>
              </a:solidFill>
            </a:endParaRPr>
          </a:p>
        </p:txBody>
      </p:sp>
      <p:sp>
        <p:nvSpPr>
          <p:cNvPr id="28" name="object 28"/>
          <p:cNvSpPr/>
          <p:nvPr/>
        </p:nvSpPr>
        <p:spPr>
          <a:xfrm>
            <a:off x="4515902" y="8954777"/>
            <a:ext cx="36195" cy="33655"/>
          </a:xfrm>
          <a:custGeom>
            <a:avLst/>
            <a:gdLst/>
            <a:ahLst/>
            <a:cxnLst/>
            <a:rect l="l" t="t" r="r" b="b"/>
            <a:pathLst>
              <a:path w="36195" h="33654">
                <a:moveTo>
                  <a:pt x="9042" y="0"/>
                </a:moveTo>
                <a:lnTo>
                  <a:pt x="0" y="0"/>
                </a:lnTo>
                <a:lnTo>
                  <a:pt x="0" y="33362"/>
                </a:lnTo>
                <a:lnTo>
                  <a:pt x="5651" y="33362"/>
                </a:lnTo>
                <a:lnTo>
                  <a:pt x="5727" y="5626"/>
                </a:lnTo>
                <a:lnTo>
                  <a:pt x="11188" y="5626"/>
                </a:lnTo>
                <a:lnTo>
                  <a:pt x="9042" y="0"/>
                </a:lnTo>
                <a:close/>
              </a:path>
              <a:path w="36195" h="33654">
                <a:moveTo>
                  <a:pt x="11188" y="5626"/>
                </a:moveTo>
                <a:lnTo>
                  <a:pt x="5727" y="5626"/>
                </a:lnTo>
                <a:lnTo>
                  <a:pt x="15875" y="33362"/>
                </a:lnTo>
                <a:lnTo>
                  <a:pt x="20015" y="33362"/>
                </a:lnTo>
                <a:lnTo>
                  <a:pt x="23667" y="23368"/>
                </a:lnTo>
                <a:lnTo>
                  <a:pt x="17957" y="23368"/>
                </a:lnTo>
                <a:lnTo>
                  <a:pt x="11188" y="5626"/>
                </a:lnTo>
                <a:close/>
              </a:path>
              <a:path w="36195" h="33654">
                <a:moveTo>
                  <a:pt x="35902" y="5626"/>
                </a:moveTo>
                <a:lnTo>
                  <a:pt x="30149" y="5626"/>
                </a:lnTo>
                <a:lnTo>
                  <a:pt x="30251" y="33362"/>
                </a:lnTo>
                <a:lnTo>
                  <a:pt x="35902" y="33362"/>
                </a:lnTo>
                <a:lnTo>
                  <a:pt x="35902" y="5626"/>
                </a:lnTo>
                <a:close/>
              </a:path>
              <a:path w="36195" h="33654">
                <a:moveTo>
                  <a:pt x="35902" y="0"/>
                </a:moveTo>
                <a:lnTo>
                  <a:pt x="26949" y="0"/>
                </a:lnTo>
                <a:lnTo>
                  <a:pt x="17957" y="23368"/>
                </a:lnTo>
                <a:lnTo>
                  <a:pt x="23667" y="23368"/>
                </a:lnTo>
                <a:lnTo>
                  <a:pt x="30149" y="5626"/>
                </a:lnTo>
                <a:lnTo>
                  <a:pt x="35902" y="5626"/>
                </a:lnTo>
                <a:lnTo>
                  <a:pt x="35902" y="0"/>
                </a:lnTo>
                <a:close/>
              </a:path>
            </a:pathLst>
          </a:custGeom>
          <a:solidFill>
            <a:srgbClr val="003F79"/>
          </a:solidFill>
        </p:spPr>
        <p:txBody>
          <a:bodyPr wrap="square" lIns="0" tIns="0" rIns="0" bIns="0" rtlCol="0"/>
          <a:lstStyle/>
          <a:p>
            <a:endParaRPr>
              <a:solidFill>
                <a:prstClr val="black"/>
              </a:solidFill>
            </a:endParaRPr>
          </a:p>
        </p:txBody>
      </p:sp>
      <p:sp>
        <p:nvSpPr>
          <p:cNvPr id="29" name="object 29"/>
          <p:cNvSpPr txBox="1"/>
          <p:nvPr/>
        </p:nvSpPr>
        <p:spPr>
          <a:xfrm>
            <a:off x="11039064" y="9069286"/>
            <a:ext cx="1233170" cy="250190"/>
          </a:xfrm>
          <a:prstGeom prst="rect">
            <a:avLst/>
          </a:prstGeom>
        </p:spPr>
        <p:txBody>
          <a:bodyPr vert="horz" wrap="square" lIns="0" tIns="0" rIns="0" bIns="0" rtlCol="0">
            <a:spAutoFit/>
          </a:bodyPr>
          <a:lstStyle/>
          <a:p>
            <a:pPr marL="12700"/>
            <a:r>
              <a:rPr sz="1750" spc="140" dirty="0">
                <a:solidFill>
                  <a:srgbClr val="005D85"/>
                </a:solidFill>
                <a:latin typeface="Arial"/>
                <a:cs typeface="Arial"/>
              </a:rPr>
              <a:t>A</a:t>
            </a:r>
            <a:r>
              <a:rPr sz="1750" spc="30" dirty="0">
                <a:solidFill>
                  <a:srgbClr val="005D85"/>
                </a:solidFill>
                <a:latin typeface="Arial"/>
                <a:cs typeface="Arial"/>
              </a:rPr>
              <a:t>+</a:t>
            </a:r>
            <a:r>
              <a:rPr sz="1750" spc="210" dirty="0">
                <a:solidFill>
                  <a:srgbClr val="005D85"/>
                </a:solidFill>
                <a:latin typeface="Arial"/>
                <a:cs typeface="Arial"/>
              </a:rPr>
              <a:t> </a:t>
            </a:r>
            <a:r>
              <a:rPr sz="1750" spc="105" dirty="0">
                <a:solidFill>
                  <a:srgbClr val="005D85"/>
                </a:solidFill>
                <a:latin typeface="Arial"/>
                <a:cs typeface="Arial"/>
              </a:rPr>
              <a:t>R</a:t>
            </a:r>
            <a:r>
              <a:rPr sz="1750" spc="20" dirty="0">
                <a:solidFill>
                  <a:srgbClr val="005D85"/>
                </a:solidFill>
                <a:latin typeface="Arial"/>
                <a:cs typeface="Arial"/>
              </a:rPr>
              <a:t>A</a:t>
            </a:r>
            <a:r>
              <a:rPr sz="1750" spc="114" dirty="0">
                <a:solidFill>
                  <a:srgbClr val="005D85"/>
                </a:solidFill>
                <a:latin typeface="Arial"/>
                <a:cs typeface="Arial"/>
              </a:rPr>
              <a:t>TED</a:t>
            </a:r>
            <a:endParaRPr sz="1750">
              <a:solidFill>
                <a:prstClr val="black"/>
              </a:solidFill>
              <a:latin typeface="Arial"/>
              <a:cs typeface="Arial"/>
            </a:endParaRPr>
          </a:p>
        </p:txBody>
      </p:sp>
      <p:sp>
        <p:nvSpPr>
          <p:cNvPr id="30" name="object 30"/>
          <p:cNvSpPr/>
          <p:nvPr/>
        </p:nvSpPr>
        <p:spPr>
          <a:xfrm>
            <a:off x="11445147" y="8522024"/>
            <a:ext cx="864869" cy="497840"/>
          </a:xfrm>
          <a:custGeom>
            <a:avLst/>
            <a:gdLst/>
            <a:ahLst/>
            <a:cxnLst/>
            <a:rect l="l" t="t" r="r" b="b"/>
            <a:pathLst>
              <a:path w="864870" h="497840">
                <a:moveTo>
                  <a:pt x="0" y="0"/>
                </a:moveTo>
                <a:lnTo>
                  <a:pt x="0" y="497306"/>
                </a:lnTo>
                <a:lnTo>
                  <a:pt x="789012" y="497306"/>
                </a:lnTo>
                <a:lnTo>
                  <a:pt x="830398" y="485636"/>
                </a:lnTo>
                <a:lnTo>
                  <a:pt x="857809" y="455435"/>
                </a:lnTo>
                <a:lnTo>
                  <a:pt x="864616" y="71602"/>
                </a:lnTo>
                <a:lnTo>
                  <a:pt x="863152" y="57511"/>
                </a:lnTo>
                <a:lnTo>
                  <a:pt x="843460" y="21923"/>
                </a:lnTo>
                <a:lnTo>
                  <a:pt x="806744" y="1979"/>
                </a:lnTo>
                <a:lnTo>
                  <a:pt x="0" y="0"/>
                </a:lnTo>
                <a:close/>
              </a:path>
            </a:pathLst>
          </a:custGeom>
          <a:solidFill>
            <a:srgbClr val="005D85"/>
          </a:solidFill>
        </p:spPr>
        <p:txBody>
          <a:bodyPr wrap="square" lIns="0" tIns="0" rIns="0" bIns="0" rtlCol="0"/>
          <a:lstStyle/>
          <a:p>
            <a:endParaRPr>
              <a:solidFill>
                <a:prstClr val="black"/>
              </a:solidFill>
            </a:endParaRPr>
          </a:p>
        </p:txBody>
      </p:sp>
      <p:sp>
        <p:nvSpPr>
          <p:cNvPr id="31" name="object 31"/>
          <p:cNvSpPr/>
          <p:nvPr/>
        </p:nvSpPr>
        <p:spPr>
          <a:xfrm>
            <a:off x="10999199" y="8522257"/>
            <a:ext cx="852169" cy="497205"/>
          </a:xfrm>
          <a:custGeom>
            <a:avLst/>
            <a:gdLst/>
            <a:ahLst/>
            <a:cxnLst/>
            <a:rect l="l" t="t" r="r" b="b"/>
            <a:pathLst>
              <a:path w="852170" h="497204">
                <a:moveTo>
                  <a:pt x="851941" y="496849"/>
                </a:moveTo>
                <a:lnTo>
                  <a:pt x="74498" y="496849"/>
                </a:lnTo>
                <a:lnTo>
                  <a:pt x="59725" y="495441"/>
                </a:lnTo>
                <a:lnTo>
                  <a:pt x="22490" y="476522"/>
                </a:lnTo>
                <a:lnTo>
                  <a:pt x="1874" y="441313"/>
                </a:lnTo>
                <a:lnTo>
                  <a:pt x="0" y="71539"/>
                </a:lnTo>
                <a:lnTo>
                  <a:pt x="1465" y="57349"/>
                </a:lnTo>
                <a:lnTo>
                  <a:pt x="21167" y="21591"/>
                </a:lnTo>
                <a:lnTo>
                  <a:pt x="57832" y="1797"/>
                </a:lnTo>
                <a:lnTo>
                  <a:pt x="72491" y="25"/>
                </a:lnTo>
                <a:lnTo>
                  <a:pt x="851941" y="0"/>
                </a:lnTo>
              </a:path>
            </a:pathLst>
          </a:custGeom>
          <a:ln w="3175">
            <a:solidFill>
              <a:srgbClr val="005D85"/>
            </a:solidFill>
          </a:ln>
        </p:spPr>
        <p:txBody>
          <a:bodyPr wrap="square" lIns="0" tIns="0" rIns="0" bIns="0" rtlCol="0"/>
          <a:lstStyle/>
          <a:p>
            <a:endParaRPr>
              <a:solidFill>
                <a:prstClr val="black"/>
              </a:solidFill>
            </a:endParaRPr>
          </a:p>
        </p:txBody>
      </p:sp>
      <p:sp>
        <p:nvSpPr>
          <p:cNvPr id="32" name="object 32"/>
          <p:cNvSpPr/>
          <p:nvPr/>
        </p:nvSpPr>
        <p:spPr>
          <a:xfrm>
            <a:off x="11137582" y="8823466"/>
            <a:ext cx="173990" cy="46355"/>
          </a:xfrm>
          <a:custGeom>
            <a:avLst/>
            <a:gdLst/>
            <a:ahLst/>
            <a:cxnLst/>
            <a:rect l="l" t="t" r="r" b="b"/>
            <a:pathLst>
              <a:path w="173990" h="46354">
                <a:moveTo>
                  <a:pt x="130378" y="19329"/>
                </a:moveTo>
                <a:lnTo>
                  <a:pt x="43091" y="19329"/>
                </a:lnTo>
                <a:lnTo>
                  <a:pt x="51333" y="46012"/>
                </a:lnTo>
                <a:lnTo>
                  <a:pt x="122186" y="46012"/>
                </a:lnTo>
                <a:lnTo>
                  <a:pt x="130378" y="19329"/>
                </a:lnTo>
                <a:close/>
              </a:path>
              <a:path w="173990" h="46354">
                <a:moveTo>
                  <a:pt x="167614" y="0"/>
                </a:moveTo>
                <a:lnTo>
                  <a:pt x="5854" y="0"/>
                </a:lnTo>
                <a:lnTo>
                  <a:pt x="0" y="19329"/>
                </a:lnTo>
                <a:lnTo>
                  <a:pt x="173494" y="19329"/>
                </a:lnTo>
                <a:lnTo>
                  <a:pt x="167614" y="0"/>
                </a:lnTo>
                <a:close/>
              </a:path>
            </a:pathLst>
          </a:custGeom>
          <a:solidFill>
            <a:srgbClr val="005D85"/>
          </a:solidFill>
        </p:spPr>
        <p:txBody>
          <a:bodyPr wrap="square" lIns="0" tIns="0" rIns="0" bIns="0" rtlCol="0"/>
          <a:lstStyle/>
          <a:p>
            <a:endParaRPr>
              <a:solidFill>
                <a:prstClr val="black"/>
              </a:solidFill>
            </a:endParaRPr>
          </a:p>
        </p:txBody>
      </p:sp>
      <p:sp>
        <p:nvSpPr>
          <p:cNvPr id="33" name="object 33"/>
          <p:cNvSpPr/>
          <p:nvPr/>
        </p:nvSpPr>
        <p:spPr>
          <a:xfrm>
            <a:off x="11162569" y="8686641"/>
            <a:ext cx="90805" cy="127635"/>
          </a:xfrm>
          <a:custGeom>
            <a:avLst/>
            <a:gdLst/>
            <a:ahLst/>
            <a:cxnLst/>
            <a:rect l="l" t="t" r="r" b="b"/>
            <a:pathLst>
              <a:path w="90804" h="127634">
                <a:moveTo>
                  <a:pt x="27734" y="0"/>
                </a:moveTo>
                <a:lnTo>
                  <a:pt x="7274" y="28219"/>
                </a:lnTo>
                <a:lnTo>
                  <a:pt x="1632" y="39505"/>
                </a:lnTo>
                <a:lnTo>
                  <a:pt x="0" y="51909"/>
                </a:lnTo>
                <a:lnTo>
                  <a:pt x="3758" y="66331"/>
                </a:lnTo>
                <a:lnTo>
                  <a:pt x="10224" y="76643"/>
                </a:lnTo>
                <a:lnTo>
                  <a:pt x="54493" y="109728"/>
                </a:lnTo>
                <a:lnTo>
                  <a:pt x="56550" y="111239"/>
                </a:lnTo>
                <a:lnTo>
                  <a:pt x="57909" y="113449"/>
                </a:lnTo>
                <a:lnTo>
                  <a:pt x="58709" y="118491"/>
                </a:lnTo>
                <a:lnTo>
                  <a:pt x="58112" y="121031"/>
                </a:lnTo>
                <a:lnTo>
                  <a:pt x="56614" y="123101"/>
                </a:lnTo>
                <a:lnTo>
                  <a:pt x="62456" y="127330"/>
                </a:lnTo>
                <a:lnTo>
                  <a:pt x="87678" y="92519"/>
                </a:lnTo>
                <a:lnTo>
                  <a:pt x="90193" y="84734"/>
                </a:lnTo>
                <a:lnTo>
                  <a:pt x="90193" y="74714"/>
                </a:lnTo>
                <a:lnTo>
                  <a:pt x="35672" y="17576"/>
                </a:lnTo>
                <a:lnTo>
                  <a:pt x="33614" y="16090"/>
                </a:lnTo>
                <a:lnTo>
                  <a:pt x="32243" y="13855"/>
                </a:lnTo>
                <a:lnTo>
                  <a:pt x="31836" y="11353"/>
                </a:lnTo>
                <a:lnTo>
                  <a:pt x="31735" y="7810"/>
                </a:lnTo>
                <a:lnTo>
                  <a:pt x="32344" y="5867"/>
                </a:lnTo>
                <a:lnTo>
                  <a:pt x="33551" y="4241"/>
                </a:lnTo>
                <a:lnTo>
                  <a:pt x="27734" y="0"/>
                </a:lnTo>
                <a:close/>
              </a:path>
            </a:pathLst>
          </a:custGeom>
          <a:solidFill>
            <a:srgbClr val="005D85"/>
          </a:solidFill>
        </p:spPr>
        <p:txBody>
          <a:bodyPr wrap="square" lIns="0" tIns="0" rIns="0" bIns="0" rtlCol="0"/>
          <a:lstStyle/>
          <a:p>
            <a:endParaRPr>
              <a:solidFill>
                <a:prstClr val="black"/>
              </a:solidFill>
            </a:endParaRPr>
          </a:p>
        </p:txBody>
      </p:sp>
      <p:sp>
        <p:nvSpPr>
          <p:cNvPr id="34" name="object 34"/>
          <p:cNvSpPr/>
          <p:nvPr/>
        </p:nvSpPr>
        <p:spPr>
          <a:xfrm>
            <a:off x="11182592" y="8558965"/>
            <a:ext cx="132080" cy="200660"/>
          </a:xfrm>
          <a:custGeom>
            <a:avLst/>
            <a:gdLst/>
            <a:ahLst/>
            <a:cxnLst/>
            <a:rect l="l" t="t" r="r" b="b"/>
            <a:pathLst>
              <a:path w="132079" h="200659">
                <a:moveTo>
                  <a:pt x="41617" y="0"/>
                </a:moveTo>
                <a:lnTo>
                  <a:pt x="10579" y="42824"/>
                </a:lnTo>
                <a:lnTo>
                  <a:pt x="4217" y="54132"/>
                </a:lnTo>
                <a:lnTo>
                  <a:pt x="707" y="66446"/>
                </a:lnTo>
                <a:lnTo>
                  <a:pt x="0" y="78206"/>
                </a:lnTo>
                <a:lnTo>
                  <a:pt x="241" y="81152"/>
                </a:lnTo>
                <a:lnTo>
                  <a:pt x="19371" y="117469"/>
                </a:lnTo>
                <a:lnTo>
                  <a:pt x="77990" y="160159"/>
                </a:lnTo>
                <a:lnTo>
                  <a:pt x="82232" y="167043"/>
                </a:lnTo>
                <a:lnTo>
                  <a:pt x="83731" y="176453"/>
                </a:lnTo>
                <a:lnTo>
                  <a:pt x="83858" y="185839"/>
                </a:lnTo>
                <a:lnTo>
                  <a:pt x="81914" y="191884"/>
                </a:lnTo>
                <a:lnTo>
                  <a:pt x="78193" y="197002"/>
                </a:lnTo>
                <a:lnTo>
                  <a:pt x="82842" y="200393"/>
                </a:lnTo>
                <a:lnTo>
                  <a:pt x="121183" y="147396"/>
                </a:lnTo>
                <a:lnTo>
                  <a:pt x="127431" y="136354"/>
                </a:lnTo>
                <a:lnTo>
                  <a:pt x="130959" y="124354"/>
                </a:lnTo>
                <a:lnTo>
                  <a:pt x="131673" y="111793"/>
                </a:lnTo>
                <a:lnTo>
                  <a:pt x="128282" y="97092"/>
                </a:lnTo>
                <a:lnTo>
                  <a:pt x="122880" y="85192"/>
                </a:lnTo>
                <a:lnTo>
                  <a:pt x="115561" y="75717"/>
                </a:lnTo>
                <a:lnTo>
                  <a:pt x="50088" y="27266"/>
                </a:lnTo>
                <a:lnTo>
                  <a:pt x="46393" y="24587"/>
                </a:lnTo>
                <a:lnTo>
                  <a:pt x="43954" y="20624"/>
                </a:lnTo>
                <a:lnTo>
                  <a:pt x="42519" y="11607"/>
                </a:lnTo>
                <a:lnTo>
                  <a:pt x="43599" y="7086"/>
                </a:lnTo>
                <a:lnTo>
                  <a:pt x="46291" y="3378"/>
                </a:lnTo>
                <a:lnTo>
                  <a:pt x="41617" y="0"/>
                </a:lnTo>
                <a:close/>
              </a:path>
            </a:pathLst>
          </a:custGeom>
          <a:solidFill>
            <a:srgbClr val="005D85"/>
          </a:solidFill>
        </p:spPr>
        <p:txBody>
          <a:bodyPr wrap="square" lIns="0" tIns="0" rIns="0" bIns="0" rtlCol="0"/>
          <a:lstStyle/>
          <a:p>
            <a:endParaRPr>
              <a:solidFill>
                <a:prstClr val="black"/>
              </a:solidFill>
            </a:endParaRPr>
          </a:p>
        </p:txBody>
      </p:sp>
      <p:sp>
        <p:nvSpPr>
          <p:cNvPr id="35" name="object 35"/>
          <p:cNvSpPr/>
          <p:nvPr/>
        </p:nvSpPr>
        <p:spPr>
          <a:xfrm>
            <a:off x="11093766" y="8885639"/>
            <a:ext cx="81280" cy="95885"/>
          </a:xfrm>
          <a:custGeom>
            <a:avLst/>
            <a:gdLst/>
            <a:ahLst/>
            <a:cxnLst/>
            <a:rect l="l" t="t" r="r" b="b"/>
            <a:pathLst>
              <a:path w="81279" h="95884">
                <a:moveTo>
                  <a:pt x="44323" y="0"/>
                </a:moveTo>
                <a:lnTo>
                  <a:pt x="0" y="0"/>
                </a:lnTo>
                <a:lnTo>
                  <a:pt x="0" y="95440"/>
                </a:lnTo>
                <a:lnTo>
                  <a:pt x="53994" y="94928"/>
                </a:lnTo>
                <a:lnTo>
                  <a:pt x="68430" y="90675"/>
                </a:lnTo>
                <a:lnTo>
                  <a:pt x="77801" y="82119"/>
                </a:lnTo>
                <a:lnTo>
                  <a:pt x="79124" y="77025"/>
                </a:lnTo>
                <a:lnTo>
                  <a:pt x="20459" y="77025"/>
                </a:lnTo>
                <a:lnTo>
                  <a:pt x="20459" y="56045"/>
                </a:lnTo>
                <a:lnTo>
                  <a:pt x="76752" y="56045"/>
                </a:lnTo>
                <a:lnTo>
                  <a:pt x="75003" y="52555"/>
                </a:lnTo>
                <a:lnTo>
                  <a:pt x="63284" y="45542"/>
                </a:lnTo>
                <a:lnTo>
                  <a:pt x="70091" y="41706"/>
                </a:lnTo>
                <a:lnTo>
                  <a:pt x="73095" y="38569"/>
                </a:lnTo>
                <a:lnTo>
                  <a:pt x="20459" y="38569"/>
                </a:lnTo>
                <a:lnTo>
                  <a:pt x="20459" y="18402"/>
                </a:lnTo>
                <a:lnTo>
                  <a:pt x="75831" y="18402"/>
                </a:lnTo>
                <a:lnTo>
                  <a:pt x="75831" y="18122"/>
                </a:lnTo>
                <a:lnTo>
                  <a:pt x="73660" y="12801"/>
                </a:lnTo>
                <a:lnTo>
                  <a:pt x="68688" y="7841"/>
                </a:lnTo>
                <a:lnTo>
                  <a:pt x="58393" y="2020"/>
                </a:lnTo>
                <a:lnTo>
                  <a:pt x="44323" y="0"/>
                </a:lnTo>
                <a:close/>
              </a:path>
              <a:path w="81279" h="95884">
                <a:moveTo>
                  <a:pt x="76752" y="56045"/>
                </a:moveTo>
                <a:lnTo>
                  <a:pt x="55511" y="56045"/>
                </a:lnTo>
                <a:lnTo>
                  <a:pt x="60274" y="59982"/>
                </a:lnTo>
                <a:lnTo>
                  <a:pt x="60274" y="73761"/>
                </a:lnTo>
                <a:lnTo>
                  <a:pt x="54686" y="77025"/>
                </a:lnTo>
                <a:lnTo>
                  <a:pt x="79124" y="77025"/>
                </a:lnTo>
                <a:lnTo>
                  <a:pt x="81140" y="69265"/>
                </a:lnTo>
                <a:lnTo>
                  <a:pt x="80759" y="64034"/>
                </a:lnTo>
                <a:lnTo>
                  <a:pt x="76752" y="56045"/>
                </a:lnTo>
                <a:close/>
              </a:path>
              <a:path w="81279" h="95884">
                <a:moveTo>
                  <a:pt x="75831" y="18402"/>
                </a:moveTo>
                <a:lnTo>
                  <a:pt x="50063" y="18402"/>
                </a:lnTo>
                <a:lnTo>
                  <a:pt x="54965" y="21932"/>
                </a:lnTo>
                <a:lnTo>
                  <a:pt x="54965" y="35572"/>
                </a:lnTo>
                <a:lnTo>
                  <a:pt x="49110" y="38569"/>
                </a:lnTo>
                <a:lnTo>
                  <a:pt x="73095" y="38569"/>
                </a:lnTo>
                <a:lnTo>
                  <a:pt x="75831" y="35712"/>
                </a:lnTo>
                <a:lnTo>
                  <a:pt x="75831" y="18402"/>
                </a:lnTo>
                <a:close/>
              </a:path>
            </a:pathLst>
          </a:custGeom>
          <a:solidFill>
            <a:srgbClr val="005D85"/>
          </a:solidFill>
        </p:spPr>
        <p:txBody>
          <a:bodyPr wrap="square" lIns="0" tIns="0" rIns="0" bIns="0" rtlCol="0"/>
          <a:lstStyle/>
          <a:p>
            <a:endParaRPr>
              <a:solidFill>
                <a:prstClr val="black"/>
              </a:solidFill>
            </a:endParaRPr>
          </a:p>
        </p:txBody>
      </p:sp>
      <p:sp>
        <p:nvSpPr>
          <p:cNvPr id="36" name="object 36"/>
          <p:cNvSpPr/>
          <p:nvPr/>
        </p:nvSpPr>
        <p:spPr>
          <a:xfrm>
            <a:off x="11184042" y="8885639"/>
            <a:ext cx="81280" cy="95885"/>
          </a:xfrm>
          <a:custGeom>
            <a:avLst/>
            <a:gdLst/>
            <a:ahLst/>
            <a:cxnLst/>
            <a:rect l="l" t="t" r="r" b="b"/>
            <a:pathLst>
              <a:path w="81279" h="95884">
                <a:moveTo>
                  <a:pt x="44310" y="0"/>
                </a:moveTo>
                <a:lnTo>
                  <a:pt x="0" y="0"/>
                </a:lnTo>
                <a:lnTo>
                  <a:pt x="0" y="95440"/>
                </a:lnTo>
                <a:lnTo>
                  <a:pt x="53989" y="94928"/>
                </a:lnTo>
                <a:lnTo>
                  <a:pt x="68428" y="90675"/>
                </a:lnTo>
                <a:lnTo>
                  <a:pt x="77793" y="82119"/>
                </a:lnTo>
                <a:lnTo>
                  <a:pt x="79114" y="77025"/>
                </a:lnTo>
                <a:lnTo>
                  <a:pt x="20447" y="77025"/>
                </a:lnTo>
                <a:lnTo>
                  <a:pt x="20447" y="56045"/>
                </a:lnTo>
                <a:lnTo>
                  <a:pt x="76736" y="56045"/>
                </a:lnTo>
                <a:lnTo>
                  <a:pt x="74985" y="52555"/>
                </a:lnTo>
                <a:lnTo>
                  <a:pt x="63271" y="45542"/>
                </a:lnTo>
                <a:lnTo>
                  <a:pt x="70091" y="41706"/>
                </a:lnTo>
                <a:lnTo>
                  <a:pt x="73088" y="38569"/>
                </a:lnTo>
                <a:lnTo>
                  <a:pt x="20447" y="38569"/>
                </a:lnTo>
                <a:lnTo>
                  <a:pt x="20447" y="18402"/>
                </a:lnTo>
                <a:lnTo>
                  <a:pt x="75819" y="18402"/>
                </a:lnTo>
                <a:lnTo>
                  <a:pt x="75819" y="18122"/>
                </a:lnTo>
                <a:lnTo>
                  <a:pt x="73621" y="12801"/>
                </a:lnTo>
                <a:lnTo>
                  <a:pt x="68677" y="7841"/>
                </a:lnTo>
                <a:lnTo>
                  <a:pt x="58390" y="2020"/>
                </a:lnTo>
                <a:lnTo>
                  <a:pt x="44310" y="0"/>
                </a:lnTo>
                <a:close/>
              </a:path>
              <a:path w="81279" h="95884">
                <a:moveTo>
                  <a:pt x="76736" y="56045"/>
                </a:moveTo>
                <a:lnTo>
                  <a:pt x="55499" y="56045"/>
                </a:lnTo>
                <a:lnTo>
                  <a:pt x="60274" y="59982"/>
                </a:lnTo>
                <a:lnTo>
                  <a:pt x="60274" y="73761"/>
                </a:lnTo>
                <a:lnTo>
                  <a:pt x="54673" y="77025"/>
                </a:lnTo>
                <a:lnTo>
                  <a:pt x="79114" y="77025"/>
                </a:lnTo>
                <a:lnTo>
                  <a:pt x="81127" y="69265"/>
                </a:lnTo>
                <a:lnTo>
                  <a:pt x="80745" y="64034"/>
                </a:lnTo>
                <a:lnTo>
                  <a:pt x="76736" y="56045"/>
                </a:lnTo>
                <a:close/>
              </a:path>
              <a:path w="81279" h="95884">
                <a:moveTo>
                  <a:pt x="75819" y="18402"/>
                </a:moveTo>
                <a:lnTo>
                  <a:pt x="50050" y="18402"/>
                </a:lnTo>
                <a:lnTo>
                  <a:pt x="54952" y="21932"/>
                </a:lnTo>
                <a:lnTo>
                  <a:pt x="54952" y="35572"/>
                </a:lnTo>
                <a:lnTo>
                  <a:pt x="49098" y="38569"/>
                </a:lnTo>
                <a:lnTo>
                  <a:pt x="73088" y="38569"/>
                </a:lnTo>
                <a:lnTo>
                  <a:pt x="75819" y="35712"/>
                </a:lnTo>
                <a:lnTo>
                  <a:pt x="75819" y="18402"/>
                </a:lnTo>
                <a:close/>
              </a:path>
            </a:pathLst>
          </a:custGeom>
          <a:solidFill>
            <a:srgbClr val="005D85"/>
          </a:solidFill>
        </p:spPr>
        <p:txBody>
          <a:bodyPr wrap="square" lIns="0" tIns="0" rIns="0" bIns="0" rtlCol="0"/>
          <a:lstStyle/>
          <a:p>
            <a:endParaRPr>
              <a:solidFill>
                <a:prstClr val="black"/>
              </a:solidFill>
            </a:endParaRPr>
          </a:p>
        </p:txBody>
      </p:sp>
      <p:sp>
        <p:nvSpPr>
          <p:cNvPr id="37" name="object 37"/>
          <p:cNvSpPr/>
          <p:nvPr/>
        </p:nvSpPr>
        <p:spPr>
          <a:xfrm>
            <a:off x="11274319" y="8885639"/>
            <a:ext cx="81280" cy="95885"/>
          </a:xfrm>
          <a:custGeom>
            <a:avLst/>
            <a:gdLst/>
            <a:ahLst/>
            <a:cxnLst/>
            <a:rect l="l" t="t" r="r" b="b"/>
            <a:pathLst>
              <a:path w="81279" h="95884">
                <a:moveTo>
                  <a:pt x="44323" y="0"/>
                </a:moveTo>
                <a:lnTo>
                  <a:pt x="0" y="0"/>
                </a:lnTo>
                <a:lnTo>
                  <a:pt x="0" y="95440"/>
                </a:lnTo>
                <a:lnTo>
                  <a:pt x="53981" y="94930"/>
                </a:lnTo>
                <a:lnTo>
                  <a:pt x="68420" y="90678"/>
                </a:lnTo>
                <a:lnTo>
                  <a:pt x="77790" y="82122"/>
                </a:lnTo>
                <a:lnTo>
                  <a:pt x="79113" y="77025"/>
                </a:lnTo>
                <a:lnTo>
                  <a:pt x="20447" y="77025"/>
                </a:lnTo>
                <a:lnTo>
                  <a:pt x="20447" y="56045"/>
                </a:lnTo>
                <a:lnTo>
                  <a:pt x="76734" y="56045"/>
                </a:lnTo>
                <a:lnTo>
                  <a:pt x="74980" y="52553"/>
                </a:lnTo>
                <a:lnTo>
                  <a:pt x="63258" y="45542"/>
                </a:lnTo>
                <a:lnTo>
                  <a:pt x="70078" y="41706"/>
                </a:lnTo>
                <a:lnTo>
                  <a:pt x="73075" y="38569"/>
                </a:lnTo>
                <a:lnTo>
                  <a:pt x="20447" y="38569"/>
                </a:lnTo>
                <a:lnTo>
                  <a:pt x="20447" y="18402"/>
                </a:lnTo>
                <a:lnTo>
                  <a:pt x="75806" y="18402"/>
                </a:lnTo>
                <a:lnTo>
                  <a:pt x="75806" y="18122"/>
                </a:lnTo>
                <a:lnTo>
                  <a:pt x="73634" y="12801"/>
                </a:lnTo>
                <a:lnTo>
                  <a:pt x="68685" y="7841"/>
                </a:lnTo>
                <a:lnTo>
                  <a:pt x="58384" y="2020"/>
                </a:lnTo>
                <a:lnTo>
                  <a:pt x="44323" y="0"/>
                </a:lnTo>
                <a:close/>
              </a:path>
              <a:path w="81279" h="95884">
                <a:moveTo>
                  <a:pt x="76734" y="56045"/>
                </a:moveTo>
                <a:lnTo>
                  <a:pt x="55486" y="56045"/>
                </a:lnTo>
                <a:lnTo>
                  <a:pt x="60274" y="59982"/>
                </a:lnTo>
                <a:lnTo>
                  <a:pt x="60274" y="73761"/>
                </a:lnTo>
                <a:lnTo>
                  <a:pt x="54673" y="77025"/>
                </a:lnTo>
                <a:lnTo>
                  <a:pt x="79113" y="77025"/>
                </a:lnTo>
                <a:lnTo>
                  <a:pt x="81127" y="69265"/>
                </a:lnTo>
                <a:lnTo>
                  <a:pt x="80744" y="64026"/>
                </a:lnTo>
                <a:lnTo>
                  <a:pt x="76734" y="56045"/>
                </a:lnTo>
                <a:close/>
              </a:path>
              <a:path w="81279" h="95884">
                <a:moveTo>
                  <a:pt x="75806" y="18402"/>
                </a:moveTo>
                <a:lnTo>
                  <a:pt x="50038" y="18402"/>
                </a:lnTo>
                <a:lnTo>
                  <a:pt x="54952" y="21932"/>
                </a:lnTo>
                <a:lnTo>
                  <a:pt x="54952" y="35572"/>
                </a:lnTo>
                <a:lnTo>
                  <a:pt x="49085" y="38569"/>
                </a:lnTo>
                <a:lnTo>
                  <a:pt x="73075" y="38569"/>
                </a:lnTo>
                <a:lnTo>
                  <a:pt x="75806" y="35712"/>
                </a:lnTo>
                <a:lnTo>
                  <a:pt x="75806" y="18402"/>
                </a:lnTo>
                <a:close/>
              </a:path>
            </a:pathLst>
          </a:custGeom>
          <a:solidFill>
            <a:srgbClr val="005D85"/>
          </a:solidFill>
        </p:spPr>
        <p:txBody>
          <a:bodyPr wrap="square" lIns="0" tIns="0" rIns="0" bIns="0" rtlCol="0"/>
          <a:lstStyle/>
          <a:p>
            <a:endParaRPr>
              <a:solidFill>
                <a:prstClr val="black"/>
              </a:solidFill>
            </a:endParaRPr>
          </a:p>
        </p:txBody>
      </p:sp>
      <p:sp>
        <p:nvSpPr>
          <p:cNvPr id="38" name="object 38"/>
          <p:cNvSpPr txBox="1"/>
          <p:nvPr/>
        </p:nvSpPr>
        <p:spPr>
          <a:xfrm>
            <a:off x="11503838" y="8646641"/>
            <a:ext cx="772795" cy="278765"/>
          </a:xfrm>
          <a:prstGeom prst="rect">
            <a:avLst/>
          </a:prstGeom>
        </p:spPr>
        <p:txBody>
          <a:bodyPr vert="horz" wrap="square" lIns="0" tIns="0" rIns="0" bIns="0" rtlCol="0">
            <a:spAutoFit/>
          </a:bodyPr>
          <a:lstStyle/>
          <a:p>
            <a:pPr marL="12700" marR="5080">
              <a:lnSpc>
                <a:spcPts val="1060"/>
              </a:lnSpc>
            </a:pPr>
            <a:r>
              <a:rPr sz="900" b="1" spc="-20" dirty="0">
                <a:solidFill>
                  <a:srgbClr val="FFFFFF"/>
                </a:solidFill>
                <a:latin typeface="Arial"/>
                <a:cs typeface="Arial"/>
              </a:rPr>
              <a:t>A</a:t>
            </a:r>
            <a:r>
              <a:rPr sz="900" b="1" spc="-45" dirty="0">
                <a:solidFill>
                  <a:srgbClr val="FFFFFF"/>
                </a:solidFill>
                <a:latin typeface="Arial"/>
                <a:cs typeface="Arial"/>
              </a:rPr>
              <a:t>C</a:t>
            </a:r>
            <a:r>
              <a:rPr sz="900" b="1" spc="-30" dirty="0">
                <a:solidFill>
                  <a:srgbClr val="FFFFFF"/>
                </a:solidFill>
                <a:latin typeface="Arial"/>
                <a:cs typeface="Arial"/>
              </a:rPr>
              <a:t>CRE</a:t>
            </a:r>
            <a:r>
              <a:rPr sz="900" b="1" spc="20" dirty="0">
                <a:solidFill>
                  <a:srgbClr val="FFFFFF"/>
                </a:solidFill>
                <a:latin typeface="Arial"/>
                <a:cs typeface="Arial"/>
              </a:rPr>
              <a:t>D</a:t>
            </a:r>
            <a:r>
              <a:rPr sz="900" b="1" spc="5" dirty="0">
                <a:solidFill>
                  <a:srgbClr val="FFFFFF"/>
                </a:solidFill>
                <a:latin typeface="Arial"/>
                <a:cs typeface="Arial"/>
              </a:rPr>
              <a:t>I</a:t>
            </a:r>
            <a:r>
              <a:rPr sz="900" b="1" spc="-10" dirty="0">
                <a:solidFill>
                  <a:srgbClr val="FFFFFF"/>
                </a:solidFill>
                <a:latin typeface="Arial"/>
                <a:cs typeface="Arial"/>
              </a:rPr>
              <a:t>T</a:t>
            </a:r>
            <a:r>
              <a:rPr sz="900" b="1" spc="-35" dirty="0">
                <a:solidFill>
                  <a:srgbClr val="FFFFFF"/>
                </a:solidFill>
                <a:latin typeface="Arial"/>
                <a:cs typeface="Arial"/>
              </a:rPr>
              <a:t>E</a:t>
            </a:r>
            <a:r>
              <a:rPr sz="900" b="1" spc="75" dirty="0">
                <a:solidFill>
                  <a:srgbClr val="FFFFFF"/>
                </a:solidFill>
                <a:latin typeface="Arial"/>
                <a:cs typeface="Arial"/>
              </a:rPr>
              <a:t>D</a:t>
            </a:r>
            <a:r>
              <a:rPr sz="900" b="1" spc="30" dirty="0">
                <a:solidFill>
                  <a:srgbClr val="FFFFFF"/>
                </a:solidFill>
                <a:latin typeface="Arial"/>
                <a:cs typeface="Arial"/>
              </a:rPr>
              <a:t> </a:t>
            </a:r>
            <a:r>
              <a:rPr sz="900" b="1" spc="-40" dirty="0">
                <a:solidFill>
                  <a:srgbClr val="FFFFFF"/>
                </a:solidFill>
                <a:latin typeface="Arial"/>
                <a:cs typeface="Arial"/>
              </a:rPr>
              <a:t>B</a:t>
            </a:r>
            <a:r>
              <a:rPr sz="900" b="1" spc="-30" dirty="0">
                <a:solidFill>
                  <a:srgbClr val="FFFFFF"/>
                </a:solidFill>
                <a:latin typeface="Arial"/>
                <a:cs typeface="Arial"/>
              </a:rPr>
              <a:t>US</a:t>
            </a:r>
            <a:r>
              <a:rPr sz="900" b="1" spc="5" dirty="0">
                <a:solidFill>
                  <a:srgbClr val="FFFFFF"/>
                </a:solidFill>
                <a:latin typeface="Arial"/>
                <a:cs typeface="Arial"/>
              </a:rPr>
              <a:t>I</a:t>
            </a:r>
            <a:r>
              <a:rPr sz="900" b="1" spc="25" dirty="0">
                <a:solidFill>
                  <a:srgbClr val="FFFFFF"/>
                </a:solidFill>
                <a:latin typeface="Arial"/>
                <a:cs typeface="Arial"/>
              </a:rPr>
              <a:t>N</a:t>
            </a:r>
            <a:r>
              <a:rPr sz="900" b="1" spc="-35" dirty="0">
                <a:solidFill>
                  <a:srgbClr val="FFFFFF"/>
                </a:solidFill>
                <a:latin typeface="Arial"/>
                <a:cs typeface="Arial"/>
              </a:rPr>
              <a:t>E</a:t>
            </a:r>
            <a:r>
              <a:rPr sz="900" b="1" spc="-75" dirty="0">
                <a:solidFill>
                  <a:srgbClr val="FFFFFF"/>
                </a:solidFill>
                <a:latin typeface="Arial"/>
                <a:cs typeface="Arial"/>
              </a:rPr>
              <a:t>S</a:t>
            </a:r>
            <a:r>
              <a:rPr sz="900" b="1" spc="-10" dirty="0">
                <a:solidFill>
                  <a:srgbClr val="FFFFFF"/>
                </a:solidFill>
                <a:latin typeface="Arial"/>
                <a:cs typeface="Arial"/>
              </a:rPr>
              <a:t>S</a:t>
            </a:r>
            <a:endParaRPr sz="900">
              <a:solidFill>
                <a:prstClr val="black"/>
              </a:solidFill>
              <a:latin typeface="Arial"/>
              <a:cs typeface="Arial"/>
            </a:endParaRPr>
          </a:p>
        </p:txBody>
      </p:sp>
      <p:sp>
        <p:nvSpPr>
          <p:cNvPr id="39" name="object 39"/>
          <p:cNvSpPr txBox="1"/>
          <p:nvPr/>
        </p:nvSpPr>
        <p:spPr>
          <a:xfrm>
            <a:off x="11342633" y="8950831"/>
            <a:ext cx="44450" cy="48260"/>
          </a:xfrm>
          <a:prstGeom prst="rect">
            <a:avLst/>
          </a:prstGeom>
        </p:spPr>
        <p:txBody>
          <a:bodyPr vert="horz" wrap="square" lIns="0" tIns="0" rIns="0" bIns="0" rtlCol="0">
            <a:spAutoFit/>
          </a:bodyPr>
          <a:lstStyle/>
          <a:p>
            <a:pPr marL="12700"/>
            <a:r>
              <a:rPr sz="150" b="1" spc="35" dirty="0">
                <a:solidFill>
                  <a:srgbClr val="005782"/>
                </a:solidFill>
                <a:latin typeface="Arial"/>
                <a:cs typeface="Arial"/>
              </a:rPr>
              <a:t>®</a:t>
            </a:r>
            <a:endParaRPr sz="150">
              <a:solidFill>
                <a:prstClr val="black"/>
              </a:solidFill>
              <a:latin typeface="Arial"/>
              <a:cs typeface="Arial"/>
            </a:endParaRPr>
          </a:p>
        </p:txBody>
      </p:sp>
      <p:sp>
        <p:nvSpPr>
          <p:cNvPr id="40" name="object 40"/>
          <p:cNvSpPr/>
          <p:nvPr/>
        </p:nvSpPr>
        <p:spPr>
          <a:xfrm>
            <a:off x="0" y="0"/>
            <a:ext cx="15544800" cy="758190"/>
          </a:xfrm>
          <a:custGeom>
            <a:avLst/>
            <a:gdLst/>
            <a:ahLst/>
            <a:cxnLst/>
            <a:rect l="l" t="t" r="r" b="b"/>
            <a:pathLst>
              <a:path w="15544800" h="758190">
                <a:moveTo>
                  <a:pt x="0" y="757681"/>
                </a:moveTo>
                <a:lnTo>
                  <a:pt x="15544800" y="757681"/>
                </a:lnTo>
                <a:lnTo>
                  <a:pt x="15544800" y="0"/>
                </a:lnTo>
                <a:lnTo>
                  <a:pt x="0" y="0"/>
                </a:lnTo>
                <a:lnTo>
                  <a:pt x="0" y="757681"/>
                </a:lnTo>
                <a:close/>
              </a:path>
            </a:pathLst>
          </a:custGeom>
          <a:solidFill>
            <a:srgbClr val="003F79"/>
          </a:solidFill>
        </p:spPr>
        <p:txBody>
          <a:bodyPr wrap="square" lIns="0" tIns="0" rIns="0" bIns="0" rtlCol="0"/>
          <a:lstStyle/>
          <a:p>
            <a:endParaRPr>
              <a:solidFill>
                <a:prstClr val="black"/>
              </a:solidFill>
            </a:endParaRPr>
          </a:p>
        </p:txBody>
      </p:sp>
      <p:sp>
        <p:nvSpPr>
          <p:cNvPr id="41" name="object 41"/>
          <p:cNvSpPr txBox="1">
            <a:spLocks noGrp="1"/>
          </p:cNvSpPr>
          <p:nvPr>
            <p:ph type="title"/>
          </p:nvPr>
        </p:nvSpPr>
        <p:spPr>
          <a:xfrm>
            <a:off x="-1447800" y="186691"/>
            <a:ext cx="14912340" cy="381000"/>
          </a:xfrm>
          <a:prstGeom prst="rect">
            <a:avLst/>
          </a:prstGeom>
        </p:spPr>
        <p:txBody>
          <a:bodyPr vert="horz" wrap="square" lIns="0" tIns="0" rIns="0" bIns="0" rtlCol="0">
            <a:spAutoFit/>
          </a:bodyPr>
          <a:lstStyle/>
          <a:p>
            <a:pPr marL="4941570">
              <a:lnSpc>
                <a:spcPct val="100000"/>
              </a:lnSpc>
            </a:pPr>
            <a:r>
              <a:rPr spc="-125" dirty="0"/>
              <a:t>A</a:t>
            </a:r>
            <a:r>
              <a:rPr spc="40" dirty="0"/>
              <a:t> </a:t>
            </a:r>
            <a:r>
              <a:rPr spc="20" dirty="0"/>
              <a:t>STEP-B</a:t>
            </a:r>
            <a:r>
              <a:rPr spc="-290" dirty="0"/>
              <a:t>Y</a:t>
            </a:r>
            <a:r>
              <a:rPr spc="30" dirty="0"/>
              <a:t>-STE</a:t>
            </a:r>
            <a:r>
              <a:rPr spc="15" dirty="0"/>
              <a:t>P</a:t>
            </a:r>
            <a:r>
              <a:rPr spc="40" dirty="0"/>
              <a:t> </a:t>
            </a:r>
            <a:r>
              <a:rPr spc="20" dirty="0"/>
              <a:t>GUID</a:t>
            </a:r>
            <a:r>
              <a:rPr dirty="0"/>
              <a:t>E</a:t>
            </a:r>
            <a:r>
              <a:rPr spc="40" dirty="0"/>
              <a:t> </a:t>
            </a:r>
            <a:r>
              <a:rPr spc="20" dirty="0"/>
              <a:t>T</a:t>
            </a:r>
            <a:r>
              <a:rPr dirty="0"/>
              <a:t>O</a:t>
            </a:r>
            <a:r>
              <a:rPr spc="40" dirty="0"/>
              <a:t> </a:t>
            </a:r>
            <a:r>
              <a:rPr dirty="0"/>
              <a:t>SUCCESSFU</a:t>
            </a:r>
            <a:r>
              <a:rPr spc="-20" dirty="0"/>
              <a:t>L</a:t>
            </a:r>
            <a:r>
              <a:rPr spc="40" dirty="0"/>
              <a:t> </a:t>
            </a:r>
            <a:r>
              <a:rPr spc="55" dirty="0"/>
              <a:t>HOM</a:t>
            </a:r>
            <a:r>
              <a:rPr spc="35" dirty="0"/>
              <a:t>E</a:t>
            </a:r>
            <a:r>
              <a:rPr spc="40" dirty="0"/>
              <a:t> </a:t>
            </a:r>
            <a:r>
              <a:rPr spc="-20" dirty="0"/>
              <a:t>RE</a:t>
            </a:r>
            <a:r>
              <a:rPr spc="-185" dirty="0"/>
              <a:t>P</a:t>
            </a:r>
            <a:r>
              <a:rPr spc="-15" dirty="0"/>
              <a:t>AIR</a:t>
            </a:r>
          </a:p>
        </p:txBody>
      </p:sp>
      <p:sp>
        <p:nvSpPr>
          <p:cNvPr id="42" name="object 42"/>
          <p:cNvSpPr/>
          <p:nvPr/>
        </p:nvSpPr>
        <p:spPr>
          <a:xfrm>
            <a:off x="7772400" y="0"/>
            <a:ext cx="0" cy="10058400"/>
          </a:xfrm>
          <a:custGeom>
            <a:avLst/>
            <a:gdLst/>
            <a:ahLst/>
            <a:cxnLst/>
            <a:rect l="l" t="t" r="r" b="b"/>
            <a:pathLst>
              <a:path h="10058400">
                <a:moveTo>
                  <a:pt x="0" y="0"/>
                </a:moveTo>
                <a:lnTo>
                  <a:pt x="0" y="10058400"/>
                </a:lnTo>
              </a:path>
            </a:pathLst>
          </a:custGeom>
          <a:ln w="12700">
            <a:solidFill>
              <a:srgbClr val="969898"/>
            </a:solidFill>
          </a:ln>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99173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0000"/>
            <a:lum/>
          </a:blip>
          <a:srcRect/>
          <a:stretch>
            <a:fillRect t="-2000" b="-2000"/>
          </a:stretch>
        </a:blipFill>
        <a:effectLst/>
      </p:bgPr>
    </p:bg>
    <p:spTree>
      <p:nvGrpSpPr>
        <p:cNvPr id="1" name=""/>
        <p:cNvGrpSpPr/>
        <p:nvPr/>
      </p:nvGrpSpPr>
      <p:grpSpPr>
        <a:xfrm>
          <a:off x="0" y="0"/>
          <a:ext cx="0" cy="0"/>
          <a:chOff x="0" y="0"/>
          <a:chExt cx="0" cy="0"/>
        </a:xfrm>
      </p:grpSpPr>
      <p:sp>
        <p:nvSpPr>
          <p:cNvPr id="21" name="object 21"/>
          <p:cNvSpPr/>
          <p:nvPr/>
        </p:nvSpPr>
        <p:spPr>
          <a:xfrm>
            <a:off x="0" y="-1"/>
            <a:ext cx="15544800" cy="1168621"/>
          </a:xfrm>
          <a:custGeom>
            <a:avLst/>
            <a:gdLst/>
            <a:ahLst/>
            <a:cxnLst/>
            <a:rect l="l" t="t" r="r" b="b"/>
            <a:pathLst>
              <a:path w="15544800" h="758190">
                <a:moveTo>
                  <a:pt x="0" y="757681"/>
                </a:moveTo>
                <a:lnTo>
                  <a:pt x="15544800" y="757681"/>
                </a:lnTo>
                <a:lnTo>
                  <a:pt x="15544800" y="0"/>
                </a:lnTo>
                <a:lnTo>
                  <a:pt x="0" y="0"/>
                </a:lnTo>
                <a:lnTo>
                  <a:pt x="0" y="757681"/>
                </a:lnTo>
                <a:close/>
              </a:path>
            </a:pathLst>
          </a:custGeom>
          <a:solidFill>
            <a:srgbClr val="003F79"/>
          </a:solidFill>
        </p:spPr>
        <p:txBody>
          <a:bodyPr wrap="square" lIns="0" tIns="0" rIns="0" bIns="0" rtlCol="0"/>
          <a:lstStyle/>
          <a:p>
            <a:endParaRPr dirty="0">
              <a:solidFill>
                <a:prstClr val="black"/>
              </a:solidFill>
            </a:endParaRPr>
          </a:p>
        </p:txBody>
      </p:sp>
      <p:sp>
        <p:nvSpPr>
          <p:cNvPr id="2" name="object 2"/>
          <p:cNvSpPr txBox="1"/>
          <p:nvPr/>
        </p:nvSpPr>
        <p:spPr>
          <a:xfrm>
            <a:off x="0" y="551375"/>
            <a:ext cx="7772400" cy="276999"/>
          </a:xfrm>
          <a:prstGeom prst="rect">
            <a:avLst/>
          </a:prstGeom>
        </p:spPr>
        <p:txBody>
          <a:bodyPr vert="horz" wrap="square" lIns="0" tIns="0" rIns="0" bIns="0" rtlCol="0">
            <a:spAutoFit/>
          </a:bodyPr>
          <a:lstStyle/>
          <a:p>
            <a:pPr marL="12700" algn="ctr"/>
            <a:r>
              <a:rPr b="1" spc="-90" dirty="0" smtClean="0">
                <a:solidFill>
                  <a:prstClr val="white"/>
                </a:solidFill>
                <a:latin typeface="Arial"/>
                <a:cs typeface="Arial"/>
              </a:rPr>
              <a:t>P</a:t>
            </a:r>
            <a:r>
              <a:rPr b="1" spc="-145" dirty="0" smtClean="0">
                <a:solidFill>
                  <a:prstClr val="white"/>
                </a:solidFill>
                <a:latin typeface="Arial"/>
                <a:cs typeface="Arial"/>
              </a:rPr>
              <a:t>A</a:t>
            </a:r>
            <a:r>
              <a:rPr b="1" spc="15" dirty="0" smtClean="0">
                <a:solidFill>
                  <a:prstClr val="white"/>
                </a:solidFill>
                <a:latin typeface="Arial"/>
                <a:cs typeface="Arial"/>
              </a:rPr>
              <a:t>YMENT</a:t>
            </a:r>
            <a:r>
              <a:rPr b="1" dirty="0" smtClean="0">
                <a:solidFill>
                  <a:prstClr val="white"/>
                </a:solidFill>
                <a:latin typeface="Arial"/>
                <a:cs typeface="Arial"/>
              </a:rPr>
              <a:t> </a:t>
            </a:r>
            <a:r>
              <a:rPr b="1" spc="5" dirty="0">
                <a:solidFill>
                  <a:prstClr val="white"/>
                </a:solidFill>
                <a:latin typeface="Arial"/>
                <a:cs typeface="Arial"/>
              </a:rPr>
              <a:t>INFORM</a:t>
            </a:r>
            <a:r>
              <a:rPr b="1" spc="-85" dirty="0">
                <a:solidFill>
                  <a:prstClr val="white"/>
                </a:solidFill>
                <a:latin typeface="Arial"/>
                <a:cs typeface="Arial"/>
              </a:rPr>
              <a:t>A</a:t>
            </a:r>
            <a:r>
              <a:rPr b="1" spc="5" dirty="0">
                <a:solidFill>
                  <a:prstClr val="white"/>
                </a:solidFill>
                <a:latin typeface="Arial"/>
                <a:cs typeface="Arial"/>
              </a:rPr>
              <a:t>TION</a:t>
            </a:r>
            <a:endParaRPr dirty="0">
              <a:solidFill>
                <a:prstClr val="white"/>
              </a:solidFill>
              <a:latin typeface="Arial"/>
              <a:cs typeface="Arial"/>
            </a:endParaRPr>
          </a:p>
        </p:txBody>
      </p:sp>
      <p:sp>
        <p:nvSpPr>
          <p:cNvPr id="3" name="object 3"/>
          <p:cNvSpPr txBox="1"/>
          <p:nvPr/>
        </p:nvSpPr>
        <p:spPr>
          <a:xfrm>
            <a:off x="1271269" y="1463474"/>
            <a:ext cx="5047615" cy="351378"/>
          </a:xfrm>
          <a:prstGeom prst="rect">
            <a:avLst/>
          </a:prstGeom>
        </p:spPr>
        <p:txBody>
          <a:bodyPr vert="horz" wrap="square" lIns="0" tIns="0" rIns="0" bIns="0" rtlCol="0">
            <a:spAutoFit/>
          </a:bodyPr>
          <a:lstStyle/>
          <a:p>
            <a:pPr marL="12700"/>
            <a:r>
              <a:rPr sz="1200" b="1" dirty="0">
                <a:solidFill>
                  <a:srgbClr val="EC5C13"/>
                </a:solidFill>
                <a:latin typeface="Arial"/>
                <a:cs typeface="Arial"/>
              </a:rPr>
              <a:t>Step </a:t>
            </a:r>
            <a:r>
              <a:rPr sz="1200" b="1" spc="-40" dirty="0">
                <a:solidFill>
                  <a:srgbClr val="EC5C13"/>
                </a:solidFill>
                <a:latin typeface="Arial"/>
                <a:cs typeface="Arial"/>
              </a:rPr>
              <a:t>5: </a:t>
            </a:r>
            <a:r>
              <a:rPr sz="1200" b="1" spc="-5" dirty="0">
                <a:solidFill>
                  <a:srgbClr val="EC5C13"/>
                </a:solidFill>
                <a:latin typeface="Arial"/>
                <a:cs typeface="Arial"/>
              </a:rPr>
              <a:t>Initial Payment</a:t>
            </a:r>
            <a:endParaRPr sz="1200" dirty="0">
              <a:solidFill>
                <a:prstClr val="black"/>
              </a:solidFill>
              <a:latin typeface="Arial"/>
              <a:cs typeface="Arial"/>
            </a:endParaRPr>
          </a:p>
          <a:p>
            <a:pPr marL="12700">
              <a:spcBef>
                <a:spcPts val="60"/>
              </a:spcBef>
            </a:pPr>
            <a:r>
              <a:rPr sz="1000" b="1" spc="-5" dirty="0">
                <a:solidFill>
                  <a:srgbClr val="1F497D"/>
                </a:solidFill>
                <a:latin typeface="Arial"/>
                <a:cs typeface="Arial"/>
              </a:rPr>
              <a:t>Collec</a:t>
            </a:r>
            <a:r>
              <a:rPr sz="1000" b="1" dirty="0">
                <a:solidFill>
                  <a:srgbClr val="1F497D"/>
                </a:solidFill>
                <a:latin typeface="Arial"/>
                <a:cs typeface="Arial"/>
              </a:rPr>
              <a:t>t</a:t>
            </a:r>
            <a:r>
              <a:rPr sz="1000" b="1" spc="-20" dirty="0">
                <a:solidFill>
                  <a:srgbClr val="1F497D"/>
                </a:solidFill>
                <a:latin typeface="Arial"/>
                <a:cs typeface="Arial"/>
              </a:rPr>
              <a:t> </a:t>
            </a:r>
            <a:r>
              <a:rPr sz="1000" b="1" spc="-10" dirty="0">
                <a:solidFill>
                  <a:srgbClr val="1F497D"/>
                </a:solidFill>
                <a:latin typeface="Arial"/>
                <a:cs typeface="Arial"/>
              </a:rPr>
              <a:t>th</a:t>
            </a:r>
            <a:r>
              <a:rPr sz="1000" b="1" spc="5" dirty="0">
                <a:solidFill>
                  <a:srgbClr val="1F497D"/>
                </a:solidFill>
                <a:latin typeface="Arial"/>
                <a:cs typeface="Arial"/>
              </a:rPr>
              <a:t>e</a:t>
            </a:r>
            <a:r>
              <a:rPr sz="1000" b="1" spc="-20" dirty="0">
                <a:solidFill>
                  <a:srgbClr val="1F497D"/>
                </a:solidFill>
                <a:latin typeface="Arial"/>
                <a:cs typeface="Arial"/>
              </a:rPr>
              <a:t> </a:t>
            </a:r>
            <a:r>
              <a:rPr sz="1000" b="1" spc="-25" dirty="0">
                <a:solidFill>
                  <a:srgbClr val="1F497D"/>
                </a:solidFill>
                <a:latin typeface="Arial"/>
                <a:cs typeface="Arial"/>
              </a:rPr>
              <a:t>initia</a:t>
            </a:r>
            <a:r>
              <a:rPr sz="1000" b="1" spc="-10" dirty="0">
                <a:solidFill>
                  <a:srgbClr val="1F497D"/>
                </a:solidFill>
                <a:latin typeface="Arial"/>
                <a:cs typeface="Arial"/>
              </a:rPr>
              <a:t>l</a:t>
            </a:r>
            <a:r>
              <a:rPr sz="1000" b="1" spc="-20" dirty="0">
                <a:solidFill>
                  <a:srgbClr val="1F497D"/>
                </a:solidFill>
                <a:latin typeface="Arial"/>
                <a:cs typeface="Arial"/>
              </a:rPr>
              <a:t> </a:t>
            </a:r>
            <a:r>
              <a:rPr sz="1000" b="1" spc="-5" dirty="0">
                <a:solidFill>
                  <a:srgbClr val="1F497D"/>
                </a:solidFill>
                <a:latin typeface="Arial"/>
                <a:cs typeface="Arial"/>
              </a:rPr>
              <a:t>chec</a:t>
            </a:r>
            <a:r>
              <a:rPr sz="1000" b="1" spc="5" dirty="0">
                <a:solidFill>
                  <a:srgbClr val="1F497D"/>
                </a:solidFill>
                <a:latin typeface="Arial"/>
                <a:cs typeface="Arial"/>
              </a:rPr>
              <a:t>k</a:t>
            </a:r>
            <a:r>
              <a:rPr sz="1000" b="1" spc="-20" dirty="0">
                <a:solidFill>
                  <a:srgbClr val="1F497D"/>
                </a:solidFill>
                <a:latin typeface="Arial"/>
                <a:cs typeface="Arial"/>
              </a:rPr>
              <a:t> </a:t>
            </a:r>
            <a:r>
              <a:rPr sz="1000" b="1" spc="-10" dirty="0">
                <a:solidFill>
                  <a:srgbClr val="1F497D"/>
                </a:solidFill>
                <a:latin typeface="Arial"/>
                <a:cs typeface="Arial"/>
              </a:rPr>
              <a:t>f</a:t>
            </a:r>
            <a:r>
              <a:rPr sz="1000" b="1" spc="-30" dirty="0">
                <a:solidFill>
                  <a:srgbClr val="1F497D"/>
                </a:solidFill>
                <a:latin typeface="Arial"/>
                <a:cs typeface="Arial"/>
              </a:rPr>
              <a:t>r</a:t>
            </a:r>
            <a:r>
              <a:rPr sz="1000" b="1" spc="-5" dirty="0">
                <a:solidFill>
                  <a:srgbClr val="1F497D"/>
                </a:solidFill>
                <a:latin typeface="Arial"/>
                <a:cs typeface="Arial"/>
              </a:rPr>
              <a:t>o</a:t>
            </a:r>
            <a:r>
              <a:rPr sz="1000" b="1" spc="5" dirty="0">
                <a:solidFill>
                  <a:srgbClr val="1F497D"/>
                </a:solidFill>
                <a:latin typeface="Arial"/>
                <a:cs typeface="Arial"/>
              </a:rPr>
              <a:t>m</a:t>
            </a:r>
            <a:r>
              <a:rPr sz="1000" b="1" spc="-20" dirty="0">
                <a:solidFill>
                  <a:srgbClr val="1F497D"/>
                </a:solidFill>
                <a:latin typeface="Arial"/>
                <a:cs typeface="Arial"/>
              </a:rPr>
              <a:t> </a:t>
            </a:r>
            <a:r>
              <a:rPr sz="1000" b="1" spc="-30" dirty="0">
                <a:solidFill>
                  <a:srgbClr val="1F497D"/>
                </a:solidFill>
                <a:latin typeface="Arial"/>
                <a:cs typeface="Arial"/>
              </a:rPr>
              <a:t>you</a:t>
            </a:r>
            <a:r>
              <a:rPr sz="1000" b="1" spc="-15" dirty="0">
                <a:solidFill>
                  <a:srgbClr val="1F497D"/>
                </a:solidFill>
                <a:latin typeface="Arial"/>
                <a:cs typeface="Arial"/>
              </a:rPr>
              <a:t>r</a:t>
            </a:r>
            <a:r>
              <a:rPr sz="1000" b="1" spc="-20" dirty="0">
                <a:solidFill>
                  <a:srgbClr val="1F497D"/>
                </a:solidFill>
                <a:latin typeface="Arial"/>
                <a:cs typeface="Arial"/>
              </a:rPr>
              <a:t> insuranc</a:t>
            </a:r>
            <a:r>
              <a:rPr sz="1000" b="1" spc="-10" dirty="0">
                <a:solidFill>
                  <a:srgbClr val="1F497D"/>
                </a:solidFill>
                <a:latin typeface="Arial"/>
                <a:cs typeface="Arial"/>
              </a:rPr>
              <a:t>e</a:t>
            </a:r>
            <a:r>
              <a:rPr sz="1000" b="1" spc="-20" dirty="0">
                <a:solidFill>
                  <a:srgbClr val="1F497D"/>
                </a:solidFill>
                <a:latin typeface="Arial"/>
                <a:cs typeface="Arial"/>
              </a:rPr>
              <a:t> compan</a:t>
            </a:r>
            <a:r>
              <a:rPr sz="1000" b="1" spc="-10" dirty="0">
                <a:solidFill>
                  <a:srgbClr val="1F497D"/>
                </a:solidFill>
                <a:latin typeface="Arial"/>
                <a:cs typeface="Arial"/>
              </a:rPr>
              <a:t>y</a:t>
            </a:r>
            <a:r>
              <a:rPr sz="1000" b="1" spc="-20" dirty="0">
                <a:solidFill>
                  <a:srgbClr val="1F497D"/>
                </a:solidFill>
                <a:latin typeface="Arial"/>
                <a:cs typeface="Arial"/>
              </a:rPr>
              <a:t> </a:t>
            </a:r>
            <a:r>
              <a:rPr sz="1000" b="1" spc="-10" dirty="0">
                <a:solidFill>
                  <a:srgbClr val="1F497D"/>
                </a:solidFill>
                <a:latin typeface="Arial"/>
                <a:cs typeface="Arial"/>
              </a:rPr>
              <a:t>an</a:t>
            </a:r>
            <a:r>
              <a:rPr sz="1000" b="1" dirty="0">
                <a:solidFill>
                  <a:srgbClr val="1F497D"/>
                </a:solidFill>
                <a:latin typeface="Arial"/>
                <a:cs typeface="Arial"/>
              </a:rPr>
              <a:t>d</a:t>
            </a:r>
            <a:r>
              <a:rPr sz="1000" b="1" spc="-20" dirty="0">
                <a:solidFill>
                  <a:srgbClr val="1F497D"/>
                </a:solidFill>
                <a:latin typeface="Arial"/>
                <a:cs typeface="Arial"/>
              </a:rPr>
              <a:t> </a:t>
            </a:r>
            <a:r>
              <a:rPr sz="1000" b="1" dirty="0">
                <a:solidFill>
                  <a:srgbClr val="1F497D"/>
                </a:solidFill>
                <a:latin typeface="Arial"/>
                <a:cs typeface="Arial"/>
              </a:rPr>
              <a:t>mak</a:t>
            </a:r>
            <a:r>
              <a:rPr sz="1000" b="1" spc="10" dirty="0">
                <a:solidFill>
                  <a:srgbClr val="1F497D"/>
                </a:solidFill>
                <a:latin typeface="Arial"/>
                <a:cs typeface="Arial"/>
              </a:rPr>
              <a:t>e</a:t>
            </a:r>
            <a:r>
              <a:rPr sz="1000" b="1" spc="-20" dirty="0">
                <a:solidFill>
                  <a:srgbClr val="1F497D"/>
                </a:solidFill>
                <a:latin typeface="Arial"/>
                <a:cs typeface="Arial"/>
              </a:rPr>
              <a:t> </a:t>
            </a:r>
            <a:r>
              <a:rPr sz="1000" b="1" spc="-30" dirty="0">
                <a:solidFill>
                  <a:srgbClr val="1F497D"/>
                </a:solidFill>
                <a:latin typeface="Arial"/>
                <a:cs typeface="Arial"/>
              </a:rPr>
              <a:t>you</a:t>
            </a:r>
            <a:r>
              <a:rPr sz="1000" b="1" spc="-15" dirty="0">
                <a:solidFill>
                  <a:srgbClr val="1F497D"/>
                </a:solidFill>
                <a:latin typeface="Arial"/>
                <a:cs typeface="Arial"/>
              </a:rPr>
              <a:t>r</a:t>
            </a:r>
            <a:r>
              <a:rPr sz="1000" b="1" spc="-20" dirty="0">
                <a:solidFill>
                  <a:srgbClr val="1F497D"/>
                </a:solidFill>
                <a:latin typeface="Arial"/>
                <a:cs typeface="Arial"/>
              </a:rPr>
              <a:t> </a:t>
            </a:r>
            <a:r>
              <a:rPr sz="1000" b="1" spc="-10" dirty="0">
                <a:solidFill>
                  <a:srgbClr val="1F497D"/>
                </a:solidFill>
                <a:latin typeface="Arial"/>
                <a:cs typeface="Arial"/>
              </a:rPr>
              <a:t>dow</a:t>
            </a:r>
            <a:r>
              <a:rPr sz="1000" b="1" dirty="0">
                <a:solidFill>
                  <a:srgbClr val="1F497D"/>
                </a:solidFill>
                <a:latin typeface="Arial"/>
                <a:cs typeface="Arial"/>
              </a:rPr>
              <a:t>n</a:t>
            </a:r>
            <a:r>
              <a:rPr sz="1000" b="1" spc="-20" dirty="0">
                <a:solidFill>
                  <a:srgbClr val="1F497D"/>
                </a:solidFill>
                <a:latin typeface="Arial"/>
                <a:cs typeface="Arial"/>
              </a:rPr>
              <a:t> </a:t>
            </a:r>
            <a:r>
              <a:rPr sz="1000" b="1" spc="-10" dirty="0">
                <a:solidFill>
                  <a:srgbClr val="1F497D"/>
                </a:solidFill>
                <a:latin typeface="Arial"/>
                <a:cs typeface="Arial"/>
              </a:rPr>
              <a:t>payment</a:t>
            </a:r>
            <a:endParaRPr sz="1000" dirty="0">
              <a:solidFill>
                <a:srgbClr val="1F497D"/>
              </a:solidFill>
              <a:latin typeface="Arial"/>
              <a:cs typeface="Arial"/>
            </a:endParaRPr>
          </a:p>
        </p:txBody>
      </p:sp>
      <p:sp>
        <p:nvSpPr>
          <p:cNvPr id="4" name="object 4"/>
          <p:cNvSpPr txBox="1"/>
          <p:nvPr/>
        </p:nvSpPr>
        <p:spPr>
          <a:xfrm>
            <a:off x="1358900" y="1898181"/>
            <a:ext cx="4982525" cy="1728422"/>
          </a:xfrm>
          <a:prstGeom prst="rect">
            <a:avLst/>
          </a:prstGeom>
        </p:spPr>
        <p:txBody>
          <a:bodyPr vert="horz" wrap="square" lIns="0" tIns="0" rIns="0" bIns="0" rtlCol="0">
            <a:spAutoFit/>
          </a:bodyPr>
          <a:lstStyle/>
          <a:p>
            <a:pPr marL="12700" marR="19050">
              <a:lnSpc>
                <a:spcPct val="108300"/>
              </a:lnSpc>
            </a:pPr>
            <a:endParaRPr lang="en-US" sz="1000" dirty="0" smtClean="0">
              <a:solidFill>
                <a:prstClr val="white"/>
              </a:solidFill>
              <a:latin typeface="Arial"/>
              <a:cs typeface="Arial"/>
            </a:endParaRPr>
          </a:p>
          <a:p>
            <a:pPr marL="12700" marR="19050">
              <a:lnSpc>
                <a:spcPct val="108300"/>
              </a:lnSpc>
            </a:pPr>
            <a:r>
              <a:rPr sz="1000" dirty="0" smtClean="0">
                <a:solidFill>
                  <a:prstClr val="white"/>
                </a:solidFill>
                <a:latin typeface="Arial"/>
                <a:cs typeface="Arial"/>
              </a:rPr>
              <a:t>After </a:t>
            </a:r>
            <a:r>
              <a:rPr sz="1000" dirty="0">
                <a:solidFill>
                  <a:prstClr val="white"/>
                </a:solidFill>
                <a:latin typeface="Arial"/>
                <a:cs typeface="Arial"/>
              </a:rPr>
              <a:t>the insurance company agrees to pay for the claim, they will send you the first check, which is only a portion of the full cost. </a:t>
            </a:r>
            <a:r>
              <a:rPr sz="1000" dirty="0">
                <a:solidFill>
                  <a:prstClr val="white"/>
                </a:solidFill>
                <a:latin typeface="Arial"/>
                <a:cs typeface="Arial"/>
              </a:rPr>
              <a:t>This check, like all checks from insurance, must be paid to </a:t>
            </a:r>
            <a:r>
              <a:rPr lang="en-US" sz="1000" dirty="0">
                <a:solidFill>
                  <a:prstClr val="white"/>
                </a:solidFill>
                <a:latin typeface="Arial"/>
                <a:cs typeface="Arial"/>
              </a:rPr>
              <a:t>Selz Contracting</a:t>
            </a:r>
            <a:r>
              <a:rPr sz="1000" dirty="0">
                <a:solidFill>
                  <a:prstClr val="white"/>
                </a:solidFill>
                <a:latin typeface="Arial"/>
                <a:cs typeface="Arial"/>
              </a:rPr>
              <a:t> before construction on your home</a:t>
            </a:r>
            <a:r>
              <a:rPr lang="en-US" sz="1000" dirty="0">
                <a:solidFill>
                  <a:prstClr val="white"/>
                </a:solidFill>
                <a:latin typeface="Arial"/>
                <a:cs typeface="Arial"/>
              </a:rPr>
              <a:t> begins</a:t>
            </a:r>
            <a:endParaRPr sz="1000" dirty="0">
              <a:solidFill>
                <a:prstClr val="white"/>
              </a:solidFill>
              <a:latin typeface="Arial"/>
              <a:cs typeface="Arial"/>
            </a:endParaRPr>
          </a:p>
          <a:p>
            <a:pPr marL="12700" marR="260985">
              <a:lnSpc>
                <a:spcPct val="108300"/>
              </a:lnSpc>
            </a:pPr>
            <a:endParaRPr lang="en-US" sz="1200" spc="-5" dirty="0" smtClean="0">
              <a:solidFill>
                <a:prstClr val="white"/>
              </a:solidFill>
              <a:latin typeface="Arial"/>
              <a:cs typeface="Arial"/>
            </a:endParaRPr>
          </a:p>
          <a:p>
            <a:pPr marL="12700" marR="260985">
              <a:lnSpc>
                <a:spcPct val="108300"/>
              </a:lnSpc>
            </a:pPr>
            <a:r>
              <a:rPr sz="1200" spc="-5" dirty="0" smtClean="0">
                <a:solidFill>
                  <a:prstClr val="white"/>
                </a:solidFill>
                <a:latin typeface="Arial"/>
                <a:cs typeface="Arial"/>
              </a:rPr>
              <a:t>Keeping </a:t>
            </a:r>
            <a:r>
              <a:rPr sz="1200" spc="-5" dirty="0">
                <a:solidFill>
                  <a:prstClr val="white"/>
                </a:solidFill>
                <a:latin typeface="Arial"/>
                <a:cs typeface="Arial"/>
              </a:rPr>
              <a:t>this check and not repairing your home </a:t>
            </a:r>
            <a:r>
              <a:rPr sz="1200" spc="-5" dirty="0">
                <a:solidFill>
                  <a:prstClr val="white"/>
                </a:solidFill>
                <a:latin typeface="Arial"/>
                <a:cs typeface="Arial"/>
              </a:rPr>
              <a:t>will</a:t>
            </a:r>
            <a:r>
              <a:rPr lang="en-US" sz="1200" spc="-5" dirty="0">
                <a:solidFill>
                  <a:prstClr val="white"/>
                </a:solidFill>
                <a:latin typeface="Arial"/>
                <a:cs typeface="Arial"/>
              </a:rPr>
              <a:t>:</a:t>
            </a:r>
          </a:p>
          <a:p>
            <a:pPr marL="12700" marR="19050" indent="-228600">
              <a:lnSpc>
                <a:spcPct val="108300"/>
              </a:lnSpc>
              <a:buFont typeface="+mj-lt"/>
              <a:buAutoNum type="arabicPeriod"/>
            </a:pPr>
            <a:r>
              <a:rPr lang="en-US" sz="1000" dirty="0">
                <a:solidFill>
                  <a:prstClr val="white"/>
                </a:solidFill>
                <a:latin typeface="Arial"/>
                <a:cs typeface="Arial"/>
              </a:rPr>
              <a:t> F</a:t>
            </a:r>
            <a:r>
              <a:rPr sz="1000" dirty="0">
                <a:solidFill>
                  <a:prstClr val="white"/>
                </a:solidFill>
                <a:latin typeface="Arial"/>
                <a:cs typeface="Arial"/>
              </a:rPr>
              <a:t>orfeit your right to obtaining full payment from your insurance</a:t>
            </a:r>
            <a:endParaRPr lang="en-US" sz="1000" dirty="0">
              <a:solidFill>
                <a:prstClr val="white"/>
              </a:solidFill>
              <a:latin typeface="Arial"/>
              <a:cs typeface="Arial"/>
            </a:endParaRPr>
          </a:p>
          <a:p>
            <a:pPr marL="12700" marR="19050" indent="-228600">
              <a:lnSpc>
                <a:spcPct val="108300"/>
              </a:lnSpc>
              <a:buFont typeface="+mj-lt"/>
              <a:buAutoNum type="arabicPeriod"/>
            </a:pPr>
            <a:r>
              <a:rPr sz="1000" dirty="0">
                <a:solidFill>
                  <a:prstClr val="white"/>
                </a:solidFill>
                <a:latin typeface="Arial"/>
                <a:cs typeface="Arial"/>
              </a:rPr>
              <a:t> </a:t>
            </a:r>
            <a:r>
              <a:rPr lang="en-US" sz="1000" dirty="0">
                <a:solidFill>
                  <a:prstClr val="white"/>
                </a:solidFill>
                <a:latin typeface="Arial"/>
                <a:cs typeface="Arial"/>
              </a:rPr>
              <a:t>V</a:t>
            </a:r>
            <a:r>
              <a:rPr sz="1000" dirty="0">
                <a:solidFill>
                  <a:prstClr val="white"/>
                </a:solidFill>
                <a:latin typeface="Arial"/>
                <a:cs typeface="Arial"/>
              </a:rPr>
              <a:t>iolate your contract </a:t>
            </a:r>
            <a:endParaRPr lang="en-US" sz="1000" dirty="0">
              <a:solidFill>
                <a:prstClr val="white"/>
              </a:solidFill>
              <a:latin typeface="Arial"/>
              <a:cs typeface="Arial"/>
            </a:endParaRPr>
          </a:p>
          <a:p>
            <a:pPr marL="12700" marR="19050" indent="-228600">
              <a:lnSpc>
                <a:spcPct val="108300"/>
              </a:lnSpc>
              <a:buFont typeface="+mj-lt"/>
              <a:buAutoNum type="arabicPeriod"/>
            </a:pPr>
            <a:r>
              <a:rPr lang="en-US" sz="1000" dirty="0">
                <a:solidFill>
                  <a:prstClr val="white"/>
                </a:solidFill>
                <a:latin typeface="Arial"/>
                <a:cs typeface="Arial"/>
              </a:rPr>
              <a:t> M</a:t>
            </a:r>
            <a:r>
              <a:rPr sz="1000" dirty="0">
                <a:solidFill>
                  <a:prstClr val="white"/>
                </a:solidFill>
                <a:latin typeface="Arial"/>
                <a:cs typeface="Arial"/>
              </a:rPr>
              <a:t>ake your</a:t>
            </a:r>
            <a:r>
              <a:rPr lang="en-US" sz="1000" dirty="0">
                <a:solidFill>
                  <a:prstClr val="white"/>
                </a:solidFill>
                <a:latin typeface="Arial"/>
                <a:cs typeface="Arial"/>
              </a:rPr>
              <a:t> i</a:t>
            </a:r>
            <a:r>
              <a:rPr sz="1000" dirty="0">
                <a:solidFill>
                  <a:prstClr val="white"/>
                </a:solidFill>
                <a:latin typeface="Arial"/>
                <a:cs typeface="Arial"/>
              </a:rPr>
              <a:t>nsurance useless</a:t>
            </a:r>
            <a:endParaRPr lang="en-US" sz="1000" dirty="0">
              <a:solidFill>
                <a:prstClr val="white"/>
              </a:solidFill>
              <a:latin typeface="Arial"/>
              <a:cs typeface="Arial"/>
            </a:endParaRPr>
          </a:p>
          <a:p>
            <a:pPr marL="12700" marR="19050" indent="-228600">
              <a:lnSpc>
                <a:spcPct val="108300"/>
              </a:lnSpc>
              <a:buFont typeface="+mj-lt"/>
              <a:buAutoNum type="arabicPeriod"/>
            </a:pPr>
            <a:r>
              <a:rPr lang="en-US" sz="1000" dirty="0">
                <a:solidFill>
                  <a:prstClr val="white"/>
                </a:solidFill>
                <a:latin typeface="Arial"/>
                <a:cs typeface="Arial"/>
              </a:rPr>
              <a:t> P</a:t>
            </a:r>
            <a:r>
              <a:rPr sz="1000" dirty="0">
                <a:solidFill>
                  <a:prstClr val="white"/>
                </a:solidFill>
                <a:latin typeface="Arial"/>
                <a:cs typeface="Arial"/>
              </a:rPr>
              <a:t>ossibly cause your mortgage company to initiate foreclosure</a:t>
            </a:r>
          </a:p>
        </p:txBody>
      </p:sp>
      <p:sp>
        <p:nvSpPr>
          <p:cNvPr id="5" name="object 5"/>
          <p:cNvSpPr txBox="1"/>
          <p:nvPr/>
        </p:nvSpPr>
        <p:spPr>
          <a:xfrm>
            <a:off x="1358900" y="3862220"/>
            <a:ext cx="4799330" cy="369332"/>
          </a:xfrm>
          <a:prstGeom prst="rect">
            <a:avLst/>
          </a:prstGeom>
        </p:spPr>
        <p:txBody>
          <a:bodyPr vert="horz" wrap="square" lIns="0" tIns="0" rIns="0" bIns="0" rtlCol="0">
            <a:spAutoFit/>
          </a:bodyPr>
          <a:lstStyle/>
          <a:p>
            <a:pPr marL="12700"/>
            <a:r>
              <a:rPr sz="1200" spc="-5" dirty="0">
                <a:solidFill>
                  <a:prstClr val="white"/>
                </a:solidFill>
                <a:latin typeface="Arial"/>
                <a:cs typeface="Arial"/>
              </a:rPr>
              <a:t>Insurance </a:t>
            </a:r>
            <a:r>
              <a:rPr sz="1200" spc="5" dirty="0">
                <a:solidFill>
                  <a:prstClr val="white"/>
                </a:solidFill>
                <a:latin typeface="Arial"/>
                <a:cs typeface="Arial"/>
              </a:rPr>
              <a:t>companies </a:t>
            </a:r>
            <a:r>
              <a:rPr sz="1200" spc="-15" dirty="0">
                <a:solidFill>
                  <a:prstClr val="white"/>
                </a:solidFill>
                <a:latin typeface="Arial"/>
                <a:cs typeface="Arial"/>
              </a:rPr>
              <a:t>use </a:t>
            </a:r>
            <a:r>
              <a:rPr sz="1200" spc="10" dirty="0">
                <a:solidFill>
                  <a:prstClr val="white"/>
                </a:solidFill>
                <a:latin typeface="Arial"/>
                <a:cs typeface="Arial"/>
              </a:rPr>
              <a:t>th</a:t>
            </a:r>
            <a:r>
              <a:rPr sz="1200" spc="-10" dirty="0">
                <a:solidFill>
                  <a:prstClr val="white"/>
                </a:solidFill>
                <a:latin typeface="Arial"/>
                <a:cs typeface="Arial"/>
              </a:rPr>
              <a:t>r</a:t>
            </a:r>
            <a:r>
              <a:rPr sz="1200" spc="-25" dirty="0">
                <a:solidFill>
                  <a:prstClr val="white"/>
                </a:solidFill>
                <a:latin typeface="Arial"/>
                <a:cs typeface="Arial"/>
              </a:rPr>
              <a:t>ee</a:t>
            </a:r>
            <a:r>
              <a:rPr sz="1200" dirty="0">
                <a:solidFill>
                  <a:prstClr val="white"/>
                </a:solidFill>
                <a:latin typeface="Arial"/>
                <a:cs typeface="Arial"/>
              </a:rPr>
              <a:t> </a:t>
            </a:r>
            <a:r>
              <a:rPr sz="1200" spc="10" dirty="0">
                <a:solidFill>
                  <a:prstClr val="white"/>
                </a:solidFill>
                <a:latin typeface="Arial"/>
                <a:cs typeface="Arial"/>
              </a:rPr>
              <a:t>important</a:t>
            </a:r>
            <a:r>
              <a:rPr sz="1200" dirty="0">
                <a:solidFill>
                  <a:prstClr val="white"/>
                </a:solidFill>
                <a:latin typeface="Arial"/>
                <a:cs typeface="Arial"/>
              </a:rPr>
              <a:t> </a:t>
            </a:r>
            <a:r>
              <a:rPr sz="1200" spc="5" dirty="0">
                <a:solidFill>
                  <a:prstClr val="white"/>
                </a:solidFill>
                <a:latin typeface="Arial"/>
                <a:cs typeface="Arial"/>
              </a:rPr>
              <a:t>terms</a:t>
            </a:r>
            <a:r>
              <a:rPr sz="1200" dirty="0">
                <a:solidFill>
                  <a:prstClr val="white"/>
                </a:solidFill>
                <a:latin typeface="Arial"/>
                <a:cs typeface="Arial"/>
              </a:rPr>
              <a:t> during the claims </a:t>
            </a:r>
            <a:r>
              <a:rPr sz="1200" spc="5" dirty="0">
                <a:solidFill>
                  <a:prstClr val="white"/>
                </a:solidFill>
                <a:latin typeface="Arial"/>
                <a:cs typeface="Arial"/>
              </a:rPr>
              <a:t>payment</a:t>
            </a:r>
            <a:r>
              <a:rPr sz="1200" dirty="0">
                <a:solidFill>
                  <a:prstClr val="white"/>
                </a:solidFill>
                <a:latin typeface="Arial"/>
                <a:cs typeface="Arial"/>
              </a:rPr>
              <a:t> </a:t>
            </a:r>
            <a:r>
              <a:rPr sz="1200" spc="20" dirty="0">
                <a:solidFill>
                  <a:prstClr val="white"/>
                </a:solidFill>
                <a:latin typeface="Arial"/>
                <a:cs typeface="Arial"/>
              </a:rPr>
              <a:t>p</a:t>
            </a:r>
            <a:r>
              <a:rPr sz="1200" spc="-10" dirty="0">
                <a:solidFill>
                  <a:prstClr val="white"/>
                </a:solidFill>
                <a:latin typeface="Arial"/>
                <a:cs typeface="Arial"/>
              </a:rPr>
              <a:t>r</a:t>
            </a:r>
            <a:r>
              <a:rPr sz="1200" dirty="0">
                <a:solidFill>
                  <a:prstClr val="white"/>
                </a:solidFill>
                <a:latin typeface="Arial"/>
                <a:cs typeface="Arial"/>
              </a:rPr>
              <a:t>ocess</a:t>
            </a:r>
            <a:r>
              <a:rPr lang="en-US" sz="1200" dirty="0">
                <a:solidFill>
                  <a:prstClr val="white"/>
                </a:solidFill>
                <a:latin typeface="Arial"/>
                <a:cs typeface="Arial"/>
              </a:rPr>
              <a:t>:</a:t>
            </a:r>
            <a:endParaRPr sz="1200" dirty="0">
              <a:solidFill>
                <a:prstClr val="white"/>
              </a:solidFill>
              <a:latin typeface="Arial"/>
              <a:cs typeface="Arial"/>
            </a:endParaRPr>
          </a:p>
        </p:txBody>
      </p:sp>
      <p:sp>
        <p:nvSpPr>
          <p:cNvPr id="6" name="object 6"/>
          <p:cNvSpPr txBox="1"/>
          <p:nvPr/>
        </p:nvSpPr>
        <p:spPr>
          <a:xfrm>
            <a:off x="1358900" y="4275132"/>
            <a:ext cx="4051300" cy="487313"/>
          </a:xfrm>
          <a:prstGeom prst="rect">
            <a:avLst/>
          </a:prstGeom>
        </p:spPr>
        <p:txBody>
          <a:bodyPr vert="horz" wrap="square" lIns="0" tIns="0" rIns="0" bIns="0" rtlCol="0">
            <a:spAutoFit/>
          </a:bodyPr>
          <a:lstStyle/>
          <a:p>
            <a:pPr marL="241300" indent="-228600">
              <a:buClr>
                <a:prstClr val="white"/>
              </a:buClr>
              <a:buFont typeface="+mj-lt"/>
              <a:buAutoNum type="arabicPeriod"/>
              <a:tabLst>
                <a:tab pos="184785" algn="l"/>
              </a:tabLst>
            </a:pPr>
            <a:r>
              <a:rPr lang="en-US" sz="1000" spc="15" dirty="0" smtClean="0">
                <a:solidFill>
                  <a:prstClr val="white"/>
                </a:solidFill>
                <a:latin typeface="Arial"/>
                <a:cs typeface="Arial"/>
              </a:rPr>
              <a:t>A</a:t>
            </a:r>
            <a:r>
              <a:rPr sz="1000" spc="15" dirty="0" smtClean="0">
                <a:solidFill>
                  <a:prstClr val="white"/>
                </a:solidFill>
                <a:latin typeface="Arial"/>
                <a:cs typeface="Arial"/>
              </a:rPr>
              <a:t>ctual </a:t>
            </a:r>
            <a:r>
              <a:rPr sz="1000" spc="20" dirty="0">
                <a:solidFill>
                  <a:prstClr val="white"/>
                </a:solidFill>
                <a:latin typeface="Arial"/>
                <a:cs typeface="Arial"/>
              </a:rPr>
              <a:t>cost </a:t>
            </a:r>
            <a:r>
              <a:rPr sz="1000" spc="-10" dirty="0">
                <a:solidFill>
                  <a:prstClr val="white"/>
                </a:solidFill>
                <a:latin typeface="Arial"/>
                <a:cs typeface="Arial"/>
              </a:rPr>
              <a:t>value </a:t>
            </a:r>
            <a:r>
              <a:rPr sz="1000" spc="-20" dirty="0">
                <a:solidFill>
                  <a:prstClr val="white"/>
                </a:solidFill>
                <a:latin typeface="Arial"/>
                <a:cs typeface="Arial"/>
              </a:rPr>
              <a:t>(ACV</a:t>
            </a:r>
            <a:r>
              <a:rPr sz="1000" spc="-20" dirty="0" smtClean="0">
                <a:solidFill>
                  <a:prstClr val="white"/>
                </a:solidFill>
                <a:latin typeface="Arial"/>
                <a:cs typeface="Arial"/>
              </a:rPr>
              <a:t>)</a:t>
            </a:r>
            <a:endParaRPr sz="1000" dirty="0">
              <a:solidFill>
                <a:prstClr val="white"/>
              </a:solidFill>
              <a:latin typeface="Arial"/>
              <a:cs typeface="Arial"/>
            </a:endParaRPr>
          </a:p>
          <a:p>
            <a:pPr marL="241300" indent="-228600">
              <a:spcBef>
                <a:spcPts val="100"/>
              </a:spcBef>
              <a:buClr>
                <a:prstClr val="white"/>
              </a:buClr>
              <a:buFont typeface="+mj-lt"/>
              <a:buAutoNum type="arabicPeriod"/>
              <a:tabLst>
                <a:tab pos="184785" algn="l"/>
              </a:tabLst>
            </a:pPr>
            <a:r>
              <a:rPr lang="en-US" sz="1000" spc="5" dirty="0" smtClean="0">
                <a:solidFill>
                  <a:prstClr val="white"/>
                </a:solidFill>
                <a:latin typeface="Arial"/>
                <a:cs typeface="Arial"/>
              </a:rPr>
              <a:t>R</a:t>
            </a:r>
            <a:r>
              <a:rPr sz="1000" spc="5" dirty="0" smtClean="0">
                <a:solidFill>
                  <a:prstClr val="white"/>
                </a:solidFill>
                <a:latin typeface="Arial"/>
                <a:cs typeface="Arial"/>
              </a:rPr>
              <a:t>eplacement</a:t>
            </a:r>
            <a:r>
              <a:rPr sz="1000" dirty="0" smtClean="0">
                <a:solidFill>
                  <a:prstClr val="white"/>
                </a:solidFill>
                <a:latin typeface="Arial"/>
                <a:cs typeface="Arial"/>
              </a:rPr>
              <a:t> </a:t>
            </a:r>
            <a:r>
              <a:rPr sz="1000" spc="20" dirty="0">
                <a:solidFill>
                  <a:prstClr val="white"/>
                </a:solidFill>
                <a:latin typeface="Arial"/>
                <a:cs typeface="Arial"/>
              </a:rPr>
              <a:t>cost</a:t>
            </a:r>
            <a:r>
              <a:rPr sz="1000" dirty="0">
                <a:solidFill>
                  <a:prstClr val="white"/>
                </a:solidFill>
                <a:latin typeface="Arial"/>
                <a:cs typeface="Arial"/>
              </a:rPr>
              <a:t> </a:t>
            </a:r>
            <a:r>
              <a:rPr sz="1000" spc="-10" dirty="0">
                <a:solidFill>
                  <a:prstClr val="white"/>
                </a:solidFill>
                <a:latin typeface="Arial"/>
                <a:cs typeface="Arial"/>
              </a:rPr>
              <a:t>value</a:t>
            </a:r>
            <a:r>
              <a:rPr sz="1000" dirty="0">
                <a:solidFill>
                  <a:prstClr val="white"/>
                </a:solidFill>
                <a:latin typeface="Arial"/>
                <a:cs typeface="Arial"/>
              </a:rPr>
              <a:t> </a:t>
            </a:r>
            <a:r>
              <a:rPr sz="1000" spc="-25" dirty="0">
                <a:solidFill>
                  <a:prstClr val="white"/>
                </a:solidFill>
                <a:latin typeface="Arial"/>
                <a:cs typeface="Arial"/>
              </a:rPr>
              <a:t>(RCV</a:t>
            </a:r>
            <a:r>
              <a:rPr sz="1000" spc="-25" dirty="0" smtClean="0">
                <a:solidFill>
                  <a:prstClr val="white"/>
                </a:solidFill>
                <a:latin typeface="Arial"/>
                <a:cs typeface="Arial"/>
              </a:rPr>
              <a:t>)</a:t>
            </a:r>
            <a:endParaRPr sz="1000" dirty="0">
              <a:solidFill>
                <a:prstClr val="white"/>
              </a:solidFill>
              <a:latin typeface="Arial"/>
              <a:cs typeface="Arial"/>
            </a:endParaRPr>
          </a:p>
          <a:p>
            <a:pPr marL="241300" indent="-228600">
              <a:spcBef>
                <a:spcPts val="100"/>
              </a:spcBef>
              <a:buClr>
                <a:prstClr val="white"/>
              </a:buClr>
              <a:buFont typeface="+mj-lt"/>
              <a:buAutoNum type="arabicPeriod"/>
              <a:tabLst>
                <a:tab pos="184785" algn="l"/>
              </a:tabLst>
            </a:pPr>
            <a:r>
              <a:rPr lang="en-US" sz="1000" dirty="0" smtClean="0">
                <a:solidFill>
                  <a:prstClr val="white"/>
                </a:solidFill>
                <a:latin typeface="Arial"/>
                <a:cs typeface="Arial"/>
              </a:rPr>
              <a:t>D</a:t>
            </a:r>
            <a:r>
              <a:rPr sz="1000" spc="15" dirty="0" smtClean="0">
                <a:solidFill>
                  <a:prstClr val="white"/>
                </a:solidFill>
                <a:latin typeface="Arial"/>
                <a:cs typeface="Arial"/>
              </a:rPr>
              <a:t>eductible</a:t>
            </a:r>
            <a:endParaRPr sz="1000" dirty="0">
              <a:solidFill>
                <a:prstClr val="white"/>
              </a:solidFill>
              <a:latin typeface="Arial"/>
              <a:cs typeface="Arial"/>
            </a:endParaRPr>
          </a:p>
        </p:txBody>
      </p:sp>
      <p:sp>
        <p:nvSpPr>
          <p:cNvPr id="7" name="object 7"/>
          <p:cNvSpPr txBox="1"/>
          <p:nvPr/>
        </p:nvSpPr>
        <p:spPr>
          <a:xfrm>
            <a:off x="1271269" y="4995654"/>
            <a:ext cx="4986020" cy="531812"/>
          </a:xfrm>
          <a:prstGeom prst="rect">
            <a:avLst/>
          </a:prstGeom>
        </p:spPr>
        <p:txBody>
          <a:bodyPr vert="horz" wrap="square" lIns="0" tIns="0" rIns="0" bIns="0" rtlCol="0">
            <a:spAutoFit/>
          </a:bodyPr>
          <a:lstStyle/>
          <a:p>
            <a:pPr marL="61594" marR="5080" indent="-49530" algn="just">
              <a:lnSpc>
                <a:spcPct val="108300"/>
              </a:lnSpc>
            </a:pPr>
            <a:r>
              <a:rPr sz="1000" spc="50" dirty="0" smtClean="0">
                <a:solidFill>
                  <a:srgbClr val="1C1B1A"/>
                </a:solidFill>
                <a:latin typeface="Arial"/>
                <a:cs typeface="Arial"/>
              </a:rPr>
              <a:t>-</a:t>
            </a:r>
            <a:r>
              <a:rPr lang="en-US" sz="1000" spc="-25" dirty="0">
                <a:solidFill>
                  <a:prstClr val="white"/>
                </a:solidFill>
                <a:latin typeface="Arial"/>
                <a:cs typeface="Arial"/>
              </a:rPr>
              <a:t>R</a:t>
            </a:r>
            <a:r>
              <a:rPr sz="1000" b="1" spc="5" dirty="0" smtClean="0">
                <a:solidFill>
                  <a:prstClr val="white"/>
                </a:solidFill>
                <a:latin typeface="Arial"/>
                <a:cs typeface="Arial"/>
              </a:rPr>
              <a:t>eplacement</a:t>
            </a:r>
            <a:r>
              <a:rPr sz="1000" b="1" dirty="0" smtClean="0">
                <a:solidFill>
                  <a:prstClr val="white"/>
                </a:solidFill>
                <a:latin typeface="Arial"/>
                <a:cs typeface="Arial"/>
              </a:rPr>
              <a:t> </a:t>
            </a:r>
            <a:r>
              <a:rPr lang="en-US" sz="1000" b="1" dirty="0" smtClean="0">
                <a:solidFill>
                  <a:prstClr val="white"/>
                </a:solidFill>
                <a:latin typeface="Arial"/>
                <a:cs typeface="Arial"/>
              </a:rPr>
              <a:t>C</a:t>
            </a:r>
            <a:r>
              <a:rPr sz="1000" b="1" dirty="0" smtClean="0">
                <a:solidFill>
                  <a:prstClr val="white"/>
                </a:solidFill>
                <a:latin typeface="Arial"/>
                <a:cs typeface="Arial"/>
              </a:rPr>
              <a:t>ost </a:t>
            </a:r>
            <a:r>
              <a:rPr lang="en-US" sz="1000" b="1" dirty="0" smtClean="0">
                <a:solidFill>
                  <a:prstClr val="white"/>
                </a:solidFill>
                <a:latin typeface="Arial"/>
                <a:cs typeface="Arial"/>
              </a:rPr>
              <a:t>V</a:t>
            </a:r>
            <a:r>
              <a:rPr sz="1000" b="1" spc="-15" dirty="0" smtClean="0">
                <a:solidFill>
                  <a:prstClr val="white"/>
                </a:solidFill>
                <a:latin typeface="Arial"/>
                <a:cs typeface="Arial"/>
              </a:rPr>
              <a:t>alue</a:t>
            </a:r>
            <a:r>
              <a:rPr sz="1000" b="1" dirty="0" smtClean="0">
                <a:solidFill>
                  <a:prstClr val="white"/>
                </a:solidFill>
                <a:latin typeface="Arial"/>
                <a:cs typeface="Arial"/>
              </a:rPr>
              <a:t> </a:t>
            </a:r>
            <a:r>
              <a:rPr sz="1000" spc="-50" dirty="0">
                <a:solidFill>
                  <a:prstClr val="white"/>
                </a:solidFill>
                <a:latin typeface="Arial"/>
                <a:cs typeface="Arial"/>
              </a:rPr>
              <a:t>(RCV)</a:t>
            </a:r>
            <a:r>
              <a:rPr sz="1000" dirty="0">
                <a:solidFill>
                  <a:prstClr val="white"/>
                </a:solidFill>
                <a:latin typeface="Arial"/>
                <a:cs typeface="Arial"/>
              </a:rPr>
              <a:t> is the full </a:t>
            </a:r>
            <a:r>
              <a:rPr sz="1000" spc="-10" dirty="0">
                <a:solidFill>
                  <a:prstClr val="white"/>
                </a:solidFill>
                <a:latin typeface="Arial"/>
                <a:cs typeface="Arial"/>
              </a:rPr>
              <a:t>value</a:t>
            </a:r>
            <a:r>
              <a:rPr sz="100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a:t>
            </a:r>
            <a:r>
              <a:rPr sz="1000" spc="-20" dirty="0">
                <a:solidFill>
                  <a:prstClr val="white"/>
                </a:solidFill>
                <a:latin typeface="Arial"/>
                <a:cs typeface="Arial"/>
              </a:rPr>
              <a:t>r</a:t>
            </a:r>
            <a:r>
              <a:rPr sz="1000" dirty="0">
                <a:solidFill>
                  <a:prstClr val="white"/>
                </a:solidFill>
                <a:latin typeface="Arial"/>
                <a:cs typeface="Arial"/>
              </a:rPr>
              <a:t>eplacing your damage </a:t>
            </a:r>
            <a:r>
              <a:rPr sz="1000" spc="20" dirty="0">
                <a:solidFill>
                  <a:prstClr val="white"/>
                </a:solidFill>
                <a:latin typeface="Arial"/>
                <a:cs typeface="Arial"/>
              </a:rPr>
              <a:t>p</a:t>
            </a:r>
            <a:r>
              <a:rPr sz="1000" spc="-10" dirty="0">
                <a:solidFill>
                  <a:prstClr val="white"/>
                </a:solidFill>
                <a:latin typeface="Arial"/>
                <a:cs typeface="Arial"/>
              </a:rPr>
              <a:t>r</a:t>
            </a:r>
            <a:r>
              <a:rPr sz="1000" spc="5" dirty="0">
                <a:solidFill>
                  <a:prstClr val="white"/>
                </a:solidFill>
                <a:latin typeface="Arial"/>
                <a:cs typeface="Arial"/>
              </a:rPr>
              <a:t>opert</a:t>
            </a:r>
            <a:r>
              <a:rPr sz="1000" spc="-65" dirty="0">
                <a:solidFill>
                  <a:prstClr val="white"/>
                </a:solidFill>
                <a:latin typeface="Arial"/>
                <a:cs typeface="Arial"/>
              </a:rPr>
              <a:t>y</a:t>
            </a:r>
            <a:r>
              <a:rPr sz="1000" dirty="0">
                <a:solidFill>
                  <a:prstClr val="white"/>
                </a:solidFill>
                <a:latin typeface="Arial"/>
                <a:cs typeface="Arial"/>
              </a:rPr>
              <a:t>, </a:t>
            </a:r>
            <a:r>
              <a:rPr sz="1200" spc="-20" dirty="0">
                <a:solidFill>
                  <a:prstClr val="white"/>
                </a:solidFill>
                <a:latin typeface="Arial"/>
                <a:cs typeface="Arial"/>
              </a:rPr>
              <a:t>r</a:t>
            </a:r>
            <a:r>
              <a:rPr sz="1200" spc="-10" dirty="0">
                <a:solidFill>
                  <a:prstClr val="white"/>
                </a:solidFill>
                <a:latin typeface="Arial"/>
                <a:cs typeface="Arial"/>
              </a:rPr>
              <a:t>ega</a:t>
            </a:r>
            <a:r>
              <a:rPr sz="1200" spc="-25" dirty="0">
                <a:solidFill>
                  <a:prstClr val="white"/>
                </a:solidFill>
                <a:latin typeface="Arial"/>
                <a:cs typeface="Arial"/>
              </a:rPr>
              <a:t>r</a:t>
            </a:r>
            <a:r>
              <a:rPr sz="1200" dirty="0">
                <a:solidFill>
                  <a:prstClr val="white"/>
                </a:solidFill>
                <a:latin typeface="Arial"/>
                <a:cs typeface="Arial"/>
              </a:rPr>
              <a:t>dless</a:t>
            </a:r>
            <a:r>
              <a:rPr sz="100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the </a:t>
            </a:r>
            <a:r>
              <a:rPr sz="1000" spc="20" dirty="0">
                <a:solidFill>
                  <a:prstClr val="white"/>
                </a:solidFill>
                <a:latin typeface="Arial"/>
                <a:cs typeface="Arial"/>
              </a:rPr>
              <a:t>p</a:t>
            </a:r>
            <a:r>
              <a:rPr sz="1000" spc="-10" dirty="0">
                <a:solidFill>
                  <a:prstClr val="white"/>
                </a:solidFill>
                <a:latin typeface="Arial"/>
                <a:cs typeface="Arial"/>
              </a:rPr>
              <a:t>r</a:t>
            </a:r>
            <a:r>
              <a:rPr sz="1000" spc="15" dirty="0">
                <a:solidFill>
                  <a:prstClr val="white"/>
                </a:solidFill>
                <a:latin typeface="Arial"/>
                <a:cs typeface="Arial"/>
              </a:rPr>
              <a:t>operty</a:t>
            </a:r>
            <a:r>
              <a:rPr sz="1000" spc="-70" dirty="0">
                <a:solidFill>
                  <a:prstClr val="white"/>
                </a:solidFill>
                <a:latin typeface="Arial"/>
                <a:cs typeface="Arial"/>
              </a:rPr>
              <a:t>’</a:t>
            </a:r>
            <a:r>
              <a:rPr sz="1000" dirty="0">
                <a:solidFill>
                  <a:prstClr val="white"/>
                </a:solidFill>
                <a:latin typeface="Arial"/>
                <a:cs typeface="Arial"/>
              </a:rPr>
              <a:t>s </a:t>
            </a:r>
            <a:r>
              <a:rPr sz="1000" spc="-10" dirty="0">
                <a:solidFill>
                  <a:prstClr val="white"/>
                </a:solidFill>
                <a:latin typeface="Arial"/>
                <a:cs typeface="Arial"/>
              </a:rPr>
              <a:t>age.</a:t>
            </a:r>
            <a:r>
              <a:rPr sz="1000" dirty="0">
                <a:solidFill>
                  <a:prstClr val="white"/>
                </a:solidFill>
                <a:latin typeface="Arial"/>
                <a:cs typeface="Arial"/>
              </a:rPr>
              <a:t> </a:t>
            </a:r>
            <a:r>
              <a:rPr sz="1000" spc="-10" dirty="0">
                <a:solidFill>
                  <a:prstClr val="white"/>
                </a:solidFill>
                <a:latin typeface="Arial"/>
                <a:cs typeface="Arial"/>
              </a:rPr>
              <a:t>For</a:t>
            </a:r>
            <a:r>
              <a:rPr sz="1000" dirty="0">
                <a:solidFill>
                  <a:prstClr val="white"/>
                </a:solidFill>
                <a:latin typeface="Arial"/>
                <a:cs typeface="Arial"/>
              </a:rPr>
              <a:t> example, </a:t>
            </a:r>
            <a:r>
              <a:rPr sz="1000" spc="-25" dirty="0">
                <a:solidFill>
                  <a:prstClr val="white"/>
                </a:solidFill>
                <a:latin typeface="Arial"/>
                <a:cs typeface="Arial"/>
              </a:rPr>
              <a:t>a</a:t>
            </a:r>
            <a:r>
              <a:rPr sz="1000" dirty="0">
                <a:solidFill>
                  <a:prstClr val="white"/>
                </a:solidFill>
                <a:latin typeface="Arial"/>
                <a:cs typeface="Arial"/>
              </a:rPr>
              <a:t> 20-year </a:t>
            </a:r>
            <a:r>
              <a:rPr sz="1000" spc="-20" dirty="0">
                <a:solidFill>
                  <a:prstClr val="white"/>
                </a:solidFill>
                <a:latin typeface="Arial"/>
                <a:cs typeface="Arial"/>
              </a:rPr>
              <a:t>r</a:t>
            </a:r>
            <a:r>
              <a:rPr sz="1000" spc="10" dirty="0">
                <a:solidFill>
                  <a:prstClr val="white"/>
                </a:solidFill>
                <a:latin typeface="Arial"/>
                <a:cs typeface="Arial"/>
              </a:rPr>
              <a:t>oof</a:t>
            </a:r>
            <a:r>
              <a:rPr sz="1000" dirty="0">
                <a:solidFill>
                  <a:prstClr val="white"/>
                </a:solidFill>
                <a:latin typeface="Arial"/>
                <a:cs typeface="Arial"/>
              </a:rPr>
              <a:t> </a:t>
            </a:r>
            <a:r>
              <a:rPr sz="1000" spc="10" dirty="0">
                <a:solidFill>
                  <a:prstClr val="white"/>
                </a:solidFill>
                <a:latin typeface="Arial"/>
                <a:cs typeface="Arial"/>
              </a:rPr>
              <a:t>that</a:t>
            </a:r>
            <a:r>
              <a:rPr sz="1000" dirty="0">
                <a:solidFill>
                  <a:prstClr val="white"/>
                </a:solidFill>
                <a:latin typeface="Arial"/>
                <a:cs typeface="Arial"/>
              </a:rPr>
              <a:t> </a:t>
            </a:r>
            <a:r>
              <a:rPr sz="1000" spc="10" dirty="0">
                <a:solidFill>
                  <a:prstClr val="white"/>
                </a:solidFill>
                <a:latin typeface="Arial"/>
                <a:cs typeface="Arial"/>
              </a:rPr>
              <a:t>costs</a:t>
            </a:r>
            <a:r>
              <a:rPr sz="1000" dirty="0">
                <a:solidFill>
                  <a:prstClr val="white"/>
                </a:solidFill>
                <a:latin typeface="Arial"/>
                <a:cs typeface="Arial"/>
              </a:rPr>
              <a:t> $20,000 </a:t>
            </a:r>
            <a:r>
              <a:rPr sz="1000" spc="20" dirty="0">
                <a:solidFill>
                  <a:prstClr val="white"/>
                </a:solidFill>
                <a:latin typeface="Arial"/>
                <a:cs typeface="Arial"/>
              </a:rPr>
              <a:t>but</a:t>
            </a:r>
            <a:r>
              <a:rPr sz="1000" dirty="0">
                <a:solidFill>
                  <a:prstClr val="white"/>
                </a:solidFill>
                <a:latin typeface="Arial"/>
                <a:cs typeface="Arial"/>
              </a:rPr>
              <a:t> is 10 </a:t>
            </a:r>
            <a:r>
              <a:rPr sz="1000" spc="-10" dirty="0">
                <a:solidFill>
                  <a:prstClr val="white"/>
                </a:solidFill>
                <a:latin typeface="Arial"/>
                <a:cs typeface="Arial"/>
              </a:rPr>
              <a:t>years</a:t>
            </a:r>
            <a:r>
              <a:rPr sz="1000" dirty="0">
                <a:solidFill>
                  <a:prstClr val="white"/>
                </a:solidFill>
                <a:latin typeface="Arial"/>
                <a:cs typeface="Arial"/>
              </a:rPr>
              <a:t> </a:t>
            </a:r>
            <a:r>
              <a:rPr sz="1000" spc="15" dirty="0">
                <a:solidFill>
                  <a:prstClr val="white"/>
                </a:solidFill>
                <a:latin typeface="Arial"/>
                <a:cs typeface="Arial"/>
              </a:rPr>
              <a:t>old</a:t>
            </a:r>
            <a:r>
              <a:rPr sz="1000" dirty="0">
                <a:solidFill>
                  <a:prstClr val="white"/>
                </a:solidFill>
                <a:latin typeface="Arial"/>
                <a:cs typeface="Arial"/>
              </a:rPr>
              <a:t> </a:t>
            </a:r>
            <a:r>
              <a:rPr sz="1000" spc="5" dirty="0">
                <a:solidFill>
                  <a:prstClr val="white"/>
                </a:solidFill>
                <a:latin typeface="Arial"/>
                <a:cs typeface="Arial"/>
              </a:rPr>
              <a:t>will</a:t>
            </a:r>
            <a:r>
              <a:rPr sz="1000" dirty="0">
                <a:solidFill>
                  <a:prstClr val="white"/>
                </a:solidFill>
                <a:latin typeface="Arial"/>
                <a:cs typeface="Arial"/>
              </a:rPr>
              <a:t> </a:t>
            </a:r>
            <a:r>
              <a:rPr sz="1000" spc="5" dirty="0">
                <a:solidFill>
                  <a:prstClr val="white"/>
                </a:solidFill>
                <a:latin typeface="Arial"/>
                <a:cs typeface="Arial"/>
              </a:rPr>
              <a:t>simply</a:t>
            </a:r>
            <a:r>
              <a:rPr sz="1000" dirty="0">
                <a:solidFill>
                  <a:prstClr val="white"/>
                </a:solidFill>
                <a:latin typeface="Arial"/>
                <a:cs typeface="Arial"/>
              </a:rPr>
              <a:t> </a:t>
            </a:r>
            <a:r>
              <a:rPr sz="1000" spc="-15" dirty="0">
                <a:solidFill>
                  <a:prstClr val="white"/>
                </a:solidFill>
                <a:latin typeface="Arial"/>
                <a:cs typeface="Arial"/>
              </a:rPr>
              <a:t>have</a:t>
            </a:r>
            <a:r>
              <a:rPr sz="1000" dirty="0">
                <a:solidFill>
                  <a:prstClr val="white"/>
                </a:solidFill>
                <a:latin typeface="Arial"/>
                <a:cs typeface="Arial"/>
              </a:rPr>
              <a:t> </a:t>
            </a:r>
            <a:r>
              <a:rPr sz="1000" spc="-25" dirty="0">
                <a:solidFill>
                  <a:prstClr val="white"/>
                </a:solidFill>
                <a:latin typeface="Arial"/>
                <a:cs typeface="Arial"/>
              </a:rPr>
              <a:t>a</a:t>
            </a:r>
            <a:r>
              <a:rPr sz="1000" dirty="0">
                <a:solidFill>
                  <a:prstClr val="white"/>
                </a:solidFill>
                <a:latin typeface="Arial"/>
                <a:cs typeface="Arial"/>
              </a:rPr>
              <a:t> </a:t>
            </a:r>
            <a:r>
              <a:rPr sz="1000" spc="-20" dirty="0">
                <a:solidFill>
                  <a:prstClr val="white"/>
                </a:solidFill>
                <a:latin typeface="Arial"/>
                <a:cs typeface="Arial"/>
              </a:rPr>
              <a:t>r</a:t>
            </a:r>
            <a:r>
              <a:rPr sz="1000" spc="5" dirty="0">
                <a:solidFill>
                  <a:prstClr val="white"/>
                </a:solidFill>
                <a:latin typeface="Arial"/>
                <a:cs typeface="Arial"/>
              </a:rPr>
              <a:t>eplacement</a:t>
            </a:r>
            <a:r>
              <a:rPr sz="1000" dirty="0">
                <a:solidFill>
                  <a:prstClr val="white"/>
                </a:solidFill>
                <a:latin typeface="Arial"/>
                <a:cs typeface="Arial"/>
              </a:rPr>
              <a:t> </a:t>
            </a:r>
            <a:r>
              <a:rPr sz="1000" spc="20" dirty="0">
                <a:solidFill>
                  <a:prstClr val="white"/>
                </a:solidFill>
                <a:latin typeface="Arial"/>
                <a:cs typeface="Arial"/>
              </a:rPr>
              <a:t>cost</a:t>
            </a:r>
            <a:r>
              <a:rPr sz="1000" dirty="0">
                <a:solidFill>
                  <a:prstClr val="white"/>
                </a:solidFill>
                <a:latin typeface="Arial"/>
                <a:cs typeface="Arial"/>
              </a:rPr>
              <a:t> </a:t>
            </a:r>
            <a:r>
              <a:rPr sz="1000" spc="-10" dirty="0">
                <a:solidFill>
                  <a:prstClr val="white"/>
                </a:solidFill>
                <a:latin typeface="Arial"/>
                <a:cs typeface="Arial"/>
              </a:rPr>
              <a:t>value</a:t>
            </a:r>
            <a:r>
              <a:rPr sz="100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$20,000.</a:t>
            </a:r>
          </a:p>
        </p:txBody>
      </p:sp>
      <p:sp>
        <p:nvSpPr>
          <p:cNvPr id="8" name="object 8"/>
          <p:cNvSpPr txBox="1"/>
          <p:nvPr/>
        </p:nvSpPr>
        <p:spPr>
          <a:xfrm>
            <a:off x="1271269" y="5649544"/>
            <a:ext cx="4872355" cy="498598"/>
          </a:xfrm>
          <a:prstGeom prst="rect">
            <a:avLst/>
          </a:prstGeom>
        </p:spPr>
        <p:txBody>
          <a:bodyPr vert="horz" wrap="square" lIns="0" tIns="0" rIns="0" bIns="0" rtlCol="0">
            <a:spAutoFit/>
          </a:bodyPr>
          <a:lstStyle/>
          <a:p>
            <a:pPr marL="61594" marR="5080" indent="-49530">
              <a:lnSpc>
                <a:spcPct val="108300"/>
              </a:lnSpc>
            </a:pPr>
            <a:r>
              <a:rPr lang="en-US" sz="1000" spc="50" dirty="0">
                <a:solidFill>
                  <a:srgbClr val="1C1B1A"/>
                </a:solidFill>
                <a:latin typeface="Arial"/>
                <a:cs typeface="Arial"/>
              </a:rPr>
              <a:t> </a:t>
            </a:r>
            <a:r>
              <a:rPr lang="en-US" sz="1000" b="1" spc="50" dirty="0" smtClean="0">
                <a:solidFill>
                  <a:prstClr val="white"/>
                </a:solidFill>
                <a:latin typeface="Arial"/>
                <a:cs typeface="Arial"/>
              </a:rPr>
              <a:t>Ac</a:t>
            </a:r>
            <a:r>
              <a:rPr sz="1000" b="1" dirty="0" smtClean="0">
                <a:solidFill>
                  <a:prstClr val="white"/>
                </a:solidFill>
                <a:latin typeface="Arial"/>
                <a:cs typeface="Arial"/>
              </a:rPr>
              <a:t>tual</a:t>
            </a:r>
            <a:r>
              <a:rPr lang="en-US" sz="1000" b="1" dirty="0" smtClean="0">
                <a:solidFill>
                  <a:prstClr val="white"/>
                </a:solidFill>
                <a:latin typeface="Arial"/>
                <a:cs typeface="Arial"/>
              </a:rPr>
              <a:t> C</a:t>
            </a:r>
            <a:r>
              <a:rPr sz="1000" b="1" dirty="0" smtClean="0">
                <a:solidFill>
                  <a:prstClr val="white"/>
                </a:solidFill>
                <a:latin typeface="Arial"/>
                <a:cs typeface="Arial"/>
              </a:rPr>
              <a:t>ost </a:t>
            </a:r>
            <a:r>
              <a:rPr lang="en-US" sz="1000" b="1" dirty="0" smtClean="0">
                <a:solidFill>
                  <a:prstClr val="white"/>
                </a:solidFill>
                <a:latin typeface="Arial"/>
                <a:cs typeface="Arial"/>
              </a:rPr>
              <a:t>V</a:t>
            </a:r>
            <a:r>
              <a:rPr sz="1000" b="1" spc="-15" dirty="0" smtClean="0">
                <a:solidFill>
                  <a:prstClr val="white"/>
                </a:solidFill>
                <a:latin typeface="Arial"/>
                <a:cs typeface="Arial"/>
              </a:rPr>
              <a:t>alue </a:t>
            </a:r>
            <a:r>
              <a:rPr sz="1000" spc="-50" dirty="0">
                <a:solidFill>
                  <a:prstClr val="white"/>
                </a:solidFill>
                <a:latin typeface="Arial"/>
                <a:cs typeface="Arial"/>
              </a:rPr>
              <a:t>(ACV) is </a:t>
            </a:r>
            <a:r>
              <a:rPr sz="1000" dirty="0">
                <a:solidFill>
                  <a:prstClr val="white"/>
                </a:solidFill>
                <a:latin typeface="Arial"/>
                <a:cs typeface="Arial"/>
              </a:rPr>
              <a:t>the full </a:t>
            </a:r>
            <a:r>
              <a:rPr sz="1000" spc="-10" dirty="0">
                <a:solidFill>
                  <a:prstClr val="white"/>
                </a:solidFill>
                <a:latin typeface="Arial"/>
                <a:cs typeface="Arial"/>
              </a:rPr>
              <a:t>value </a:t>
            </a:r>
            <a:r>
              <a:rPr sz="1000" spc="15" dirty="0">
                <a:solidFill>
                  <a:prstClr val="white"/>
                </a:solidFill>
                <a:latin typeface="Arial"/>
                <a:cs typeface="Arial"/>
              </a:rPr>
              <a:t>of your home </a:t>
            </a:r>
            <a:r>
              <a:rPr sz="1000" spc="5" dirty="0">
                <a:solidFill>
                  <a:prstClr val="white"/>
                </a:solidFill>
                <a:latin typeface="Arial"/>
                <a:cs typeface="Arial"/>
              </a:rPr>
              <a:t>or </a:t>
            </a:r>
            <a:r>
              <a:rPr sz="1000" dirty="0">
                <a:solidFill>
                  <a:prstClr val="white"/>
                </a:solidFill>
                <a:latin typeface="Arial"/>
                <a:cs typeface="Arial"/>
              </a:rPr>
              <a:t>the </a:t>
            </a:r>
            <a:r>
              <a:rPr sz="1000" spc="5" dirty="0">
                <a:solidFill>
                  <a:prstClr val="white"/>
                </a:solidFill>
                <a:latin typeface="Arial"/>
                <a:cs typeface="Arial"/>
              </a:rPr>
              <a:t>damaged </a:t>
            </a:r>
            <a:r>
              <a:rPr sz="1000" spc="20" dirty="0">
                <a:solidFill>
                  <a:prstClr val="white"/>
                </a:solidFill>
                <a:latin typeface="Arial"/>
                <a:cs typeface="Arial"/>
              </a:rPr>
              <a:t>p</a:t>
            </a:r>
            <a:r>
              <a:rPr sz="1000" spc="-10" dirty="0">
                <a:solidFill>
                  <a:prstClr val="white"/>
                </a:solidFill>
                <a:latin typeface="Arial"/>
                <a:cs typeface="Arial"/>
              </a:rPr>
              <a:t>r</a:t>
            </a:r>
            <a:r>
              <a:rPr sz="1000" spc="5" dirty="0">
                <a:solidFill>
                  <a:prstClr val="white"/>
                </a:solidFill>
                <a:latin typeface="Arial"/>
                <a:cs typeface="Arial"/>
              </a:rPr>
              <a:t>operty </a:t>
            </a:r>
            <a:r>
              <a:rPr sz="1000" dirty="0">
                <a:solidFill>
                  <a:prstClr val="white"/>
                </a:solidFill>
                <a:latin typeface="Arial"/>
                <a:cs typeface="Arial"/>
              </a:rPr>
              <a:t>minus the </a:t>
            </a:r>
            <a:r>
              <a:rPr sz="1000" spc="-15" dirty="0">
                <a:solidFill>
                  <a:prstClr val="white"/>
                </a:solidFill>
                <a:latin typeface="Arial"/>
                <a:cs typeface="Arial"/>
              </a:rPr>
              <a:t>age</a:t>
            </a:r>
            <a:r>
              <a:rPr sz="1000" dirty="0">
                <a:solidFill>
                  <a:prstClr val="white"/>
                </a:solidFill>
                <a:latin typeface="Arial"/>
                <a:cs typeface="Arial"/>
              </a:rPr>
              <a:t> </a:t>
            </a:r>
            <a:r>
              <a:rPr sz="1000" spc="10" dirty="0">
                <a:solidFill>
                  <a:prstClr val="white"/>
                </a:solidFill>
                <a:latin typeface="Arial"/>
                <a:cs typeface="Arial"/>
              </a:rPr>
              <a:t>dep</a:t>
            </a:r>
            <a:r>
              <a:rPr sz="1000" spc="-15" dirty="0">
                <a:solidFill>
                  <a:prstClr val="white"/>
                </a:solidFill>
                <a:latin typeface="Arial"/>
                <a:cs typeface="Arial"/>
              </a:rPr>
              <a:t>r</a:t>
            </a:r>
            <a:r>
              <a:rPr sz="1000" dirty="0">
                <a:solidFill>
                  <a:prstClr val="white"/>
                </a:solidFill>
                <a:latin typeface="Arial"/>
                <a:cs typeface="Arial"/>
              </a:rPr>
              <a:t>eciation. </a:t>
            </a:r>
            <a:r>
              <a:rPr sz="1000" spc="-10" dirty="0">
                <a:solidFill>
                  <a:prstClr val="white"/>
                </a:solidFill>
                <a:latin typeface="Arial"/>
                <a:cs typeface="Arial"/>
              </a:rPr>
              <a:t>For</a:t>
            </a:r>
            <a:r>
              <a:rPr sz="1000" dirty="0">
                <a:solidFill>
                  <a:prstClr val="white"/>
                </a:solidFill>
                <a:latin typeface="Arial"/>
                <a:cs typeface="Arial"/>
              </a:rPr>
              <a:t> example, </a:t>
            </a:r>
            <a:r>
              <a:rPr sz="1000" spc="-25" dirty="0">
                <a:solidFill>
                  <a:prstClr val="white"/>
                </a:solidFill>
                <a:latin typeface="Arial"/>
                <a:cs typeface="Arial"/>
              </a:rPr>
              <a:t>a</a:t>
            </a:r>
            <a:r>
              <a:rPr sz="1000" dirty="0">
                <a:solidFill>
                  <a:prstClr val="white"/>
                </a:solidFill>
                <a:latin typeface="Arial"/>
                <a:cs typeface="Arial"/>
              </a:rPr>
              <a:t> 20-year </a:t>
            </a:r>
            <a:r>
              <a:rPr sz="1000" spc="-20" dirty="0">
                <a:solidFill>
                  <a:prstClr val="white"/>
                </a:solidFill>
                <a:latin typeface="Arial"/>
                <a:cs typeface="Arial"/>
              </a:rPr>
              <a:t>r</a:t>
            </a:r>
            <a:r>
              <a:rPr sz="1000" spc="10" dirty="0">
                <a:solidFill>
                  <a:prstClr val="white"/>
                </a:solidFill>
                <a:latin typeface="Arial"/>
                <a:cs typeface="Arial"/>
              </a:rPr>
              <a:t>oof</a:t>
            </a:r>
            <a:r>
              <a:rPr sz="1000" dirty="0">
                <a:solidFill>
                  <a:prstClr val="white"/>
                </a:solidFill>
                <a:latin typeface="Arial"/>
                <a:cs typeface="Arial"/>
              </a:rPr>
              <a:t> </a:t>
            </a:r>
            <a:r>
              <a:rPr sz="1000" spc="10" dirty="0">
                <a:solidFill>
                  <a:prstClr val="white"/>
                </a:solidFill>
                <a:latin typeface="Arial"/>
                <a:cs typeface="Arial"/>
              </a:rPr>
              <a:t>that</a:t>
            </a:r>
            <a:r>
              <a:rPr sz="1000" dirty="0">
                <a:solidFill>
                  <a:prstClr val="white"/>
                </a:solidFill>
                <a:latin typeface="Arial"/>
                <a:cs typeface="Arial"/>
              </a:rPr>
              <a:t> </a:t>
            </a:r>
            <a:r>
              <a:rPr sz="1000" spc="10" dirty="0">
                <a:solidFill>
                  <a:prstClr val="white"/>
                </a:solidFill>
                <a:latin typeface="Arial"/>
                <a:cs typeface="Arial"/>
              </a:rPr>
              <a:t>costs</a:t>
            </a:r>
            <a:r>
              <a:rPr sz="1000" dirty="0">
                <a:solidFill>
                  <a:prstClr val="white"/>
                </a:solidFill>
                <a:latin typeface="Arial"/>
                <a:cs typeface="Arial"/>
              </a:rPr>
              <a:t> $20,000 </a:t>
            </a:r>
            <a:r>
              <a:rPr sz="1000" spc="20" dirty="0">
                <a:solidFill>
                  <a:prstClr val="white"/>
                </a:solidFill>
                <a:latin typeface="Arial"/>
                <a:cs typeface="Arial"/>
              </a:rPr>
              <a:t>but</a:t>
            </a:r>
            <a:r>
              <a:rPr sz="1000" dirty="0">
                <a:solidFill>
                  <a:prstClr val="white"/>
                </a:solidFill>
                <a:latin typeface="Arial"/>
                <a:cs typeface="Arial"/>
              </a:rPr>
              <a:t> is 10 </a:t>
            </a:r>
            <a:r>
              <a:rPr sz="1000" spc="-10" dirty="0">
                <a:solidFill>
                  <a:prstClr val="white"/>
                </a:solidFill>
                <a:latin typeface="Arial"/>
                <a:cs typeface="Arial"/>
              </a:rPr>
              <a:t>years</a:t>
            </a:r>
            <a:r>
              <a:rPr sz="1000" dirty="0">
                <a:solidFill>
                  <a:prstClr val="white"/>
                </a:solidFill>
                <a:latin typeface="Arial"/>
                <a:cs typeface="Arial"/>
              </a:rPr>
              <a:t> </a:t>
            </a:r>
            <a:r>
              <a:rPr sz="1000" spc="15" dirty="0">
                <a:solidFill>
                  <a:prstClr val="white"/>
                </a:solidFill>
                <a:latin typeface="Arial"/>
                <a:cs typeface="Arial"/>
              </a:rPr>
              <a:t>old</a:t>
            </a:r>
            <a:r>
              <a:rPr sz="1000" dirty="0">
                <a:solidFill>
                  <a:prstClr val="white"/>
                </a:solidFill>
                <a:latin typeface="Arial"/>
                <a:cs typeface="Arial"/>
              </a:rPr>
              <a:t> </a:t>
            </a:r>
            <a:r>
              <a:rPr sz="1000" spc="5" dirty="0">
                <a:solidFill>
                  <a:prstClr val="white"/>
                </a:solidFill>
                <a:latin typeface="Arial"/>
                <a:cs typeface="Arial"/>
              </a:rPr>
              <a:t>will</a:t>
            </a:r>
            <a:r>
              <a:rPr sz="1000" dirty="0">
                <a:solidFill>
                  <a:prstClr val="white"/>
                </a:solidFill>
                <a:latin typeface="Arial"/>
                <a:cs typeface="Arial"/>
              </a:rPr>
              <a:t> </a:t>
            </a:r>
            <a:r>
              <a:rPr sz="1000" spc="-15" dirty="0">
                <a:solidFill>
                  <a:prstClr val="white"/>
                </a:solidFill>
                <a:latin typeface="Arial"/>
                <a:cs typeface="Arial"/>
              </a:rPr>
              <a:t>have</a:t>
            </a:r>
            <a:r>
              <a:rPr sz="1000" dirty="0">
                <a:solidFill>
                  <a:prstClr val="white"/>
                </a:solidFill>
                <a:latin typeface="Arial"/>
                <a:cs typeface="Arial"/>
              </a:rPr>
              <a:t> </a:t>
            </a:r>
            <a:r>
              <a:rPr sz="1000" spc="-15" dirty="0">
                <a:solidFill>
                  <a:prstClr val="white"/>
                </a:solidFill>
                <a:latin typeface="Arial"/>
                <a:cs typeface="Arial"/>
              </a:rPr>
              <a:t>an</a:t>
            </a:r>
            <a:r>
              <a:rPr sz="1000" dirty="0">
                <a:solidFill>
                  <a:prstClr val="white"/>
                </a:solidFill>
                <a:latin typeface="Arial"/>
                <a:cs typeface="Arial"/>
              </a:rPr>
              <a:t> </a:t>
            </a:r>
            <a:r>
              <a:rPr sz="1000" spc="-30" dirty="0">
                <a:solidFill>
                  <a:prstClr val="white"/>
                </a:solidFill>
                <a:latin typeface="Arial"/>
                <a:cs typeface="Arial"/>
              </a:rPr>
              <a:t>ACV</a:t>
            </a:r>
            <a:r>
              <a:rPr sz="100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$10,000 </a:t>
            </a:r>
            <a:r>
              <a:rPr sz="1000" spc="-10" dirty="0">
                <a:solidFill>
                  <a:prstClr val="white"/>
                </a:solidFill>
                <a:latin typeface="Arial"/>
                <a:cs typeface="Arial"/>
              </a:rPr>
              <a:t>($20,000</a:t>
            </a:r>
            <a:r>
              <a:rPr sz="1000" dirty="0">
                <a:solidFill>
                  <a:prstClr val="white"/>
                </a:solidFill>
                <a:latin typeface="Arial"/>
                <a:cs typeface="Arial"/>
              </a:rPr>
              <a:t> </a:t>
            </a:r>
            <a:r>
              <a:rPr sz="1000" spc="5" dirty="0">
                <a:solidFill>
                  <a:prstClr val="white"/>
                </a:solidFill>
                <a:latin typeface="Arial"/>
                <a:cs typeface="Arial"/>
              </a:rPr>
              <a:t>-$10,000</a:t>
            </a:r>
            <a:r>
              <a:rPr sz="1000" dirty="0">
                <a:solidFill>
                  <a:prstClr val="white"/>
                </a:solidFill>
                <a:latin typeface="Arial"/>
                <a:cs typeface="Arial"/>
              </a:rPr>
              <a:t> </a:t>
            </a:r>
            <a:r>
              <a:rPr sz="1000" spc="10" dirty="0">
                <a:solidFill>
                  <a:prstClr val="white"/>
                </a:solidFill>
                <a:latin typeface="Arial"/>
                <a:cs typeface="Arial"/>
              </a:rPr>
              <a:t>=</a:t>
            </a:r>
            <a:r>
              <a:rPr sz="1000" dirty="0">
                <a:solidFill>
                  <a:prstClr val="white"/>
                </a:solidFill>
                <a:latin typeface="Arial"/>
                <a:cs typeface="Arial"/>
              </a:rPr>
              <a:t> </a:t>
            </a:r>
            <a:r>
              <a:rPr sz="1000" spc="-10" dirty="0">
                <a:solidFill>
                  <a:prstClr val="white"/>
                </a:solidFill>
                <a:latin typeface="Arial"/>
                <a:cs typeface="Arial"/>
              </a:rPr>
              <a:t>$10,000).</a:t>
            </a:r>
            <a:endParaRPr sz="1000" dirty="0">
              <a:solidFill>
                <a:prstClr val="white"/>
              </a:solidFill>
              <a:latin typeface="Arial"/>
              <a:cs typeface="Arial"/>
            </a:endParaRPr>
          </a:p>
        </p:txBody>
      </p:sp>
      <p:sp>
        <p:nvSpPr>
          <p:cNvPr id="9" name="object 9"/>
          <p:cNvSpPr txBox="1"/>
          <p:nvPr/>
        </p:nvSpPr>
        <p:spPr>
          <a:xfrm>
            <a:off x="1271269" y="6270220"/>
            <a:ext cx="4991735" cy="1030410"/>
          </a:xfrm>
          <a:prstGeom prst="rect">
            <a:avLst/>
          </a:prstGeom>
        </p:spPr>
        <p:txBody>
          <a:bodyPr vert="horz" wrap="square" lIns="0" tIns="0" rIns="0" bIns="0" rtlCol="0">
            <a:spAutoFit/>
          </a:bodyPr>
          <a:lstStyle/>
          <a:p>
            <a:pPr marL="61594" marR="5080" indent="-49530">
              <a:lnSpc>
                <a:spcPct val="108300"/>
              </a:lnSpc>
            </a:pPr>
            <a:r>
              <a:rPr sz="1000" spc="50" dirty="0">
                <a:solidFill>
                  <a:srgbClr val="1C1B1A"/>
                </a:solidFill>
                <a:latin typeface="Arial"/>
                <a:cs typeface="Arial"/>
              </a:rPr>
              <a:t>-</a:t>
            </a:r>
            <a:r>
              <a:rPr sz="1000" spc="-25" dirty="0">
                <a:solidFill>
                  <a:prstClr val="white"/>
                </a:solidFill>
                <a:latin typeface="Arial"/>
                <a:cs typeface="Arial"/>
              </a:rPr>
              <a:t>The </a:t>
            </a:r>
            <a:r>
              <a:rPr lang="en-US" sz="1000" b="1" spc="-25" dirty="0">
                <a:solidFill>
                  <a:prstClr val="white"/>
                </a:solidFill>
                <a:latin typeface="Arial"/>
                <a:cs typeface="Arial"/>
              </a:rPr>
              <a:t>D</a:t>
            </a:r>
            <a:r>
              <a:rPr sz="1000" b="1" spc="-25" dirty="0" smtClean="0">
                <a:solidFill>
                  <a:prstClr val="white"/>
                </a:solidFill>
                <a:latin typeface="Arial"/>
                <a:cs typeface="Arial"/>
              </a:rPr>
              <a:t>eductible </a:t>
            </a:r>
            <a:r>
              <a:rPr sz="1000" spc="-25" dirty="0">
                <a:solidFill>
                  <a:prstClr val="white"/>
                </a:solidFill>
                <a:latin typeface="Arial"/>
                <a:cs typeface="Arial"/>
              </a:rPr>
              <a:t>is your </a:t>
            </a:r>
            <a:r>
              <a:rPr sz="1000" spc="-10" dirty="0">
                <a:solidFill>
                  <a:prstClr val="white"/>
                </a:solidFill>
                <a:latin typeface="Arial"/>
                <a:cs typeface="Arial"/>
              </a:rPr>
              <a:t>sha</a:t>
            </a:r>
            <a:r>
              <a:rPr sz="1000" spc="-25" dirty="0">
                <a:solidFill>
                  <a:prstClr val="white"/>
                </a:solidFill>
                <a:latin typeface="Arial"/>
                <a:cs typeface="Arial"/>
              </a:rPr>
              <a:t>re</a:t>
            </a:r>
            <a:r>
              <a:rPr sz="100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the damage </a:t>
            </a:r>
            <a:r>
              <a:rPr sz="1000" spc="5" dirty="0">
                <a:solidFill>
                  <a:prstClr val="white"/>
                </a:solidFill>
                <a:latin typeface="Arial"/>
                <a:cs typeface="Arial"/>
              </a:rPr>
              <a:t>amount</a:t>
            </a:r>
            <a:r>
              <a:rPr sz="1000" dirty="0">
                <a:solidFill>
                  <a:prstClr val="white"/>
                </a:solidFill>
                <a:latin typeface="Arial"/>
                <a:cs typeface="Arial"/>
              </a:rPr>
              <a:t> </a:t>
            </a:r>
            <a:r>
              <a:rPr sz="1000" spc="5" dirty="0">
                <a:solidFill>
                  <a:prstClr val="white"/>
                </a:solidFill>
                <a:latin typeface="Arial"/>
                <a:cs typeface="Arial"/>
              </a:rPr>
              <a:t>you</a:t>
            </a:r>
            <a:r>
              <a:rPr sz="1000" dirty="0">
                <a:solidFill>
                  <a:prstClr val="white"/>
                </a:solidFill>
                <a:latin typeface="Arial"/>
                <a:cs typeface="Arial"/>
              </a:rPr>
              <a:t> </a:t>
            </a:r>
            <a:r>
              <a:rPr sz="1000" spc="-20" dirty="0">
                <a:solidFill>
                  <a:prstClr val="white"/>
                </a:solidFill>
                <a:latin typeface="Arial"/>
                <a:cs typeface="Arial"/>
              </a:rPr>
              <a:t>a</a:t>
            </a:r>
            <a:r>
              <a:rPr sz="1000" spc="-30" dirty="0">
                <a:solidFill>
                  <a:prstClr val="white"/>
                </a:solidFill>
                <a:latin typeface="Arial"/>
                <a:cs typeface="Arial"/>
              </a:rPr>
              <a:t>r</a:t>
            </a:r>
            <a:r>
              <a:rPr sz="1000" spc="-25" dirty="0">
                <a:solidFill>
                  <a:prstClr val="white"/>
                </a:solidFill>
                <a:latin typeface="Arial"/>
                <a:cs typeface="Arial"/>
              </a:rPr>
              <a:t>e</a:t>
            </a:r>
            <a:r>
              <a:rPr sz="1000" dirty="0">
                <a:solidFill>
                  <a:prstClr val="white"/>
                </a:solidFill>
                <a:latin typeface="Arial"/>
                <a:cs typeface="Arial"/>
              </a:rPr>
              <a:t> </a:t>
            </a:r>
            <a:r>
              <a:rPr sz="1000" spc="-20" dirty="0">
                <a:solidFill>
                  <a:prstClr val="white"/>
                </a:solidFill>
                <a:latin typeface="Arial"/>
                <a:cs typeface="Arial"/>
              </a:rPr>
              <a:t>r</a:t>
            </a:r>
            <a:r>
              <a:rPr sz="1000" dirty="0">
                <a:solidFill>
                  <a:prstClr val="white"/>
                </a:solidFill>
                <a:latin typeface="Arial"/>
                <a:cs typeface="Arial"/>
              </a:rPr>
              <a:t>equi</a:t>
            </a:r>
            <a:r>
              <a:rPr sz="1000" spc="-20" dirty="0">
                <a:solidFill>
                  <a:prstClr val="white"/>
                </a:solidFill>
                <a:latin typeface="Arial"/>
                <a:cs typeface="Arial"/>
              </a:rPr>
              <a:t>r</a:t>
            </a:r>
            <a:r>
              <a:rPr sz="1000" dirty="0">
                <a:solidFill>
                  <a:prstClr val="white"/>
                </a:solidFill>
                <a:latin typeface="Arial"/>
                <a:cs typeface="Arial"/>
              </a:rPr>
              <a:t>ed, </a:t>
            </a:r>
            <a:r>
              <a:rPr sz="1000" spc="15" dirty="0">
                <a:solidFill>
                  <a:prstClr val="white"/>
                </a:solidFill>
                <a:latin typeface="Arial"/>
                <a:cs typeface="Arial"/>
              </a:rPr>
              <a:t>by</a:t>
            </a:r>
            <a:r>
              <a:rPr sz="1000" dirty="0">
                <a:solidFill>
                  <a:prstClr val="white"/>
                </a:solidFill>
                <a:latin typeface="Arial"/>
                <a:cs typeface="Arial"/>
              </a:rPr>
              <a:t> la</a:t>
            </a:r>
            <a:r>
              <a:rPr sz="1000" spc="-50" dirty="0">
                <a:solidFill>
                  <a:prstClr val="white"/>
                </a:solidFill>
                <a:latin typeface="Arial"/>
                <a:cs typeface="Arial"/>
              </a:rPr>
              <a:t>w</a:t>
            </a:r>
            <a:r>
              <a:rPr sz="1000" dirty="0">
                <a:solidFill>
                  <a:prstClr val="white"/>
                </a:solidFill>
                <a:latin typeface="Arial"/>
                <a:cs typeface="Arial"/>
              </a:rPr>
              <a:t>, </a:t>
            </a:r>
            <a:r>
              <a:rPr sz="1000" spc="25" dirty="0">
                <a:solidFill>
                  <a:prstClr val="white"/>
                </a:solidFill>
                <a:latin typeface="Arial"/>
                <a:cs typeface="Arial"/>
              </a:rPr>
              <a:t>to</a:t>
            </a:r>
            <a:r>
              <a:rPr sz="1000" dirty="0">
                <a:solidFill>
                  <a:prstClr val="white"/>
                </a:solidFill>
                <a:latin typeface="Arial"/>
                <a:cs typeface="Arial"/>
              </a:rPr>
              <a:t> </a:t>
            </a:r>
            <a:r>
              <a:rPr sz="1000" spc="5" dirty="0">
                <a:solidFill>
                  <a:prstClr val="white"/>
                </a:solidFill>
                <a:latin typeface="Arial"/>
                <a:cs typeface="Arial"/>
              </a:rPr>
              <a:t>pay</a:t>
            </a:r>
            <a:r>
              <a:rPr sz="1000" dirty="0">
                <a:solidFill>
                  <a:prstClr val="white"/>
                </a:solidFill>
                <a:latin typeface="Arial"/>
                <a:cs typeface="Arial"/>
              </a:rPr>
              <a:t> </a:t>
            </a:r>
            <a:r>
              <a:rPr sz="1000" spc="10" dirty="0">
                <a:solidFill>
                  <a:prstClr val="white"/>
                </a:solidFill>
                <a:latin typeface="Arial"/>
                <a:cs typeface="Arial"/>
              </a:rPr>
              <a:t>out</a:t>
            </a:r>
            <a:r>
              <a:rPr sz="100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a:t>
            </a:r>
            <a:r>
              <a:rPr sz="1000" spc="15" dirty="0">
                <a:solidFill>
                  <a:prstClr val="white"/>
                </a:solidFill>
                <a:latin typeface="Arial"/>
                <a:cs typeface="Arial"/>
              </a:rPr>
              <a:t>pocket</a:t>
            </a:r>
            <a:r>
              <a:rPr sz="1000" dirty="0">
                <a:solidFill>
                  <a:prstClr val="white"/>
                </a:solidFill>
                <a:latin typeface="Arial"/>
                <a:cs typeface="Arial"/>
              </a:rPr>
              <a:t> </a:t>
            </a:r>
            <a:r>
              <a:rPr sz="1000" spc="25" dirty="0">
                <a:solidFill>
                  <a:prstClr val="white"/>
                </a:solidFill>
                <a:latin typeface="Arial"/>
                <a:cs typeface="Arial"/>
              </a:rPr>
              <a:t>to</a:t>
            </a:r>
            <a:r>
              <a:rPr sz="1000" dirty="0">
                <a:solidFill>
                  <a:prstClr val="white"/>
                </a:solidFill>
                <a:latin typeface="Arial"/>
                <a:cs typeface="Arial"/>
              </a:rPr>
              <a:t> the </a:t>
            </a:r>
            <a:r>
              <a:rPr sz="1000" spc="10" dirty="0">
                <a:solidFill>
                  <a:prstClr val="white"/>
                </a:solidFill>
                <a:latin typeface="Arial"/>
                <a:cs typeface="Arial"/>
              </a:rPr>
              <a:t>contractor</a:t>
            </a:r>
            <a:r>
              <a:rPr sz="1000" dirty="0">
                <a:solidFill>
                  <a:prstClr val="white"/>
                </a:solidFill>
                <a:latin typeface="Arial"/>
                <a:cs typeface="Arial"/>
              </a:rPr>
              <a:t> in </a:t>
            </a:r>
            <a:r>
              <a:rPr sz="1000" spc="10" dirty="0">
                <a:solidFill>
                  <a:prstClr val="white"/>
                </a:solidFill>
                <a:latin typeface="Arial"/>
                <a:cs typeface="Arial"/>
              </a:rPr>
              <a:t>o</a:t>
            </a:r>
            <a:r>
              <a:rPr sz="1000" spc="-15" dirty="0">
                <a:solidFill>
                  <a:prstClr val="white"/>
                </a:solidFill>
                <a:latin typeface="Arial"/>
                <a:cs typeface="Arial"/>
              </a:rPr>
              <a:t>r</a:t>
            </a:r>
            <a:r>
              <a:rPr sz="1000" dirty="0">
                <a:solidFill>
                  <a:prstClr val="white"/>
                </a:solidFill>
                <a:latin typeface="Arial"/>
                <a:cs typeface="Arial"/>
              </a:rPr>
              <a:t>der </a:t>
            </a:r>
            <a:r>
              <a:rPr sz="1000" spc="25" dirty="0" smtClean="0">
                <a:solidFill>
                  <a:prstClr val="white"/>
                </a:solidFill>
                <a:latin typeface="Arial"/>
                <a:cs typeface="Arial"/>
              </a:rPr>
              <a:t>to</a:t>
            </a:r>
            <a:r>
              <a:rPr lang="en-US" sz="1000" dirty="0">
                <a:solidFill>
                  <a:prstClr val="white"/>
                </a:solidFill>
                <a:latin typeface="Arial"/>
                <a:cs typeface="Arial"/>
              </a:rPr>
              <a:t> </a:t>
            </a:r>
            <a:r>
              <a:rPr lang="en-US" sz="1000" dirty="0" smtClean="0">
                <a:solidFill>
                  <a:prstClr val="white"/>
                </a:solidFill>
                <a:latin typeface="Arial"/>
                <a:cs typeface="Arial"/>
              </a:rPr>
              <a:t>have</a:t>
            </a:r>
            <a:r>
              <a:rPr sz="1000" dirty="0" smtClean="0">
                <a:solidFill>
                  <a:prstClr val="white"/>
                </a:solidFill>
                <a:latin typeface="Arial"/>
                <a:cs typeface="Arial"/>
              </a:rPr>
              <a:t> </a:t>
            </a:r>
            <a:r>
              <a:rPr sz="1000" dirty="0">
                <a:solidFill>
                  <a:prstClr val="white"/>
                </a:solidFill>
                <a:latin typeface="Arial"/>
                <a:cs typeface="Arial"/>
              </a:rPr>
              <a:t>your </a:t>
            </a:r>
            <a:r>
              <a:rPr sz="1000" spc="20" dirty="0">
                <a:solidFill>
                  <a:prstClr val="white"/>
                </a:solidFill>
                <a:latin typeface="Arial"/>
                <a:cs typeface="Arial"/>
              </a:rPr>
              <a:t>p</a:t>
            </a:r>
            <a:r>
              <a:rPr sz="1000" spc="-10" dirty="0">
                <a:solidFill>
                  <a:prstClr val="white"/>
                </a:solidFill>
                <a:latin typeface="Arial"/>
                <a:cs typeface="Arial"/>
              </a:rPr>
              <a:t>r</a:t>
            </a:r>
            <a:r>
              <a:rPr sz="1000" spc="5" dirty="0">
                <a:solidFill>
                  <a:prstClr val="white"/>
                </a:solidFill>
                <a:latin typeface="Arial"/>
                <a:cs typeface="Arial"/>
              </a:rPr>
              <a:t>operty</a:t>
            </a:r>
            <a:r>
              <a:rPr sz="1000" dirty="0">
                <a:solidFill>
                  <a:prstClr val="white"/>
                </a:solidFill>
                <a:latin typeface="Arial"/>
                <a:cs typeface="Arial"/>
              </a:rPr>
              <a:t> </a:t>
            </a:r>
            <a:r>
              <a:rPr lang="en-US" sz="1000" dirty="0" smtClean="0">
                <a:solidFill>
                  <a:prstClr val="white"/>
                </a:solidFill>
                <a:latin typeface="Arial"/>
                <a:cs typeface="Arial"/>
              </a:rPr>
              <a:t>restored</a:t>
            </a:r>
            <a:r>
              <a:rPr sz="1000" dirty="0" smtClean="0">
                <a:solidFill>
                  <a:prstClr val="white"/>
                </a:solidFill>
                <a:latin typeface="Arial"/>
                <a:cs typeface="Arial"/>
              </a:rPr>
              <a:t>. </a:t>
            </a:r>
            <a:r>
              <a:rPr sz="1000" spc="-25" dirty="0">
                <a:solidFill>
                  <a:prstClr val="white"/>
                </a:solidFill>
                <a:latin typeface="Arial"/>
                <a:cs typeface="Arial"/>
              </a:rPr>
              <a:t>The</a:t>
            </a:r>
            <a:r>
              <a:rPr sz="1000" spc="-15" dirty="0">
                <a:solidFill>
                  <a:prstClr val="white"/>
                </a:solidFill>
                <a:latin typeface="Arial"/>
                <a:cs typeface="Arial"/>
              </a:rPr>
              <a:t> </a:t>
            </a:r>
            <a:r>
              <a:rPr sz="1000" spc="10" dirty="0">
                <a:solidFill>
                  <a:prstClr val="white"/>
                </a:solidFill>
                <a:latin typeface="Arial"/>
                <a:cs typeface="Arial"/>
              </a:rPr>
              <a:t>deductible</a:t>
            </a:r>
            <a:r>
              <a:rPr sz="1000" dirty="0">
                <a:solidFill>
                  <a:prstClr val="white"/>
                </a:solidFill>
                <a:latin typeface="Arial"/>
                <a:cs typeface="Arial"/>
              </a:rPr>
              <a:t> is </a:t>
            </a:r>
            <a:r>
              <a:rPr sz="1000" spc="-5" dirty="0">
                <a:solidFill>
                  <a:prstClr val="white"/>
                </a:solidFill>
                <a:latin typeface="Arial"/>
                <a:cs typeface="Arial"/>
              </a:rPr>
              <a:t>usually</a:t>
            </a:r>
            <a:r>
              <a:rPr sz="1000" dirty="0">
                <a:solidFill>
                  <a:prstClr val="white"/>
                </a:solidFill>
                <a:latin typeface="Arial"/>
                <a:cs typeface="Arial"/>
              </a:rPr>
              <a:t> </a:t>
            </a:r>
            <a:r>
              <a:rPr sz="1000" spc="50" dirty="0">
                <a:solidFill>
                  <a:prstClr val="white"/>
                </a:solidFill>
                <a:latin typeface="Arial"/>
                <a:cs typeface="Arial"/>
              </a:rPr>
              <a:t>1%</a:t>
            </a:r>
            <a:r>
              <a:rPr sz="100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the insu</a:t>
            </a:r>
            <a:r>
              <a:rPr sz="1000" spc="-20" dirty="0">
                <a:solidFill>
                  <a:prstClr val="white"/>
                </a:solidFill>
                <a:latin typeface="Arial"/>
                <a:cs typeface="Arial"/>
              </a:rPr>
              <a:t>r</a:t>
            </a:r>
            <a:r>
              <a:rPr sz="1000" spc="5" dirty="0">
                <a:solidFill>
                  <a:prstClr val="white"/>
                </a:solidFill>
                <a:latin typeface="Arial"/>
                <a:cs typeface="Arial"/>
              </a:rPr>
              <a:t>ed</a:t>
            </a:r>
            <a:r>
              <a:rPr sz="1000" dirty="0">
                <a:solidFill>
                  <a:prstClr val="white"/>
                </a:solidFill>
                <a:latin typeface="Arial"/>
                <a:cs typeface="Arial"/>
              </a:rPr>
              <a:t> </a:t>
            </a:r>
            <a:r>
              <a:rPr sz="1000" spc="-10" dirty="0">
                <a:solidFill>
                  <a:prstClr val="white"/>
                </a:solidFill>
                <a:latin typeface="Arial"/>
                <a:cs typeface="Arial"/>
              </a:rPr>
              <a:t>value</a:t>
            </a:r>
            <a:r>
              <a:rPr sz="100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your home </a:t>
            </a:r>
            <a:r>
              <a:rPr sz="1000" spc="-50" dirty="0">
                <a:solidFill>
                  <a:prstClr val="white"/>
                </a:solidFill>
                <a:latin typeface="Arial"/>
                <a:cs typeface="Arial"/>
              </a:rPr>
              <a:t>(a</a:t>
            </a:r>
            <a:r>
              <a:rPr sz="1000" dirty="0">
                <a:solidFill>
                  <a:prstClr val="white"/>
                </a:solidFill>
                <a:latin typeface="Arial"/>
                <a:cs typeface="Arial"/>
              </a:rPr>
              <a:t> $100,000 home </a:t>
            </a:r>
            <a:r>
              <a:rPr sz="1000" spc="5" dirty="0">
                <a:solidFill>
                  <a:prstClr val="white"/>
                </a:solidFill>
                <a:latin typeface="Arial"/>
                <a:cs typeface="Arial"/>
              </a:rPr>
              <a:t>will</a:t>
            </a:r>
            <a:r>
              <a:rPr sz="1000" dirty="0">
                <a:solidFill>
                  <a:prstClr val="white"/>
                </a:solidFill>
                <a:latin typeface="Arial"/>
                <a:cs typeface="Arial"/>
              </a:rPr>
              <a:t> </a:t>
            </a:r>
            <a:r>
              <a:rPr sz="1000" spc="-15" dirty="0">
                <a:solidFill>
                  <a:prstClr val="white"/>
                </a:solidFill>
                <a:latin typeface="Arial"/>
                <a:cs typeface="Arial"/>
              </a:rPr>
              <a:t>have</a:t>
            </a:r>
            <a:r>
              <a:rPr sz="1000" spc="-10" dirty="0">
                <a:solidFill>
                  <a:prstClr val="white"/>
                </a:solidFill>
                <a:latin typeface="Arial"/>
                <a:cs typeface="Arial"/>
              </a:rPr>
              <a:t> </a:t>
            </a:r>
            <a:r>
              <a:rPr sz="1000" spc="-25" dirty="0">
                <a:solidFill>
                  <a:prstClr val="white"/>
                </a:solidFill>
                <a:latin typeface="Arial"/>
                <a:cs typeface="Arial"/>
              </a:rPr>
              <a:t>a</a:t>
            </a:r>
            <a:r>
              <a:rPr sz="1000" dirty="0">
                <a:solidFill>
                  <a:prstClr val="white"/>
                </a:solidFill>
                <a:latin typeface="Arial"/>
                <a:cs typeface="Arial"/>
              </a:rPr>
              <a:t> </a:t>
            </a:r>
            <a:r>
              <a:rPr sz="1000" spc="10" dirty="0">
                <a:solidFill>
                  <a:prstClr val="white"/>
                </a:solidFill>
                <a:latin typeface="Arial"/>
                <a:cs typeface="Arial"/>
              </a:rPr>
              <a:t>deductible</a:t>
            </a:r>
            <a:r>
              <a:rPr sz="100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a:t>
            </a:r>
            <a:r>
              <a:rPr sz="1000" spc="-15" dirty="0">
                <a:solidFill>
                  <a:prstClr val="white"/>
                </a:solidFill>
                <a:latin typeface="Arial"/>
                <a:cs typeface="Arial"/>
              </a:rPr>
              <a:t>$1,000)</a:t>
            </a:r>
            <a:r>
              <a:rPr sz="1000" dirty="0">
                <a:solidFill>
                  <a:prstClr val="white"/>
                </a:solidFill>
                <a:latin typeface="Arial"/>
                <a:cs typeface="Arial"/>
              </a:rPr>
              <a:t> </a:t>
            </a:r>
            <a:r>
              <a:rPr sz="1000" spc="20" dirty="0">
                <a:solidFill>
                  <a:prstClr val="white"/>
                </a:solidFill>
                <a:latin typeface="Arial"/>
                <a:cs typeface="Arial"/>
              </a:rPr>
              <a:t>but</a:t>
            </a:r>
            <a:r>
              <a:rPr sz="1000" dirty="0">
                <a:solidFill>
                  <a:prstClr val="white"/>
                </a:solidFill>
                <a:latin typeface="Arial"/>
                <a:cs typeface="Arial"/>
              </a:rPr>
              <a:t> </a:t>
            </a:r>
            <a:r>
              <a:rPr sz="1000" spc="5" dirty="0">
                <a:solidFill>
                  <a:prstClr val="white"/>
                </a:solidFill>
                <a:latin typeface="Arial"/>
                <a:cs typeface="Arial"/>
              </a:rPr>
              <a:t>this</a:t>
            </a:r>
            <a:r>
              <a:rPr sz="1000" dirty="0">
                <a:solidFill>
                  <a:prstClr val="white"/>
                </a:solidFill>
                <a:latin typeface="Arial"/>
                <a:cs typeface="Arial"/>
              </a:rPr>
              <a:t> </a:t>
            </a:r>
            <a:r>
              <a:rPr sz="1000" spc="5" dirty="0">
                <a:solidFill>
                  <a:prstClr val="white"/>
                </a:solidFill>
                <a:latin typeface="Arial"/>
                <a:cs typeface="Arial"/>
              </a:rPr>
              <a:t>depends</a:t>
            </a:r>
            <a:r>
              <a:rPr sz="1000" dirty="0">
                <a:solidFill>
                  <a:prstClr val="white"/>
                </a:solidFill>
                <a:latin typeface="Arial"/>
                <a:cs typeface="Arial"/>
              </a:rPr>
              <a:t> </a:t>
            </a:r>
            <a:r>
              <a:rPr sz="1000" spc="5" dirty="0">
                <a:solidFill>
                  <a:prstClr val="white"/>
                </a:solidFill>
                <a:latin typeface="Arial"/>
                <a:cs typeface="Arial"/>
              </a:rPr>
              <a:t>on</a:t>
            </a:r>
            <a:r>
              <a:rPr sz="1000" dirty="0">
                <a:solidFill>
                  <a:prstClr val="white"/>
                </a:solidFill>
                <a:latin typeface="Arial"/>
                <a:cs typeface="Arial"/>
              </a:rPr>
              <a:t> the </a:t>
            </a:r>
            <a:r>
              <a:rPr sz="1000" spc="-20" dirty="0">
                <a:solidFill>
                  <a:prstClr val="white"/>
                </a:solidFill>
                <a:latin typeface="Arial"/>
                <a:cs typeface="Arial"/>
              </a:rPr>
              <a:t>a</a:t>
            </a:r>
            <a:r>
              <a:rPr sz="1000" spc="-30" dirty="0">
                <a:solidFill>
                  <a:prstClr val="white"/>
                </a:solidFill>
                <a:latin typeface="Arial"/>
                <a:cs typeface="Arial"/>
              </a:rPr>
              <a:t>r</a:t>
            </a:r>
            <a:r>
              <a:rPr sz="1000" spc="-25" dirty="0">
                <a:solidFill>
                  <a:prstClr val="white"/>
                </a:solidFill>
                <a:latin typeface="Arial"/>
                <a:cs typeface="Arial"/>
              </a:rPr>
              <a:t>ea</a:t>
            </a:r>
            <a:r>
              <a:rPr sz="1000" dirty="0">
                <a:solidFill>
                  <a:prstClr val="white"/>
                </a:solidFill>
                <a:latin typeface="Arial"/>
                <a:cs typeface="Arial"/>
              </a:rPr>
              <a:t> </a:t>
            </a:r>
            <a:r>
              <a:rPr sz="1000" spc="5" dirty="0">
                <a:solidFill>
                  <a:prstClr val="white"/>
                </a:solidFill>
                <a:latin typeface="Arial"/>
                <a:cs typeface="Arial"/>
              </a:rPr>
              <a:t>and</a:t>
            </a:r>
            <a:r>
              <a:rPr sz="1000" dirty="0">
                <a:solidFill>
                  <a:prstClr val="white"/>
                </a:solidFill>
                <a:latin typeface="Arial"/>
                <a:cs typeface="Arial"/>
              </a:rPr>
              <a:t> the </a:t>
            </a:r>
            <a:r>
              <a:rPr sz="1000" spc="10" dirty="0">
                <a:solidFill>
                  <a:prstClr val="white"/>
                </a:solidFill>
                <a:latin typeface="Arial"/>
                <a:cs typeface="Arial"/>
              </a:rPr>
              <a:t>polic</a:t>
            </a:r>
            <a:r>
              <a:rPr sz="1000" spc="-60" dirty="0">
                <a:solidFill>
                  <a:prstClr val="white"/>
                </a:solidFill>
                <a:latin typeface="Arial"/>
                <a:cs typeface="Arial"/>
              </a:rPr>
              <a:t>y</a:t>
            </a:r>
            <a:r>
              <a:rPr sz="1000" dirty="0">
                <a:solidFill>
                  <a:prstClr val="white"/>
                </a:solidFill>
                <a:latin typeface="Arial"/>
                <a:cs typeface="Arial"/>
              </a:rPr>
              <a:t>. </a:t>
            </a:r>
            <a:r>
              <a:rPr sz="1000" b="1" spc="5" dirty="0" smtClean="0">
                <a:solidFill>
                  <a:prstClr val="white"/>
                </a:solidFill>
                <a:latin typeface="Arial"/>
                <a:cs typeface="Arial"/>
              </a:rPr>
              <a:t>Remembe</a:t>
            </a:r>
            <a:r>
              <a:rPr sz="1000" b="1" spc="-95" dirty="0" smtClean="0">
                <a:solidFill>
                  <a:prstClr val="white"/>
                </a:solidFill>
                <a:latin typeface="Arial"/>
                <a:cs typeface="Arial"/>
              </a:rPr>
              <a:t>r</a:t>
            </a:r>
            <a:r>
              <a:rPr sz="1000" b="1" dirty="0" smtClean="0">
                <a:solidFill>
                  <a:prstClr val="white"/>
                </a:solidFill>
                <a:latin typeface="Arial"/>
                <a:cs typeface="Arial"/>
              </a:rPr>
              <a:t>, </a:t>
            </a:r>
            <a:r>
              <a:rPr sz="1000" b="1" spc="-15" dirty="0" smtClean="0">
                <a:solidFill>
                  <a:prstClr val="white"/>
                </a:solidFill>
                <a:latin typeface="Arial"/>
                <a:cs typeface="Arial"/>
              </a:rPr>
              <a:t>avoid</a:t>
            </a:r>
            <a:r>
              <a:rPr sz="1000" b="1" spc="-10" dirty="0" smtClean="0">
                <a:solidFill>
                  <a:prstClr val="white"/>
                </a:solidFill>
                <a:latin typeface="Arial"/>
                <a:cs typeface="Arial"/>
              </a:rPr>
              <a:t> </a:t>
            </a:r>
            <a:r>
              <a:rPr sz="1000" b="1" dirty="0" smtClean="0">
                <a:solidFill>
                  <a:prstClr val="white"/>
                </a:solidFill>
                <a:latin typeface="Arial"/>
                <a:cs typeface="Arial"/>
              </a:rPr>
              <a:t>contractors </a:t>
            </a:r>
            <a:r>
              <a:rPr sz="1000" b="1" spc="5" dirty="0" smtClean="0">
                <a:solidFill>
                  <a:prstClr val="white"/>
                </a:solidFill>
                <a:latin typeface="Arial"/>
                <a:cs typeface="Arial"/>
              </a:rPr>
              <a:t>that</a:t>
            </a:r>
            <a:r>
              <a:rPr sz="1000" b="1" dirty="0" smtClean="0">
                <a:solidFill>
                  <a:prstClr val="white"/>
                </a:solidFill>
                <a:latin typeface="Arial"/>
                <a:cs typeface="Arial"/>
              </a:rPr>
              <a:t> </a:t>
            </a:r>
            <a:r>
              <a:rPr sz="1000" b="1" spc="15" dirty="0" smtClean="0">
                <a:solidFill>
                  <a:prstClr val="white"/>
                </a:solidFill>
                <a:latin typeface="Arial"/>
                <a:cs typeface="Arial"/>
              </a:rPr>
              <a:t>attempt</a:t>
            </a:r>
            <a:r>
              <a:rPr sz="1000" b="1" dirty="0" smtClean="0">
                <a:solidFill>
                  <a:prstClr val="white"/>
                </a:solidFill>
                <a:latin typeface="Arial"/>
                <a:cs typeface="Arial"/>
              </a:rPr>
              <a:t> </a:t>
            </a:r>
            <a:r>
              <a:rPr sz="1000" b="1" spc="5" dirty="0" smtClean="0">
                <a:solidFill>
                  <a:prstClr val="white"/>
                </a:solidFill>
                <a:latin typeface="Arial"/>
                <a:cs typeface="Arial"/>
              </a:rPr>
              <a:t>to</a:t>
            </a:r>
            <a:r>
              <a:rPr sz="1000" b="1" dirty="0" smtClean="0">
                <a:solidFill>
                  <a:prstClr val="white"/>
                </a:solidFill>
                <a:latin typeface="Arial"/>
                <a:cs typeface="Arial"/>
              </a:rPr>
              <a:t> </a:t>
            </a:r>
            <a:r>
              <a:rPr sz="1000" b="1" spc="-15" dirty="0" smtClean="0">
                <a:solidFill>
                  <a:prstClr val="white"/>
                </a:solidFill>
                <a:latin typeface="Arial"/>
                <a:cs typeface="Arial"/>
              </a:rPr>
              <a:t>pay</a:t>
            </a:r>
            <a:r>
              <a:rPr sz="1000" b="1" dirty="0" smtClean="0">
                <a:solidFill>
                  <a:prstClr val="white"/>
                </a:solidFill>
                <a:latin typeface="Arial"/>
                <a:cs typeface="Arial"/>
              </a:rPr>
              <a:t> or </a:t>
            </a:r>
            <a:r>
              <a:rPr sz="1000" b="1" spc="-40" dirty="0" smtClean="0">
                <a:solidFill>
                  <a:prstClr val="white"/>
                </a:solidFill>
                <a:latin typeface="Arial"/>
                <a:cs typeface="Arial"/>
              </a:rPr>
              <a:t>“</a:t>
            </a:r>
            <a:r>
              <a:rPr sz="1000" b="1" spc="-15" dirty="0" smtClean="0">
                <a:solidFill>
                  <a:prstClr val="white"/>
                </a:solidFill>
                <a:latin typeface="Arial"/>
                <a:cs typeface="Arial"/>
              </a:rPr>
              <a:t>absorb”</a:t>
            </a:r>
            <a:r>
              <a:rPr lang="en-US" sz="1000" b="1" spc="-15" dirty="0" smtClean="0">
                <a:solidFill>
                  <a:prstClr val="white"/>
                </a:solidFill>
                <a:latin typeface="Arial"/>
                <a:cs typeface="Arial"/>
              </a:rPr>
              <a:t> </a:t>
            </a:r>
            <a:r>
              <a:rPr sz="1000" b="1" spc="-15" dirty="0" smtClean="0">
                <a:solidFill>
                  <a:prstClr val="white"/>
                </a:solidFill>
                <a:latin typeface="Arial"/>
                <a:cs typeface="Arial"/>
              </a:rPr>
              <a:t>your</a:t>
            </a:r>
            <a:r>
              <a:rPr sz="1000" b="1" dirty="0" smtClean="0">
                <a:solidFill>
                  <a:prstClr val="white"/>
                </a:solidFill>
                <a:latin typeface="Arial"/>
                <a:cs typeface="Arial"/>
              </a:rPr>
              <a:t> deductible. </a:t>
            </a:r>
            <a:r>
              <a:rPr sz="1000" b="1" spc="-15" dirty="0" smtClean="0">
                <a:solidFill>
                  <a:prstClr val="white"/>
                </a:solidFill>
                <a:latin typeface="Arial"/>
                <a:cs typeface="Arial"/>
              </a:rPr>
              <a:t>Such</a:t>
            </a:r>
            <a:r>
              <a:rPr sz="1000" b="1" dirty="0" smtClean="0">
                <a:solidFill>
                  <a:prstClr val="white"/>
                </a:solidFill>
                <a:latin typeface="Arial"/>
                <a:cs typeface="Arial"/>
              </a:rPr>
              <a:t> an </a:t>
            </a:r>
            <a:r>
              <a:rPr sz="1000" b="1" spc="10" dirty="0" smtClean="0">
                <a:solidFill>
                  <a:prstClr val="white"/>
                </a:solidFill>
                <a:latin typeface="Arial"/>
                <a:cs typeface="Arial"/>
              </a:rPr>
              <a:t>act</a:t>
            </a:r>
            <a:r>
              <a:rPr sz="1000" b="1" dirty="0" smtClean="0">
                <a:solidFill>
                  <a:prstClr val="white"/>
                </a:solidFill>
                <a:latin typeface="Arial"/>
                <a:cs typeface="Arial"/>
              </a:rPr>
              <a:t> </a:t>
            </a:r>
            <a:r>
              <a:rPr sz="1000" b="1" spc="-25" dirty="0" smtClean="0">
                <a:solidFill>
                  <a:prstClr val="white"/>
                </a:solidFill>
                <a:latin typeface="Arial"/>
                <a:cs typeface="Arial"/>
              </a:rPr>
              <a:t>is</a:t>
            </a:r>
            <a:r>
              <a:rPr sz="1000" b="1" dirty="0" smtClean="0">
                <a:solidFill>
                  <a:prstClr val="white"/>
                </a:solidFill>
                <a:latin typeface="Arial"/>
                <a:cs typeface="Arial"/>
              </a:rPr>
              <a:t> </a:t>
            </a:r>
            <a:r>
              <a:rPr sz="1000" b="1" spc="-10" dirty="0" smtClean="0">
                <a:solidFill>
                  <a:prstClr val="white"/>
                </a:solidFill>
                <a:latin typeface="Arial"/>
                <a:cs typeface="Arial"/>
              </a:rPr>
              <a:t>illegal </a:t>
            </a:r>
            <a:r>
              <a:rPr sz="1000" b="1" dirty="0" smtClean="0">
                <a:solidFill>
                  <a:prstClr val="white"/>
                </a:solidFill>
                <a:latin typeface="Arial"/>
                <a:cs typeface="Arial"/>
              </a:rPr>
              <a:t>for both </a:t>
            </a:r>
            <a:r>
              <a:rPr sz="1000" b="1" spc="5" dirty="0" smtClean="0">
                <a:solidFill>
                  <a:prstClr val="white"/>
                </a:solidFill>
                <a:latin typeface="Arial"/>
                <a:cs typeface="Arial"/>
              </a:rPr>
              <a:t>the</a:t>
            </a:r>
            <a:r>
              <a:rPr sz="1000" b="1" dirty="0" smtClean="0">
                <a:solidFill>
                  <a:prstClr val="white"/>
                </a:solidFill>
                <a:latin typeface="Arial"/>
                <a:cs typeface="Arial"/>
              </a:rPr>
              <a:t> homeowner and </a:t>
            </a:r>
            <a:r>
              <a:rPr sz="1000" b="1" spc="5" dirty="0" smtClean="0">
                <a:solidFill>
                  <a:prstClr val="white"/>
                </a:solidFill>
                <a:latin typeface="Arial"/>
                <a:cs typeface="Arial"/>
              </a:rPr>
              <a:t>the</a:t>
            </a:r>
            <a:r>
              <a:rPr sz="1000" b="1" dirty="0" smtClean="0">
                <a:solidFill>
                  <a:prstClr val="white"/>
                </a:solidFill>
                <a:latin typeface="Arial"/>
                <a:cs typeface="Arial"/>
              </a:rPr>
              <a:t> contractor!</a:t>
            </a:r>
            <a:endParaRPr sz="1000" dirty="0">
              <a:solidFill>
                <a:prstClr val="white"/>
              </a:solidFill>
              <a:latin typeface="Arial"/>
              <a:cs typeface="Arial"/>
            </a:endParaRPr>
          </a:p>
        </p:txBody>
      </p:sp>
      <p:sp>
        <p:nvSpPr>
          <p:cNvPr id="10" name="object 10"/>
          <p:cNvSpPr txBox="1"/>
          <p:nvPr/>
        </p:nvSpPr>
        <p:spPr>
          <a:xfrm>
            <a:off x="1310005" y="7412354"/>
            <a:ext cx="4897120" cy="830997"/>
          </a:xfrm>
          <a:prstGeom prst="rect">
            <a:avLst/>
          </a:prstGeom>
        </p:spPr>
        <p:txBody>
          <a:bodyPr vert="horz" wrap="square" lIns="0" tIns="0" rIns="0" bIns="0" rtlCol="0">
            <a:spAutoFit/>
          </a:bodyPr>
          <a:lstStyle/>
          <a:p>
            <a:pPr marL="12700" marR="5080">
              <a:lnSpc>
                <a:spcPct val="108300"/>
              </a:lnSpc>
            </a:pPr>
            <a:r>
              <a:rPr sz="1000" spc="-135" dirty="0">
                <a:solidFill>
                  <a:prstClr val="white"/>
                </a:solidFill>
                <a:latin typeface="Arial"/>
                <a:cs typeface="Arial"/>
              </a:rPr>
              <a:t>Y</a:t>
            </a:r>
            <a:r>
              <a:rPr sz="1000" dirty="0">
                <a:solidFill>
                  <a:prstClr val="white"/>
                </a:solidFill>
                <a:latin typeface="Arial"/>
                <a:cs typeface="Arial"/>
              </a:rPr>
              <a:t>our </a:t>
            </a:r>
            <a:r>
              <a:rPr sz="1000" spc="5" dirty="0">
                <a:solidFill>
                  <a:prstClr val="white"/>
                </a:solidFill>
                <a:latin typeface="Arial"/>
                <a:cs typeface="Arial"/>
              </a:rPr>
              <a:t>payment</a:t>
            </a:r>
            <a:r>
              <a:rPr sz="1000" dirty="0">
                <a:solidFill>
                  <a:prstClr val="white"/>
                </a:solidFill>
                <a:latin typeface="Arial"/>
                <a:cs typeface="Arial"/>
              </a:rPr>
              <a:t> </a:t>
            </a:r>
            <a:r>
              <a:rPr sz="1000" spc="5" dirty="0">
                <a:solidFill>
                  <a:prstClr val="white"/>
                </a:solidFill>
                <a:latin typeface="Arial"/>
                <a:cs typeface="Arial"/>
              </a:rPr>
              <a:t>f</a:t>
            </a:r>
            <a:r>
              <a:rPr sz="1000" spc="-15" dirty="0">
                <a:solidFill>
                  <a:prstClr val="white"/>
                </a:solidFill>
                <a:latin typeface="Arial"/>
                <a:cs typeface="Arial"/>
              </a:rPr>
              <a:t>r</a:t>
            </a:r>
            <a:r>
              <a:rPr sz="1000" spc="10" dirty="0">
                <a:solidFill>
                  <a:prstClr val="white"/>
                </a:solidFill>
                <a:latin typeface="Arial"/>
                <a:cs typeface="Arial"/>
              </a:rPr>
              <a:t>om</a:t>
            </a:r>
            <a:r>
              <a:rPr sz="1000" dirty="0">
                <a:solidFill>
                  <a:prstClr val="white"/>
                </a:solidFill>
                <a:latin typeface="Arial"/>
                <a:cs typeface="Arial"/>
              </a:rPr>
              <a:t> the </a:t>
            </a:r>
            <a:r>
              <a:rPr sz="1000" spc="-5" dirty="0">
                <a:solidFill>
                  <a:prstClr val="white"/>
                </a:solidFill>
                <a:latin typeface="Arial"/>
                <a:cs typeface="Arial"/>
              </a:rPr>
              <a:t>insurance</a:t>
            </a:r>
            <a:r>
              <a:rPr sz="1000" dirty="0">
                <a:solidFill>
                  <a:prstClr val="white"/>
                </a:solidFill>
                <a:latin typeface="Arial"/>
                <a:cs typeface="Arial"/>
              </a:rPr>
              <a:t> </a:t>
            </a:r>
            <a:r>
              <a:rPr sz="1000" spc="10" dirty="0">
                <a:solidFill>
                  <a:prstClr val="white"/>
                </a:solidFill>
                <a:latin typeface="Arial"/>
                <a:cs typeface="Arial"/>
              </a:rPr>
              <a:t>company</a:t>
            </a:r>
            <a:r>
              <a:rPr sz="1000" dirty="0">
                <a:solidFill>
                  <a:prstClr val="white"/>
                </a:solidFill>
                <a:latin typeface="Arial"/>
                <a:cs typeface="Arial"/>
              </a:rPr>
              <a:t> </a:t>
            </a:r>
            <a:r>
              <a:rPr sz="1000" spc="5" dirty="0">
                <a:solidFill>
                  <a:prstClr val="white"/>
                </a:solidFill>
                <a:latin typeface="Arial"/>
                <a:cs typeface="Arial"/>
              </a:rPr>
              <a:t>will</a:t>
            </a:r>
            <a:r>
              <a:rPr sz="1000" dirty="0">
                <a:solidFill>
                  <a:prstClr val="white"/>
                </a:solidFill>
                <a:latin typeface="Arial"/>
                <a:cs typeface="Arial"/>
              </a:rPr>
              <a:t> </a:t>
            </a:r>
            <a:r>
              <a:rPr sz="1000" spc="10" dirty="0">
                <a:solidFill>
                  <a:prstClr val="white"/>
                </a:solidFill>
                <a:latin typeface="Arial"/>
                <a:cs typeface="Arial"/>
              </a:rPr>
              <a:t>depend</a:t>
            </a:r>
            <a:r>
              <a:rPr sz="1000" dirty="0">
                <a:solidFill>
                  <a:prstClr val="white"/>
                </a:solidFill>
                <a:latin typeface="Arial"/>
                <a:cs typeface="Arial"/>
              </a:rPr>
              <a:t> </a:t>
            </a:r>
            <a:r>
              <a:rPr sz="1000" spc="5" dirty="0">
                <a:solidFill>
                  <a:prstClr val="white"/>
                </a:solidFill>
                <a:latin typeface="Arial"/>
                <a:cs typeface="Arial"/>
              </a:rPr>
              <a:t>on</a:t>
            </a:r>
            <a:r>
              <a:rPr sz="1000" dirty="0">
                <a:solidFill>
                  <a:prstClr val="white"/>
                </a:solidFill>
                <a:latin typeface="Arial"/>
                <a:cs typeface="Arial"/>
              </a:rPr>
              <a:t> the </a:t>
            </a:r>
            <a:r>
              <a:rPr sz="1000" spc="5" dirty="0">
                <a:solidFill>
                  <a:prstClr val="white"/>
                </a:solidFill>
                <a:latin typeface="Arial"/>
                <a:cs typeface="Arial"/>
              </a:rPr>
              <a:t>type</a:t>
            </a:r>
            <a:r>
              <a:rPr sz="100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a:t>
            </a:r>
            <a:r>
              <a:rPr sz="1000" spc="10" dirty="0">
                <a:solidFill>
                  <a:prstClr val="white"/>
                </a:solidFill>
                <a:latin typeface="Arial"/>
                <a:cs typeface="Arial"/>
              </a:rPr>
              <a:t>policy</a:t>
            </a:r>
            <a:r>
              <a:rPr sz="1000" dirty="0">
                <a:solidFill>
                  <a:prstClr val="white"/>
                </a:solidFill>
                <a:latin typeface="Arial"/>
                <a:cs typeface="Arial"/>
              </a:rPr>
              <a:t> </a:t>
            </a:r>
            <a:r>
              <a:rPr sz="1000" spc="5" dirty="0">
                <a:solidFill>
                  <a:prstClr val="white"/>
                </a:solidFill>
                <a:latin typeface="Arial"/>
                <a:cs typeface="Arial"/>
              </a:rPr>
              <a:t>you</a:t>
            </a:r>
            <a:r>
              <a:rPr sz="1000" dirty="0">
                <a:solidFill>
                  <a:prstClr val="white"/>
                </a:solidFill>
                <a:latin typeface="Arial"/>
                <a:cs typeface="Arial"/>
              </a:rPr>
              <a:t> </a:t>
            </a:r>
            <a:r>
              <a:rPr sz="1000" spc="10" dirty="0">
                <a:solidFill>
                  <a:prstClr val="white"/>
                </a:solidFill>
                <a:latin typeface="Arial"/>
                <a:cs typeface="Arial"/>
              </a:rPr>
              <a:t>own.</a:t>
            </a:r>
            <a:r>
              <a:rPr sz="1000" spc="5" dirty="0">
                <a:solidFill>
                  <a:prstClr val="white"/>
                </a:solidFill>
                <a:latin typeface="Arial"/>
                <a:cs typeface="Arial"/>
              </a:rPr>
              <a:t> </a:t>
            </a:r>
            <a:r>
              <a:rPr sz="1000" spc="20" dirty="0">
                <a:solidFill>
                  <a:prstClr val="white"/>
                </a:solidFill>
                <a:latin typeface="Arial"/>
                <a:cs typeface="Arial"/>
              </a:rPr>
              <a:t>Most</a:t>
            </a:r>
            <a:r>
              <a:rPr sz="1000" dirty="0">
                <a:solidFill>
                  <a:prstClr val="white"/>
                </a:solidFill>
                <a:latin typeface="Arial"/>
                <a:cs typeface="Arial"/>
              </a:rPr>
              <a:t> homeowners </a:t>
            </a:r>
            <a:r>
              <a:rPr sz="1000" spc="-15" dirty="0">
                <a:solidFill>
                  <a:prstClr val="white"/>
                </a:solidFill>
                <a:latin typeface="Arial"/>
                <a:cs typeface="Arial"/>
              </a:rPr>
              <a:t>have</a:t>
            </a:r>
            <a:r>
              <a:rPr sz="1000" dirty="0">
                <a:solidFill>
                  <a:prstClr val="white"/>
                </a:solidFill>
                <a:latin typeface="Arial"/>
                <a:cs typeface="Arial"/>
              </a:rPr>
              <a:t> </a:t>
            </a:r>
            <a:r>
              <a:rPr sz="1000" spc="-25" dirty="0">
                <a:solidFill>
                  <a:prstClr val="white"/>
                </a:solidFill>
                <a:latin typeface="Arial"/>
                <a:cs typeface="Arial"/>
              </a:rPr>
              <a:t>a</a:t>
            </a:r>
            <a:r>
              <a:rPr sz="1000" dirty="0">
                <a:solidFill>
                  <a:prstClr val="white"/>
                </a:solidFill>
                <a:latin typeface="Arial"/>
                <a:cs typeface="Arial"/>
              </a:rPr>
              <a:t> </a:t>
            </a:r>
            <a:r>
              <a:rPr sz="1000" spc="10" dirty="0">
                <a:solidFill>
                  <a:prstClr val="white"/>
                </a:solidFill>
                <a:latin typeface="Arial"/>
                <a:cs typeface="Arial"/>
              </a:rPr>
              <a:t>policy</a:t>
            </a:r>
            <a:r>
              <a:rPr sz="1000" dirty="0">
                <a:solidFill>
                  <a:prstClr val="white"/>
                </a:solidFill>
                <a:latin typeface="Arial"/>
                <a:cs typeface="Arial"/>
              </a:rPr>
              <a:t> </a:t>
            </a:r>
            <a:r>
              <a:rPr sz="1000" spc="10" dirty="0">
                <a:solidFill>
                  <a:prstClr val="white"/>
                </a:solidFill>
                <a:latin typeface="Arial"/>
                <a:cs typeface="Arial"/>
              </a:rPr>
              <a:t>that</a:t>
            </a:r>
            <a:r>
              <a:rPr sz="1000" dirty="0">
                <a:solidFill>
                  <a:prstClr val="white"/>
                </a:solidFill>
                <a:latin typeface="Arial"/>
                <a:cs typeface="Arial"/>
              </a:rPr>
              <a:t> pays the </a:t>
            </a:r>
            <a:r>
              <a:rPr sz="1000" spc="-20" dirty="0">
                <a:solidFill>
                  <a:prstClr val="white"/>
                </a:solidFill>
                <a:latin typeface="Arial"/>
                <a:cs typeface="Arial"/>
              </a:rPr>
              <a:t>r</a:t>
            </a:r>
            <a:r>
              <a:rPr sz="1000" spc="5" dirty="0">
                <a:solidFill>
                  <a:prstClr val="white"/>
                </a:solidFill>
                <a:latin typeface="Arial"/>
                <a:cs typeface="Arial"/>
              </a:rPr>
              <a:t>eplacement</a:t>
            </a:r>
            <a:r>
              <a:rPr sz="1000" dirty="0">
                <a:solidFill>
                  <a:prstClr val="white"/>
                </a:solidFill>
                <a:latin typeface="Arial"/>
                <a:cs typeface="Arial"/>
              </a:rPr>
              <a:t> </a:t>
            </a:r>
            <a:r>
              <a:rPr sz="1000" spc="20" dirty="0">
                <a:solidFill>
                  <a:prstClr val="white"/>
                </a:solidFill>
                <a:latin typeface="Arial"/>
                <a:cs typeface="Arial"/>
              </a:rPr>
              <a:t>cost</a:t>
            </a:r>
            <a:r>
              <a:rPr sz="1000" dirty="0">
                <a:solidFill>
                  <a:prstClr val="white"/>
                </a:solidFill>
                <a:latin typeface="Arial"/>
                <a:cs typeface="Arial"/>
              </a:rPr>
              <a:t> </a:t>
            </a:r>
            <a:r>
              <a:rPr sz="1000" spc="-10" dirty="0">
                <a:solidFill>
                  <a:prstClr val="white"/>
                </a:solidFill>
                <a:latin typeface="Arial"/>
                <a:cs typeface="Arial"/>
              </a:rPr>
              <a:t>value,</a:t>
            </a:r>
            <a:r>
              <a:rPr sz="1000" dirty="0">
                <a:solidFill>
                  <a:prstClr val="white"/>
                </a:solidFill>
                <a:latin typeface="Arial"/>
                <a:cs typeface="Arial"/>
              </a:rPr>
              <a:t> </a:t>
            </a:r>
            <a:r>
              <a:rPr sz="1000" spc="5" dirty="0">
                <a:solidFill>
                  <a:prstClr val="white"/>
                </a:solidFill>
                <a:latin typeface="Arial"/>
                <a:cs typeface="Arial"/>
              </a:rPr>
              <a:t>or</a:t>
            </a:r>
            <a:r>
              <a:rPr sz="1000" dirty="0">
                <a:solidFill>
                  <a:prstClr val="white"/>
                </a:solidFill>
                <a:latin typeface="Arial"/>
                <a:cs typeface="Arial"/>
              </a:rPr>
              <a:t> the full </a:t>
            </a:r>
            <a:r>
              <a:rPr sz="1000" spc="20" dirty="0">
                <a:solidFill>
                  <a:prstClr val="white"/>
                </a:solidFill>
                <a:latin typeface="Arial"/>
                <a:cs typeface="Arial"/>
              </a:rPr>
              <a:t>cost</a:t>
            </a:r>
            <a:r>
              <a:rPr sz="1000" spc="1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a:t>
            </a:r>
            <a:r>
              <a:rPr sz="1000" spc="-20" dirty="0">
                <a:solidFill>
                  <a:prstClr val="white"/>
                </a:solidFill>
                <a:latin typeface="Arial"/>
                <a:cs typeface="Arial"/>
              </a:rPr>
              <a:t>r</a:t>
            </a:r>
            <a:r>
              <a:rPr sz="1000" dirty="0">
                <a:solidFill>
                  <a:prstClr val="white"/>
                </a:solidFill>
                <a:latin typeface="Arial"/>
                <a:cs typeface="Arial"/>
              </a:rPr>
              <a:t>estoring the </a:t>
            </a:r>
            <a:r>
              <a:rPr sz="1000" spc="20" dirty="0">
                <a:solidFill>
                  <a:prstClr val="white"/>
                </a:solidFill>
                <a:latin typeface="Arial"/>
                <a:cs typeface="Arial"/>
              </a:rPr>
              <a:t>p</a:t>
            </a:r>
            <a:r>
              <a:rPr sz="1000" spc="-10" dirty="0">
                <a:solidFill>
                  <a:prstClr val="white"/>
                </a:solidFill>
                <a:latin typeface="Arial"/>
                <a:cs typeface="Arial"/>
              </a:rPr>
              <a:t>r</a:t>
            </a:r>
            <a:r>
              <a:rPr sz="1000" spc="5" dirty="0">
                <a:solidFill>
                  <a:prstClr val="white"/>
                </a:solidFill>
                <a:latin typeface="Arial"/>
                <a:cs typeface="Arial"/>
              </a:rPr>
              <a:t>operty</a:t>
            </a:r>
            <a:r>
              <a:rPr sz="1000" dirty="0">
                <a:solidFill>
                  <a:prstClr val="white"/>
                </a:solidFill>
                <a:latin typeface="Arial"/>
                <a:cs typeface="Arial"/>
              </a:rPr>
              <a:t> </a:t>
            </a:r>
            <a:r>
              <a:rPr sz="1000" spc="25" dirty="0">
                <a:solidFill>
                  <a:prstClr val="white"/>
                </a:solidFill>
                <a:latin typeface="Arial"/>
                <a:cs typeface="Arial"/>
              </a:rPr>
              <a:t>to</a:t>
            </a:r>
            <a:r>
              <a:rPr sz="1000" dirty="0">
                <a:solidFill>
                  <a:prstClr val="white"/>
                </a:solidFill>
                <a:latin typeface="Arial"/>
                <a:cs typeface="Arial"/>
              </a:rPr>
              <a:t> like-new </a:t>
            </a:r>
            <a:r>
              <a:rPr sz="1000" spc="10" dirty="0">
                <a:solidFill>
                  <a:prstClr val="white"/>
                </a:solidFill>
                <a:latin typeface="Arial"/>
                <a:cs typeface="Arial"/>
              </a:rPr>
              <a:t>conditions.</a:t>
            </a:r>
            <a:r>
              <a:rPr sz="1000" dirty="0">
                <a:solidFill>
                  <a:prstClr val="white"/>
                </a:solidFill>
                <a:latin typeface="Arial"/>
                <a:cs typeface="Arial"/>
              </a:rPr>
              <a:t> </a:t>
            </a:r>
            <a:r>
              <a:rPr sz="1000" spc="-135" dirty="0">
                <a:solidFill>
                  <a:prstClr val="white"/>
                </a:solidFill>
                <a:latin typeface="Arial"/>
                <a:cs typeface="Arial"/>
              </a:rPr>
              <a:t>Y</a:t>
            </a:r>
            <a:r>
              <a:rPr sz="1000" dirty="0">
                <a:solidFill>
                  <a:prstClr val="white"/>
                </a:solidFill>
                <a:latin typeface="Arial"/>
                <a:cs typeface="Arial"/>
              </a:rPr>
              <a:t>our </a:t>
            </a:r>
            <a:r>
              <a:rPr sz="1000" spc="5" dirty="0">
                <a:solidFill>
                  <a:prstClr val="white"/>
                </a:solidFill>
                <a:latin typeface="Arial"/>
                <a:cs typeface="Arial"/>
              </a:rPr>
              <a:t>first</a:t>
            </a:r>
            <a:r>
              <a:rPr sz="1000" dirty="0">
                <a:solidFill>
                  <a:prstClr val="white"/>
                </a:solidFill>
                <a:latin typeface="Arial"/>
                <a:cs typeface="Arial"/>
              </a:rPr>
              <a:t> </a:t>
            </a:r>
            <a:r>
              <a:rPr sz="1000" spc="10" dirty="0">
                <a:solidFill>
                  <a:prstClr val="white"/>
                </a:solidFill>
                <a:latin typeface="Arial"/>
                <a:cs typeface="Arial"/>
              </a:rPr>
              <a:t>check</a:t>
            </a:r>
            <a:r>
              <a:rPr sz="1000" dirty="0">
                <a:solidFill>
                  <a:prstClr val="white"/>
                </a:solidFill>
                <a:latin typeface="Arial"/>
                <a:cs typeface="Arial"/>
              </a:rPr>
              <a:t> </a:t>
            </a:r>
            <a:r>
              <a:rPr sz="1000" spc="5" dirty="0">
                <a:solidFill>
                  <a:prstClr val="white"/>
                </a:solidFill>
                <a:latin typeface="Arial"/>
                <a:cs typeface="Arial"/>
              </a:rPr>
              <a:t>will</a:t>
            </a:r>
            <a:r>
              <a:rPr sz="1000" dirty="0">
                <a:solidFill>
                  <a:prstClr val="white"/>
                </a:solidFill>
                <a:latin typeface="Arial"/>
                <a:cs typeface="Arial"/>
              </a:rPr>
              <a:t> </a:t>
            </a:r>
            <a:r>
              <a:rPr sz="1000" spc="5" dirty="0">
                <a:solidFill>
                  <a:prstClr val="white"/>
                </a:solidFill>
                <a:latin typeface="Arial"/>
                <a:cs typeface="Arial"/>
              </a:rPr>
              <a:t>be</a:t>
            </a:r>
            <a:r>
              <a:rPr sz="1000" dirty="0">
                <a:solidFill>
                  <a:prstClr val="white"/>
                </a:solidFill>
                <a:latin typeface="Arial"/>
                <a:cs typeface="Arial"/>
              </a:rPr>
              <a:t> the actual </a:t>
            </a:r>
            <a:r>
              <a:rPr sz="1000" spc="20" dirty="0">
                <a:solidFill>
                  <a:prstClr val="white"/>
                </a:solidFill>
                <a:latin typeface="Arial"/>
                <a:cs typeface="Arial"/>
              </a:rPr>
              <a:t>cost</a:t>
            </a:r>
            <a:r>
              <a:rPr sz="1000" spc="10" dirty="0">
                <a:solidFill>
                  <a:prstClr val="white"/>
                </a:solidFill>
                <a:latin typeface="Arial"/>
                <a:cs typeface="Arial"/>
              </a:rPr>
              <a:t> </a:t>
            </a:r>
            <a:r>
              <a:rPr sz="1000" spc="-10" dirty="0">
                <a:solidFill>
                  <a:prstClr val="white"/>
                </a:solidFill>
                <a:latin typeface="Arial"/>
                <a:cs typeface="Arial"/>
              </a:rPr>
              <a:t>value</a:t>
            </a:r>
            <a:r>
              <a:rPr sz="1000" dirty="0">
                <a:solidFill>
                  <a:prstClr val="white"/>
                </a:solidFill>
                <a:latin typeface="Arial"/>
                <a:cs typeface="Arial"/>
              </a:rPr>
              <a:t> </a:t>
            </a:r>
            <a:r>
              <a:rPr sz="1000" spc="-15" dirty="0">
                <a:solidFill>
                  <a:prstClr val="white"/>
                </a:solidFill>
                <a:latin typeface="Arial"/>
                <a:cs typeface="Arial"/>
              </a:rPr>
              <a:t>(full</a:t>
            </a:r>
            <a:r>
              <a:rPr sz="1000" dirty="0">
                <a:solidFill>
                  <a:prstClr val="white"/>
                </a:solidFill>
                <a:latin typeface="Arial"/>
                <a:cs typeface="Arial"/>
              </a:rPr>
              <a:t> </a:t>
            </a:r>
            <a:r>
              <a:rPr sz="1000" spc="-10" dirty="0">
                <a:solidFill>
                  <a:prstClr val="white"/>
                </a:solidFill>
                <a:latin typeface="Arial"/>
                <a:cs typeface="Arial"/>
              </a:rPr>
              <a:t>value</a:t>
            </a:r>
            <a:r>
              <a:rPr sz="100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the </a:t>
            </a:r>
            <a:r>
              <a:rPr sz="1000" spc="5" dirty="0">
                <a:solidFill>
                  <a:prstClr val="white"/>
                </a:solidFill>
                <a:latin typeface="Arial"/>
                <a:cs typeface="Arial"/>
              </a:rPr>
              <a:t>damaged</a:t>
            </a:r>
            <a:r>
              <a:rPr sz="1000" dirty="0">
                <a:solidFill>
                  <a:prstClr val="white"/>
                </a:solidFill>
                <a:latin typeface="Arial"/>
                <a:cs typeface="Arial"/>
              </a:rPr>
              <a:t> </a:t>
            </a:r>
            <a:r>
              <a:rPr sz="1000" spc="20" dirty="0">
                <a:solidFill>
                  <a:prstClr val="white"/>
                </a:solidFill>
                <a:latin typeface="Arial"/>
                <a:cs typeface="Arial"/>
              </a:rPr>
              <a:t>p</a:t>
            </a:r>
            <a:r>
              <a:rPr sz="1000" spc="-10" dirty="0">
                <a:solidFill>
                  <a:prstClr val="white"/>
                </a:solidFill>
                <a:latin typeface="Arial"/>
                <a:cs typeface="Arial"/>
              </a:rPr>
              <a:t>r</a:t>
            </a:r>
            <a:r>
              <a:rPr sz="1000" spc="5" dirty="0">
                <a:solidFill>
                  <a:prstClr val="white"/>
                </a:solidFill>
                <a:latin typeface="Arial"/>
                <a:cs typeface="Arial"/>
              </a:rPr>
              <a:t>operty</a:t>
            </a:r>
            <a:r>
              <a:rPr sz="1000" dirty="0">
                <a:solidFill>
                  <a:prstClr val="white"/>
                </a:solidFill>
                <a:latin typeface="Arial"/>
                <a:cs typeface="Arial"/>
              </a:rPr>
              <a:t> </a:t>
            </a:r>
            <a:r>
              <a:rPr sz="1000" spc="10" dirty="0">
                <a:solidFill>
                  <a:prstClr val="white"/>
                </a:solidFill>
                <a:latin typeface="Arial"/>
                <a:cs typeface="Arial"/>
              </a:rPr>
              <a:t>dep</a:t>
            </a:r>
            <a:r>
              <a:rPr sz="1000" spc="-15" dirty="0">
                <a:solidFill>
                  <a:prstClr val="white"/>
                </a:solidFill>
                <a:latin typeface="Arial"/>
                <a:cs typeface="Arial"/>
              </a:rPr>
              <a:t>r</a:t>
            </a:r>
            <a:r>
              <a:rPr sz="1000" dirty="0">
                <a:solidFill>
                  <a:prstClr val="white"/>
                </a:solidFill>
                <a:latin typeface="Arial"/>
                <a:cs typeface="Arial"/>
              </a:rPr>
              <a:t>eciated </a:t>
            </a:r>
            <a:r>
              <a:rPr sz="1000" spc="10" dirty="0">
                <a:solidFill>
                  <a:prstClr val="white"/>
                </a:solidFill>
                <a:latin typeface="Arial"/>
                <a:cs typeface="Arial"/>
              </a:rPr>
              <a:t>for</a:t>
            </a:r>
            <a:r>
              <a:rPr sz="1000" dirty="0">
                <a:solidFill>
                  <a:prstClr val="white"/>
                </a:solidFill>
                <a:latin typeface="Arial"/>
                <a:cs typeface="Arial"/>
              </a:rPr>
              <a:t> </a:t>
            </a:r>
            <a:r>
              <a:rPr sz="1000" spc="-25" dirty="0">
                <a:solidFill>
                  <a:prstClr val="white"/>
                </a:solidFill>
                <a:latin typeface="Arial"/>
                <a:cs typeface="Arial"/>
              </a:rPr>
              <a:t>age)</a:t>
            </a:r>
            <a:r>
              <a:rPr sz="1000" dirty="0">
                <a:solidFill>
                  <a:prstClr val="white"/>
                </a:solidFill>
                <a:latin typeface="Arial"/>
                <a:cs typeface="Arial"/>
              </a:rPr>
              <a:t> minus your lawfully </a:t>
            </a:r>
            <a:r>
              <a:rPr sz="1000" spc="-20" dirty="0">
                <a:solidFill>
                  <a:prstClr val="white"/>
                </a:solidFill>
                <a:latin typeface="Arial"/>
                <a:cs typeface="Arial"/>
              </a:rPr>
              <a:t>r</a:t>
            </a:r>
            <a:r>
              <a:rPr sz="1000" dirty="0">
                <a:solidFill>
                  <a:prstClr val="white"/>
                </a:solidFill>
                <a:latin typeface="Arial"/>
                <a:cs typeface="Arial"/>
              </a:rPr>
              <a:t>equi</a:t>
            </a:r>
            <a:r>
              <a:rPr sz="1000" spc="-20" dirty="0">
                <a:solidFill>
                  <a:prstClr val="white"/>
                </a:solidFill>
                <a:latin typeface="Arial"/>
                <a:cs typeface="Arial"/>
              </a:rPr>
              <a:t>r</a:t>
            </a:r>
            <a:r>
              <a:rPr sz="1000" spc="5" dirty="0">
                <a:solidFill>
                  <a:prstClr val="white"/>
                </a:solidFill>
                <a:latin typeface="Arial"/>
                <a:cs typeface="Arial"/>
              </a:rPr>
              <a:t>ed</a:t>
            </a:r>
            <a:r>
              <a:rPr sz="1000" dirty="0">
                <a:solidFill>
                  <a:prstClr val="white"/>
                </a:solidFill>
                <a:latin typeface="Arial"/>
                <a:cs typeface="Arial"/>
              </a:rPr>
              <a:t> </a:t>
            </a:r>
            <a:r>
              <a:rPr sz="1000" spc="10" dirty="0">
                <a:solidFill>
                  <a:prstClr val="white"/>
                </a:solidFill>
                <a:latin typeface="Arial"/>
                <a:cs typeface="Arial"/>
              </a:rPr>
              <a:t>deductible.</a:t>
            </a:r>
            <a:endParaRPr sz="1000" dirty="0">
              <a:solidFill>
                <a:prstClr val="white"/>
              </a:solidFill>
              <a:latin typeface="Arial"/>
              <a:cs typeface="Arial"/>
            </a:endParaRPr>
          </a:p>
        </p:txBody>
      </p:sp>
      <p:sp>
        <p:nvSpPr>
          <p:cNvPr id="11" name="object 11"/>
          <p:cNvSpPr txBox="1"/>
          <p:nvPr/>
        </p:nvSpPr>
        <p:spPr>
          <a:xfrm>
            <a:off x="7793672" y="551374"/>
            <a:ext cx="7772399" cy="276999"/>
          </a:xfrm>
          <a:prstGeom prst="rect">
            <a:avLst/>
          </a:prstGeom>
        </p:spPr>
        <p:txBody>
          <a:bodyPr vert="horz" wrap="square" lIns="0" tIns="0" rIns="0" bIns="0" rtlCol="0">
            <a:spAutoFit/>
          </a:bodyPr>
          <a:lstStyle/>
          <a:p>
            <a:pPr marL="12700" algn="ctr"/>
            <a:r>
              <a:rPr b="1" spc="5" dirty="0">
                <a:solidFill>
                  <a:prstClr val="white"/>
                </a:solidFill>
                <a:latin typeface="Arial"/>
                <a:cs typeface="Arial"/>
              </a:rPr>
              <a:t>CONSTRUCTION </a:t>
            </a:r>
            <a:r>
              <a:rPr b="1" spc="-20" dirty="0">
                <a:solidFill>
                  <a:prstClr val="white"/>
                </a:solidFill>
                <a:latin typeface="Arial"/>
                <a:cs typeface="Arial"/>
              </a:rPr>
              <a:t>D</a:t>
            </a:r>
            <a:r>
              <a:rPr b="1" spc="-110" dirty="0">
                <a:solidFill>
                  <a:prstClr val="white"/>
                </a:solidFill>
                <a:latin typeface="Arial"/>
                <a:cs typeface="Arial"/>
              </a:rPr>
              <a:t>A</a:t>
            </a:r>
            <a:r>
              <a:rPr b="1" dirty="0">
                <a:solidFill>
                  <a:prstClr val="white"/>
                </a:solidFill>
                <a:latin typeface="Arial"/>
                <a:cs typeface="Arial"/>
              </a:rPr>
              <a:t>Y AND </a:t>
            </a:r>
            <a:r>
              <a:rPr b="1" spc="-15" dirty="0">
                <a:solidFill>
                  <a:prstClr val="white"/>
                </a:solidFill>
                <a:latin typeface="Arial"/>
                <a:cs typeface="Arial"/>
              </a:rPr>
              <a:t>FINAL</a:t>
            </a:r>
            <a:r>
              <a:rPr b="1" dirty="0">
                <a:solidFill>
                  <a:prstClr val="white"/>
                </a:solidFill>
                <a:latin typeface="Arial"/>
                <a:cs typeface="Arial"/>
              </a:rPr>
              <a:t> </a:t>
            </a:r>
            <a:r>
              <a:rPr b="1" spc="-90" dirty="0" smtClean="0">
                <a:solidFill>
                  <a:prstClr val="white"/>
                </a:solidFill>
                <a:latin typeface="Arial"/>
                <a:cs typeface="Arial"/>
              </a:rPr>
              <a:t>P</a:t>
            </a:r>
            <a:r>
              <a:rPr b="1" spc="-145" dirty="0" smtClean="0">
                <a:solidFill>
                  <a:prstClr val="white"/>
                </a:solidFill>
                <a:latin typeface="Arial"/>
                <a:cs typeface="Arial"/>
              </a:rPr>
              <a:t>A</a:t>
            </a:r>
            <a:r>
              <a:rPr b="1" spc="15" dirty="0" smtClean="0">
                <a:solidFill>
                  <a:prstClr val="white"/>
                </a:solidFill>
                <a:latin typeface="Arial"/>
                <a:cs typeface="Arial"/>
              </a:rPr>
              <a:t>YMENT</a:t>
            </a:r>
            <a:endParaRPr dirty="0">
              <a:solidFill>
                <a:prstClr val="white"/>
              </a:solidFill>
              <a:latin typeface="Arial"/>
              <a:cs typeface="Arial"/>
            </a:endParaRPr>
          </a:p>
        </p:txBody>
      </p:sp>
      <p:sp>
        <p:nvSpPr>
          <p:cNvPr id="12" name="object 12"/>
          <p:cNvSpPr txBox="1"/>
          <p:nvPr/>
        </p:nvSpPr>
        <p:spPr>
          <a:xfrm>
            <a:off x="9136775" y="1463937"/>
            <a:ext cx="1838325" cy="351378"/>
          </a:xfrm>
          <a:prstGeom prst="rect">
            <a:avLst/>
          </a:prstGeom>
        </p:spPr>
        <p:txBody>
          <a:bodyPr vert="horz" wrap="square" lIns="0" tIns="0" rIns="0" bIns="0" rtlCol="0">
            <a:spAutoFit/>
          </a:bodyPr>
          <a:lstStyle/>
          <a:p>
            <a:pPr marL="12700"/>
            <a:r>
              <a:rPr sz="1200" b="1" dirty="0">
                <a:solidFill>
                  <a:srgbClr val="EC5C13"/>
                </a:solidFill>
                <a:latin typeface="Arial"/>
                <a:cs typeface="Arial"/>
              </a:rPr>
              <a:t>Step </a:t>
            </a:r>
            <a:r>
              <a:rPr sz="1200" b="1" spc="-40" dirty="0">
                <a:solidFill>
                  <a:srgbClr val="EC5C13"/>
                </a:solidFill>
                <a:latin typeface="Arial"/>
                <a:cs typeface="Arial"/>
              </a:rPr>
              <a:t>6: </a:t>
            </a:r>
            <a:r>
              <a:rPr sz="1200" b="1" spc="-10" dirty="0">
                <a:solidFill>
                  <a:srgbClr val="EC5C13"/>
                </a:solidFill>
                <a:latin typeface="Arial"/>
                <a:cs typeface="Arial"/>
              </a:rPr>
              <a:t>Construction Day</a:t>
            </a:r>
            <a:endParaRPr sz="1200" dirty="0">
              <a:solidFill>
                <a:prstClr val="black"/>
              </a:solidFill>
              <a:latin typeface="Arial"/>
              <a:cs typeface="Arial"/>
            </a:endParaRPr>
          </a:p>
          <a:p>
            <a:pPr marL="12700">
              <a:spcBef>
                <a:spcPts val="60"/>
              </a:spcBef>
            </a:pPr>
            <a:r>
              <a:rPr sz="1000" b="1" spc="-10" dirty="0">
                <a:solidFill>
                  <a:srgbClr val="1F497D"/>
                </a:solidFill>
                <a:latin typeface="Arial"/>
                <a:cs typeface="Arial"/>
              </a:rPr>
              <a:t>Sit </a:t>
            </a:r>
            <a:r>
              <a:rPr sz="1000" b="1" spc="10" dirty="0">
                <a:solidFill>
                  <a:srgbClr val="1F497D"/>
                </a:solidFill>
                <a:latin typeface="Arial"/>
                <a:cs typeface="Arial"/>
              </a:rPr>
              <a:t>back and </a:t>
            </a:r>
            <a:r>
              <a:rPr sz="1000" b="1" spc="-20" dirty="0">
                <a:solidFill>
                  <a:srgbClr val="1F497D"/>
                </a:solidFill>
                <a:latin typeface="Arial"/>
                <a:cs typeface="Arial"/>
              </a:rPr>
              <a:t>r</a:t>
            </a:r>
            <a:r>
              <a:rPr sz="1000" b="1" spc="-15" dirty="0">
                <a:solidFill>
                  <a:srgbClr val="1F497D"/>
                </a:solidFill>
                <a:latin typeface="Arial"/>
                <a:cs typeface="Arial"/>
              </a:rPr>
              <a:t>elax!</a:t>
            </a:r>
            <a:endParaRPr sz="1000" dirty="0">
              <a:solidFill>
                <a:srgbClr val="1F497D"/>
              </a:solidFill>
              <a:latin typeface="Arial"/>
              <a:cs typeface="Arial"/>
            </a:endParaRPr>
          </a:p>
        </p:txBody>
      </p:sp>
      <p:sp>
        <p:nvSpPr>
          <p:cNvPr id="13" name="object 13"/>
          <p:cNvSpPr txBox="1"/>
          <p:nvPr/>
        </p:nvSpPr>
        <p:spPr>
          <a:xfrm>
            <a:off x="9104118" y="1959058"/>
            <a:ext cx="5024120" cy="498598"/>
          </a:xfrm>
          <a:prstGeom prst="rect">
            <a:avLst/>
          </a:prstGeom>
        </p:spPr>
        <p:txBody>
          <a:bodyPr vert="horz" wrap="square" lIns="0" tIns="0" rIns="0" bIns="0" rtlCol="0">
            <a:spAutoFit/>
          </a:bodyPr>
          <a:lstStyle/>
          <a:p>
            <a:pPr marL="12700" marR="5080">
              <a:lnSpc>
                <a:spcPct val="108300"/>
              </a:lnSpc>
            </a:pPr>
            <a:r>
              <a:rPr sz="1000" dirty="0">
                <a:solidFill>
                  <a:prstClr val="white"/>
                </a:solidFill>
                <a:latin typeface="Arial"/>
                <a:cs typeface="Arial"/>
              </a:rPr>
              <a:t>Once </a:t>
            </a:r>
            <a:r>
              <a:rPr sz="1000" spc="5" dirty="0">
                <a:solidFill>
                  <a:prstClr val="white"/>
                </a:solidFill>
                <a:latin typeface="Arial"/>
                <a:cs typeface="Arial"/>
              </a:rPr>
              <a:t>we </a:t>
            </a:r>
            <a:r>
              <a:rPr sz="1000" spc="-15" dirty="0">
                <a:solidFill>
                  <a:prstClr val="white"/>
                </a:solidFill>
                <a:latin typeface="Arial"/>
                <a:cs typeface="Arial"/>
              </a:rPr>
              <a:t>have </a:t>
            </a:r>
            <a:r>
              <a:rPr sz="1000" spc="-20" dirty="0">
                <a:solidFill>
                  <a:prstClr val="white"/>
                </a:solidFill>
                <a:latin typeface="Arial"/>
                <a:cs typeface="Arial"/>
              </a:rPr>
              <a:t>r</a:t>
            </a:r>
            <a:r>
              <a:rPr sz="1000" dirty="0">
                <a:solidFill>
                  <a:prstClr val="white"/>
                </a:solidFill>
                <a:latin typeface="Arial"/>
                <a:cs typeface="Arial"/>
              </a:rPr>
              <a:t>eceived the </a:t>
            </a:r>
            <a:r>
              <a:rPr sz="1000" spc="5" dirty="0">
                <a:solidFill>
                  <a:prstClr val="white"/>
                </a:solidFill>
                <a:latin typeface="Arial"/>
                <a:cs typeface="Arial"/>
              </a:rPr>
              <a:t>first</a:t>
            </a:r>
            <a:r>
              <a:rPr sz="1000" dirty="0">
                <a:solidFill>
                  <a:prstClr val="white"/>
                </a:solidFill>
                <a:latin typeface="Arial"/>
                <a:cs typeface="Arial"/>
              </a:rPr>
              <a:t> </a:t>
            </a:r>
            <a:r>
              <a:rPr sz="1000" spc="5" dirty="0">
                <a:solidFill>
                  <a:prstClr val="white"/>
                </a:solidFill>
                <a:latin typeface="Arial"/>
                <a:cs typeface="Arial"/>
              </a:rPr>
              <a:t>payment,</a:t>
            </a:r>
            <a:r>
              <a:rPr sz="1000" dirty="0">
                <a:solidFill>
                  <a:prstClr val="white"/>
                </a:solidFill>
                <a:latin typeface="Arial"/>
                <a:cs typeface="Arial"/>
              </a:rPr>
              <a:t> </a:t>
            </a:r>
            <a:r>
              <a:rPr sz="1000" spc="10" dirty="0">
                <a:solidFill>
                  <a:prstClr val="white"/>
                </a:solidFill>
                <a:latin typeface="Arial"/>
                <a:cs typeface="Arial"/>
              </a:rPr>
              <a:t>construction</a:t>
            </a:r>
            <a:r>
              <a:rPr sz="1000" dirty="0">
                <a:solidFill>
                  <a:prstClr val="white"/>
                </a:solidFill>
                <a:latin typeface="Arial"/>
                <a:cs typeface="Arial"/>
              </a:rPr>
              <a:t> </a:t>
            </a:r>
            <a:r>
              <a:rPr sz="1000" spc="5" dirty="0">
                <a:solidFill>
                  <a:prstClr val="white"/>
                </a:solidFill>
                <a:latin typeface="Arial"/>
                <a:cs typeface="Arial"/>
              </a:rPr>
              <a:t>will</a:t>
            </a:r>
            <a:r>
              <a:rPr sz="1000" dirty="0">
                <a:solidFill>
                  <a:prstClr val="white"/>
                </a:solidFill>
                <a:latin typeface="Arial"/>
                <a:cs typeface="Arial"/>
              </a:rPr>
              <a:t> begin </a:t>
            </a:r>
            <a:r>
              <a:rPr sz="1000" spc="5" dirty="0">
                <a:solidFill>
                  <a:prstClr val="white"/>
                </a:solidFill>
                <a:latin typeface="Arial"/>
                <a:cs typeface="Arial"/>
              </a:rPr>
              <a:t>on</a:t>
            </a:r>
            <a:r>
              <a:rPr sz="1000" dirty="0">
                <a:solidFill>
                  <a:prstClr val="white"/>
                </a:solidFill>
                <a:latin typeface="Arial"/>
                <a:cs typeface="Arial"/>
              </a:rPr>
              <a:t> the </a:t>
            </a:r>
            <a:r>
              <a:rPr sz="1000" spc="5" dirty="0">
                <a:solidFill>
                  <a:prstClr val="white"/>
                </a:solidFill>
                <a:latin typeface="Arial"/>
                <a:cs typeface="Arial"/>
              </a:rPr>
              <a:t>scheduled</a:t>
            </a:r>
            <a:r>
              <a:rPr sz="1000" dirty="0">
                <a:solidFill>
                  <a:prstClr val="white"/>
                </a:solidFill>
                <a:latin typeface="Arial"/>
                <a:cs typeface="Arial"/>
              </a:rPr>
              <a:t> date. </a:t>
            </a:r>
            <a:r>
              <a:rPr sz="1000" spc="-135" dirty="0">
                <a:solidFill>
                  <a:prstClr val="white"/>
                </a:solidFill>
                <a:latin typeface="Arial"/>
                <a:cs typeface="Arial"/>
              </a:rPr>
              <a:t>Y</a:t>
            </a:r>
            <a:r>
              <a:rPr sz="1000" dirty="0">
                <a:solidFill>
                  <a:prstClr val="white"/>
                </a:solidFill>
                <a:latin typeface="Arial"/>
                <a:cs typeface="Arial"/>
              </a:rPr>
              <a:t>our </a:t>
            </a:r>
            <a:r>
              <a:rPr sz="1000" spc="5" dirty="0">
                <a:solidFill>
                  <a:prstClr val="white"/>
                </a:solidFill>
                <a:latin typeface="Arial"/>
                <a:cs typeface="Arial"/>
              </a:rPr>
              <a:t>Construction</a:t>
            </a:r>
            <a:r>
              <a:rPr sz="1000" dirty="0">
                <a:solidFill>
                  <a:prstClr val="white"/>
                </a:solidFill>
                <a:latin typeface="Arial"/>
                <a:cs typeface="Arial"/>
              </a:rPr>
              <a:t> Consultant </a:t>
            </a:r>
            <a:r>
              <a:rPr sz="1000" spc="5" dirty="0">
                <a:solidFill>
                  <a:prstClr val="white"/>
                </a:solidFill>
                <a:latin typeface="Arial"/>
                <a:cs typeface="Arial"/>
              </a:rPr>
              <a:t>will</a:t>
            </a:r>
            <a:r>
              <a:rPr sz="1000" dirty="0">
                <a:solidFill>
                  <a:prstClr val="white"/>
                </a:solidFill>
                <a:latin typeface="Arial"/>
                <a:cs typeface="Arial"/>
              </a:rPr>
              <a:t> </a:t>
            </a:r>
            <a:r>
              <a:rPr sz="1000" spc="5" dirty="0">
                <a:solidFill>
                  <a:prstClr val="white"/>
                </a:solidFill>
                <a:latin typeface="Arial"/>
                <a:cs typeface="Arial"/>
              </a:rPr>
              <a:t>be</a:t>
            </a:r>
            <a:r>
              <a:rPr sz="1000" dirty="0">
                <a:solidFill>
                  <a:prstClr val="white"/>
                </a:solidFill>
                <a:latin typeface="Arial"/>
                <a:cs typeface="Arial"/>
              </a:rPr>
              <a:t> </a:t>
            </a:r>
            <a:r>
              <a:rPr lang="en-US" sz="1000" spc="10" dirty="0" smtClean="0">
                <a:solidFill>
                  <a:prstClr val="white"/>
                </a:solidFill>
                <a:latin typeface="Arial"/>
                <a:cs typeface="Arial"/>
              </a:rPr>
              <a:t>available</a:t>
            </a:r>
            <a:r>
              <a:rPr sz="1000" dirty="0" smtClean="0">
                <a:solidFill>
                  <a:prstClr val="white"/>
                </a:solidFill>
                <a:latin typeface="Arial"/>
                <a:cs typeface="Arial"/>
              </a:rPr>
              <a:t> </a:t>
            </a:r>
            <a:r>
              <a:rPr sz="1000" spc="25" dirty="0">
                <a:solidFill>
                  <a:prstClr val="white"/>
                </a:solidFill>
                <a:latin typeface="Arial"/>
                <a:cs typeface="Arial"/>
              </a:rPr>
              <a:t>to</a:t>
            </a:r>
            <a:r>
              <a:rPr sz="1000" dirty="0">
                <a:solidFill>
                  <a:prstClr val="white"/>
                </a:solidFill>
                <a:latin typeface="Arial"/>
                <a:cs typeface="Arial"/>
              </a:rPr>
              <a:t> </a:t>
            </a:r>
            <a:r>
              <a:rPr sz="1000" spc="-10" dirty="0" smtClean="0">
                <a:solidFill>
                  <a:prstClr val="white"/>
                </a:solidFill>
                <a:latin typeface="Arial"/>
                <a:cs typeface="Arial"/>
              </a:rPr>
              <a:t>answer</a:t>
            </a:r>
            <a:r>
              <a:rPr sz="1000" dirty="0" smtClean="0">
                <a:solidFill>
                  <a:prstClr val="white"/>
                </a:solidFill>
                <a:latin typeface="Arial"/>
                <a:cs typeface="Arial"/>
              </a:rPr>
              <a:t> </a:t>
            </a:r>
            <a:r>
              <a:rPr sz="1000" spc="-15" dirty="0">
                <a:solidFill>
                  <a:prstClr val="white"/>
                </a:solidFill>
                <a:latin typeface="Arial"/>
                <a:cs typeface="Arial"/>
              </a:rPr>
              <a:t>any</a:t>
            </a:r>
            <a:r>
              <a:rPr sz="1000" dirty="0">
                <a:solidFill>
                  <a:prstClr val="white"/>
                </a:solidFill>
                <a:latin typeface="Arial"/>
                <a:cs typeface="Arial"/>
              </a:rPr>
              <a:t> questions </a:t>
            </a:r>
            <a:r>
              <a:rPr sz="1000" spc="5" dirty="0">
                <a:solidFill>
                  <a:prstClr val="white"/>
                </a:solidFill>
                <a:latin typeface="Arial"/>
                <a:cs typeface="Arial"/>
              </a:rPr>
              <a:t>or</a:t>
            </a:r>
            <a:r>
              <a:rPr sz="1000" dirty="0">
                <a:solidFill>
                  <a:prstClr val="white"/>
                </a:solidFill>
                <a:latin typeface="Arial"/>
                <a:cs typeface="Arial"/>
              </a:rPr>
              <a:t> </a:t>
            </a:r>
            <a:r>
              <a:rPr sz="1000" spc="5" dirty="0">
                <a:solidFill>
                  <a:prstClr val="white"/>
                </a:solidFill>
                <a:latin typeface="Arial"/>
                <a:cs typeface="Arial"/>
              </a:rPr>
              <a:t>discuss</a:t>
            </a:r>
            <a:r>
              <a:rPr sz="1000" dirty="0">
                <a:solidFill>
                  <a:prstClr val="white"/>
                </a:solidFill>
                <a:latin typeface="Arial"/>
                <a:cs typeface="Arial"/>
              </a:rPr>
              <a:t> </a:t>
            </a:r>
            <a:r>
              <a:rPr sz="1000" spc="-15" dirty="0">
                <a:solidFill>
                  <a:prstClr val="white"/>
                </a:solidFill>
                <a:latin typeface="Arial"/>
                <a:cs typeface="Arial"/>
              </a:rPr>
              <a:t>any</a:t>
            </a:r>
            <a:r>
              <a:rPr sz="1000" dirty="0">
                <a:solidFill>
                  <a:prstClr val="white"/>
                </a:solidFill>
                <a:latin typeface="Arial"/>
                <a:cs typeface="Arial"/>
              </a:rPr>
              <a:t> </a:t>
            </a:r>
            <a:r>
              <a:rPr sz="1000" spc="10" dirty="0">
                <a:solidFill>
                  <a:prstClr val="white"/>
                </a:solidFill>
                <a:latin typeface="Arial"/>
                <a:cs typeface="Arial"/>
              </a:rPr>
              <a:t>conce</a:t>
            </a:r>
            <a:r>
              <a:rPr sz="1000" spc="20" dirty="0">
                <a:solidFill>
                  <a:prstClr val="white"/>
                </a:solidFill>
                <a:latin typeface="Arial"/>
                <a:cs typeface="Arial"/>
              </a:rPr>
              <a:t>r</a:t>
            </a:r>
            <a:r>
              <a:rPr sz="1000" dirty="0">
                <a:solidFill>
                  <a:prstClr val="white"/>
                </a:solidFill>
                <a:latin typeface="Arial"/>
                <a:cs typeface="Arial"/>
              </a:rPr>
              <a:t>ns </a:t>
            </a:r>
            <a:r>
              <a:rPr sz="1000" spc="5" dirty="0">
                <a:solidFill>
                  <a:prstClr val="white"/>
                </a:solidFill>
                <a:latin typeface="Arial"/>
                <a:cs typeface="Arial"/>
              </a:rPr>
              <a:t>you</a:t>
            </a:r>
            <a:r>
              <a:rPr sz="1000" dirty="0">
                <a:solidFill>
                  <a:prstClr val="white"/>
                </a:solidFill>
                <a:latin typeface="Arial"/>
                <a:cs typeface="Arial"/>
              </a:rPr>
              <a:t> may </a:t>
            </a:r>
            <a:r>
              <a:rPr sz="1000" spc="-10" dirty="0">
                <a:solidFill>
                  <a:prstClr val="white"/>
                </a:solidFill>
                <a:latin typeface="Arial"/>
                <a:cs typeface="Arial"/>
              </a:rPr>
              <a:t>have.</a:t>
            </a:r>
            <a:endParaRPr sz="1000" dirty="0">
              <a:solidFill>
                <a:prstClr val="white"/>
              </a:solidFill>
              <a:latin typeface="Arial"/>
              <a:cs typeface="Arial"/>
            </a:endParaRPr>
          </a:p>
        </p:txBody>
      </p:sp>
      <p:sp>
        <p:nvSpPr>
          <p:cNvPr id="15" name="object 15"/>
          <p:cNvSpPr txBox="1"/>
          <p:nvPr/>
        </p:nvSpPr>
        <p:spPr>
          <a:xfrm>
            <a:off x="9098598" y="2691916"/>
            <a:ext cx="5120005" cy="320024"/>
          </a:xfrm>
          <a:prstGeom prst="rect">
            <a:avLst/>
          </a:prstGeom>
        </p:spPr>
        <p:txBody>
          <a:bodyPr vert="horz" wrap="square" lIns="0" tIns="0" rIns="0" bIns="0" rtlCol="0">
            <a:spAutoFit/>
          </a:bodyPr>
          <a:lstStyle/>
          <a:p>
            <a:pPr marL="61594" marR="5080" indent="-49530">
              <a:lnSpc>
                <a:spcPct val="108300"/>
              </a:lnSpc>
            </a:pPr>
            <a:r>
              <a:rPr lang="en-US" sz="1000" spc="50" dirty="0">
                <a:solidFill>
                  <a:prstClr val="white"/>
                </a:solidFill>
                <a:latin typeface="Arial"/>
                <a:cs typeface="Arial"/>
              </a:rPr>
              <a:t>O</a:t>
            </a:r>
            <a:r>
              <a:rPr sz="1000" spc="5" dirty="0" smtClean="0">
                <a:solidFill>
                  <a:prstClr val="white"/>
                </a:solidFill>
                <a:latin typeface="Arial"/>
                <a:cs typeface="Arial"/>
              </a:rPr>
              <a:t>nce</a:t>
            </a:r>
            <a:r>
              <a:rPr sz="1000" dirty="0" smtClean="0">
                <a:solidFill>
                  <a:prstClr val="white"/>
                </a:solidFill>
                <a:latin typeface="Arial"/>
                <a:cs typeface="Arial"/>
              </a:rPr>
              <a:t> </a:t>
            </a:r>
            <a:r>
              <a:rPr sz="1000" dirty="0">
                <a:solidFill>
                  <a:prstClr val="white"/>
                </a:solidFill>
                <a:latin typeface="Arial"/>
                <a:cs typeface="Arial"/>
              </a:rPr>
              <a:t>the </a:t>
            </a:r>
            <a:r>
              <a:rPr sz="1000" spc="-20" dirty="0">
                <a:solidFill>
                  <a:prstClr val="white"/>
                </a:solidFill>
                <a:latin typeface="Arial"/>
                <a:cs typeface="Arial"/>
              </a:rPr>
              <a:t>r</a:t>
            </a:r>
            <a:r>
              <a:rPr sz="1000" spc="10" dirty="0">
                <a:solidFill>
                  <a:prstClr val="white"/>
                </a:solidFill>
                <a:latin typeface="Arial"/>
                <a:cs typeface="Arial"/>
              </a:rPr>
              <a:t>oof</a:t>
            </a:r>
            <a:r>
              <a:rPr sz="1000" dirty="0">
                <a:solidFill>
                  <a:prstClr val="white"/>
                </a:solidFill>
                <a:latin typeface="Arial"/>
                <a:cs typeface="Arial"/>
              </a:rPr>
              <a:t> is finished </a:t>
            </a:r>
            <a:r>
              <a:rPr sz="1000" spc="5" dirty="0">
                <a:solidFill>
                  <a:prstClr val="white"/>
                </a:solidFill>
                <a:latin typeface="Arial"/>
                <a:cs typeface="Arial"/>
              </a:rPr>
              <a:t>workers</a:t>
            </a:r>
            <a:r>
              <a:rPr sz="1000" dirty="0">
                <a:solidFill>
                  <a:prstClr val="white"/>
                </a:solidFill>
                <a:latin typeface="Arial"/>
                <a:cs typeface="Arial"/>
              </a:rPr>
              <a:t> </a:t>
            </a:r>
            <a:r>
              <a:rPr sz="1000" spc="5" dirty="0">
                <a:solidFill>
                  <a:prstClr val="white"/>
                </a:solidFill>
                <a:latin typeface="Arial"/>
                <a:cs typeface="Arial"/>
              </a:rPr>
              <a:t>will</a:t>
            </a:r>
            <a:r>
              <a:rPr sz="1000" dirty="0">
                <a:solidFill>
                  <a:prstClr val="white"/>
                </a:solidFill>
                <a:latin typeface="Arial"/>
                <a:cs typeface="Arial"/>
              </a:rPr>
              <a:t> </a:t>
            </a:r>
            <a:r>
              <a:rPr sz="1000" spc="5" dirty="0">
                <a:solidFill>
                  <a:prstClr val="white"/>
                </a:solidFill>
                <a:latin typeface="Arial"/>
                <a:cs typeface="Arial"/>
              </a:rPr>
              <a:t>perform</a:t>
            </a:r>
            <a:r>
              <a:rPr sz="1000" dirty="0">
                <a:solidFill>
                  <a:prstClr val="white"/>
                </a:solidFill>
                <a:latin typeface="Arial"/>
                <a:cs typeface="Arial"/>
              </a:rPr>
              <a:t> </a:t>
            </a:r>
            <a:r>
              <a:rPr sz="1000" spc="-5" dirty="0">
                <a:solidFill>
                  <a:prstClr val="white"/>
                </a:solidFill>
                <a:latin typeface="Arial"/>
                <a:cs typeface="Arial"/>
              </a:rPr>
              <a:t>clean</a:t>
            </a:r>
            <a:r>
              <a:rPr sz="1000" dirty="0">
                <a:solidFill>
                  <a:prstClr val="white"/>
                </a:solidFill>
                <a:latin typeface="Arial"/>
                <a:cs typeface="Arial"/>
              </a:rPr>
              <a:t> </a:t>
            </a:r>
            <a:r>
              <a:rPr sz="1000" spc="15" dirty="0">
                <a:solidFill>
                  <a:prstClr val="white"/>
                </a:solidFill>
                <a:latin typeface="Arial"/>
                <a:cs typeface="Arial"/>
              </a:rPr>
              <a:t>up</a:t>
            </a:r>
            <a:r>
              <a:rPr sz="1000" spc="5" dirty="0">
                <a:solidFill>
                  <a:prstClr val="white"/>
                </a:solidFill>
                <a:latin typeface="Arial"/>
                <a:cs typeface="Arial"/>
              </a:rPr>
              <a:t> and</a:t>
            </a:r>
            <a:r>
              <a:rPr sz="1000" dirty="0">
                <a:solidFill>
                  <a:prstClr val="white"/>
                </a:solidFill>
                <a:latin typeface="Arial"/>
                <a:cs typeface="Arial"/>
              </a:rPr>
              <a:t> your </a:t>
            </a:r>
            <a:r>
              <a:rPr sz="1000" spc="5" dirty="0">
                <a:solidFill>
                  <a:prstClr val="white"/>
                </a:solidFill>
                <a:latin typeface="Arial"/>
                <a:cs typeface="Arial"/>
              </a:rPr>
              <a:t>Construction</a:t>
            </a:r>
            <a:r>
              <a:rPr sz="1000" dirty="0">
                <a:solidFill>
                  <a:prstClr val="white"/>
                </a:solidFill>
                <a:latin typeface="Arial"/>
                <a:cs typeface="Arial"/>
              </a:rPr>
              <a:t> Consultant </a:t>
            </a:r>
            <a:r>
              <a:rPr sz="1000" spc="5" dirty="0">
                <a:solidFill>
                  <a:prstClr val="white"/>
                </a:solidFill>
                <a:latin typeface="Arial"/>
                <a:cs typeface="Arial"/>
              </a:rPr>
              <a:t>will</a:t>
            </a:r>
            <a:r>
              <a:rPr sz="1000" dirty="0">
                <a:solidFill>
                  <a:prstClr val="white"/>
                </a:solidFill>
                <a:latin typeface="Arial"/>
                <a:cs typeface="Arial"/>
              </a:rPr>
              <a:t> </a:t>
            </a:r>
            <a:r>
              <a:rPr sz="1000" spc="5" dirty="0">
                <a:solidFill>
                  <a:prstClr val="white"/>
                </a:solidFill>
                <a:latin typeface="Arial"/>
                <a:cs typeface="Arial"/>
              </a:rPr>
              <a:t>perform</a:t>
            </a:r>
            <a:r>
              <a:rPr sz="1000" dirty="0">
                <a:solidFill>
                  <a:prstClr val="white"/>
                </a:solidFill>
                <a:latin typeface="Arial"/>
                <a:cs typeface="Arial"/>
              </a:rPr>
              <a:t> </a:t>
            </a:r>
            <a:r>
              <a:rPr sz="1000" spc="-15" dirty="0" smtClean="0">
                <a:solidFill>
                  <a:prstClr val="white"/>
                </a:solidFill>
                <a:latin typeface="Arial"/>
                <a:cs typeface="Arial"/>
              </a:rPr>
              <a:t>a</a:t>
            </a:r>
            <a:r>
              <a:rPr lang="en-US" sz="1000" spc="-15" dirty="0" smtClean="0">
                <a:solidFill>
                  <a:prstClr val="white"/>
                </a:solidFill>
                <a:latin typeface="Arial"/>
                <a:cs typeface="Arial"/>
              </a:rPr>
              <a:t> final </a:t>
            </a:r>
            <a:r>
              <a:rPr sz="1000" spc="5" dirty="0" smtClean="0">
                <a:solidFill>
                  <a:prstClr val="white"/>
                </a:solidFill>
                <a:latin typeface="Arial"/>
                <a:cs typeface="Arial"/>
              </a:rPr>
              <a:t>inspection</a:t>
            </a:r>
            <a:r>
              <a:rPr lang="en-US" sz="1000" spc="5" dirty="0" smtClean="0">
                <a:solidFill>
                  <a:prstClr val="white"/>
                </a:solidFill>
                <a:latin typeface="Arial"/>
                <a:cs typeface="Arial"/>
              </a:rPr>
              <a:t> and </a:t>
            </a:r>
            <a:r>
              <a:rPr sz="1000" dirty="0" smtClean="0">
                <a:solidFill>
                  <a:prstClr val="white"/>
                </a:solidFill>
                <a:latin typeface="Arial"/>
                <a:cs typeface="Arial"/>
              </a:rPr>
              <a:t>collect </a:t>
            </a:r>
            <a:r>
              <a:rPr sz="1000" spc="5" dirty="0">
                <a:solidFill>
                  <a:prstClr val="white"/>
                </a:solidFill>
                <a:latin typeface="Arial"/>
                <a:cs typeface="Arial"/>
              </a:rPr>
              <a:t>the</a:t>
            </a:r>
            <a:r>
              <a:rPr sz="1000" dirty="0">
                <a:solidFill>
                  <a:prstClr val="white"/>
                </a:solidFill>
                <a:latin typeface="Arial"/>
                <a:cs typeface="Arial"/>
              </a:rPr>
              <a:t> deductible immediately </a:t>
            </a:r>
            <a:r>
              <a:rPr sz="1000" spc="-15" dirty="0">
                <a:solidFill>
                  <a:prstClr val="white"/>
                </a:solidFill>
                <a:latin typeface="Arial"/>
                <a:cs typeface="Arial"/>
              </a:rPr>
              <a:t>upon</a:t>
            </a:r>
            <a:r>
              <a:rPr sz="1000" dirty="0">
                <a:solidFill>
                  <a:prstClr val="white"/>
                </a:solidFill>
                <a:latin typeface="Arial"/>
                <a:cs typeface="Arial"/>
              </a:rPr>
              <a:t> </a:t>
            </a:r>
            <a:r>
              <a:rPr sz="1000" spc="-20" dirty="0">
                <a:solidFill>
                  <a:prstClr val="white"/>
                </a:solidFill>
                <a:latin typeface="Arial"/>
                <a:cs typeface="Arial"/>
              </a:rPr>
              <a:t>your</a:t>
            </a:r>
            <a:r>
              <a:rPr sz="1000" dirty="0">
                <a:solidFill>
                  <a:prstClr val="white"/>
                </a:solidFill>
                <a:latin typeface="Arial"/>
                <a:cs typeface="Arial"/>
              </a:rPr>
              <a:t> app</a:t>
            </a:r>
            <a:r>
              <a:rPr sz="1000" spc="-20" dirty="0">
                <a:solidFill>
                  <a:prstClr val="white"/>
                </a:solidFill>
                <a:latin typeface="Arial"/>
                <a:cs typeface="Arial"/>
              </a:rPr>
              <a:t>r</a:t>
            </a:r>
            <a:r>
              <a:rPr sz="1000" spc="-10" dirty="0">
                <a:solidFill>
                  <a:prstClr val="white"/>
                </a:solidFill>
                <a:latin typeface="Arial"/>
                <a:cs typeface="Arial"/>
              </a:rPr>
              <a:t>oval.</a:t>
            </a:r>
            <a:endParaRPr sz="1000" dirty="0">
              <a:solidFill>
                <a:prstClr val="white"/>
              </a:solidFill>
              <a:latin typeface="Arial"/>
              <a:cs typeface="Arial"/>
            </a:endParaRPr>
          </a:p>
        </p:txBody>
      </p:sp>
      <p:sp>
        <p:nvSpPr>
          <p:cNvPr id="16" name="object 16"/>
          <p:cNvSpPr txBox="1"/>
          <p:nvPr/>
        </p:nvSpPr>
        <p:spPr>
          <a:xfrm>
            <a:off x="9131300" y="3301906"/>
            <a:ext cx="5054600" cy="664797"/>
          </a:xfrm>
          <a:prstGeom prst="rect">
            <a:avLst/>
          </a:prstGeom>
        </p:spPr>
        <p:txBody>
          <a:bodyPr vert="horz" wrap="square" lIns="0" tIns="0" rIns="0" bIns="0" rtlCol="0">
            <a:spAutoFit/>
          </a:bodyPr>
          <a:lstStyle/>
          <a:p>
            <a:pPr marL="12700" marR="5080">
              <a:lnSpc>
                <a:spcPct val="108300"/>
              </a:lnSpc>
            </a:pPr>
            <a:r>
              <a:rPr sz="1000" spc="-80" dirty="0">
                <a:solidFill>
                  <a:prstClr val="white"/>
                </a:solidFill>
                <a:latin typeface="Arial"/>
                <a:cs typeface="Arial"/>
              </a:rPr>
              <a:t>W</a:t>
            </a:r>
            <a:r>
              <a:rPr sz="1000" spc="-25" dirty="0">
                <a:solidFill>
                  <a:prstClr val="white"/>
                </a:solidFill>
                <a:latin typeface="Arial"/>
                <a:cs typeface="Arial"/>
              </a:rPr>
              <a:t>e</a:t>
            </a:r>
            <a:r>
              <a:rPr sz="1000" dirty="0">
                <a:solidFill>
                  <a:prstClr val="white"/>
                </a:solidFill>
                <a:latin typeface="Arial"/>
                <a:cs typeface="Arial"/>
              </a:rPr>
              <a:t> take </a:t>
            </a:r>
            <a:r>
              <a:rPr sz="1000" spc="-10" dirty="0">
                <a:solidFill>
                  <a:prstClr val="white"/>
                </a:solidFill>
                <a:latin typeface="Arial"/>
                <a:cs typeface="Arial"/>
              </a:rPr>
              <a:t>all</a:t>
            </a:r>
            <a:r>
              <a:rPr sz="1000" dirty="0">
                <a:solidFill>
                  <a:prstClr val="white"/>
                </a:solidFill>
                <a:latin typeface="Arial"/>
                <a:cs typeface="Arial"/>
              </a:rPr>
              <a:t> the </a:t>
            </a:r>
            <a:r>
              <a:rPr sz="1000" spc="20" dirty="0">
                <a:solidFill>
                  <a:prstClr val="white"/>
                </a:solidFill>
                <a:latin typeface="Arial"/>
                <a:cs typeface="Arial"/>
              </a:rPr>
              <a:t>p</a:t>
            </a:r>
            <a:r>
              <a:rPr sz="1000" spc="-10" dirty="0">
                <a:solidFill>
                  <a:prstClr val="white"/>
                </a:solidFill>
                <a:latin typeface="Arial"/>
                <a:cs typeface="Arial"/>
              </a:rPr>
              <a:t>r</a:t>
            </a:r>
            <a:r>
              <a:rPr sz="1000" spc="5" dirty="0">
                <a:solidFill>
                  <a:prstClr val="white"/>
                </a:solidFill>
                <a:latin typeface="Arial"/>
                <a:cs typeface="Arial"/>
              </a:rPr>
              <a:t>oper</a:t>
            </a:r>
            <a:r>
              <a:rPr sz="1000" dirty="0">
                <a:solidFill>
                  <a:prstClr val="white"/>
                </a:solidFill>
                <a:latin typeface="Arial"/>
                <a:cs typeface="Arial"/>
              </a:rPr>
              <a:t> safety </a:t>
            </a:r>
            <a:r>
              <a:rPr sz="1000" spc="-10" dirty="0">
                <a:solidFill>
                  <a:prstClr val="white"/>
                </a:solidFill>
                <a:latin typeface="Arial"/>
                <a:cs typeface="Arial"/>
              </a:rPr>
              <a:t>measu</a:t>
            </a:r>
            <a:r>
              <a:rPr sz="1000" spc="-25" dirty="0">
                <a:solidFill>
                  <a:prstClr val="white"/>
                </a:solidFill>
                <a:latin typeface="Arial"/>
                <a:cs typeface="Arial"/>
              </a:rPr>
              <a:t>r</a:t>
            </a:r>
            <a:r>
              <a:rPr sz="1000" spc="-15" dirty="0">
                <a:solidFill>
                  <a:prstClr val="white"/>
                </a:solidFill>
                <a:latin typeface="Arial"/>
                <a:cs typeface="Arial"/>
              </a:rPr>
              <a:t>es</a:t>
            </a:r>
            <a:r>
              <a:rPr sz="1000" dirty="0">
                <a:solidFill>
                  <a:prstClr val="white"/>
                </a:solidFill>
                <a:latin typeface="Arial"/>
                <a:cs typeface="Arial"/>
              </a:rPr>
              <a:t> </a:t>
            </a:r>
            <a:r>
              <a:rPr sz="1000" spc="25" dirty="0">
                <a:solidFill>
                  <a:prstClr val="white"/>
                </a:solidFill>
                <a:latin typeface="Arial"/>
                <a:cs typeface="Arial"/>
              </a:rPr>
              <a:t>to</a:t>
            </a:r>
            <a:r>
              <a:rPr sz="1000" dirty="0">
                <a:solidFill>
                  <a:prstClr val="white"/>
                </a:solidFill>
                <a:latin typeface="Arial"/>
                <a:cs typeface="Arial"/>
              </a:rPr>
              <a:t> </a:t>
            </a:r>
            <a:r>
              <a:rPr sz="1000" spc="-10" dirty="0">
                <a:solidFill>
                  <a:prstClr val="white"/>
                </a:solidFill>
                <a:latin typeface="Arial"/>
                <a:cs typeface="Arial"/>
              </a:rPr>
              <a:t>ensu</a:t>
            </a:r>
            <a:r>
              <a:rPr sz="1000" spc="-25" dirty="0">
                <a:solidFill>
                  <a:prstClr val="white"/>
                </a:solidFill>
                <a:latin typeface="Arial"/>
                <a:cs typeface="Arial"/>
              </a:rPr>
              <a:t>re</a:t>
            </a:r>
            <a:r>
              <a:rPr sz="1000" dirty="0">
                <a:solidFill>
                  <a:prstClr val="white"/>
                </a:solidFill>
                <a:latin typeface="Arial"/>
                <a:cs typeface="Arial"/>
              </a:rPr>
              <a:t> </a:t>
            </a:r>
            <a:r>
              <a:rPr sz="1000" spc="10" dirty="0">
                <a:solidFill>
                  <a:prstClr val="white"/>
                </a:solidFill>
                <a:latin typeface="Arial"/>
                <a:cs typeface="Arial"/>
              </a:rPr>
              <a:t>that</a:t>
            </a:r>
            <a:r>
              <a:rPr sz="1000" dirty="0">
                <a:solidFill>
                  <a:prstClr val="white"/>
                </a:solidFill>
                <a:latin typeface="Arial"/>
                <a:cs typeface="Arial"/>
              </a:rPr>
              <a:t> your home </a:t>
            </a:r>
            <a:r>
              <a:rPr sz="1000" spc="5" dirty="0">
                <a:solidFill>
                  <a:prstClr val="white"/>
                </a:solidFill>
                <a:latin typeface="Arial"/>
                <a:cs typeface="Arial"/>
              </a:rPr>
              <a:t>and</a:t>
            </a:r>
            <a:r>
              <a:rPr sz="1000" dirty="0">
                <a:solidFill>
                  <a:prstClr val="white"/>
                </a:solidFill>
                <a:latin typeface="Arial"/>
                <a:cs typeface="Arial"/>
              </a:rPr>
              <a:t> </a:t>
            </a:r>
            <a:r>
              <a:rPr sz="1000" spc="20" dirty="0">
                <a:solidFill>
                  <a:prstClr val="white"/>
                </a:solidFill>
                <a:latin typeface="Arial"/>
                <a:cs typeface="Arial"/>
              </a:rPr>
              <a:t>p</a:t>
            </a:r>
            <a:r>
              <a:rPr sz="1000" spc="-10" dirty="0">
                <a:solidFill>
                  <a:prstClr val="white"/>
                </a:solidFill>
                <a:latin typeface="Arial"/>
                <a:cs typeface="Arial"/>
              </a:rPr>
              <a:t>r</a:t>
            </a:r>
            <a:r>
              <a:rPr sz="1000" spc="5" dirty="0">
                <a:solidFill>
                  <a:prstClr val="white"/>
                </a:solidFill>
                <a:latin typeface="Arial"/>
                <a:cs typeface="Arial"/>
              </a:rPr>
              <a:t>operty</a:t>
            </a:r>
            <a:r>
              <a:rPr sz="1000" dirty="0">
                <a:solidFill>
                  <a:prstClr val="white"/>
                </a:solidFill>
                <a:latin typeface="Arial"/>
                <a:cs typeface="Arial"/>
              </a:rPr>
              <a:t> </a:t>
            </a:r>
            <a:r>
              <a:rPr sz="1000" spc="-20" dirty="0">
                <a:solidFill>
                  <a:prstClr val="white"/>
                </a:solidFill>
                <a:latin typeface="Arial"/>
                <a:cs typeface="Arial"/>
              </a:rPr>
              <a:t>a</a:t>
            </a:r>
            <a:r>
              <a:rPr sz="1000" spc="-30" dirty="0">
                <a:solidFill>
                  <a:prstClr val="white"/>
                </a:solidFill>
                <a:latin typeface="Arial"/>
                <a:cs typeface="Arial"/>
              </a:rPr>
              <a:t>r</a:t>
            </a:r>
            <a:r>
              <a:rPr sz="1000" spc="-25" dirty="0">
                <a:solidFill>
                  <a:prstClr val="white"/>
                </a:solidFill>
                <a:latin typeface="Arial"/>
                <a:cs typeface="Arial"/>
              </a:rPr>
              <a:t>e</a:t>
            </a:r>
            <a:r>
              <a:rPr sz="1000" spc="-15" dirty="0">
                <a:solidFill>
                  <a:prstClr val="white"/>
                </a:solidFill>
                <a:latin typeface="Arial"/>
                <a:cs typeface="Arial"/>
              </a:rPr>
              <a:t> </a:t>
            </a:r>
            <a:r>
              <a:rPr sz="1000" spc="20" dirty="0">
                <a:solidFill>
                  <a:prstClr val="white"/>
                </a:solidFill>
                <a:latin typeface="Arial"/>
                <a:cs typeface="Arial"/>
              </a:rPr>
              <a:t>p</a:t>
            </a:r>
            <a:r>
              <a:rPr sz="1000" spc="-10" dirty="0">
                <a:solidFill>
                  <a:prstClr val="white"/>
                </a:solidFill>
                <a:latin typeface="Arial"/>
                <a:cs typeface="Arial"/>
              </a:rPr>
              <a:t>r</a:t>
            </a:r>
            <a:r>
              <a:rPr sz="1000" spc="10" dirty="0">
                <a:solidFill>
                  <a:prstClr val="white"/>
                </a:solidFill>
                <a:latin typeface="Arial"/>
                <a:cs typeface="Arial"/>
              </a:rPr>
              <a:t>otected</a:t>
            </a:r>
            <a:r>
              <a:rPr sz="1000" dirty="0">
                <a:solidFill>
                  <a:prstClr val="white"/>
                </a:solidFill>
                <a:latin typeface="Arial"/>
                <a:cs typeface="Arial"/>
              </a:rPr>
              <a:t> </a:t>
            </a:r>
            <a:r>
              <a:rPr sz="1000" spc="5" dirty="0">
                <a:solidFill>
                  <a:prstClr val="white"/>
                </a:solidFill>
                <a:latin typeface="Arial"/>
                <a:cs typeface="Arial"/>
              </a:rPr>
              <a:t>and</a:t>
            </a:r>
            <a:r>
              <a:rPr sz="1000" dirty="0">
                <a:solidFill>
                  <a:prstClr val="white"/>
                </a:solidFill>
                <a:latin typeface="Arial"/>
                <a:cs typeface="Arial"/>
              </a:rPr>
              <a:t> </a:t>
            </a:r>
            <a:r>
              <a:rPr sz="1000" spc="-20" dirty="0">
                <a:solidFill>
                  <a:prstClr val="white"/>
                </a:solidFill>
                <a:latin typeface="Arial"/>
                <a:cs typeface="Arial"/>
              </a:rPr>
              <a:t>r</a:t>
            </a:r>
            <a:r>
              <a:rPr sz="1000" spc="10" dirty="0">
                <a:solidFill>
                  <a:prstClr val="white"/>
                </a:solidFill>
                <a:latin typeface="Arial"/>
                <a:cs typeface="Arial"/>
              </a:rPr>
              <a:t>espected</a:t>
            </a:r>
            <a:r>
              <a:rPr sz="1000" dirty="0">
                <a:solidFill>
                  <a:prstClr val="white"/>
                </a:solidFill>
                <a:latin typeface="Arial"/>
                <a:cs typeface="Arial"/>
              </a:rPr>
              <a:t> </a:t>
            </a:r>
            <a:r>
              <a:rPr sz="1000" spc="10" dirty="0">
                <a:solidFill>
                  <a:prstClr val="white"/>
                </a:solidFill>
                <a:latin typeface="Arial"/>
                <a:cs typeface="Arial"/>
              </a:rPr>
              <a:t>th</a:t>
            </a:r>
            <a:r>
              <a:rPr sz="1000" spc="-10" dirty="0">
                <a:solidFill>
                  <a:prstClr val="white"/>
                </a:solidFill>
                <a:latin typeface="Arial"/>
                <a:cs typeface="Arial"/>
              </a:rPr>
              <a:t>r</a:t>
            </a:r>
            <a:r>
              <a:rPr sz="1000" spc="10" dirty="0">
                <a:solidFill>
                  <a:prstClr val="white"/>
                </a:solidFill>
                <a:latin typeface="Arial"/>
                <a:cs typeface="Arial"/>
              </a:rPr>
              <a:t>oughout</a:t>
            </a:r>
            <a:r>
              <a:rPr sz="1000" dirty="0">
                <a:solidFill>
                  <a:prstClr val="white"/>
                </a:solidFill>
                <a:latin typeface="Arial"/>
                <a:cs typeface="Arial"/>
              </a:rPr>
              <a:t> </a:t>
            </a:r>
            <a:r>
              <a:rPr sz="1000" spc="10" dirty="0">
                <a:solidFill>
                  <a:prstClr val="white"/>
                </a:solidFill>
                <a:latin typeface="Arial"/>
                <a:cs typeface="Arial"/>
              </a:rPr>
              <a:t>construction,</a:t>
            </a:r>
            <a:r>
              <a:rPr sz="1000" dirty="0">
                <a:solidFill>
                  <a:prstClr val="white"/>
                </a:solidFill>
                <a:latin typeface="Arial"/>
                <a:cs typeface="Arial"/>
              </a:rPr>
              <a:t> </a:t>
            </a:r>
            <a:r>
              <a:rPr sz="1000" spc="5" dirty="0">
                <a:solidFill>
                  <a:prstClr val="white"/>
                </a:solidFill>
                <a:latin typeface="Arial"/>
                <a:cs typeface="Arial"/>
              </a:rPr>
              <a:t>and</a:t>
            </a:r>
            <a:r>
              <a:rPr sz="1000" dirty="0">
                <a:solidFill>
                  <a:prstClr val="white"/>
                </a:solidFill>
                <a:latin typeface="Arial"/>
                <a:cs typeface="Arial"/>
              </a:rPr>
              <a:t> </a:t>
            </a:r>
            <a:r>
              <a:rPr sz="1000" spc="5" dirty="0">
                <a:solidFill>
                  <a:prstClr val="white"/>
                </a:solidFill>
                <a:latin typeface="Arial"/>
                <a:cs typeface="Arial"/>
              </a:rPr>
              <a:t>we</a:t>
            </a:r>
            <a:r>
              <a:rPr sz="1000" dirty="0">
                <a:solidFill>
                  <a:prstClr val="white"/>
                </a:solidFill>
                <a:latin typeface="Arial"/>
                <a:cs typeface="Arial"/>
              </a:rPr>
              <a:t> take </a:t>
            </a:r>
            <a:r>
              <a:rPr sz="1000" spc="5" dirty="0">
                <a:solidFill>
                  <a:prstClr val="white"/>
                </a:solidFill>
                <a:latin typeface="Arial"/>
                <a:cs typeface="Arial"/>
              </a:rPr>
              <a:t>pride</a:t>
            </a:r>
            <a:r>
              <a:rPr sz="1000" dirty="0">
                <a:solidFill>
                  <a:prstClr val="white"/>
                </a:solidFill>
                <a:latin typeface="Arial"/>
                <a:cs typeface="Arial"/>
              </a:rPr>
              <a:t> in pleasing our </a:t>
            </a:r>
            <a:r>
              <a:rPr sz="1000" spc="10" dirty="0">
                <a:solidFill>
                  <a:prstClr val="white"/>
                </a:solidFill>
                <a:latin typeface="Arial"/>
                <a:cs typeface="Arial"/>
              </a:rPr>
              <a:t>customers</a:t>
            </a:r>
            <a:r>
              <a:rPr sz="1000" dirty="0">
                <a:solidFill>
                  <a:prstClr val="white"/>
                </a:solidFill>
                <a:latin typeface="Arial"/>
                <a:cs typeface="Arial"/>
              </a:rPr>
              <a:t> </a:t>
            </a:r>
            <a:r>
              <a:rPr sz="1000" spc="5" dirty="0">
                <a:solidFill>
                  <a:prstClr val="white"/>
                </a:solidFill>
                <a:latin typeface="Arial"/>
                <a:cs typeface="Arial"/>
              </a:rPr>
              <a:t>and</a:t>
            </a:r>
            <a:r>
              <a:rPr sz="1000" dirty="0">
                <a:solidFill>
                  <a:prstClr val="white"/>
                </a:solidFill>
                <a:latin typeface="Arial"/>
                <a:cs typeface="Arial"/>
              </a:rPr>
              <a:t> </a:t>
            </a:r>
            <a:r>
              <a:rPr sz="1000" spc="-20" dirty="0">
                <a:solidFill>
                  <a:prstClr val="white"/>
                </a:solidFill>
                <a:latin typeface="Arial"/>
                <a:cs typeface="Arial"/>
              </a:rPr>
              <a:t>r</a:t>
            </a:r>
            <a:r>
              <a:rPr sz="1000" dirty="0">
                <a:solidFill>
                  <a:prstClr val="white"/>
                </a:solidFill>
                <a:latin typeface="Arial"/>
                <a:cs typeface="Arial"/>
              </a:rPr>
              <a:t>estoring homes </a:t>
            </a:r>
            <a:r>
              <a:rPr sz="1000" spc="25" dirty="0">
                <a:solidFill>
                  <a:prstClr val="white"/>
                </a:solidFill>
                <a:latin typeface="Arial"/>
                <a:cs typeface="Arial"/>
              </a:rPr>
              <a:t>to</a:t>
            </a:r>
            <a:r>
              <a:rPr sz="1000" dirty="0">
                <a:solidFill>
                  <a:prstClr val="white"/>
                </a:solidFill>
                <a:latin typeface="Arial"/>
                <a:cs typeface="Arial"/>
              </a:rPr>
              <a:t> </a:t>
            </a:r>
            <a:r>
              <a:rPr sz="1000" spc="5" dirty="0">
                <a:solidFill>
                  <a:prstClr val="white"/>
                </a:solidFill>
                <a:latin typeface="Arial"/>
                <a:cs typeface="Arial"/>
              </a:rPr>
              <a:t>like-newcondition</a:t>
            </a:r>
            <a:r>
              <a:rPr sz="1000" dirty="0">
                <a:solidFill>
                  <a:prstClr val="white"/>
                </a:solidFill>
                <a:latin typeface="Arial"/>
                <a:cs typeface="Arial"/>
              </a:rPr>
              <a:t> </a:t>
            </a:r>
            <a:r>
              <a:rPr sz="1000" spc="-25" dirty="0">
                <a:solidFill>
                  <a:prstClr val="white"/>
                </a:solidFill>
                <a:latin typeface="Arial"/>
                <a:cs typeface="Arial"/>
              </a:rPr>
              <a:t>(or</a:t>
            </a:r>
            <a:r>
              <a:rPr sz="1000" dirty="0">
                <a:solidFill>
                  <a:prstClr val="white"/>
                </a:solidFill>
                <a:latin typeface="Arial"/>
                <a:cs typeface="Arial"/>
              </a:rPr>
              <a:t> </a:t>
            </a:r>
            <a:r>
              <a:rPr sz="1000" spc="-5" dirty="0">
                <a:solidFill>
                  <a:prstClr val="white"/>
                </a:solidFill>
                <a:latin typeface="Arial"/>
                <a:cs typeface="Arial"/>
              </a:rPr>
              <a:t>better).</a:t>
            </a:r>
            <a:r>
              <a:rPr sz="1000" dirty="0">
                <a:solidFill>
                  <a:prstClr val="white"/>
                </a:solidFill>
                <a:latin typeface="Arial"/>
                <a:cs typeface="Arial"/>
              </a:rPr>
              <a:t> </a:t>
            </a:r>
            <a:r>
              <a:rPr sz="1000" spc="-80" dirty="0">
                <a:solidFill>
                  <a:prstClr val="white"/>
                </a:solidFill>
                <a:latin typeface="Arial"/>
                <a:cs typeface="Arial"/>
              </a:rPr>
              <a:t>W</a:t>
            </a:r>
            <a:r>
              <a:rPr sz="1000" spc="-25" dirty="0">
                <a:solidFill>
                  <a:prstClr val="white"/>
                </a:solidFill>
                <a:latin typeface="Arial"/>
                <a:cs typeface="Arial"/>
              </a:rPr>
              <a:t>e</a:t>
            </a:r>
            <a:r>
              <a:rPr sz="1000" dirty="0">
                <a:solidFill>
                  <a:prstClr val="white"/>
                </a:solidFill>
                <a:latin typeface="Arial"/>
                <a:cs typeface="Arial"/>
              </a:rPr>
              <a:t> </a:t>
            </a:r>
            <a:r>
              <a:rPr sz="1000" spc="-20" dirty="0">
                <a:solidFill>
                  <a:prstClr val="white"/>
                </a:solidFill>
                <a:latin typeface="Arial"/>
                <a:cs typeface="Arial"/>
              </a:rPr>
              <a:t>a</a:t>
            </a:r>
            <a:r>
              <a:rPr sz="1000" spc="-30" dirty="0">
                <a:solidFill>
                  <a:prstClr val="white"/>
                </a:solidFill>
                <a:latin typeface="Arial"/>
                <a:cs typeface="Arial"/>
              </a:rPr>
              <a:t>r</a:t>
            </a:r>
            <a:r>
              <a:rPr sz="1000" spc="-25" dirty="0">
                <a:solidFill>
                  <a:prstClr val="white"/>
                </a:solidFill>
                <a:latin typeface="Arial"/>
                <a:cs typeface="Arial"/>
              </a:rPr>
              <a:t>e</a:t>
            </a:r>
            <a:r>
              <a:rPr sz="1000" dirty="0">
                <a:solidFill>
                  <a:prstClr val="white"/>
                </a:solidFill>
                <a:latin typeface="Arial"/>
                <a:cs typeface="Arial"/>
              </a:rPr>
              <a:t> fully </a:t>
            </a:r>
            <a:r>
              <a:rPr sz="1000" spc="20" dirty="0">
                <a:solidFill>
                  <a:prstClr val="white"/>
                </a:solidFill>
                <a:latin typeface="Arial"/>
                <a:cs typeface="Arial"/>
              </a:rPr>
              <a:t>p</a:t>
            </a:r>
            <a:r>
              <a:rPr sz="1000" spc="-10" dirty="0">
                <a:solidFill>
                  <a:prstClr val="white"/>
                </a:solidFill>
                <a:latin typeface="Arial"/>
                <a:cs typeface="Arial"/>
              </a:rPr>
              <a:t>repa</a:t>
            </a:r>
            <a:r>
              <a:rPr sz="1000" spc="-25" dirty="0">
                <a:solidFill>
                  <a:prstClr val="white"/>
                </a:solidFill>
                <a:latin typeface="Arial"/>
                <a:cs typeface="Arial"/>
              </a:rPr>
              <a:t>r</a:t>
            </a:r>
            <a:r>
              <a:rPr sz="1000" spc="5" dirty="0">
                <a:solidFill>
                  <a:prstClr val="white"/>
                </a:solidFill>
                <a:latin typeface="Arial"/>
                <a:cs typeface="Arial"/>
              </a:rPr>
              <a:t>ed</a:t>
            </a:r>
            <a:r>
              <a:rPr sz="1000" dirty="0">
                <a:solidFill>
                  <a:prstClr val="white"/>
                </a:solidFill>
                <a:latin typeface="Arial"/>
                <a:cs typeface="Arial"/>
              </a:rPr>
              <a:t> </a:t>
            </a:r>
            <a:r>
              <a:rPr sz="1000" spc="10" dirty="0">
                <a:solidFill>
                  <a:prstClr val="white"/>
                </a:solidFill>
                <a:latin typeface="Arial"/>
                <a:cs typeface="Arial"/>
              </a:rPr>
              <a:t>for</a:t>
            </a:r>
            <a:r>
              <a:rPr sz="1000" spc="5" dirty="0">
                <a:solidFill>
                  <a:prstClr val="white"/>
                </a:solidFill>
                <a:latin typeface="Arial"/>
                <a:cs typeface="Arial"/>
              </a:rPr>
              <a:t> </a:t>
            </a:r>
            <a:r>
              <a:rPr sz="1000" spc="-15" dirty="0">
                <a:solidFill>
                  <a:prstClr val="white"/>
                </a:solidFill>
                <a:latin typeface="Arial"/>
                <a:cs typeface="Arial"/>
              </a:rPr>
              <a:t>any</a:t>
            </a:r>
            <a:r>
              <a:rPr sz="1000" dirty="0">
                <a:solidFill>
                  <a:prstClr val="white"/>
                </a:solidFill>
                <a:latin typeface="Arial"/>
                <a:cs typeface="Arial"/>
              </a:rPr>
              <a:t> situation </a:t>
            </a:r>
            <a:r>
              <a:rPr sz="1000" spc="5" dirty="0">
                <a:solidFill>
                  <a:prstClr val="white"/>
                </a:solidFill>
                <a:latin typeface="Arial"/>
                <a:cs typeface="Arial"/>
              </a:rPr>
              <a:t>and</a:t>
            </a:r>
            <a:r>
              <a:rPr sz="1000" dirty="0">
                <a:solidFill>
                  <a:prstClr val="white"/>
                </a:solidFill>
                <a:latin typeface="Arial"/>
                <a:cs typeface="Arial"/>
              </a:rPr>
              <a:t> glad </a:t>
            </a:r>
            <a:r>
              <a:rPr sz="1000" spc="25" dirty="0">
                <a:solidFill>
                  <a:prstClr val="white"/>
                </a:solidFill>
                <a:latin typeface="Arial"/>
                <a:cs typeface="Arial"/>
              </a:rPr>
              <a:t>to</a:t>
            </a:r>
            <a:r>
              <a:rPr sz="1000" dirty="0">
                <a:solidFill>
                  <a:prstClr val="white"/>
                </a:solidFill>
                <a:latin typeface="Arial"/>
                <a:cs typeface="Arial"/>
              </a:rPr>
              <a:t> </a:t>
            </a:r>
            <a:r>
              <a:rPr sz="1000" spc="-15" dirty="0">
                <a:solidFill>
                  <a:prstClr val="white"/>
                </a:solidFill>
                <a:latin typeface="Arial"/>
                <a:cs typeface="Arial"/>
              </a:rPr>
              <a:t>have</a:t>
            </a:r>
            <a:r>
              <a:rPr sz="1000" dirty="0">
                <a:solidFill>
                  <a:prstClr val="white"/>
                </a:solidFill>
                <a:latin typeface="Arial"/>
                <a:cs typeface="Arial"/>
              </a:rPr>
              <a:t> your business.</a:t>
            </a:r>
          </a:p>
        </p:txBody>
      </p:sp>
      <p:sp>
        <p:nvSpPr>
          <p:cNvPr id="17" name="object 17"/>
          <p:cNvSpPr txBox="1"/>
          <p:nvPr/>
        </p:nvSpPr>
        <p:spPr>
          <a:xfrm>
            <a:off x="9138286" y="4275132"/>
            <a:ext cx="5160010" cy="851515"/>
          </a:xfrm>
          <a:prstGeom prst="rect">
            <a:avLst/>
          </a:prstGeom>
        </p:spPr>
        <p:txBody>
          <a:bodyPr vert="horz" wrap="square" lIns="0" tIns="0" rIns="0" bIns="0" rtlCol="0">
            <a:spAutoFit/>
          </a:bodyPr>
          <a:lstStyle/>
          <a:p>
            <a:pPr marL="12700"/>
            <a:r>
              <a:rPr sz="1200" b="1" dirty="0">
                <a:solidFill>
                  <a:srgbClr val="EC5C13"/>
                </a:solidFill>
                <a:latin typeface="Arial"/>
                <a:cs typeface="Arial"/>
              </a:rPr>
              <a:t>Step </a:t>
            </a:r>
            <a:r>
              <a:rPr sz="1200" b="1" spc="-40" dirty="0">
                <a:solidFill>
                  <a:srgbClr val="EC5C13"/>
                </a:solidFill>
                <a:latin typeface="Arial"/>
                <a:cs typeface="Arial"/>
              </a:rPr>
              <a:t>7: </a:t>
            </a:r>
            <a:r>
              <a:rPr sz="1200" b="1" spc="-20" dirty="0">
                <a:solidFill>
                  <a:srgbClr val="EC5C13"/>
                </a:solidFill>
                <a:latin typeface="Arial"/>
                <a:cs typeface="Arial"/>
              </a:rPr>
              <a:t>Final </a:t>
            </a:r>
            <a:r>
              <a:rPr sz="1200" b="1" spc="-10" dirty="0">
                <a:solidFill>
                  <a:srgbClr val="EC5C13"/>
                </a:solidFill>
                <a:latin typeface="Arial"/>
                <a:cs typeface="Arial"/>
              </a:rPr>
              <a:t>Invoice and </a:t>
            </a:r>
            <a:r>
              <a:rPr sz="1200" b="1" spc="-20" dirty="0">
                <a:solidFill>
                  <a:srgbClr val="EC5C13"/>
                </a:solidFill>
                <a:latin typeface="Arial"/>
                <a:cs typeface="Arial"/>
              </a:rPr>
              <a:t>Final </a:t>
            </a:r>
            <a:r>
              <a:rPr sz="1200" b="1" spc="-10" dirty="0">
                <a:solidFill>
                  <a:srgbClr val="EC5C13"/>
                </a:solidFill>
                <a:latin typeface="Arial"/>
                <a:cs typeface="Arial"/>
              </a:rPr>
              <a:t>Insurance Payment</a:t>
            </a:r>
            <a:endParaRPr sz="1200" dirty="0">
              <a:solidFill>
                <a:prstClr val="black"/>
              </a:solidFill>
              <a:latin typeface="Arial"/>
              <a:cs typeface="Arial"/>
            </a:endParaRPr>
          </a:p>
          <a:p>
            <a:pPr marL="12700" marR="5080">
              <a:lnSpc>
                <a:spcPts val="1300"/>
              </a:lnSpc>
              <a:spcBef>
                <a:spcPts val="20"/>
              </a:spcBef>
            </a:pPr>
            <a:endParaRPr lang="en-US" sz="1000" dirty="0" smtClean="0">
              <a:solidFill>
                <a:prstClr val="white"/>
              </a:solidFill>
              <a:latin typeface="Arial"/>
              <a:cs typeface="Arial"/>
            </a:endParaRPr>
          </a:p>
          <a:p>
            <a:pPr marL="12700" marR="5080">
              <a:lnSpc>
                <a:spcPts val="1300"/>
              </a:lnSpc>
              <a:spcBef>
                <a:spcPts val="20"/>
              </a:spcBef>
            </a:pPr>
            <a:r>
              <a:rPr sz="1000" dirty="0" smtClean="0">
                <a:solidFill>
                  <a:prstClr val="white"/>
                </a:solidFill>
                <a:latin typeface="Arial"/>
                <a:cs typeface="Arial"/>
              </a:rPr>
              <a:t>After </a:t>
            </a:r>
            <a:r>
              <a:rPr sz="1000" spc="10" dirty="0" smtClean="0">
                <a:solidFill>
                  <a:prstClr val="white"/>
                </a:solidFill>
                <a:latin typeface="Arial"/>
                <a:cs typeface="Arial"/>
              </a:rPr>
              <a:t>construction</a:t>
            </a:r>
            <a:r>
              <a:rPr lang="en-US" sz="1000" spc="10" dirty="0" smtClean="0">
                <a:solidFill>
                  <a:prstClr val="white"/>
                </a:solidFill>
                <a:latin typeface="Arial"/>
                <a:cs typeface="Arial"/>
              </a:rPr>
              <a:t> is completed and approved</a:t>
            </a:r>
            <a:r>
              <a:rPr sz="1000" spc="10" dirty="0" smtClean="0">
                <a:solidFill>
                  <a:prstClr val="white"/>
                </a:solidFill>
                <a:latin typeface="Arial"/>
                <a:cs typeface="Arial"/>
              </a:rPr>
              <a:t>, </a:t>
            </a:r>
            <a:r>
              <a:rPr sz="1000" spc="5" dirty="0">
                <a:solidFill>
                  <a:prstClr val="white"/>
                </a:solidFill>
                <a:latin typeface="Arial"/>
                <a:cs typeface="Arial"/>
              </a:rPr>
              <a:t>we will send you </a:t>
            </a:r>
            <a:r>
              <a:rPr sz="1000" spc="-15" dirty="0" smtClean="0">
                <a:solidFill>
                  <a:prstClr val="white"/>
                </a:solidFill>
                <a:latin typeface="Arial"/>
                <a:cs typeface="Arial"/>
              </a:rPr>
              <a:t>a</a:t>
            </a:r>
            <a:r>
              <a:rPr lang="en-US" sz="1000" spc="-15" dirty="0" smtClean="0">
                <a:solidFill>
                  <a:prstClr val="white"/>
                </a:solidFill>
                <a:latin typeface="Arial"/>
                <a:cs typeface="Arial"/>
              </a:rPr>
              <a:t> final </a:t>
            </a:r>
            <a:r>
              <a:rPr sz="1000" dirty="0" smtClean="0">
                <a:solidFill>
                  <a:prstClr val="white"/>
                </a:solidFill>
                <a:latin typeface="Arial"/>
                <a:cs typeface="Arial"/>
              </a:rPr>
              <a:t>invoice</a:t>
            </a:r>
            <a:r>
              <a:rPr sz="1000" spc="5" dirty="0" smtClean="0">
                <a:solidFill>
                  <a:prstClr val="white"/>
                </a:solidFill>
                <a:latin typeface="Arial"/>
                <a:cs typeface="Arial"/>
              </a:rPr>
              <a:t>. </a:t>
            </a:r>
            <a:r>
              <a:rPr sz="1000" spc="-135" dirty="0">
                <a:solidFill>
                  <a:prstClr val="white"/>
                </a:solidFill>
                <a:latin typeface="Arial"/>
                <a:cs typeface="Arial"/>
              </a:rPr>
              <a:t>Y</a:t>
            </a:r>
            <a:r>
              <a:rPr sz="1000" dirty="0">
                <a:solidFill>
                  <a:prstClr val="white"/>
                </a:solidFill>
                <a:latin typeface="Arial"/>
                <a:cs typeface="Arial"/>
              </a:rPr>
              <a:t>our </a:t>
            </a:r>
            <a:r>
              <a:rPr sz="1000" spc="-5" dirty="0">
                <a:solidFill>
                  <a:prstClr val="white"/>
                </a:solidFill>
                <a:latin typeface="Arial"/>
                <a:cs typeface="Arial"/>
              </a:rPr>
              <a:t>insurance</a:t>
            </a:r>
            <a:r>
              <a:rPr sz="1000" dirty="0">
                <a:solidFill>
                  <a:prstClr val="white"/>
                </a:solidFill>
                <a:latin typeface="Arial"/>
                <a:cs typeface="Arial"/>
              </a:rPr>
              <a:t> </a:t>
            </a:r>
            <a:r>
              <a:rPr lang="en-US" sz="1000" dirty="0" smtClean="0">
                <a:solidFill>
                  <a:prstClr val="white"/>
                </a:solidFill>
                <a:latin typeface="Arial"/>
                <a:cs typeface="Arial"/>
              </a:rPr>
              <a:t>carrier </a:t>
            </a:r>
            <a:r>
              <a:rPr sz="1000" spc="5" dirty="0" smtClean="0">
                <a:solidFill>
                  <a:prstClr val="white"/>
                </a:solidFill>
                <a:latin typeface="Arial"/>
                <a:cs typeface="Arial"/>
              </a:rPr>
              <a:t>should</a:t>
            </a:r>
            <a:r>
              <a:rPr sz="1000" dirty="0" smtClean="0">
                <a:solidFill>
                  <a:prstClr val="white"/>
                </a:solidFill>
                <a:latin typeface="Arial"/>
                <a:cs typeface="Arial"/>
              </a:rPr>
              <a:t> </a:t>
            </a:r>
            <a:r>
              <a:rPr sz="1000" dirty="0">
                <a:solidFill>
                  <a:prstClr val="white"/>
                </a:solidFill>
                <a:latin typeface="Arial"/>
                <a:cs typeface="Arial"/>
              </a:rPr>
              <a:t>send </a:t>
            </a:r>
            <a:r>
              <a:rPr sz="1000" spc="5" dirty="0">
                <a:solidFill>
                  <a:prstClr val="white"/>
                </a:solidFill>
                <a:latin typeface="Arial"/>
                <a:cs typeface="Arial"/>
              </a:rPr>
              <a:t>you</a:t>
            </a:r>
            <a:r>
              <a:rPr sz="1000" dirty="0">
                <a:solidFill>
                  <a:prstClr val="white"/>
                </a:solidFill>
                <a:latin typeface="Arial"/>
                <a:cs typeface="Arial"/>
              </a:rPr>
              <a:t> </a:t>
            </a:r>
            <a:r>
              <a:rPr sz="1000" spc="-25" dirty="0">
                <a:solidFill>
                  <a:prstClr val="white"/>
                </a:solidFill>
                <a:latin typeface="Arial"/>
                <a:cs typeface="Arial"/>
              </a:rPr>
              <a:t>a</a:t>
            </a:r>
            <a:r>
              <a:rPr sz="1000" dirty="0">
                <a:solidFill>
                  <a:prstClr val="white"/>
                </a:solidFill>
                <a:latin typeface="Arial"/>
                <a:cs typeface="Arial"/>
              </a:rPr>
              <a:t> </a:t>
            </a:r>
            <a:r>
              <a:rPr sz="1000" spc="10" dirty="0">
                <a:solidFill>
                  <a:prstClr val="white"/>
                </a:solidFill>
                <a:latin typeface="Arial"/>
                <a:cs typeface="Arial"/>
              </a:rPr>
              <a:t>check</a:t>
            </a:r>
            <a:r>
              <a:rPr sz="1000" dirty="0">
                <a:solidFill>
                  <a:prstClr val="white"/>
                </a:solidFill>
                <a:latin typeface="Arial"/>
                <a:cs typeface="Arial"/>
              </a:rPr>
              <a:t> </a:t>
            </a:r>
            <a:r>
              <a:rPr sz="1000" spc="10" dirty="0">
                <a:solidFill>
                  <a:prstClr val="white"/>
                </a:solidFill>
                <a:latin typeface="Arial"/>
                <a:cs typeface="Arial"/>
              </a:rPr>
              <a:t>for</a:t>
            </a:r>
            <a:r>
              <a:rPr sz="1000" dirty="0">
                <a:solidFill>
                  <a:prstClr val="white"/>
                </a:solidFill>
                <a:latin typeface="Arial"/>
                <a:cs typeface="Arial"/>
              </a:rPr>
              <a:t> the </a:t>
            </a:r>
            <a:r>
              <a:rPr lang="en-US" sz="1000" dirty="0" smtClean="0">
                <a:solidFill>
                  <a:prstClr val="white"/>
                </a:solidFill>
                <a:latin typeface="Arial"/>
                <a:cs typeface="Arial"/>
              </a:rPr>
              <a:t>same </a:t>
            </a:r>
            <a:r>
              <a:rPr sz="1000" spc="-5" dirty="0" smtClean="0">
                <a:solidFill>
                  <a:prstClr val="white"/>
                </a:solidFill>
                <a:latin typeface="Arial"/>
                <a:cs typeface="Arial"/>
              </a:rPr>
              <a:t>final</a:t>
            </a:r>
            <a:r>
              <a:rPr sz="1000" dirty="0" smtClean="0">
                <a:solidFill>
                  <a:prstClr val="white"/>
                </a:solidFill>
                <a:latin typeface="Arial"/>
                <a:cs typeface="Arial"/>
              </a:rPr>
              <a:t> </a:t>
            </a:r>
            <a:r>
              <a:rPr sz="1000" spc="5" dirty="0">
                <a:solidFill>
                  <a:prstClr val="white"/>
                </a:solidFill>
                <a:latin typeface="Arial"/>
                <a:cs typeface="Arial"/>
              </a:rPr>
              <a:t>amount.</a:t>
            </a:r>
            <a:r>
              <a:rPr sz="1000" dirty="0">
                <a:solidFill>
                  <a:prstClr val="white"/>
                </a:solidFill>
                <a:latin typeface="Arial"/>
                <a:cs typeface="Arial"/>
              </a:rPr>
              <a:t> </a:t>
            </a:r>
            <a:r>
              <a:rPr sz="1000" dirty="0" smtClean="0">
                <a:solidFill>
                  <a:prstClr val="white"/>
                </a:solidFill>
                <a:latin typeface="Arial"/>
                <a:cs typeface="Arial"/>
              </a:rPr>
              <a:t>Once </a:t>
            </a:r>
            <a:r>
              <a:rPr sz="1000" spc="5" dirty="0">
                <a:solidFill>
                  <a:prstClr val="white"/>
                </a:solidFill>
                <a:latin typeface="Arial"/>
                <a:cs typeface="Arial"/>
              </a:rPr>
              <a:t>we</a:t>
            </a:r>
            <a:r>
              <a:rPr sz="1000" dirty="0">
                <a:solidFill>
                  <a:prstClr val="white"/>
                </a:solidFill>
                <a:latin typeface="Arial"/>
                <a:cs typeface="Arial"/>
              </a:rPr>
              <a:t> </a:t>
            </a:r>
            <a:r>
              <a:rPr sz="1000" spc="-15" dirty="0" smtClean="0">
                <a:solidFill>
                  <a:prstClr val="white"/>
                </a:solidFill>
                <a:latin typeface="Arial"/>
                <a:cs typeface="Arial"/>
              </a:rPr>
              <a:t>have</a:t>
            </a:r>
            <a:r>
              <a:rPr lang="en-US" sz="1000" spc="-15" dirty="0" smtClean="0">
                <a:solidFill>
                  <a:prstClr val="white"/>
                </a:solidFill>
                <a:latin typeface="Arial"/>
                <a:cs typeface="Arial"/>
              </a:rPr>
              <a:t> received</a:t>
            </a:r>
            <a:r>
              <a:rPr sz="1000" dirty="0" smtClean="0">
                <a:solidFill>
                  <a:prstClr val="white"/>
                </a:solidFill>
                <a:latin typeface="Arial"/>
                <a:cs typeface="Arial"/>
              </a:rPr>
              <a:t> </a:t>
            </a:r>
            <a:r>
              <a:rPr sz="1000" spc="-5" dirty="0">
                <a:solidFill>
                  <a:prstClr val="white"/>
                </a:solidFill>
                <a:latin typeface="Arial"/>
                <a:cs typeface="Arial"/>
              </a:rPr>
              <a:t>final</a:t>
            </a:r>
            <a:r>
              <a:rPr sz="1000" dirty="0">
                <a:solidFill>
                  <a:prstClr val="white"/>
                </a:solidFill>
                <a:latin typeface="Arial"/>
                <a:cs typeface="Arial"/>
              </a:rPr>
              <a:t> </a:t>
            </a:r>
            <a:r>
              <a:rPr sz="1000" spc="5" dirty="0">
                <a:solidFill>
                  <a:prstClr val="white"/>
                </a:solidFill>
                <a:latin typeface="Arial"/>
                <a:cs typeface="Arial"/>
              </a:rPr>
              <a:t>payment,</a:t>
            </a:r>
            <a:r>
              <a:rPr sz="1000" dirty="0">
                <a:solidFill>
                  <a:prstClr val="white"/>
                </a:solidFill>
                <a:latin typeface="Arial"/>
                <a:cs typeface="Arial"/>
              </a:rPr>
              <a:t> your </a:t>
            </a:r>
            <a:r>
              <a:rPr sz="1000" spc="5" dirty="0">
                <a:solidFill>
                  <a:prstClr val="white"/>
                </a:solidFill>
                <a:latin typeface="Arial"/>
                <a:cs typeface="Arial"/>
              </a:rPr>
              <a:t>No</a:t>
            </a:r>
            <a:r>
              <a:rPr sz="1000" dirty="0">
                <a:solidFill>
                  <a:prstClr val="white"/>
                </a:solidFill>
                <a:latin typeface="Arial"/>
                <a:cs typeface="Arial"/>
              </a:rPr>
              <a:t> Questions Asked </a:t>
            </a:r>
            <a:r>
              <a:rPr sz="1000" spc="-60" dirty="0">
                <a:solidFill>
                  <a:prstClr val="white"/>
                </a:solidFill>
                <a:latin typeface="Arial"/>
                <a:cs typeface="Arial"/>
              </a:rPr>
              <a:t>W</a:t>
            </a:r>
            <a:r>
              <a:rPr sz="1000" spc="-5" dirty="0">
                <a:solidFill>
                  <a:prstClr val="white"/>
                </a:solidFill>
                <a:latin typeface="Arial"/>
                <a:cs typeface="Arial"/>
              </a:rPr>
              <a:t>arranty</a:t>
            </a:r>
            <a:r>
              <a:rPr sz="1000" dirty="0">
                <a:solidFill>
                  <a:prstClr val="white"/>
                </a:solidFill>
                <a:latin typeface="Arial"/>
                <a:cs typeface="Arial"/>
              </a:rPr>
              <a:t> begins!</a:t>
            </a:r>
          </a:p>
        </p:txBody>
      </p:sp>
      <p:sp>
        <p:nvSpPr>
          <p:cNvPr id="18" name="object 18"/>
          <p:cNvSpPr txBox="1"/>
          <p:nvPr/>
        </p:nvSpPr>
        <p:spPr>
          <a:xfrm>
            <a:off x="9098598" y="5646173"/>
            <a:ext cx="2179002" cy="215444"/>
          </a:xfrm>
          <a:prstGeom prst="rect">
            <a:avLst/>
          </a:prstGeom>
        </p:spPr>
        <p:txBody>
          <a:bodyPr vert="horz" wrap="square" lIns="0" tIns="0" rIns="0" bIns="0" rtlCol="0">
            <a:spAutoFit/>
          </a:bodyPr>
          <a:lstStyle/>
          <a:p>
            <a:pPr marL="12700"/>
            <a:r>
              <a:rPr lang="en-US" sz="1400" b="1" spc="-25" dirty="0" smtClean="0">
                <a:solidFill>
                  <a:srgbClr val="1F497D">
                    <a:lumMod val="40000"/>
                    <a:lumOff val="60000"/>
                  </a:srgbClr>
                </a:solidFill>
                <a:latin typeface="Arial"/>
                <a:cs typeface="Arial"/>
              </a:rPr>
              <a:t>POST</a:t>
            </a:r>
            <a:r>
              <a:rPr sz="1400" b="1" spc="-25" dirty="0" smtClean="0">
                <a:solidFill>
                  <a:srgbClr val="1F497D">
                    <a:lumMod val="40000"/>
                    <a:lumOff val="60000"/>
                  </a:srgbClr>
                </a:solidFill>
                <a:latin typeface="Arial"/>
                <a:cs typeface="Arial"/>
              </a:rPr>
              <a:t> </a:t>
            </a:r>
            <a:r>
              <a:rPr sz="1400" b="1" spc="5" dirty="0">
                <a:solidFill>
                  <a:srgbClr val="1F497D">
                    <a:lumMod val="40000"/>
                    <a:lumOff val="60000"/>
                  </a:srgbClr>
                </a:solidFill>
                <a:latin typeface="Arial"/>
                <a:cs typeface="Arial"/>
              </a:rPr>
              <a:t>CONSTRUCTION</a:t>
            </a:r>
            <a:endParaRPr sz="1400" dirty="0">
              <a:solidFill>
                <a:srgbClr val="1F497D">
                  <a:lumMod val="40000"/>
                  <a:lumOff val="60000"/>
                </a:srgbClr>
              </a:solidFill>
              <a:latin typeface="Arial"/>
              <a:cs typeface="Arial"/>
            </a:endParaRPr>
          </a:p>
        </p:txBody>
      </p:sp>
      <p:sp>
        <p:nvSpPr>
          <p:cNvPr id="19" name="object 19"/>
          <p:cNvSpPr txBox="1"/>
          <p:nvPr/>
        </p:nvSpPr>
        <p:spPr>
          <a:xfrm>
            <a:off x="9110345" y="6280164"/>
            <a:ext cx="5139055" cy="869469"/>
          </a:xfrm>
          <a:prstGeom prst="rect">
            <a:avLst/>
          </a:prstGeom>
        </p:spPr>
        <p:txBody>
          <a:bodyPr vert="horz" wrap="square" lIns="0" tIns="0" rIns="0" bIns="0" rtlCol="0">
            <a:spAutoFit/>
          </a:bodyPr>
          <a:lstStyle/>
          <a:p>
            <a:pPr marL="12700"/>
            <a:r>
              <a:rPr sz="1200" b="1" dirty="0">
                <a:solidFill>
                  <a:srgbClr val="EC5C13"/>
                </a:solidFill>
                <a:latin typeface="Arial"/>
                <a:cs typeface="Arial"/>
              </a:rPr>
              <a:t>Step </a:t>
            </a:r>
            <a:r>
              <a:rPr sz="1200" b="1" spc="-40" dirty="0">
                <a:solidFill>
                  <a:srgbClr val="EC5C13"/>
                </a:solidFill>
                <a:latin typeface="Arial"/>
                <a:cs typeface="Arial"/>
              </a:rPr>
              <a:t>8: </a:t>
            </a:r>
            <a:r>
              <a:rPr sz="1200" b="1" spc="5" dirty="0">
                <a:solidFill>
                  <a:srgbClr val="EC5C13"/>
                </a:solidFill>
                <a:latin typeface="Arial"/>
                <a:cs typeface="Arial"/>
              </a:rPr>
              <a:t>Keep </a:t>
            </a:r>
            <a:r>
              <a:rPr sz="1200" b="1" spc="-30" dirty="0">
                <a:solidFill>
                  <a:srgbClr val="EC5C13"/>
                </a:solidFill>
                <a:latin typeface="Arial"/>
                <a:cs typeface="Arial"/>
              </a:rPr>
              <a:t>in </a:t>
            </a:r>
            <a:r>
              <a:rPr sz="1200" b="1" spc="-135" dirty="0">
                <a:solidFill>
                  <a:srgbClr val="EC5C13"/>
                </a:solidFill>
                <a:latin typeface="Arial"/>
                <a:cs typeface="Arial"/>
              </a:rPr>
              <a:t>T</a:t>
            </a:r>
            <a:r>
              <a:rPr sz="1200" b="1" spc="-20" dirty="0">
                <a:solidFill>
                  <a:srgbClr val="EC5C13"/>
                </a:solidFill>
                <a:latin typeface="Arial"/>
                <a:cs typeface="Arial"/>
              </a:rPr>
              <a:t>ouch</a:t>
            </a:r>
            <a:r>
              <a:rPr sz="1200" b="1" spc="-20" dirty="0" smtClean="0">
                <a:solidFill>
                  <a:srgbClr val="EC5C13"/>
                </a:solidFill>
                <a:latin typeface="Arial"/>
                <a:cs typeface="Arial"/>
              </a:rPr>
              <a:t>!</a:t>
            </a:r>
            <a:endParaRPr lang="en-US" sz="1200" b="1" spc="-20" dirty="0" smtClean="0">
              <a:solidFill>
                <a:srgbClr val="EC5C13"/>
              </a:solidFill>
              <a:latin typeface="Arial"/>
              <a:cs typeface="Arial"/>
            </a:endParaRPr>
          </a:p>
          <a:p>
            <a:pPr marL="12700"/>
            <a:endParaRPr sz="1200" dirty="0">
              <a:solidFill>
                <a:prstClr val="black"/>
              </a:solidFill>
              <a:latin typeface="Arial"/>
              <a:cs typeface="Arial"/>
            </a:endParaRPr>
          </a:p>
          <a:p>
            <a:pPr marL="12700" marR="5080">
              <a:lnSpc>
                <a:spcPts val="1300"/>
              </a:lnSpc>
              <a:spcBef>
                <a:spcPts val="20"/>
              </a:spcBef>
            </a:pPr>
            <a:r>
              <a:rPr sz="1000" dirty="0">
                <a:solidFill>
                  <a:prstClr val="white"/>
                </a:solidFill>
                <a:latin typeface="Arial"/>
                <a:cs typeface="Arial"/>
              </a:rPr>
              <a:t>Congratulations! At </a:t>
            </a:r>
            <a:r>
              <a:rPr sz="1000" spc="5" dirty="0">
                <a:solidFill>
                  <a:prstClr val="white"/>
                </a:solidFill>
                <a:latin typeface="Arial"/>
                <a:cs typeface="Arial"/>
              </a:rPr>
              <a:t>this </a:t>
            </a:r>
            <a:r>
              <a:rPr sz="1000" spc="10" dirty="0">
                <a:solidFill>
                  <a:prstClr val="white"/>
                </a:solidFill>
                <a:latin typeface="Arial"/>
                <a:cs typeface="Arial"/>
              </a:rPr>
              <a:t>point, </a:t>
            </a:r>
            <a:r>
              <a:rPr sz="1000" spc="5" dirty="0">
                <a:solidFill>
                  <a:prstClr val="white"/>
                </a:solidFill>
                <a:latin typeface="Arial"/>
                <a:cs typeface="Arial"/>
              </a:rPr>
              <a:t>you </a:t>
            </a:r>
            <a:r>
              <a:rPr sz="1000" spc="-20" dirty="0">
                <a:solidFill>
                  <a:prstClr val="white"/>
                </a:solidFill>
                <a:latin typeface="Arial"/>
                <a:cs typeface="Arial"/>
              </a:rPr>
              <a:t>a</a:t>
            </a:r>
            <a:r>
              <a:rPr sz="1000" spc="-30" dirty="0">
                <a:solidFill>
                  <a:prstClr val="white"/>
                </a:solidFill>
                <a:latin typeface="Arial"/>
                <a:cs typeface="Arial"/>
              </a:rPr>
              <a:t>r</a:t>
            </a:r>
            <a:r>
              <a:rPr sz="1000" spc="-25" dirty="0">
                <a:solidFill>
                  <a:prstClr val="white"/>
                </a:solidFill>
                <a:latin typeface="Arial"/>
                <a:cs typeface="Arial"/>
              </a:rPr>
              <a:t>e</a:t>
            </a:r>
            <a:r>
              <a:rPr sz="1000" dirty="0">
                <a:solidFill>
                  <a:prstClr val="white"/>
                </a:solidFill>
                <a:latin typeface="Arial"/>
                <a:cs typeface="Arial"/>
              </a:rPr>
              <a:t> the </a:t>
            </a:r>
            <a:r>
              <a:rPr sz="1000" spc="20" dirty="0">
                <a:solidFill>
                  <a:prstClr val="white"/>
                </a:solidFill>
                <a:latin typeface="Arial"/>
                <a:cs typeface="Arial"/>
              </a:rPr>
              <a:t>p</a:t>
            </a:r>
            <a:r>
              <a:rPr sz="1000" spc="-10" dirty="0">
                <a:solidFill>
                  <a:prstClr val="white"/>
                </a:solidFill>
                <a:latin typeface="Arial"/>
                <a:cs typeface="Arial"/>
              </a:rPr>
              <a:t>r</a:t>
            </a:r>
            <a:r>
              <a:rPr sz="1000" spc="15" dirty="0">
                <a:solidFill>
                  <a:prstClr val="white"/>
                </a:solidFill>
                <a:latin typeface="Arial"/>
                <a:cs typeface="Arial"/>
              </a:rPr>
              <a:t>oud</a:t>
            </a:r>
            <a:r>
              <a:rPr sz="1000" dirty="0">
                <a:solidFill>
                  <a:prstClr val="white"/>
                </a:solidFill>
                <a:latin typeface="Arial"/>
                <a:cs typeface="Arial"/>
              </a:rPr>
              <a:t> </a:t>
            </a:r>
            <a:r>
              <a:rPr sz="1000" spc="5" dirty="0">
                <a:solidFill>
                  <a:prstClr val="white"/>
                </a:solidFill>
                <a:latin typeface="Arial"/>
                <a:cs typeface="Arial"/>
              </a:rPr>
              <a:t>owner</a:t>
            </a:r>
            <a:r>
              <a:rPr sz="1000" dirty="0">
                <a:solidFill>
                  <a:prstClr val="white"/>
                </a:solidFill>
                <a:latin typeface="Arial"/>
                <a:cs typeface="Arial"/>
              </a:rPr>
              <a:t> </a:t>
            </a:r>
            <a:r>
              <a:rPr sz="1000" spc="15" dirty="0">
                <a:solidFill>
                  <a:prstClr val="white"/>
                </a:solidFill>
                <a:latin typeface="Arial"/>
                <a:cs typeface="Arial"/>
              </a:rPr>
              <a:t>of</a:t>
            </a:r>
            <a:r>
              <a:rPr sz="1000" dirty="0">
                <a:solidFill>
                  <a:prstClr val="white"/>
                </a:solidFill>
                <a:latin typeface="Arial"/>
                <a:cs typeface="Arial"/>
              </a:rPr>
              <a:t> </a:t>
            </a:r>
            <a:r>
              <a:rPr sz="1000" spc="-25" dirty="0">
                <a:solidFill>
                  <a:prstClr val="white"/>
                </a:solidFill>
                <a:latin typeface="Arial"/>
                <a:cs typeface="Arial"/>
              </a:rPr>
              <a:t>a</a:t>
            </a:r>
            <a:r>
              <a:rPr sz="1000" dirty="0">
                <a:solidFill>
                  <a:prstClr val="white"/>
                </a:solidFill>
                <a:latin typeface="Arial"/>
                <a:cs typeface="Arial"/>
              </a:rPr>
              <a:t> </a:t>
            </a:r>
            <a:r>
              <a:rPr lang="en-US" sz="1000" dirty="0" smtClean="0">
                <a:solidFill>
                  <a:prstClr val="white"/>
                </a:solidFill>
                <a:latin typeface="Arial"/>
                <a:cs typeface="Arial"/>
              </a:rPr>
              <a:t>completely restored property</a:t>
            </a:r>
            <a:r>
              <a:rPr sz="1000" spc="5" dirty="0" smtClean="0">
                <a:solidFill>
                  <a:prstClr val="white"/>
                </a:solidFill>
                <a:latin typeface="Arial"/>
                <a:cs typeface="Arial"/>
              </a:rPr>
              <a:t>!</a:t>
            </a:r>
            <a:r>
              <a:rPr sz="1000" dirty="0" smtClean="0">
                <a:solidFill>
                  <a:prstClr val="white"/>
                </a:solidFill>
                <a:latin typeface="Arial"/>
                <a:cs typeface="Arial"/>
              </a:rPr>
              <a:t> </a:t>
            </a:r>
            <a:r>
              <a:rPr sz="1000" spc="5" dirty="0">
                <a:solidFill>
                  <a:prstClr val="white"/>
                </a:solidFill>
                <a:latin typeface="Arial"/>
                <a:cs typeface="Arial"/>
              </a:rPr>
              <a:t>Although</a:t>
            </a:r>
            <a:r>
              <a:rPr sz="1000" dirty="0">
                <a:solidFill>
                  <a:prstClr val="white"/>
                </a:solidFill>
                <a:latin typeface="Arial"/>
                <a:cs typeface="Arial"/>
              </a:rPr>
              <a:t> our </a:t>
            </a:r>
            <a:r>
              <a:rPr sz="1000" spc="10" dirty="0">
                <a:solidFill>
                  <a:prstClr val="white"/>
                </a:solidFill>
                <a:latin typeface="Arial"/>
                <a:cs typeface="Arial"/>
              </a:rPr>
              <a:t>construction</a:t>
            </a:r>
            <a:r>
              <a:rPr sz="1000" dirty="0">
                <a:solidFill>
                  <a:prstClr val="white"/>
                </a:solidFill>
                <a:latin typeface="Arial"/>
                <a:cs typeface="Arial"/>
              </a:rPr>
              <a:t> </a:t>
            </a:r>
            <a:r>
              <a:rPr sz="1000" spc="15" dirty="0">
                <a:solidFill>
                  <a:prstClr val="white"/>
                </a:solidFill>
                <a:latin typeface="Arial"/>
                <a:cs typeface="Arial"/>
              </a:rPr>
              <a:t>job</a:t>
            </a:r>
            <a:r>
              <a:rPr sz="1000" dirty="0">
                <a:solidFill>
                  <a:prstClr val="white"/>
                </a:solidFill>
                <a:latin typeface="Arial"/>
                <a:cs typeface="Arial"/>
              </a:rPr>
              <a:t> is </a:t>
            </a:r>
            <a:r>
              <a:rPr sz="1000" spc="5" dirty="0">
                <a:solidFill>
                  <a:prstClr val="white"/>
                </a:solidFill>
                <a:latin typeface="Arial"/>
                <a:cs typeface="Arial"/>
              </a:rPr>
              <a:t>complete,</a:t>
            </a:r>
            <a:r>
              <a:rPr sz="1000" dirty="0">
                <a:solidFill>
                  <a:prstClr val="white"/>
                </a:solidFill>
                <a:latin typeface="Arial"/>
                <a:cs typeface="Arial"/>
              </a:rPr>
              <a:t> </a:t>
            </a:r>
            <a:r>
              <a:rPr sz="1000" spc="5" dirty="0">
                <a:solidFill>
                  <a:prstClr val="white"/>
                </a:solidFill>
                <a:latin typeface="Arial"/>
                <a:cs typeface="Arial"/>
              </a:rPr>
              <a:t>we</a:t>
            </a:r>
            <a:r>
              <a:rPr sz="1000" dirty="0">
                <a:solidFill>
                  <a:prstClr val="white"/>
                </a:solidFill>
                <a:latin typeface="Arial"/>
                <a:cs typeface="Arial"/>
              </a:rPr>
              <a:t> like </a:t>
            </a:r>
            <a:r>
              <a:rPr sz="1000" spc="25" dirty="0">
                <a:solidFill>
                  <a:prstClr val="white"/>
                </a:solidFill>
                <a:latin typeface="Arial"/>
                <a:cs typeface="Arial"/>
              </a:rPr>
              <a:t>to</a:t>
            </a:r>
            <a:r>
              <a:rPr sz="1000" dirty="0">
                <a:solidFill>
                  <a:prstClr val="white"/>
                </a:solidFill>
                <a:latin typeface="Arial"/>
                <a:cs typeface="Arial"/>
              </a:rPr>
              <a:t> stay in </a:t>
            </a:r>
            <a:r>
              <a:rPr sz="1000" spc="10" dirty="0">
                <a:solidFill>
                  <a:prstClr val="white"/>
                </a:solidFill>
                <a:latin typeface="Arial"/>
                <a:cs typeface="Arial"/>
              </a:rPr>
              <a:t>touch</a:t>
            </a:r>
            <a:r>
              <a:rPr sz="1000" dirty="0">
                <a:solidFill>
                  <a:prstClr val="white"/>
                </a:solidFill>
                <a:latin typeface="Arial"/>
                <a:cs typeface="Arial"/>
              </a:rPr>
              <a:t> </a:t>
            </a:r>
            <a:r>
              <a:rPr sz="1000" spc="15" dirty="0">
                <a:solidFill>
                  <a:prstClr val="white"/>
                </a:solidFill>
                <a:latin typeface="Arial"/>
                <a:cs typeface="Arial"/>
              </a:rPr>
              <a:t>with</a:t>
            </a:r>
            <a:r>
              <a:rPr sz="1000" dirty="0">
                <a:solidFill>
                  <a:prstClr val="white"/>
                </a:solidFill>
                <a:latin typeface="Arial"/>
                <a:cs typeface="Arial"/>
              </a:rPr>
              <a:t> faithful customers. </a:t>
            </a:r>
            <a:r>
              <a:rPr sz="1000" spc="-5" dirty="0">
                <a:solidFill>
                  <a:prstClr val="white"/>
                </a:solidFill>
                <a:latin typeface="Arial"/>
                <a:cs typeface="Arial"/>
              </a:rPr>
              <a:t>If</a:t>
            </a:r>
            <a:r>
              <a:rPr sz="1000" dirty="0">
                <a:solidFill>
                  <a:prstClr val="white"/>
                </a:solidFill>
                <a:latin typeface="Arial"/>
                <a:cs typeface="Arial"/>
              </a:rPr>
              <a:t> </a:t>
            </a:r>
            <a:r>
              <a:rPr sz="1000" spc="5" dirty="0">
                <a:solidFill>
                  <a:prstClr val="white"/>
                </a:solidFill>
                <a:latin typeface="Arial"/>
                <a:cs typeface="Arial"/>
              </a:rPr>
              <a:t>you</a:t>
            </a:r>
            <a:r>
              <a:rPr sz="1000" dirty="0">
                <a:solidFill>
                  <a:prstClr val="white"/>
                </a:solidFill>
                <a:latin typeface="Arial"/>
                <a:cs typeface="Arial"/>
              </a:rPr>
              <a:t> </a:t>
            </a:r>
            <a:r>
              <a:rPr sz="1000" spc="-15" dirty="0">
                <a:solidFill>
                  <a:prstClr val="white"/>
                </a:solidFill>
                <a:latin typeface="Arial"/>
                <a:cs typeface="Arial"/>
              </a:rPr>
              <a:t>have</a:t>
            </a:r>
            <a:r>
              <a:rPr sz="1000" dirty="0">
                <a:solidFill>
                  <a:prstClr val="white"/>
                </a:solidFill>
                <a:latin typeface="Arial"/>
                <a:cs typeface="Arial"/>
              </a:rPr>
              <a:t> </a:t>
            </a:r>
            <a:r>
              <a:rPr sz="1000" spc="-15" dirty="0" smtClean="0">
                <a:solidFill>
                  <a:prstClr val="white"/>
                </a:solidFill>
                <a:latin typeface="Arial"/>
                <a:cs typeface="Arial"/>
              </a:rPr>
              <a:t>any</a:t>
            </a:r>
            <a:r>
              <a:rPr lang="en-US" sz="1000" spc="-15" dirty="0" smtClean="0">
                <a:solidFill>
                  <a:prstClr val="white"/>
                </a:solidFill>
                <a:latin typeface="Arial"/>
                <a:cs typeface="Arial"/>
              </a:rPr>
              <a:t>, questions or concerns,</a:t>
            </a:r>
            <a:r>
              <a:rPr sz="1000" dirty="0" smtClean="0">
                <a:solidFill>
                  <a:prstClr val="white"/>
                </a:solidFill>
                <a:latin typeface="Arial"/>
                <a:cs typeface="Arial"/>
              </a:rPr>
              <a:t> </a:t>
            </a:r>
            <a:r>
              <a:rPr sz="1000" spc="20" dirty="0">
                <a:solidFill>
                  <a:prstClr val="white"/>
                </a:solidFill>
                <a:latin typeface="Arial"/>
                <a:cs typeface="Arial"/>
              </a:rPr>
              <a:t>do</a:t>
            </a:r>
            <a:r>
              <a:rPr sz="1000" spc="10" dirty="0">
                <a:solidFill>
                  <a:prstClr val="white"/>
                </a:solidFill>
                <a:latin typeface="Arial"/>
                <a:cs typeface="Arial"/>
              </a:rPr>
              <a:t> not</a:t>
            </a:r>
            <a:r>
              <a:rPr sz="1000" dirty="0">
                <a:solidFill>
                  <a:prstClr val="white"/>
                </a:solidFill>
                <a:latin typeface="Arial"/>
                <a:cs typeface="Arial"/>
              </a:rPr>
              <a:t> hesitate </a:t>
            </a:r>
            <a:r>
              <a:rPr sz="1000" spc="25" dirty="0">
                <a:solidFill>
                  <a:prstClr val="white"/>
                </a:solidFill>
                <a:latin typeface="Arial"/>
                <a:cs typeface="Arial"/>
              </a:rPr>
              <a:t>to</a:t>
            </a:r>
            <a:r>
              <a:rPr sz="1000" dirty="0">
                <a:solidFill>
                  <a:prstClr val="white"/>
                </a:solidFill>
                <a:latin typeface="Arial"/>
                <a:cs typeface="Arial"/>
              </a:rPr>
              <a:t> call </a:t>
            </a:r>
            <a:r>
              <a:rPr sz="1000" dirty="0" smtClean="0">
                <a:solidFill>
                  <a:prstClr val="white"/>
                </a:solidFill>
                <a:latin typeface="Arial"/>
                <a:cs typeface="Arial"/>
              </a:rPr>
              <a:t>us. </a:t>
            </a:r>
            <a:r>
              <a:rPr sz="1000" spc="-80" dirty="0">
                <a:solidFill>
                  <a:prstClr val="white"/>
                </a:solidFill>
                <a:latin typeface="Arial"/>
                <a:cs typeface="Arial"/>
              </a:rPr>
              <a:t>W</a:t>
            </a:r>
            <a:r>
              <a:rPr sz="1000" spc="-25" dirty="0">
                <a:solidFill>
                  <a:prstClr val="white"/>
                </a:solidFill>
                <a:latin typeface="Arial"/>
                <a:cs typeface="Arial"/>
              </a:rPr>
              <a:t>e</a:t>
            </a:r>
            <a:r>
              <a:rPr sz="1000" dirty="0">
                <a:solidFill>
                  <a:prstClr val="white"/>
                </a:solidFill>
                <a:latin typeface="Arial"/>
                <a:cs typeface="Arial"/>
              </a:rPr>
              <a:t> </a:t>
            </a:r>
            <a:r>
              <a:rPr sz="1000" spc="-20" dirty="0">
                <a:solidFill>
                  <a:prstClr val="white"/>
                </a:solidFill>
                <a:latin typeface="Arial"/>
                <a:cs typeface="Arial"/>
              </a:rPr>
              <a:t>a</a:t>
            </a:r>
            <a:r>
              <a:rPr sz="1000" spc="-30" dirty="0">
                <a:solidFill>
                  <a:prstClr val="white"/>
                </a:solidFill>
                <a:latin typeface="Arial"/>
                <a:cs typeface="Arial"/>
              </a:rPr>
              <a:t>r</a:t>
            </a:r>
            <a:r>
              <a:rPr sz="1000" spc="-25" dirty="0">
                <a:solidFill>
                  <a:prstClr val="white"/>
                </a:solidFill>
                <a:latin typeface="Arial"/>
                <a:cs typeface="Arial"/>
              </a:rPr>
              <a:t>e</a:t>
            </a:r>
            <a:r>
              <a:rPr sz="1000" dirty="0">
                <a:solidFill>
                  <a:prstClr val="white"/>
                </a:solidFill>
                <a:latin typeface="Arial"/>
                <a:cs typeface="Arial"/>
              </a:rPr>
              <a:t> </a:t>
            </a:r>
            <a:r>
              <a:rPr sz="1000" spc="-15" dirty="0">
                <a:solidFill>
                  <a:prstClr val="white"/>
                </a:solidFill>
                <a:latin typeface="Arial"/>
                <a:cs typeface="Arial"/>
              </a:rPr>
              <a:t>he</a:t>
            </a:r>
            <a:r>
              <a:rPr sz="1000" spc="-30" dirty="0">
                <a:solidFill>
                  <a:prstClr val="white"/>
                </a:solidFill>
                <a:latin typeface="Arial"/>
                <a:cs typeface="Arial"/>
              </a:rPr>
              <a:t>r</a:t>
            </a:r>
            <a:r>
              <a:rPr sz="1000" spc="-25" dirty="0">
                <a:solidFill>
                  <a:prstClr val="white"/>
                </a:solidFill>
                <a:latin typeface="Arial"/>
                <a:cs typeface="Arial"/>
              </a:rPr>
              <a:t>e</a:t>
            </a:r>
            <a:r>
              <a:rPr sz="1000" dirty="0">
                <a:solidFill>
                  <a:prstClr val="white"/>
                </a:solidFill>
                <a:latin typeface="Arial"/>
                <a:cs typeface="Arial"/>
              </a:rPr>
              <a:t> </a:t>
            </a:r>
            <a:r>
              <a:rPr sz="1000" spc="10" dirty="0">
                <a:solidFill>
                  <a:prstClr val="white"/>
                </a:solidFill>
                <a:latin typeface="Arial"/>
                <a:cs typeface="Arial"/>
              </a:rPr>
              <a:t>for</a:t>
            </a:r>
            <a:r>
              <a:rPr sz="1000" dirty="0">
                <a:solidFill>
                  <a:prstClr val="white"/>
                </a:solidFill>
                <a:latin typeface="Arial"/>
                <a:cs typeface="Arial"/>
              </a:rPr>
              <a:t> </a:t>
            </a:r>
            <a:r>
              <a:rPr sz="1000" spc="-5" dirty="0">
                <a:solidFill>
                  <a:prstClr val="white"/>
                </a:solidFill>
                <a:latin typeface="Arial"/>
                <a:cs typeface="Arial"/>
              </a:rPr>
              <a:t>you!</a:t>
            </a:r>
            <a:endParaRPr sz="1000" dirty="0">
              <a:solidFill>
                <a:prstClr val="white"/>
              </a:solidFill>
              <a:latin typeface="Arial"/>
              <a:cs typeface="Arial"/>
            </a:endParaRPr>
          </a:p>
        </p:txBody>
      </p:sp>
      <p:sp>
        <p:nvSpPr>
          <p:cNvPr id="20" name="object 20"/>
          <p:cNvSpPr txBox="1"/>
          <p:nvPr/>
        </p:nvSpPr>
        <p:spPr>
          <a:xfrm>
            <a:off x="9138286" y="7440108"/>
            <a:ext cx="5166995" cy="830997"/>
          </a:xfrm>
          <a:prstGeom prst="rect">
            <a:avLst/>
          </a:prstGeom>
        </p:spPr>
        <p:txBody>
          <a:bodyPr vert="horz" wrap="square" lIns="0" tIns="0" rIns="0" bIns="0" rtlCol="0">
            <a:spAutoFit/>
          </a:bodyPr>
          <a:lstStyle/>
          <a:p>
            <a:pPr marL="12700" marR="5080">
              <a:lnSpc>
                <a:spcPct val="108300"/>
              </a:lnSpc>
            </a:pPr>
            <a:r>
              <a:rPr sz="1000" spc="-135" dirty="0">
                <a:solidFill>
                  <a:prstClr val="white"/>
                </a:solidFill>
                <a:latin typeface="Arial"/>
                <a:cs typeface="Arial"/>
              </a:rPr>
              <a:t>Y</a:t>
            </a:r>
            <a:r>
              <a:rPr sz="1000" dirty="0">
                <a:solidFill>
                  <a:prstClr val="white"/>
                </a:solidFill>
                <a:latin typeface="Arial"/>
                <a:cs typeface="Arial"/>
              </a:rPr>
              <a:t>our </a:t>
            </a:r>
            <a:r>
              <a:rPr sz="1000" spc="5" dirty="0">
                <a:solidFill>
                  <a:prstClr val="white"/>
                </a:solidFill>
                <a:latin typeface="Arial"/>
                <a:cs typeface="Arial"/>
              </a:rPr>
              <a:t>Construction</a:t>
            </a:r>
            <a:r>
              <a:rPr sz="1000" dirty="0">
                <a:solidFill>
                  <a:prstClr val="white"/>
                </a:solidFill>
                <a:latin typeface="Arial"/>
                <a:cs typeface="Arial"/>
              </a:rPr>
              <a:t> Consultant </a:t>
            </a:r>
            <a:r>
              <a:rPr sz="1000" spc="5" dirty="0">
                <a:solidFill>
                  <a:prstClr val="white"/>
                </a:solidFill>
                <a:latin typeface="Arial"/>
                <a:cs typeface="Arial"/>
              </a:rPr>
              <a:t>will</a:t>
            </a:r>
            <a:r>
              <a:rPr sz="1000" dirty="0">
                <a:solidFill>
                  <a:prstClr val="white"/>
                </a:solidFill>
                <a:latin typeface="Arial"/>
                <a:cs typeface="Arial"/>
              </a:rPr>
              <a:t> </a:t>
            </a:r>
            <a:r>
              <a:rPr sz="1000" spc="20" dirty="0">
                <a:solidFill>
                  <a:prstClr val="white"/>
                </a:solidFill>
                <a:latin typeface="Arial"/>
                <a:cs typeface="Arial"/>
              </a:rPr>
              <a:t>p</a:t>
            </a:r>
            <a:r>
              <a:rPr sz="1000" spc="-10" dirty="0">
                <a:solidFill>
                  <a:prstClr val="white"/>
                </a:solidFill>
                <a:latin typeface="Arial"/>
                <a:cs typeface="Arial"/>
              </a:rPr>
              <a:t>r</a:t>
            </a:r>
            <a:r>
              <a:rPr sz="1000" dirty="0">
                <a:solidFill>
                  <a:prstClr val="white"/>
                </a:solidFill>
                <a:latin typeface="Arial"/>
                <a:cs typeface="Arial"/>
              </a:rPr>
              <a:t>ovide </a:t>
            </a:r>
            <a:r>
              <a:rPr sz="1000" spc="5" dirty="0">
                <a:solidFill>
                  <a:prstClr val="white"/>
                </a:solidFill>
                <a:latin typeface="Arial"/>
                <a:cs typeface="Arial"/>
              </a:rPr>
              <a:t>you</a:t>
            </a:r>
            <a:r>
              <a:rPr sz="1000" dirty="0">
                <a:solidFill>
                  <a:prstClr val="white"/>
                </a:solidFill>
                <a:latin typeface="Arial"/>
                <a:cs typeface="Arial"/>
              </a:rPr>
              <a:t> </a:t>
            </a:r>
            <a:r>
              <a:rPr sz="1000" spc="15" dirty="0">
                <a:solidFill>
                  <a:prstClr val="white"/>
                </a:solidFill>
                <a:latin typeface="Arial"/>
                <a:cs typeface="Arial"/>
              </a:rPr>
              <a:t>with</a:t>
            </a:r>
            <a:r>
              <a:rPr sz="1000" dirty="0">
                <a:solidFill>
                  <a:prstClr val="white"/>
                </a:solidFill>
                <a:latin typeface="Arial"/>
                <a:cs typeface="Arial"/>
              </a:rPr>
              <a:t> </a:t>
            </a:r>
            <a:r>
              <a:rPr sz="1000" spc="-25" dirty="0">
                <a:solidFill>
                  <a:prstClr val="white"/>
                </a:solidFill>
                <a:latin typeface="Arial"/>
                <a:cs typeface="Arial"/>
              </a:rPr>
              <a:t>a</a:t>
            </a:r>
            <a:r>
              <a:rPr sz="1000" dirty="0">
                <a:solidFill>
                  <a:prstClr val="white"/>
                </a:solidFill>
                <a:latin typeface="Arial"/>
                <a:cs typeface="Arial"/>
              </a:rPr>
              <a:t> brief </a:t>
            </a:r>
            <a:r>
              <a:rPr sz="1000" b="1" spc="-5" dirty="0">
                <a:solidFill>
                  <a:prstClr val="white"/>
                </a:solidFill>
                <a:latin typeface="Arial"/>
                <a:cs typeface="Arial"/>
              </a:rPr>
              <a:t>satisfaction</a:t>
            </a:r>
            <a:r>
              <a:rPr sz="1000" b="1" dirty="0">
                <a:solidFill>
                  <a:prstClr val="white"/>
                </a:solidFill>
                <a:latin typeface="Arial"/>
                <a:cs typeface="Arial"/>
              </a:rPr>
              <a:t> </a:t>
            </a:r>
            <a:r>
              <a:rPr sz="1000" b="1" spc="-20" dirty="0">
                <a:solidFill>
                  <a:prstClr val="white"/>
                </a:solidFill>
                <a:latin typeface="Arial"/>
                <a:cs typeface="Arial"/>
              </a:rPr>
              <a:t>survey</a:t>
            </a:r>
            <a:r>
              <a:rPr sz="1000" dirty="0">
                <a:solidFill>
                  <a:prstClr val="white"/>
                </a:solidFill>
                <a:latin typeface="Arial"/>
                <a:cs typeface="Arial"/>
              </a:rPr>
              <a:t>. </a:t>
            </a:r>
            <a:r>
              <a:rPr sz="1000" spc="5" dirty="0">
                <a:solidFill>
                  <a:prstClr val="white"/>
                </a:solidFill>
                <a:latin typeface="Arial"/>
                <a:cs typeface="Arial"/>
              </a:rPr>
              <a:t>Complete</a:t>
            </a:r>
            <a:r>
              <a:rPr sz="1000" dirty="0">
                <a:solidFill>
                  <a:prstClr val="white"/>
                </a:solidFill>
                <a:latin typeface="Arial"/>
                <a:cs typeface="Arial"/>
              </a:rPr>
              <a:t> </a:t>
            </a:r>
            <a:r>
              <a:rPr sz="1000" spc="5" dirty="0">
                <a:solidFill>
                  <a:prstClr val="white"/>
                </a:solidFill>
                <a:latin typeface="Arial"/>
                <a:cs typeface="Arial"/>
              </a:rPr>
              <a:t>this</a:t>
            </a:r>
            <a:r>
              <a:rPr sz="1000" dirty="0">
                <a:solidFill>
                  <a:prstClr val="white"/>
                </a:solidFill>
                <a:latin typeface="Arial"/>
                <a:cs typeface="Arial"/>
              </a:rPr>
              <a:t> </a:t>
            </a:r>
            <a:r>
              <a:rPr sz="1000" spc="-5" dirty="0">
                <a:solidFill>
                  <a:prstClr val="white"/>
                </a:solidFill>
                <a:latin typeface="Arial"/>
                <a:cs typeface="Arial"/>
              </a:rPr>
              <a:t>survey</a:t>
            </a:r>
            <a:r>
              <a:rPr sz="1000" dirty="0">
                <a:solidFill>
                  <a:prstClr val="white"/>
                </a:solidFill>
                <a:latin typeface="Arial"/>
                <a:cs typeface="Arial"/>
              </a:rPr>
              <a:t> </a:t>
            </a:r>
            <a:r>
              <a:rPr sz="1000" spc="5" dirty="0">
                <a:solidFill>
                  <a:prstClr val="white"/>
                </a:solidFill>
                <a:latin typeface="Arial"/>
                <a:cs typeface="Arial"/>
              </a:rPr>
              <a:t>and</a:t>
            </a:r>
            <a:r>
              <a:rPr sz="1000" dirty="0">
                <a:solidFill>
                  <a:prstClr val="white"/>
                </a:solidFill>
                <a:latin typeface="Arial"/>
                <a:cs typeface="Arial"/>
              </a:rPr>
              <a:t> </a:t>
            </a:r>
            <a:r>
              <a:rPr sz="1000" spc="-20" dirty="0">
                <a:solidFill>
                  <a:prstClr val="white"/>
                </a:solidFill>
                <a:latin typeface="Arial"/>
                <a:cs typeface="Arial"/>
              </a:rPr>
              <a:t>r</a:t>
            </a:r>
            <a:r>
              <a:rPr sz="1000" dirty="0">
                <a:solidFill>
                  <a:prstClr val="white"/>
                </a:solidFill>
                <a:latin typeface="Arial"/>
                <a:cs typeface="Arial"/>
              </a:rPr>
              <a:t>etu</a:t>
            </a:r>
            <a:r>
              <a:rPr sz="1000" spc="15" dirty="0">
                <a:solidFill>
                  <a:prstClr val="white"/>
                </a:solidFill>
                <a:latin typeface="Arial"/>
                <a:cs typeface="Arial"/>
              </a:rPr>
              <a:t>r</a:t>
            </a:r>
            <a:r>
              <a:rPr sz="1000" dirty="0">
                <a:solidFill>
                  <a:prstClr val="white"/>
                </a:solidFill>
                <a:latin typeface="Arial"/>
                <a:cs typeface="Arial"/>
              </a:rPr>
              <a:t>n </a:t>
            </a:r>
            <a:r>
              <a:rPr sz="1000" spc="15" dirty="0">
                <a:solidFill>
                  <a:prstClr val="white"/>
                </a:solidFill>
                <a:latin typeface="Arial"/>
                <a:cs typeface="Arial"/>
              </a:rPr>
              <a:t>it</a:t>
            </a:r>
            <a:r>
              <a:rPr sz="1000" dirty="0">
                <a:solidFill>
                  <a:prstClr val="white"/>
                </a:solidFill>
                <a:latin typeface="Arial"/>
                <a:cs typeface="Arial"/>
              </a:rPr>
              <a:t> </a:t>
            </a:r>
            <a:r>
              <a:rPr sz="1000" spc="25" dirty="0">
                <a:solidFill>
                  <a:prstClr val="white"/>
                </a:solidFill>
                <a:latin typeface="Arial"/>
                <a:cs typeface="Arial"/>
              </a:rPr>
              <a:t>to</a:t>
            </a:r>
            <a:r>
              <a:rPr sz="1000" dirty="0">
                <a:solidFill>
                  <a:prstClr val="white"/>
                </a:solidFill>
                <a:latin typeface="Arial"/>
                <a:cs typeface="Arial"/>
              </a:rPr>
              <a:t> your Consultant </a:t>
            </a:r>
            <a:r>
              <a:rPr sz="1000" spc="25" dirty="0">
                <a:solidFill>
                  <a:prstClr val="white"/>
                </a:solidFill>
                <a:latin typeface="Arial"/>
                <a:cs typeface="Arial"/>
              </a:rPr>
              <a:t>to</a:t>
            </a:r>
            <a:r>
              <a:rPr sz="1000" dirty="0">
                <a:solidFill>
                  <a:prstClr val="white"/>
                </a:solidFill>
                <a:latin typeface="Arial"/>
                <a:cs typeface="Arial"/>
              </a:rPr>
              <a:t> </a:t>
            </a:r>
            <a:r>
              <a:rPr sz="1000" spc="-20" dirty="0">
                <a:solidFill>
                  <a:prstClr val="white"/>
                </a:solidFill>
                <a:latin typeface="Arial"/>
                <a:cs typeface="Arial"/>
              </a:rPr>
              <a:t>r</a:t>
            </a:r>
            <a:r>
              <a:rPr sz="1000" spc="-5" dirty="0">
                <a:solidFill>
                  <a:prstClr val="white"/>
                </a:solidFill>
                <a:latin typeface="Arial"/>
                <a:cs typeface="Arial"/>
              </a:rPr>
              <a:t>eceive</a:t>
            </a:r>
            <a:r>
              <a:rPr sz="1000" dirty="0">
                <a:solidFill>
                  <a:prstClr val="white"/>
                </a:solidFill>
                <a:latin typeface="Arial"/>
                <a:cs typeface="Arial"/>
              </a:rPr>
              <a:t> </a:t>
            </a:r>
            <a:r>
              <a:rPr sz="1000" spc="-20" dirty="0">
                <a:solidFill>
                  <a:prstClr val="white"/>
                </a:solidFill>
                <a:latin typeface="Arial"/>
                <a:cs typeface="Arial"/>
              </a:rPr>
              <a:t>r</a:t>
            </a:r>
            <a:r>
              <a:rPr sz="1000" spc="-10" dirty="0">
                <a:solidFill>
                  <a:prstClr val="white"/>
                </a:solidFill>
                <a:latin typeface="Arial"/>
                <a:cs typeface="Arial"/>
              </a:rPr>
              <a:t>eferral</a:t>
            </a:r>
            <a:r>
              <a:rPr sz="1000" dirty="0">
                <a:solidFill>
                  <a:prstClr val="white"/>
                </a:solidFill>
                <a:latin typeface="Arial"/>
                <a:cs typeface="Arial"/>
              </a:rPr>
              <a:t> </a:t>
            </a:r>
            <a:r>
              <a:rPr sz="1000" spc="-20" dirty="0">
                <a:solidFill>
                  <a:prstClr val="white"/>
                </a:solidFill>
                <a:latin typeface="Arial"/>
                <a:cs typeface="Arial"/>
              </a:rPr>
              <a:t>r</a:t>
            </a:r>
            <a:r>
              <a:rPr sz="1000" spc="-10" dirty="0">
                <a:solidFill>
                  <a:prstClr val="white"/>
                </a:solidFill>
                <a:latin typeface="Arial"/>
                <a:cs typeface="Arial"/>
              </a:rPr>
              <a:t>ewa</a:t>
            </a:r>
            <a:r>
              <a:rPr sz="1000" spc="-25" dirty="0">
                <a:solidFill>
                  <a:prstClr val="white"/>
                </a:solidFill>
                <a:latin typeface="Arial"/>
                <a:cs typeface="Arial"/>
              </a:rPr>
              <a:t>r</a:t>
            </a:r>
            <a:r>
              <a:rPr sz="1000" spc="15" dirty="0">
                <a:solidFill>
                  <a:prstClr val="white"/>
                </a:solidFill>
                <a:latin typeface="Arial"/>
                <a:cs typeface="Arial"/>
              </a:rPr>
              <a:t>ds</a:t>
            </a:r>
            <a:r>
              <a:rPr sz="1000" dirty="0">
                <a:solidFill>
                  <a:prstClr val="white"/>
                </a:solidFill>
                <a:latin typeface="Arial"/>
                <a:cs typeface="Arial"/>
              </a:rPr>
              <a:t> </a:t>
            </a:r>
            <a:r>
              <a:rPr sz="1000" spc="-30" dirty="0">
                <a:solidFill>
                  <a:prstClr val="white"/>
                </a:solidFill>
                <a:latin typeface="Arial"/>
                <a:cs typeface="Arial"/>
              </a:rPr>
              <a:t>(see</a:t>
            </a:r>
            <a:r>
              <a:rPr sz="1000" dirty="0">
                <a:solidFill>
                  <a:prstClr val="white"/>
                </a:solidFill>
                <a:latin typeface="Arial"/>
                <a:cs typeface="Arial"/>
              </a:rPr>
              <a:t> </a:t>
            </a:r>
            <a:r>
              <a:rPr sz="1000" spc="5" dirty="0">
                <a:solidFill>
                  <a:prstClr val="white"/>
                </a:solidFill>
                <a:latin typeface="Arial"/>
                <a:cs typeface="Arial"/>
              </a:rPr>
              <a:t>consultant</a:t>
            </a:r>
            <a:r>
              <a:rPr sz="1000" dirty="0">
                <a:solidFill>
                  <a:prstClr val="white"/>
                </a:solidFill>
                <a:latin typeface="Arial"/>
                <a:cs typeface="Arial"/>
              </a:rPr>
              <a:t> </a:t>
            </a:r>
            <a:r>
              <a:rPr sz="1000" spc="10" dirty="0">
                <a:solidFill>
                  <a:prstClr val="white"/>
                </a:solidFill>
                <a:latin typeface="Arial"/>
                <a:cs typeface="Arial"/>
              </a:rPr>
              <a:t>for</a:t>
            </a:r>
            <a:r>
              <a:rPr sz="1000" spc="5" dirty="0">
                <a:solidFill>
                  <a:prstClr val="white"/>
                </a:solidFill>
                <a:latin typeface="Arial"/>
                <a:cs typeface="Arial"/>
              </a:rPr>
              <a:t> </a:t>
            </a:r>
            <a:r>
              <a:rPr sz="1000" spc="-10" dirty="0">
                <a:solidFill>
                  <a:prstClr val="white"/>
                </a:solidFill>
                <a:latin typeface="Arial"/>
                <a:cs typeface="Arial"/>
              </a:rPr>
              <a:t>details).</a:t>
            </a:r>
            <a:r>
              <a:rPr sz="1000" dirty="0">
                <a:solidFill>
                  <a:prstClr val="white"/>
                </a:solidFill>
                <a:latin typeface="Arial"/>
                <a:cs typeface="Arial"/>
              </a:rPr>
              <a:t> </a:t>
            </a:r>
            <a:r>
              <a:rPr sz="1000" spc="-5" dirty="0">
                <a:solidFill>
                  <a:prstClr val="white"/>
                </a:solidFill>
                <a:latin typeface="Arial"/>
                <a:cs typeface="Arial"/>
              </a:rPr>
              <a:t>If</a:t>
            </a:r>
            <a:r>
              <a:rPr sz="1000" dirty="0">
                <a:solidFill>
                  <a:prstClr val="white"/>
                </a:solidFill>
                <a:latin typeface="Arial"/>
                <a:cs typeface="Arial"/>
              </a:rPr>
              <a:t> </a:t>
            </a:r>
            <a:r>
              <a:rPr sz="1000" spc="5" dirty="0">
                <a:solidFill>
                  <a:prstClr val="white"/>
                </a:solidFill>
                <a:latin typeface="Arial"/>
                <a:cs typeface="Arial"/>
              </a:rPr>
              <a:t>you</a:t>
            </a:r>
            <a:r>
              <a:rPr sz="1000" dirty="0">
                <a:solidFill>
                  <a:prstClr val="white"/>
                </a:solidFill>
                <a:latin typeface="Arial"/>
                <a:cs typeface="Arial"/>
              </a:rPr>
              <a:t> </a:t>
            </a:r>
            <a:r>
              <a:rPr sz="1000" spc="15" dirty="0">
                <a:solidFill>
                  <a:prstClr val="white"/>
                </a:solidFill>
                <a:latin typeface="Arial"/>
                <a:cs typeface="Arial"/>
              </a:rPr>
              <a:t>would</a:t>
            </a:r>
            <a:r>
              <a:rPr sz="1000" dirty="0">
                <a:solidFill>
                  <a:prstClr val="white"/>
                </a:solidFill>
                <a:latin typeface="Arial"/>
                <a:cs typeface="Arial"/>
              </a:rPr>
              <a:t> like </a:t>
            </a:r>
            <a:r>
              <a:rPr sz="1000" spc="25" dirty="0">
                <a:solidFill>
                  <a:prstClr val="white"/>
                </a:solidFill>
                <a:latin typeface="Arial"/>
                <a:cs typeface="Arial"/>
              </a:rPr>
              <a:t>to</a:t>
            </a:r>
            <a:r>
              <a:rPr sz="1000" dirty="0">
                <a:solidFill>
                  <a:prstClr val="white"/>
                </a:solidFill>
                <a:latin typeface="Arial"/>
                <a:cs typeface="Arial"/>
              </a:rPr>
              <a:t> </a:t>
            </a:r>
            <a:r>
              <a:rPr sz="1000" spc="-5" dirty="0">
                <a:solidFill>
                  <a:prstClr val="white"/>
                </a:solidFill>
                <a:latin typeface="Arial"/>
                <a:cs typeface="Arial"/>
              </a:rPr>
              <a:t>rate</a:t>
            </a:r>
            <a:r>
              <a:rPr sz="1000" dirty="0">
                <a:solidFill>
                  <a:prstClr val="white"/>
                </a:solidFill>
                <a:latin typeface="Arial"/>
                <a:cs typeface="Arial"/>
              </a:rPr>
              <a:t> your experience </a:t>
            </a:r>
            <a:r>
              <a:rPr sz="1000" spc="15" dirty="0">
                <a:solidFill>
                  <a:prstClr val="white"/>
                </a:solidFill>
                <a:latin typeface="Arial"/>
                <a:cs typeface="Arial"/>
              </a:rPr>
              <a:t>with</a:t>
            </a:r>
            <a:r>
              <a:rPr sz="1000" dirty="0">
                <a:solidFill>
                  <a:prstClr val="white"/>
                </a:solidFill>
                <a:latin typeface="Arial"/>
                <a:cs typeface="Arial"/>
              </a:rPr>
              <a:t> us, </a:t>
            </a:r>
            <a:r>
              <a:rPr sz="1000" spc="5" dirty="0">
                <a:solidFill>
                  <a:prstClr val="white"/>
                </a:solidFill>
                <a:latin typeface="Arial"/>
                <a:cs typeface="Arial"/>
              </a:rPr>
              <a:t>we</a:t>
            </a:r>
            <a:r>
              <a:rPr sz="1000" dirty="0">
                <a:solidFill>
                  <a:prstClr val="white"/>
                </a:solidFill>
                <a:latin typeface="Arial"/>
                <a:cs typeface="Arial"/>
              </a:rPr>
              <a:t> invite </a:t>
            </a:r>
            <a:r>
              <a:rPr sz="1000" spc="5" dirty="0" smtClean="0">
                <a:solidFill>
                  <a:prstClr val="white"/>
                </a:solidFill>
                <a:latin typeface="Arial"/>
                <a:cs typeface="Arial"/>
              </a:rPr>
              <a:t>you</a:t>
            </a:r>
            <a:r>
              <a:rPr lang="en-US" sz="1000" dirty="0">
                <a:solidFill>
                  <a:prstClr val="white"/>
                </a:solidFill>
                <a:latin typeface="Arial"/>
                <a:cs typeface="Arial"/>
              </a:rPr>
              <a:t> </a:t>
            </a:r>
            <a:r>
              <a:rPr lang="en-US" sz="1000" dirty="0" smtClean="0">
                <a:solidFill>
                  <a:prstClr val="white"/>
                </a:solidFill>
                <a:latin typeface="Arial"/>
                <a:cs typeface="Arial"/>
              </a:rPr>
              <a:t>to review </a:t>
            </a:r>
            <a:r>
              <a:rPr sz="1000" spc="-15" dirty="0" smtClean="0">
                <a:solidFill>
                  <a:prstClr val="white"/>
                </a:solidFill>
                <a:latin typeface="Arial"/>
                <a:cs typeface="Arial"/>
              </a:rPr>
              <a:t>Selz</a:t>
            </a:r>
            <a:r>
              <a:rPr sz="1000" dirty="0" smtClean="0">
                <a:solidFill>
                  <a:prstClr val="white"/>
                </a:solidFill>
                <a:latin typeface="Arial"/>
                <a:cs typeface="Arial"/>
              </a:rPr>
              <a:t> </a:t>
            </a:r>
            <a:r>
              <a:rPr sz="1000" spc="5" dirty="0">
                <a:solidFill>
                  <a:prstClr val="white"/>
                </a:solidFill>
                <a:latin typeface="Arial"/>
                <a:cs typeface="Arial"/>
              </a:rPr>
              <a:t>Contracting</a:t>
            </a:r>
            <a:r>
              <a:rPr sz="1000" dirty="0">
                <a:solidFill>
                  <a:prstClr val="white"/>
                </a:solidFill>
                <a:latin typeface="Arial"/>
                <a:cs typeface="Arial"/>
              </a:rPr>
              <a:t> </a:t>
            </a:r>
            <a:r>
              <a:rPr lang="en-US" sz="1000" dirty="0" smtClean="0">
                <a:solidFill>
                  <a:prstClr val="white"/>
                </a:solidFill>
                <a:latin typeface="Arial"/>
                <a:cs typeface="Arial"/>
              </a:rPr>
              <a:t>on any major review site (Angie’s List, Yelp, Google, Facebook, etc.)</a:t>
            </a:r>
          </a:p>
          <a:p>
            <a:pPr marL="12700" marR="5080">
              <a:lnSpc>
                <a:spcPct val="108300"/>
              </a:lnSpc>
            </a:pPr>
            <a:r>
              <a:rPr sz="1000" spc="-80" dirty="0" smtClean="0">
                <a:solidFill>
                  <a:prstClr val="white"/>
                </a:solidFill>
                <a:latin typeface="Arial"/>
                <a:cs typeface="Arial"/>
              </a:rPr>
              <a:t>W</a:t>
            </a:r>
            <a:r>
              <a:rPr sz="1000" spc="-25" dirty="0" smtClean="0">
                <a:solidFill>
                  <a:prstClr val="white"/>
                </a:solidFill>
                <a:latin typeface="Arial"/>
                <a:cs typeface="Arial"/>
              </a:rPr>
              <a:t>e</a:t>
            </a:r>
            <a:r>
              <a:rPr sz="1000" dirty="0" smtClean="0">
                <a:solidFill>
                  <a:prstClr val="white"/>
                </a:solidFill>
                <a:latin typeface="Arial"/>
                <a:cs typeface="Arial"/>
              </a:rPr>
              <a:t> </a:t>
            </a:r>
            <a:r>
              <a:rPr sz="1000" spc="15" dirty="0">
                <a:solidFill>
                  <a:prstClr val="white"/>
                </a:solidFill>
                <a:latin typeface="Arial"/>
                <a:cs typeface="Arial"/>
              </a:rPr>
              <a:t>would</a:t>
            </a:r>
            <a:r>
              <a:rPr sz="1000" dirty="0">
                <a:solidFill>
                  <a:prstClr val="white"/>
                </a:solidFill>
                <a:latin typeface="Arial"/>
                <a:cs typeface="Arial"/>
              </a:rPr>
              <a:t> </a:t>
            </a:r>
            <a:r>
              <a:rPr sz="1000" spc="-5" dirty="0">
                <a:solidFill>
                  <a:prstClr val="white"/>
                </a:solidFill>
                <a:latin typeface="Arial"/>
                <a:cs typeface="Arial"/>
              </a:rPr>
              <a:t>love</a:t>
            </a:r>
            <a:r>
              <a:rPr sz="1000" dirty="0">
                <a:solidFill>
                  <a:prstClr val="white"/>
                </a:solidFill>
                <a:latin typeface="Arial"/>
                <a:cs typeface="Arial"/>
              </a:rPr>
              <a:t> </a:t>
            </a:r>
            <a:r>
              <a:rPr sz="1000" spc="25" dirty="0">
                <a:solidFill>
                  <a:prstClr val="white"/>
                </a:solidFill>
                <a:latin typeface="Arial"/>
                <a:cs typeface="Arial"/>
              </a:rPr>
              <a:t>to</a:t>
            </a:r>
            <a:r>
              <a:rPr sz="1000" dirty="0">
                <a:solidFill>
                  <a:prstClr val="white"/>
                </a:solidFill>
                <a:latin typeface="Arial"/>
                <a:cs typeface="Arial"/>
              </a:rPr>
              <a:t> </a:t>
            </a:r>
            <a:r>
              <a:rPr sz="1000" spc="-10" dirty="0">
                <a:solidFill>
                  <a:prstClr val="white"/>
                </a:solidFill>
                <a:latin typeface="Arial"/>
                <a:cs typeface="Arial"/>
              </a:rPr>
              <a:t>hear</a:t>
            </a:r>
            <a:r>
              <a:rPr sz="1000" dirty="0">
                <a:solidFill>
                  <a:prstClr val="white"/>
                </a:solidFill>
                <a:latin typeface="Arial"/>
                <a:cs typeface="Arial"/>
              </a:rPr>
              <a:t> </a:t>
            </a:r>
            <a:r>
              <a:rPr sz="1000" spc="5" dirty="0">
                <a:solidFill>
                  <a:prstClr val="white"/>
                </a:solidFill>
                <a:latin typeface="Arial"/>
                <a:cs typeface="Arial"/>
              </a:rPr>
              <a:t>f</a:t>
            </a:r>
            <a:r>
              <a:rPr sz="1000" spc="-15" dirty="0">
                <a:solidFill>
                  <a:prstClr val="white"/>
                </a:solidFill>
                <a:latin typeface="Arial"/>
                <a:cs typeface="Arial"/>
              </a:rPr>
              <a:t>r</a:t>
            </a:r>
            <a:r>
              <a:rPr sz="1000" spc="10" dirty="0">
                <a:solidFill>
                  <a:prstClr val="white"/>
                </a:solidFill>
                <a:latin typeface="Arial"/>
                <a:cs typeface="Arial"/>
              </a:rPr>
              <a:t>om</a:t>
            </a:r>
            <a:r>
              <a:rPr sz="1000" dirty="0">
                <a:solidFill>
                  <a:prstClr val="white"/>
                </a:solidFill>
                <a:latin typeface="Arial"/>
                <a:cs typeface="Arial"/>
              </a:rPr>
              <a:t> </a:t>
            </a:r>
            <a:r>
              <a:rPr sz="1000" spc="-5" dirty="0">
                <a:solidFill>
                  <a:prstClr val="white"/>
                </a:solidFill>
                <a:latin typeface="Arial"/>
                <a:cs typeface="Arial"/>
              </a:rPr>
              <a:t>you!</a:t>
            </a:r>
            <a:endParaRPr sz="1000" dirty="0">
              <a:solidFill>
                <a:prstClr val="white"/>
              </a:solidFill>
              <a:latin typeface="Arial"/>
              <a:cs typeface="Arial"/>
            </a:endParaRPr>
          </a:p>
        </p:txBody>
      </p:sp>
      <p:sp>
        <p:nvSpPr>
          <p:cNvPr id="22" name="object 22"/>
          <p:cNvSpPr/>
          <p:nvPr/>
        </p:nvSpPr>
        <p:spPr>
          <a:xfrm>
            <a:off x="7772400" y="0"/>
            <a:ext cx="0" cy="10058400"/>
          </a:xfrm>
          <a:custGeom>
            <a:avLst/>
            <a:gdLst/>
            <a:ahLst/>
            <a:cxnLst/>
            <a:rect l="l" t="t" r="r" b="b"/>
            <a:pathLst>
              <a:path h="10058400">
                <a:moveTo>
                  <a:pt x="0" y="0"/>
                </a:moveTo>
                <a:lnTo>
                  <a:pt x="0" y="10058400"/>
                </a:lnTo>
              </a:path>
            </a:pathLst>
          </a:custGeom>
          <a:ln w="12700">
            <a:solidFill>
              <a:srgbClr val="969898"/>
            </a:solidFill>
          </a:ln>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42276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15332</TotalTime>
  <Words>1746</Words>
  <Application>Microsoft Office PowerPoint</Application>
  <PresentationFormat>Custom</PresentationFormat>
  <Paragraphs>165</Paragraphs>
  <Slides>6</Slides>
  <Notes>4</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2" baseType="lpstr">
      <vt:lpstr>Arial</vt:lpstr>
      <vt:lpstr>Calibri</vt:lpstr>
      <vt:lpstr>Times New Roman</vt:lpstr>
      <vt:lpstr>Verdana</vt:lpstr>
      <vt:lpstr>Office Theme</vt:lpstr>
      <vt:lpstr>Acrobat Document</vt:lpstr>
      <vt:lpstr>PowerPoint Presentation</vt:lpstr>
      <vt:lpstr>PowerPoint Presentation</vt:lpstr>
      <vt:lpstr>PowerPoint Presentation</vt:lpstr>
      <vt:lpstr>PowerPoint Presentation</vt:lpstr>
      <vt:lpstr>A STEP-BY-STEP GUIDE TO SUCCESSFUL HOME REPAIR</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Selz Contracting</dc:creator>
  <cp:lastModifiedBy>Sales ContractingS</cp:lastModifiedBy>
  <cp:revision>72</cp:revision>
  <dcterms:created xsi:type="dcterms:W3CDTF">2016-10-24T17:24:47Z</dcterms:created>
  <dcterms:modified xsi:type="dcterms:W3CDTF">2017-03-27T20:07:49Z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2015-06-04T00:00:00Z</vt:filetime>
  </property>
  <property fmtid="{D5CDD505-2E9C-101B-9397-08002B2CF9AE}" pid="3" name="LastSaved">
    <vt:filetime>2016-10-24T00:00:00Z</vt:filetime>
  </property>
</Properties>
</file>