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791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154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910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6226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155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8195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4059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681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182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825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267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CA1F5-1A2C-4B69-A88A-13481B6853F1}" type="datetimeFigureOut">
              <a:rPr lang="en-AU" smtClean="0"/>
              <a:t>1/06/2017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FF02-7483-4734-ADBF-200F8A7305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420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-Right Arrow 3"/>
          <p:cNvSpPr/>
          <p:nvPr/>
        </p:nvSpPr>
        <p:spPr>
          <a:xfrm>
            <a:off x="107504" y="3284984"/>
            <a:ext cx="8928992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8" name="Group 7"/>
          <p:cNvGrpSpPr/>
          <p:nvPr/>
        </p:nvGrpSpPr>
        <p:grpSpPr>
          <a:xfrm>
            <a:off x="827584" y="3284984"/>
            <a:ext cx="288032" cy="2304256"/>
            <a:chOff x="827584" y="3284984"/>
            <a:chExt cx="288032" cy="2304256"/>
          </a:xfrm>
        </p:grpSpPr>
        <p:sp>
          <p:nvSpPr>
            <p:cNvPr id="5" name="Oval 4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7" name="Straight Connector 6"/>
            <p:cNvCxnSpPr>
              <a:stCxn id="5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2267744" y="3284984"/>
            <a:ext cx="288032" cy="2304256"/>
            <a:chOff x="827584" y="3284984"/>
            <a:chExt cx="288032" cy="2304256"/>
          </a:xfrm>
        </p:grpSpPr>
        <p:sp>
          <p:nvSpPr>
            <p:cNvPr id="10" name="Oval 9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" name="Straight Connector 10"/>
            <p:cNvCxnSpPr>
              <a:stCxn id="10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707904" y="3284984"/>
            <a:ext cx="288032" cy="2304256"/>
            <a:chOff x="827584" y="3284984"/>
            <a:chExt cx="288032" cy="2304256"/>
          </a:xfrm>
        </p:grpSpPr>
        <p:sp>
          <p:nvSpPr>
            <p:cNvPr id="13" name="Oval 12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4" name="Straight Connector 13"/>
            <p:cNvCxnSpPr>
              <a:stCxn id="13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148064" y="3284984"/>
            <a:ext cx="288032" cy="2304256"/>
            <a:chOff x="827584" y="3284984"/>
            <a:chExt cx="288032" cy="2304256"/>
          </a:xfrm>
        </p:grpSpPr>
        <p:sp>
          <p:nvSpPr>
            <p:cNvPr id="16" name="Oval 15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7" name="Straight Connector 16"/>
            <p:cNvCxnSpPr>
              <a:stCxn id="16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6588224" y="3286422"/>
            <a:ext cx="288032" cy="2304256"/>
            <a:chOff x="827584" y="3284984"/>
            <a:chExt cx="288032" cy="2304256"/>
          </a:xfrm>
        </p:grpSpPr>
        <p:sp>
          <p:nvSpPr>
            <p:cNvPr id="19" name="Oval 18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" name="Straight Connector 19"/>
            <p:cNvCxnSpPr>
              <a:stCxn id="19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8028384" y="3286422"/>
            <a:ext cx="288032" cy="2304256"/>
            <a:chOff x="827584" y="3284984"/>
            <a:chExt cx="288032" cy="2304256"/>
          </a:xfrm>
        </p:grpSpPr>
        <p:sp>
          <p:nvSpPr>
            <p:cNvPr id="22" name="Oval 21"/>
            <p:cNvSpPr/>
            <p:nvPr/>
          </p:nvSpPr>
          <p:spPr>
            <a:xfrm>
              <a:off x="827584" y="3284984"/>
              <a:ext cx="288032" cy="2880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3" name="Straight Connector 22"/>
            <p:cNvCxnSpPr>
              <a:stCxn id="22" idx="4"/>
            </p:cNvCxnSpPr>
            <p:nvPr/>
          </p:nvCxnSpPr>
          <p:spPr>
            <a:xfrm>
              <a:off x="971600" y="3573016"/>
              <a:ext cx="0" cy="201622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04081" y="5672281"/>
            <a:ext cx="11640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/>
              <a:t>Lodge 2% Bond</a:t>
            </a:r>
            <a:endParaRPr lang="en-AU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818636" y="5631631"/>
            <a:ext cx="12765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200" b="1" dirty="0" smtClean="0"/>
              <a:t>Developer to </a:t>
            </a:r>
          </a:p>
          <a:p>
            <a:pPr algn="ctr"/>
            <a:r>
              <a:rPr lang="en-AU" sz="1200" b="1" dirty="0" smtClean="0"/>
              <a:t>appoint building </a:t>
            </a:r>
          </a:p>
          <a:p>
            <a:pPr algn="ctr"/>
            <a:r>
              <a:rPr lang="en-AU" sz="1200" b="1" dirty="0" smtClean="0"/>
              <a:t>inspector</a:t>
            </a:r>
            <a:endParaRPr lang="en-AU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03848" y="5631631"/>
            <a:ext cx="1298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200" b="1" dirty="0" smtClean="0"/>
              <a:t>Interim report to </a:t>
            </a:r>
          </a:p>
          <a:p>
            <a:pPr algn="ctr"/>
            <a:r>
              <a:rPr lang="en-AU" sz="1200" b="1" dirty="0" smtClean="0"/>
              <a:t>be provided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88372" y="5631631"/>
            <a:ext cx="14237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200" b="1" dirty="0" smtClean="0"/>
              <a:t>Developer to</a:t>
            </a:r>
          </a:p>
          <a:p>
            <a:pPr algn="ctr"/>
            <a:r>
              <a:rPr lang="en-AU" sz="1200" b="1" dirty="0"/>
              <a:t>a</a:t>
            </a:r>
            <a:r>
              <a:rPr lang="en-AU" sz="1200" b="1" dirty="0" smtClean="0"/>
              <a:t>rrange building </a:t>
            </a:r>
          </a:p>
          <a:p>
            <a:pPr algn="ctr"/>
            <a:r>
              <a:rPr lang="en-AU" sz="1200" b="1" dirty="0"/>
              <a:t>i</a:t>
            </a:r>
            <a:r>
              <a:rPr lang="en-AU" sz="1200" b="1" dirty="0" smtClean="0"/>
              <a:t>nspector to carry</a:t>
            </a:r>
          </a:p>
          <a:p>
            <a:pPr algn="ctr"/>
            <a:r>
              <a:rPr lang="en-AU" sz="1200" b="1" dirty="0" smtClean="0"/>
              <a:t>out final inspection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29778" y="5589240"/>
            <a:ext cx="1292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200" b="1" dirty="0" smtClean="0"/>
              <a:t>Last date for </a:t>
            </a:r>
          </a:p>
          <a:p>
            <a:pPr algn="ctr"/>
            <a:r>
              <a:rPr lang="en-AU" sz="1200" b="1" dirty="0"/>
              <a:t>c</a:t>
            </a:r>
            <a:r>
              <a:rPr lang="en-AU" sz="1200" b="1" dirty="0" smtClean="0"/>
              <a:t>laiming on bond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42390" y="5631631"/>
            <a:ext cx="1330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1200" b="1" dirty="0" smtClean="0"/>
              <a:t>Final report to be </a:t>
            </a:r>
          </a:p>
          <a:p>
            <a:pPr algn="ctr"/>
            <a:r>
              <a:rPr lang="en-AU" sz="1200" b="1" dirty="0" smtClean="0"/>
              <a:t>provided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5402" y="2348880"/>
            <a:ext cx="1212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/>
              <a:t>Any time before</a:t>
            </a:r>
          </a:p>
          <a:p>
            <a:r>
              <a:rPr lang="en-AU" sz="1200" b="1" dirty="0" smtClean="0"/>
              <a:t>OC issued</a:t>
            </a:r>
            <a:endParaRPr lang="en-AU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873160" y="1988840"/>
            <a:ext cx="13358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AU" sz="1200" dirty="0" smtClean="0"/>
          </a:p>
          <a:p>
            <a:r>
              <a:rPr lang="en-AU" sz="1200" b="1" dirty="0" smtClean="0"/>
              <a:t>Within 12 months</a:t>
            </a:r>
          </a:p>
          <a:p>
            <a:r>
              <a:rPr lang="en-AU" sz="1200" b="1" dirty="0" smtClean="0"/>
              <a:t>of completion of</a:t>
            </a:r>
          </a:p>
          <a:p>
            <a:r>
              <a:rPr lang="en-AU" sz="1200" b="1" dirty="0"/>
              <a:t>b</a:t>
            </a:r>
            <a:r>
              <a:rPr lang="en-AU" sz="1200" b="1" dirty="0" smtClean="0"/>
              <a:t>uilding work*</a:t>
            </a:r>
          </a:p>
          <a:p>
            <a:endParaRPr lang="en-AU" sz="1200" dirty="0"/>
          </a:p>
          <a:p>
            <a:endParaRPr lang="en-AU" sz="1200" dirty="0" smtClean="0"/>
          </a:p>
          <a:p>
            <a:endParaRPr lang="en-AU" sz="12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3328003" y="1988840"/>
            <a:ext cx="11176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 smtClean="0"/>
              <a:t>Within 15 – 18</a:t>
            </a:r>
          </a:p>
          <a:p>
            <a:r>
              <a:rPr lang="en-AU" sz="1200" b="1" dirty="0"/>
              <a:t>m</a:t>
            </a:r>
            <a:r>
              <a:rPr lang="en-AU" sz="1200" b="1" dirty="0" smtClean="0"/>
              <a:t>onths of </a:t>
            </a:r>
          </a:p>
          <a:p>
            <a:r>
              <a:rPr lang="en-AU" sz="1200" b="1" dirty="0"/>
              <a:t>c</a:t>
            </a:r>
            <a:r>
              <a:rPr lang="en-AU" sz="1200" b="1" dirty="0" smtClean="0"/>
              <a:t>ompletion of</a:t>
            </a:r>
          </a:p>
          <a:p>
            <a:r>
              <a:rPr lang="en-AU" sz="1200" b="1" dirty="0"/>
              <a:t>b</a:t>
            </a:r>
            <a:r>
              <a:rPr lang="en-AU" sz="1200" b="1" dirty="0" smtClean="0"/>
              <a:t>uilding 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68163" y="2206605"/>
            <a:ext cx="1460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 smtClean="0"/>
              <a:t>Within 18 months</a:t>
            </a:r>
          </a:p>
          <a:p>
            <a:r>
              <a:rPr lang="en-AU" sz="1200" b="1" dirty="0" smtClean="0"/>
              <a:t>of  completion of</a:t>
            </a:r>
          </a:p>
          <a:p>
            <a:r>
              <a:rPr lang="en-AU" sz="1200" b="1" dirty="0"/>
              <a:t>b</a:t>
            </a:r>
            <a:r>
              <a:rPr lang="en-AU" sz="1200" b="1" dirty="0" smtClean="0"/>
              <a:t>uilding work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52339" y="2206605"/>
            <a:ext cx="1460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 smtClean="0"/>
              <a:t>21 to 24 months</a:t>
            </a:r>
          </a:p>
          <a:p>
            <a:r>
              <a:rPr lang="en-AU" sz="1200" b="1" dirty="0" smtClean="0"/>
              <a:t>after completion</a:t>
            </a:r>
          </a:p>
          <a:p>
            <a:r>
              <a:rPr lang="en-AU" sz="1200" b="1" dirty="0"/>
              <a:t>o</a:t>
            </a:r>
            <a:r>
              <a:rPr lang="en-AU" sz="1200" b="1" dirty="0" smtClean="0"/>
              <a:t>f building work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648483" y="1484784"/>
            <a:ext cx="14600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 smtClean="0"/>
              <a:t>2 years after completion of work within 60 days of date of final inspection report (whichever is the later)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4081" y="260648"/>
            <a:ext cx="32359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600" b="1" dirty="0" smtClean="0"/>
              <a:t>Project timeline</a:t>
            </a:r>
            <a:endParaRPr lang="en-AU" sz="3600" b="1" dirty="0"/>
          </a:p>
        </p:txBody>
      </p:sp>
    </p:spTree>
    <p:extLst>
      <p:ext uri="{BB962C8B-B14F-4D97-AF65-F5344CB8AC3E}">
        <p14:creationId xmlns:p14="http://schemas.microsoft.com/office/powerpoint/2010/main" val="157858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99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Bright &amp; Duggan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Ivey</dc:creator>
  <cp:lastModifiedBy>Natasha Ivey</cp:lastModifiedBy>
  <cp:revision>3</cp:revision>
  <dcterms:created xsi:type="dcterms:W3CDTF">2017-06-01T04:47:52Z</dcterms:created>
  <dcterms:modified xsi:type="dcterms:W3CDTF">2017-06-01T05:22:50Z</dcterms:modified>
</cp:coreProperties>
</file>