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B0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Ingen stil, tabellrutenet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19"/>
    <p:restoredTop sz="94721"/>
  </p:normalViewPr>
  <p:slideViewPr>
    <p:cSldViewPr snapToGrid="0" snapToObjects="1">
      <p:cViewPr>
        <p:scale>
          <a:sx n="111" d="100"/>
          <a:sy n="111" d="100"/>
        </p:scale>
        <p:origin x="752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EDE8B-57D5-CE45-B15A-CED9AE38E930}" type="datetimeFigureOut">
              <a:rPr lang="nb-NO" smtClean="0"/>
              <a:t>30.05.2017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8B0F6-2C8F-B049-AD61-F43AED96A06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8C154-2FD4-164D-9E60-D1053E1BBB9D}" type="datetimeFigureOut">
              <a:rPr lang="nb-NO" smtClean="0"/>
              <a:t>30.05.2017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CD56-5011-D94E-998C-790E4CA283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165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8C154-2FD4-164D-9E60-D1053E1BBB9D}" type="datetimeFigureOut">
              <a:rPr lang="nb-NO" smtClean="0"/>
              <a:t>30.05.2017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CD56-5011-D94E-998C-790E4CA283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56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8C154-2FD4-164D-9E60-D1053E1BBB9D}" type="datetimeFigureOut">
              <a:rPr lang="nb-NO" smtClean="0"/>
              <a:t>30.05.2017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CD56-5011-D94E-998C-790E4CA283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0397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8C154-2FD4-164D-9E60-D1053E1BBB9D}" type="datetimeFigureOut">
              <a:rPr lang="nb-NO" smtClean="0"/>
              <a:t>30.05.2017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CD56-5011-D94E-998C-790E4CA283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381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8C154-2FD4-164D-9E60-D1053E1BBB9D}" type="datetimeFigureOut">
              <a:rPr lang="nb-NO" smtClean="0"/>
              <a:t>30.05.2017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CD56-5011-D94E-998C-790E4CA283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245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8C154-2FD4-164D-9E60-D1053E1BBB9D}" type="datetimeFigureOut">
              <a:rPr lang="nb-NO" smtClean="0"/>
              <a:t>30.05.2017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CD56-5011-D94E-998C-790E4CA283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6723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8C154-2FD4-164D-9E60-D1053E1BBB9D}" type="datetimeFigureOut">
              <a:rPr lang="nb-NO" smtClean="0"/>
              <a:t>30.05.2017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CD56-5011-D94E-998C-790E4CA283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7196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8C154-2FD4-164D-9E60-D1053E1BBB9D}" type="datetimeFigureOut">
              <a:rPr lang="nb-NO" smtClean="0"/>
              <a:t>30.05.2017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CD56-5011-D94E-998C-790E4CA283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8552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8C154-2FD4-164D-9E60-D1053E1BBB9D}" type="datetimeFigureOut">
              <a:rPr lang="nb-NO" smtClean="0"/>
              <a:t>30.05.2017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CD56-5011-D94E-998C-790E4CA283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5676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8C154-2FD4-164D-9E60-D1053E1BBB9D}" type="datetimeFigureOut">
              <a:rPr lang="nb-NO" smtClean="0"/>
              <a:t>30.05.2017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CD56-5011-D94E-998C-790E4CA283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4615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8C154-2FD4-164D-9E60-D1053E1BBB9D}" type="datetimeFigureOut">
              <a:rPr lang="nb-NO" smtClean="0"/>
              <a:t>30.05.2017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CD56-5011-D94E-998C-790E4CA283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0960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8C154-2FD4-164D-9E60-D1053E1BBB9D}" type="datetimeFigureOut">
              <a:rPr lang="nb-NO" smtClean="0"/>
              <a:t>30.05.2017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9CD56-5011-D94E-998C-790E4CA283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81007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4" Type="http://schemas.openxmlformats.org/officeDocument/2006/relationships/hyperlink" Target="http://www.inovati/reframe.no" TargetMode="External"/><Relationship Id="rId5" Type="http://schemas.openxmlformats.org/officeDocument/2006/relationships/hyperlink" Target="mailto:info@reframe.no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Halv ramme 18"/>
          <p:cNvSpPr/>
          <p:nvPr/>
        </p:nvSpPr>
        <p:spPr>
          <a:xfrm rot="10800000">
            <a:off x="4053742" y="422237"/>
            <a:ext cx="3551738" cy="1292666"/>
          </a:xfrm>
          <a:prstGeom prst="halfFrame">
            <a:avLst>
              <a:gd name="adj1" fmla="val 28920"/>
              <a:gd name="adj2" fmla="val 216690"/>
            </a:avLst>
          </a:prstGeom>
          <a:solidFill>
            <a:schemeClr val="bg2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600" dirty="0">
              <a:solidFill>
                <a:schemeClr val="tx1"/>
              </a:solidFill>
            </a:endParaRPr>
          </a:p>
        </p:txBody>
      </p:sp>
      <p:sp>
        <p:nvSpPr>
          <p:cNvPr id="17" name="Halv ramme 16"/>
          <p:cNvSpPr/>
          <p:nvPr/>
        </p:nvSpPr>
        <p:spPr>
          <a:xfrm>
            <a:off x="4057466" y="410404"/>
            <a:ext cx="3475448" cy="1249508"/>
          </a:xfrm>
          <a:prstGeom prst="halfFrame">
            <a:avLst>
              <a:gd name="adj1" fmla="val 76108"/>
              <a:gd name="adj2" fmla="val 74117"/>
            </a:avLst>
          </a:prstGeom>
          <a:solidFill>
            <a:srgbClr val="59B072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4" name="Halv ramme 3"/>
          <p:cNvSpPr/>
          <p:nvPr/>
        </p:nvSpPr>
        <p:spPr>
          <a:xfrm>
            <a:off x="3045509" y="782577"/>
            <a:ext cx="315131" cy="649585"/>
          </a:xfrm>
          <a:prstGeom prst="halfFrame">
            <a:avLst>
              <a:gd name="adj1" fmla="val 21094"/>
              <a:gd name="adj2" fmla="val 20525"/>
            </a:avLst>
          </a:prstGeom>
          <a:solidFill>
            <a:srgbClr val="029645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5" name="Halv ramme 4"/>
          <p:cNvSpPr/>
          <p:nvPr/>
        </p:nvSpPr>
        <p:spPr>
          <a:xfrm rot="10800000">
            <a:off x="2954149" y="629549"/>
            <a:ext cx="310810" cy="614112"/>
          </a:xfrm>
          <a:prstGeom prst="halfFrame">
            <a:avLst>
              <a:gd name="adj1" fmla="val 18643"/>
              <a:gd name="adj2" fmla="val 19285"/>
            </a:avLst>
          </a:prstGeom>
          <a:solidFill>
            <a:schemeClr val="bg2">
              <a:lumMod val="2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7" name="Rektangel 6"/>
          <p:cNvSpPr/>
          <p:nvPr/>
        </p:nvSpPr>
        <p:spPr>
          <a:xfrm>
            <a:off x="504690" y="573684"/>
            <a:ext cx="251703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b-NO" sz="3000" b="1" dirty="0" smtClean="0">
                <a:solidFill>
                  <a:schemeClr val="bg2">
                    <a:lumMod val="50000"/>
                  </a:schemeClr>
                </a:solidFill>
                <a:latin typeface="Heiti SC Medium" charset="-122"/>
                <a:ea typeface="Heiti SC Medium" charset="-122"/>
                <a:cs typeface="Heiti SC Medium" charset="-122"/>
              </a:rPr>
              <a:t>R e F r a m e </a:t>
            </a:r>
          </a:p>
          <a:p>
            <a:pPr algn="ctr"/>
            <a:r>
              <a:rPr lang="nb-NO" sz="3000" b="1" dirty="0" smtClean="0">
                <a:solidFill>
                  <a:schemeClr val="bg2">
                    <a:lumMod val="50000"/>
                  </a:schemeClr>
                </a:solidFill>
                <a:latin typeface="Heiti SC Medium" charset="-122"/>
                <a:ea typeface="Heiti SC Medium" charset="-122"/>
                <a:cs typeface="Heiti SC Medium" charset="-122"/>
              </a:rPr>
              <a:t>N o r w a y </a:t>
            </a:r>
            <a:endParaRPr lang="nb-NO" sz="3000" dirty="0"/>
          </a:p>
        </p:txBody>
      </p:sp>
      <p:sp>
        <p:nvSpPr>
          <p:cNvPr id="8" name="TekstSylinder 7"/>
          <p:cNvSpPr txBox="1"/>
          <p:nvPr/>
        </p:nvSpPr>
        <p:spPr>
          <a:xfrm>
            <a:off x="243475" y="1597902"/>
            <a:ext cx="3476423" cy="50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 smtClean="0">
                <a:latin typeface="+mj-lt"/>
              </a:rPr>
              <a:t>A two-dimensional </a:t>
            </a:r>
            <a:r>
              <a:rPr lang="en-US" sz="2400" dirty="0" err="1">
                <a:latin typeface="+mj-lt"/>
              </a:rPr>
              <a:t>c</a:t>
            </a:r>
            <a:r>
              <a:rPr lang="en-US" sz="2400" dirty="0" err="1" smtClean="0">
                <a:latin typeface="+mj-lt"/>
              </a:rPr>
              <a:t>onsept</a:t>
            </a:r>
            <a:r>
              <a:rPr lang="en-US" sz="2400" dirty="0" smtClean="0">
                <a:latin typeface="+mj-lt"/>
              </a:rPr>
              <a:t> to support refugees in redesigning their future and increasing their employability. The program offers a mentor to each refugee. Mentors will be trained in the mentor-role</a:t>
            </a:r>
            <a:endParaRPr lang="en-US" sz="2400" dirty="0">
              <a:latin typeface="+mj-lt"/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3988429" y="1845866"/>
            <a:ext cx="1866254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  <a:ea typeface="Calibri Light" charset="0"/>
                <a:cs typeface="Calibri Light" charset="0"/>
              </a:rPr>
              <a:t> </a:t>
            </a: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ea typeface="Calibri Light" charset="0"/>
                <a:cs typeface="Calibri Light" charset="0"/>
              </a:rPr>
              <a:t>TOPICS COVERED </a:t>
            </a:r>
          </a:p>
          <a:p>
            <a:pPr marL="100013" indent="-100013">
              <a:spcBef>
                <a:spcPts val="400"/>
              </a:spcBef>
              <a:buFont typeface="Arial" charset="0"/>
              <a:buChar char="•"/>
            </a:pPr>
            <a:r>
              <a:rPr lang="en-US" sz="1400" dirty="0">
                <a:solidFill>
                  <a:schemeClr val="accent6">
                    <a:lumMod val="75000"/>
                  </a:schemeClr>
                </a:solidFill>
                <a:ea typeface="Calibri Light" charset="0"/>
                <a:cs typeface="Calibri Light" charset="0"/>
              </a:rPr>
              <a:t>I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ea typeface="Calibri Light" charset="0"/>
                <a:cs typeface="Calibri Light" charset="0"/>
              </a:rPr>
              <a:t>dentity </a:t>
            </a:r>
            <a:r>
              <a:rPr lang="en-US" sz="1400" dirty="0">
                <a:solidFill>
                  <a:schemeClr val="accent6">
                    <a:lumMod val="75000"/>
                  </a:schemeClr>
                </a:solidFill>
                <a:ea typeface="Calibri Light" charset="0"/>
                <a:cs typeface="Calibri Light" charset="0"/>
              </a:rPr>
              <a:t>in a new context</a:t>
            </a:r>
          </a:p>
          <a:p>
            <a:pPr marL="100013" indent="-100013">
              <a:spcBef>
                <a:spcPts val="400"/>
              </a:spcBef>
              <a:buFont typeface="Arial" charset="0"/>
              <a:buChar char="•"/>
            </a:pPr>
            <a:r>
              <a:rPr lang="en-US" sz="1400" dirty="0">
                <a:solidFill>
                  <a:schemeClr val="accent6">
                    <a:lumMod val="75000"/>
                  </a:schemeClr>
                </a:solidFill>
                <a:ea typeface="Calibri Light" charset="0"/>
                <a:cs typeface="Calibri Light" charset="0"/>
              </a:rPr>
              <a:t>Self management</a:t>
            </a:r>
          </a:p>
          <a:p>
            <a:pPr marL="100013" indent="-100013">
              <a:spcBef>
                <a:spcPts val="400"/>
              </a:spcBef>
              <a:buFont typeface="Arial" charset="0"/>
              <a:buChar char="•"/>
            </a:pPr>
            <a:r>
              <a:rPr lang="en-US" sz="1400" dirty="0">
                <a:solidFill>
                  <a:schemeClr val="accent6">
                    <a:lumMod val="75000"/>
                  </a:schemeClr>
                </a:solidFill>
                <a:ea typeface="Calibri Light" charset="0"/>
                <a:cs typeface="Calibri Light" charset="0"/>
              </a:rPr>
              <a:t>How to build social capital </a:t>
            </a:r>
          </a:p>
          <a:p>
            <a:pPr marL="100013" indent="-100013">
              <a:spcBef>
                <a:spcPts val="400"/>
              </a:spcBef>
              <a:buFont typeface="Arial" charset="0"/>
              <a:buChar char="•"/>
            </a:pPr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Mindset </a:t>
            </a:r>
            <a:r>
              <a:rPr lang="mr-IN" sz="1400" dirty="0">
                <a:solidFill>
                  <a:schemeClr val="accent6">
                    <a:lumMod val="75000"/>
                  </a:schemeClr>
                </a:solidFill>
              </a:rPr>
              <a:t>–</a:t>
            </a:r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 sitting in the ‘driver’s seat’</a:t>
            </a:r>
          </a:p>
          <a:p>
            <a:pPr marL="100013" indent="-100013">
              <a:spcBef>
                <a:spcPts val="400"/>
              </a:spcBef>
              <a:buFont typeface="Arial" charset="0"/>
              <a:buChar char="•"/>
            </a:pPr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Intercultural conflict resolution</a:t>
            </a:r>
          </a:p>
          <a:p>
            <a:pPr marL="100013" indent="-100013">
              <a:spcBef>
                <a:spcPts val="4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ea typeface="Calibri Light" charset="0"/>
                <a:cs typeface="Calibri Light" charset="0"/>
              </a:rPr>
              <a:t>Resilience-training; </a:t>
            </a:r>
            <a:r>
              <a:rPr lang="en-US" sz="1400" dirty="0">
                <a:solidFill>
                  <a:schemeClr val="accent6">
                    <a:lumMod val="75000"/>
                  </a:schemeClr>
                </a:solidFill>
                <a:ea typeface="Calibri Light" charset="0"/>
                <a:cs typeface="Calibri Light" charset="0"/>
              </a:rPr>
              <a:t>dealing with rejection</a:t>
            </a:r>
          </a:p>
          <a:p>
            <a:pPr marL="100013" indent="-100013">
              <a:spcBef>
                <a:spcPts val="4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ea typeface="Calibri Light" charset="0"/>
                <a:cs typeface="Calibri Light" charset="0"/>
              </a:rPr>
              <a:t>Trust in a Norwegian context</a:t>
            </a:r>
          </a:p>
          <a:p>
            <a:pPr marL="100013" indent="-100013">
              <a:spcBef>
                <a:spcPts val="4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ea typeface="Calibri Light" charset="0"/>
                <a:cs typeface="Calibri Light" charset="0"/>
              </a:rPr>
              <a:t>Psychological contracts in Norwegian </a:t>
            </a:r>
            <a:r>
              <a:rPr lang="en-US" sz="1400" dirty="0" err="1" smtClean="0">
                <a:solidFill>
                  <a:schemeClr val="accent6">
                    <a:lumMod val="75000"/>
                  </a:schemeClr>
                </a:solidFill>
                <a:ea typeface="Calibri Light" charset="0"/>
                <a:cs typeface="Calibri Light" charset="0"/>
              </a:rPr>
              <a:t>worklife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ea typeface="Calibri Light" charset="0"/>
                <a:cs typeface="Calibri Light" charset="0"/>
              </a:rPr>
              <a:t> </a:t>
            </a:r>
            <a:endParaRPr lang="en-US" sz="1400" dirty="0">
              <a:solidFill>
                <a:schemeClr val="accent6">
                  <a:lumMod val="75000"/>
                </a:schemeClr>
              </a:solidFill>
              <a:ea typeface="Calibri Light" charset="0"/>
              <a:cs typeface="Calibri Light" charset="0"/>
            </a:endParaRPr>
          </a:p>
          <a:p>
            <a:pPr marL="100013" indent="-100013">
              <a:spcBef>
                <a:spcPts val="4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How does masculinity &amp; femininity change in a new context</a:t>
            </a:r>
            <a:endParaRPr lang="en-US" sz="1400" dirty="0">
              <a:solidFill>
                <a:schemeClr val="accent6">
                  <a:lumMod val="75000"/>
                </a:schemeClr>
              </a:solidFill>
              <a:ea typeface="Calibri Light" charset="0"/>
              <a:cs typeface="Calibri Light" charset="0"/>
            </a:endParaRPr>
          </a:p>
        </p:txBody>
      </p:sp>
      <p:sp>
        <p:nvSpPr>
          <p:cNvPr id="14" name="Plassholder for innhold 2"/>
          <p:cNvSpPr txBox="1">
            <a:spLocks/>
          </p:cNvSpPr>
          <p:nvPr/>
        </p:nvSpPr>
        <p:spPr>
          <a:xfrm>
            <a:off x="5819958" y="1834291"/>
            <a:ext cx="1888781" cy="41662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en-US" sz="1400" b="1" dirty="0" smtClean="0">
                <a:solidFill>
                  <a:schemeClr val="bg2">
                    <a:lumMod val="25000"/>
                  </a:schemeClr>
                </a:solidFill>
                <a:ea typeface="Calibri Light" charset="0"/>
                <a:cs typeface="Calibri Light" charset="0"/>
              </a:rPr>
              <a:t> TOPICS COVERED</a:t>
            </a:r>
          </a:p>
          <a:p>
            <a:pPr marL="100013" indent="-100013">
              <a:lnSpc>
                <a:spcPct val="100000"/>
              </a:lnSpc>
              <a:spcBef>
                <a:spcPts val="400"/>
              </a:spcBef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ea typeface="Calibri Light" charset="0"/>
                <a:cs typeface="Calibri Light" charset="0"/>
              </a:rPr>
              <a:t>Training for mentoring skills</a:t>
            </a:r>
          </a:p>
          <a:p>
            <a:pPr marL="100013" indent="-100013">
              <a:lnSpc>
                <a:spcPct val="100000"/>
              </a:lnSpc>
              <a:spcBef>
                <a:spcPts val="400"/>
              </a:spcBef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ea typeface="Calibri Light" charset="0"/>
                <a:cs typeface="Calibri Light" charset="0"/>
              </a:rPr>
              <a:t>Understanding organizational diversity</a:t>
            </a:r>
          </a:p>
          <a:p>
            <a:pPr marL="100013" indent="-100013">
              <a:lnSpc>
                <a:spcPct val="100000"/>
              </a:lnSpc>
              <a:spcBef>
                <a:spcPts val="400"/>
              </a:spcBef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ea typeface="Calibri Light" charset="0"/>
                <a:cs typeface="Calibri Light" charset="0"/>
              </a:rPr>
              <a:t>Building trust in a diverse culture</a:t>
            </a:r>
          </a:p>
          <a:p>
            <a:pPr marL="100013" indent="-100013">
              <a:lnSpc>
                <a:spcPct val="100000"/>
              </a:lnSpc>
              <a:spcBef>
                <a:spcPts val="400"/>
              </a:spcBef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Calibri Light" charset="0"/>
                <a:cs typeface="Calibri Light" charset="0"/>
              </a:rPr>
              <a:t>U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ea typeface="Calibri Light" charset="0"/>
                <a:cs typeface="Calibri Light" charset="0"/>
              </a:rPr>
              <a:t>nderstanding of basic  Norwegian work- and leadership styles </a:t>
            </a:r>
          </a:p>
          <a:p>
            <a:pPr marL="100013" indent="-100013">
              <a:lnSpc>
                <a:spcPct val="100000"/>
              </a:lnSpc>
              <a:spcBef>
                <a:spcPts val="400"/>
              </a:spcBef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ea typeface="Calibri Light" charset="0"/>
                <a:cs typeface="Calibri Light" charset="0"/>
              </a:rPr>
              <a:t>Understanding the basics of post-traumatic stress disorder</a:t>
            </a:r>
          </a:p>
          <a:p>
            <a:pPr marL="100013" indent="-100013">
              <a:lnSpc>
                <a:spcPct val="100000"/>
              </a:lnSpc>
              <a:spcBef>
                <a:spcPts val="400"/>
              </a:spcBef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ea typeface="Calibri Light" charset="0"/>
                <a:cs typeface="Calibri Light" charset="0"/>
              </a:rPr>
              <a:t>Intercultural conflict resolution</a:t>
            </a:r>
          </a:p>
          <a:p>
            <a:pPr marL="100013" indent="-100013">
              <a:lnSpc>
                <a:spcPct val="100000"/>
              </a:lnSpc>
              <a:spcBef>
                <a:spcPts val="400"/>
              </a:spcBef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ea typeface="Calibri Light" charset="0"/>
                <a:cs typeface="Calibri Light" charset="0"/>
              </a:rPr>
              <a:t>Bringing learning back to my organization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lang="en-US" sz="140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lang="en-US" sz="1400" dirty="0" smtClean="0">
              <a:solidFill>
                <a:schemeClr val="bg1">
                  <a:lumMod val="50000"/>
                </a:schemeClr>
              </a:solidFill>
              <a:ea typeface="Calibri Light" charset="0"/>
              <a:cs typeface="Calibri Light" charset="0"/>
            </a:endParaRPr>
          </a:p>
        </p:txBody>
      </p:sp>
      <p:pic>
        <p:nvPicPr>
          <p:cNvPr id="15" name="Bild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7482" y="338476"/>
            <a:ext cx="3461293" cy="2437145"/>
          </a:xfrm>
          <a:prstGeom prst="rect">
            <a:avLst/>
          </a:prstGeom>
        </p:spPr>
      </p:pic>
      <p:sp>
        <p:nvSpPr>
          <p:cNvPr id="16" name="TekstSylinder 15"/>
          <p:cNvSpPr txBox="1"/>
          <p:nvPr/>
        </p:nvSpPr>
        <p:spPr>
          <a:xfrm>
            <a:off x="8391182" y="2752471"/>
            <a:ext cx="3588614" cy="3519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 dirty="0" smtClean="0">
                <a:latin typeface="+mj-lt"/>
              </a:rPr>
              <a:t>The mentors will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500" dirty="0" smtClean="0">
                <a:latin typeface="+mj-lt"/>
              </a:rPr>
              <a:t>be instrumental in supporting the refugees in their quest to understand work culture in Norway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500" dirty="0" smtClean="0">
                <a:latin typeface="+mj-lt"/>
              </a:rPr>
              <a:t>get mentor training, a deepened understanding of intercultural communication and the value of diversity in the workplace. </a:t>
            </a:r>
            <a:endParaRPr lang="en-US" sz="1500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sz="1500" dirty="0" smtClean="0">
                <a:latin typeface="+mj-lt"/>
              </a:rPr>
              <a:t>Nature will provide a setting for the conversations between mentor and mentee</a:t>
            </a:r>
            <a:endParaRPr lang="en-US" sz="1500" dirty="0">
              <a:latin typeface="+mj-lt"/>
            </a:endParaRPr>
          </a:p>
        </p:txBody>
      </p:sp>
      <p:sp>
        <p:nvSpPr>
          <p:cNvPr id="18" name="TekstSylinder 17"/>
          <p:cNvSpPr txBox="1"/>
          <p:nvPr/>
        </p:nvSpPr>
        <p:spPr>
          <a:xfrm>
            <a:off x="5021952" y="596225"/>
            <a:ext cx="259891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nb-NO" sz="1300" b="1" dirty="0" smtClean="0">
              <a:latin typeface="+mj-lt"/>
              <a:ea typeface="DengXian Light" charset="-122"/>
              <a:cs typeface="DengXian Light" charset="-122"/>
            </a:endParaRPr>
          </a:p>
          <a:p>
            <a:pPr algn="r"/>
            <a:r>
              <a:rPr lang="nb-NO" sz="1300" b="1" dirty="0" smtClean="0">
                <a:latin typeface="+mj-lt"/>
                <a:ea typeface="DengXian Light" charset="-122"/>
                <a:cs typeface="DengXian Light" charset="-122"/>
              </a:rPr>
              <a:t>2. A MENTOR </a:t>
            </a:r>
          </a:p>
          <a:p>
            <a:pPr algn="r"/>
            <a:r>
              <a:rPr lang="nb-NO" sz="1300" b="1" dirty="0" smtClean="0">
                <a:latin typeface="+mj-lt"/>
                <a:ea typeface="DengXian Light" charset="-122"/>
                <a:cs typeface="DengXian Light" charset="-122"/>
              </a:rPr>
              <a:t>PROGRAM FOR LEADERS/ </a:t>
            </a:r>
          </a:p>
          <a:p>
            <a:pPr algn="r"/>
            <a:r>
              <a:rPr lang="nb-NO" sz="1300" b="1" dirty="0" smtClean="0">
                <a:latin typeface="+mj-lt"/>
                <a:ea typeface="DengXian Light" charset="-122"/>
                <a:cs typeface="DengXian Light" charset="-122"/>
              </a:rPr>
              <a:t>PROFESSIONALS ACTING </a:t>
            </a:r>
          </a:p>
          <a:p>
            <a:pPr algn="r"/>
            <a:r>
              <a:rPr lang="nb-NO" sz="1300" b="1" dirty="0" smtClean="0">
                <a:latin typeface="+mj-lt"/>
                <a:ea typeface="DengXian Light" charset="-122"/>
                <a:cs typeface="DengXian Light" charset="-122"/>
              </a:rPr>
              <a:t>AS MENTORS FOR REFUGEES</a:t>
            </a:r>
            <a:endParaRPr lang="nb-NO" sz="1300" dirty="0">
              <a:latin typeface="+mj-lt"/>
            </a:endParaRPr>
          </a:p>
          <a:p>
            <a:pPr algn="r"/>
            <a:endParaRPr lang="nb-NO" sz="1300" dirty="0">
              <a:latin typeface="+mj-lt"/>
            </a:endParaRPr>
          </a:p>
        </p:txBody>
      </p:sp>
      <p:sp>
        <p:nvSpPr>
          <p:cNvPr id="20" name="TekstSylinder 19"/>
          <p:cNvSpPr txBox="1"/>
          <p:nvPr/>
        </p:nvSpPr>
        <p:spPr>
          <a:xfrm>
            <a:off x="4018063" y="398641"/>
            <a:ext cx="302135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00" b="1" dirty="0" smtClean="0">
                <a:latin typeface="Calibri Light" charset="0"/>
                <a:ea typeface="Calibri Light" charset="0"/>
                <a:cs typeface="Calibri Light" charset="0"/>
              </a:rPr>
              <a:t>1. A PROGRAM FOR REFUGEES PROVIDING SUPPORT FOR REFRAMING </a:t>
            </a:r>
          </a:p>
          <a:p>
            <a:r>
              <a:rPr lang="nb-NO" sz="1300" b="1" dirty="0" smtClean="0">
                <a:latin typeface="Calibri Light" charset="0"/>
                <a:ea typeface="Calibri Light" charset="0"/>
                <a:cs typeface="Calibri Light" charset="0"/>
              </a:rPr>
              <a:t>WORK-LIFE IN A NEW </a:t>
            </a:r>
          </a:p>
          <a:p>
            <a:r>
              <a:rPr lang="nb-NO" sz="1300" b="1" dirty="0" smtClean="0">
                <a:latin typeface="Calibri Light" charset="0"/>
                <a:ea typeface="Calibri Light" charset="0"/>
                <a:cs typeface="Calibri Light" charset="0"/>
              </a:rPr>
              <a:t>CONTEXT</a:t>
            </a:r>
            <a:endParaRPr lang="en-US" sz="1300" b="1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2" name="TekstSylinder 1"/>
          <p:cNvSpPr txBox="1"/>
          <p:nvPr/>
        </p:nvSpPr>
        <p:spPr>
          <a:xfrm>
            <a:off x="8484667" y="338476"/>
            <a:ext cx="28520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Deep into nature mentoring</a:t>
            </a:r>
          </a:p>
          <a:p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68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alv ramme 3"/>
          <p:cNvSpPr/>
          <p:nvPr/>
        </p:nvSpPr>
        <p:spPr>
          <a:xfrm>
            <a:off x="2715118" y="366375"/>
            <a:ext cx="431247" cy="676181"/>
          </a:xfrm>
          <a:prstGeom prst="halfFrame">
            <a:avLst>
              <a:gd name="adj1" fmla="val 21094"/>
              <a:gd name="adj2" fmla="val 20525"/>
            </a:avLst>
          </a:prstGeom>
          <a:solidFill>
            <a:srgbClr val="029645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5" name="Halv ramme 4"/>
          <p:cNvSpPr/>
          <p:nvPr/>
        </p:nvSpPr>
        <p:spPr>
          <a:xfrm rot="10800000">
            <a:off x="2582326" y="196089"/>
            <a:ext cx="408636" cy="726501"/>
          </a:xfrm>
          <a:prstGeom prst="halfFrame">
            <a:avLst>
              <a:gd name="adj1" fmla="val 18643"/>
              <a:gd name="adj2" fmla="val 19285"/>
            </a:avLst>
          </a:prstGeom>
          <a:solidFill>
            <a:schemeClr val="bg2">
              <a:lumMod val="2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345958" y="2756284"/>
            <a:ext cx="388909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600" b="1" dirty="0" smtClean="0">
                <a:solidFill>
                  <a:schemeClr val="accent6">
                    <a:lumMod val="75000"/>
                  </a:schemeClr>
                </a:solidFill>
              </a:rPr>
              <a:t>Hvem deltar og bidrar</a:t>
            </a:r>
            <a:endParaRPr lang="nb-NO" sz="16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nb-NO" sz="1400" dirty="0" smtClean="0">
                <a:latin typeface="+mj-lt"/>
              </a:rPr>
              <a:t>1. </a:t>
            </a:r>
            <a:r>
              <a:rPr lang="nb-NO" sz="1400" dirty="0">
                <a:latin typeface="+mj-lt"/>
              </a:rPr>
              <a:t>F</a:t>
            </a:r>
            <a:r>
              <a:rPr lang="nb-NO" sz="1400" dirty="0" smtClean="0">
                <a:latin typeface="+mj-lt"/>
              </a:rPr>
              <a:t>lyktninger</a:t>
            </a:r>
          </a:p>
          <a:p>
            <a:r>
              <a:rPr lang="nb-NO" sz="1400" dirty="0" smtClean="0">
                <a:latin typeface="+mj-lt"/>
              </a:rPr>
              <a:t>2. Mentorer fra lokale arbeidsgivere</a:t>
            </a:r>
          </a:p>
          <a:p>
            <a:r>
              <a:rPr lang="nb-NO" sz="1400" dirty="0" smtClean="0">
                <a:latin typeface="+mj-lt"/>
              </a:rPr>
              <a:t>3. Kommunene</a:t>
            </a:r>
          </a:p>
          <a:p>
            <a:r>
              <a:rPr lang="nb-NO" sz="1400" dirty="0" smtClean="0">
                <a:latin typeface="+mj-lt"/>
              </a:rPr>
              <a:t>4. </a:t>
            </a:r>
            <a:r>
              <a:rPr lang="nb-NO" sz="1400" dirty="0" err="1" smtClean="0">
                <a:latin typeface="+mj-lt"/>
              </a:rPr>
              <a:t>Inovati</a:t>
            </a:r>
            <a:r>
              <a:rPr lang="nb-NO" sz="1400" dirty="0" smtClean="0">
                <a:latin typeface="+mj-lt"/>
              </a:rPr>
              <a:t> </a:t>
            </a:r>
          </a:p>
          <a:p>
            <a:endParaRPr lang="nb-NO" sz="1400" dirty="0">
              <a:latin typeface="+mj-lt"/>
            </a:endParaRPr>
          </a:p>
          <a:p>
            <a:r>
              <a:rPr lang="nb-NO" sz="1400" dirty="0" smtClean="0">
                <a:latin typeface="+mj-lt"/>
              </a:rPr>
              <a:t>1. Ressurssterke voksne </a:t>
            </a:r>
            <a:r>
              <a:rPr lang="nb-NO" sz="1400" dirty="0">
                <a:latin typeface="+mj-lt"/>
              </a:rPr>
              <a:t>flyktninger </a:t>
            </a:r>
            <a:r>
              <a:rPr lang="nb-NO" sz="1400" dirty="0" smtClean="0">
                <a:latin typeface="+mj-lt"/>
              </a:rPr>
              <a:t>som har gjennomført introduksjonsprogrammet </a:t>
            </a:r>
            <a:endParaRPr lang="nb-NO" sz="1400" dirty="0">
              <a:latin typeface="+mj-lt"/>
            </a:endParaRPr>
          </a:p>
          <a:p>
            <a:r>
              <a:rPr lang="nb-NO" sz="1400" dirty="0" smtClean="0">
                <a:latin typeface="+mj-lt"/>
              </a:rPr>
              <a:t>2. Lokale private/offentlige organisasjoner motiveres til å stille med mentorer som matcher deltakerne på programmet</a:t>
            </a:r>
          </a:p>
          <a:p>
            <a:r>
              <a:rPr lang="nb-NO" sz="1400" dirty="0" smtClean="0">
                <a:latin typeface="+mj-lt"/>
              </a:rPr>
              <a:t>3. Kommunene står som eiere av programmet og bidrar økonomisk, administrativt og i tilpasning/detaljplanlegging av programmet</a:t>
            </a:r>
          </a:p>
          <a:p>
            <a:r>
              <a:rPr lang="nb-NO" sz="1400" dirty="0" smtClean="0">
                <a:latin typeface="+mj-lt"/>
              </a:rPr>
              <a:t>4. </a:t>
            </a:r>
            <a:r>
              <a:rPr lang="nb-NO" sz="1400" dirty="0" err="1" smtClean="0">
                <a:latin typeface="+mj-lt"/>
              </a:rPr>
              <a:t>Inovati</a:t>
            </a:r>
            <a:r>
              <a:rPr lang="nb-NO" sz="1400" dirty="0" smtClean="0">
                <a:latin typeface="+mj-lt"/>
              </a:rPr>
              <a:t> - med sin erfaring fra norsk arbeidsliv - lederutvikling, mentorprogrammer, tverrkulturell kommunikasjon - står for design og faglig innhold på begge programmene</a:t>
            </a:r>
          </a:p>
        </p:txBody>
      </p:sp>
      <p:pic>
        <p:nvPicPr>
          <p:cNvPr id="18" name="Bild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4886" y="1449269"/>
            <a:ext cx="2609458" cy="1331430"/>
          </a:xfrm>
          <a:prstGeom prst="rect">
            <a:avLst/>
          </a:prstGeom>
        </p:spPr>
      </p:pic>
      <p:pic>
        <p:nvPicPr>
          <p:cNvPr id="19" name="Bild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4402" y="2926578"/>
            <a:ext cx="1906677" cy="1906677"/>
          </a:xfrm>
          <a:prstGeom prst="rect">
            <a:avLst/>
          </a:prstGeom>
        </p:spPr>
      </p:pic>
      <p:sp>
        <p:nvSpPr>
          <p:cNvPr id="2" name="TekstSylinder 1"/>
          <p:cNvSpPr txBox="1"/>
          <p:nvPr/>
        </p:nvSpPr>
        <p:spPr>
          <a:xfrm>
            <a:off x="8808251" y="536191"/>
            <a:ext cx="30330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600" dirty="0" smtClean="0">
                <a:latin typeface="+mj-lt"/>
              </a:rPr>
              <a:t>SPONSORS / </a:t>
            </a:r>
          </a:p>
          <a:p>
            <a:pPr algn="ctr"/>
            <a:r>
              <a:rPr lang="nb-NO" sz="1600" dirty="0" smtClean="0">
                <a:latin typeface="+mj-lt"/>
              </a:rPr>
              <a:t>COLLABORATING ORGANISATIONS</a:t>
            </a:r>
            <a:endParaRPr lang="nb-NO" sz="1600" dirty="0">
              <a:latin typeface="+mj-lt"/>
            </a:endParaRPr>
          </a:p>
        </p:txBody>
      </p:sp>
      <p:sp>
        <p:nvSpPr>
          <p:cNvPr id="21" name="Rektangel 20"/>
          <p:cNvSpPr/>
          <p:nvPr/>
        </p:nvSpPr>
        <p:spPr>
          <a:xfrm>
            <a:off x="604696" y="211559"/>
            <a:ext cx="21291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b-NO" sz="2400" b="1" dirty="0" smtClean="0">
                <a:solidFill>
                  <a:schemeClr val="bg2">
                    <a:lumMod val="50000"/>
                  </a:schemeClr>
                </a:solidFill>
                <a:latin typeface="Heiti SC Medium" charset="-122"/>
                <a:ea typeface="Heiti SC Medium" charset="-122"/>
                <a:cs typeface="Heiti SC Medium" charset="-122"/>
              </a:rPr>
              <a:t>R e F r a m e  </a:t>
            </a:r>
          </a:p>
          <a:p>
            <a:pPr algn="ctr"/>
            <a:r>
              <a:rPr lang="nb-NO" sz="2400" b="1" dirty="0" smtClean="0">
                <a:solidFill>
                  <a:schemeClr val="bg2">
                    <a:lumMod val="50000"/>
                  </a:schemeClr>
                </a:solidFill>
                <a:latin typeface="Heiti SC Medium" charset="-122"/>
                <a:ea typeface="Heiti SC Medium" charset="-122"/>
                <a:cs typeface="Heiti SC Medium" charset="-122"/>
              </a:rPr>
              <a:t>N o r w a y </a:t>
            </a:r>
            <a:endParaRPr lang="nb-NO" sz="2400" dirty="0"/>
          </a:p>
        </p:txBody>
      </p:sp>
      <p:sp>
        <p:nvSpPr>
          <p:cNvPr id="22" name="Rektangel 21"/>
          <p:cNvSpPr/>
          <p:nvPr/>
        </p:nvSpPr>
        <p:spPr>
          <a:xfrm>
            <a:off x="4542971" y="428468"/>
            <a:ext cx="3918375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600" b="1" dirty="0" smtClean="0">
                <a:solidFill>
                  <a:schemeClr val="accent6">
                    <a:lumMod val="75000"/>
                  </a:schemeClr>
                </a:solidFill>
              </a:rPr>
              <a:t>Program-innhold</a:t>
            </a:r>
            <a:endParaRPr lang="nb-NO" sz="1400" dirty="0">
              <a:latin typeface="+mj-lt"/>
            </a:endParaRPr>
          </a:p>
          <a:p>
            <a:r>
              <a:rPr lang="nb-NO" sz="1400" dirty="0" err="1" smtClean="0">
                <a:latin typeface="+mj-lt"/>
              </a:rPr>
              <a:t>ReFrame</a:t>
            </a:r>
            <a:r>
              <a:rPr lang="nb-NO" sz="1400" dirty="0" smtClean="0">
                <a:latin typeface="+mj-lt"/>
              </a:rPr>
              <a:t> Norway består av to programmer som har noe overlapp</a:t>
            </a:r>
          </a:p>
          <a:p>
            <a:r>
              <a:rPr lang="nb-NO" sz="1400" b="1" dirty="0" smtClean="0">
                <a:latin typeface="+mj-lt"/>
              </a:rPr>
              <a:t>1. Selv-ledelses program for flyktninger</a:t>
            </a:r>
          </a:p>
          <a:p>
            <a:r>
              <a:rPr lang="nb-NO" sz="1400" dirty="0" smtClean="0">
                <a:latin typeface="+mj-lt"/>
              </a:rPr>
              <a:t>Et 5-7 modulers program over 1 år (</a:t>
            </a:r>
            <a:r>
              <a:rPr lang="nb-NO" sz="1400" dirty="0" err="1" smtClean="0">
                <a:latin typeface="+mj-lt"/>
              </a:rPr>
              <a:t>á</a:t>
            </a:r>
            <a:r>
              <a:rPr lang="nb-NO" sz="1400" dirty="0" smtClean="0">
                <a:latin typeface="+mj-lt"/>
              </a:rPr>
              <a:t> 2-3 dager) med stor grad av individuell tilpasning. Det overordnede programmet tilpasses den enkelte kommune basert på deres eksisterende integreringsarbeid</a:t>
            </a:r>
          </a:p>
          <a:p>
            <a:r>
              <a:rPr lang="nb-NO" sz="1400" b="1" dirty="0" smtClean="0">
                <a:latin typeface="+mj-lt"/>
              </a:rPr>
              <a:t>2. </a:t>
            </a:r>
            <a:r>
              <a:rPr lang="nb-NO" sz="1400" b="1" dirty="0" err="1" smtClean="0">
                <a:latin typeface="+mj-lt"/>
              </a:rPr>
              <a:t>ReFrame</a:t>
            </a:r>
            <a:r>
              <a:rPr lang="nb-NO" sz="1400" b="1" dirty="0" smtClean="0">
                <a:latin typeface="+mj-lt"/>
              </a:rPr>
              <a:t> mentorprogram </a:t>
            </a:r>
          </a:p>
          <a:p>
            <a:r>
              <a:rPr lang="nb-NO" sz="1400" dirty="0" smtClean="0">
                <a:latin typeface="+mj-lt"/>
              </a:rPr>
              <a:t>Et 3-4 modulers program der ledere/fagpersoner fra lokale organisasjoner (privat eller offentlig sektor) etter avtale med sin arbeidsgiver stiller som  mentor for en flyktning. Disse mentorene vil få et grundig mentor-treningsprogram som også kan anvendes i den organisasjonen </a:t>
            </a:r>
            <a:r>
              <a:rPr lang="nb-NO" sz="1400" dirty="0" smtClean="0">
                <a:solidFill>
                  <a:srgbClr val="FF0000"/>
                </a:solidFill>
                <a:latin typeface="+mj-lt"/>
              </a:rPr>
              <a:t>de</a:t>
            </a:r>
            <a:r>
              <a:rPr lang="nb-NO" sz="1400" dirty="0" smtClean="0">
                <a:latin typeface="+mj-lt"/>
              </a:rPr>
              <a:t> jobber til daglig</a:t>
            </a:r>
          </a:p>
          <a:p>
            <a:r>
              <a:rPr lang="nb-NO" sz="1400" dirty="0" smtClean="0">
                <a:latin typeface="+mj-lt"/>
              </a:rPr>
              <a:t>Det forventes at mentorene bruker </a:t>
            </a:r>
            <a:r>
              <a:rPr lang="nb-NO" sz="1400" dirty="0" smtClean="0">
                <a:solidFill>
                  <a:srgbClr val="FF0000"/>
                </a:solidFill>
                <a:latin typeface="+mj-lt"/>
              </a:rPr>
              <a:t>4-6 </a:t>
            </a:r>
            <a:r>
              <a:rPr lang="nb-NO" sz="1400" dirty="0" smtClean="0">
                <a:latin typeface="+mj-lt"/>
              </a:rPr>
              <a:t>arbeidsdager </a:t>
            </a:r>
            <a:r>
              <a:rPr lang="nb-NO" sz="1400" dirty="0" smtClean="0">
                <a:solidFill>
                  <a:srgbClr val="FF0000"/>
                </a:solidFill>
                <a:latin typeface="+mj-lt"/>
              </a:rPr>
              <a:t>ila ¾ år </a:t>
            </a:r>
            <a:r>
              <a:rPr lang="nb-NO" sz="1400" dirty="0" smtClean="0">
                <a:latin typeface="+mj-lt"/>
              </a:rPr>
              <a:t>og noe av sin fritid som mentor for en flyktning</a:t>
            </a:r>
          </a:p>
        </p:txBody>
      </p:sp>
      <p:sp>
        <p:nvSpPr>
          <p:cNvPr id="23" name="Rektangel 22"/>
          <p:cNvSpPr/>
          <p:nvPr/>
        </p:nvSpPr>
        <p:spPr>
          <a:xfrm>
            <a:off x="324090" y="1039218"/>
            <a:ext cx="380807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600" b="1" dirty="0" smtClean="0">
                <a:solidFill>
                  <a:schemeClr val="accent6">
                    <a:lumMod val="75000"/>
                  </a:schemeClr>
                </a:solidFill>
              </a:rPr>
              <a:t>Hvorfor </a:t>
            </a:r>
            <a:r>
              <a:rPr lang="nb-NO" sz="1600" b="1" dirty="0" err="1" smtClean="0">
                <a:solidFill>
                  <a:schemeClr val="accent6">
                    <a:lumMod val="75000"/>
                  </a:schemeClr>
                </a:solidFill>
              </a:rPr>
              <a:t>ReFrame</a:t>
            </a:r>
            <a:endParaRPr lang="nb-NO" sz="16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nb-NO" sz="1400" dirty="0">
                <a:latin typeface="+mj-lt"/>
              </a:rPr>
              <a:t>Vellykket integrering </a:t>
            </a:r>
            <a:r>
              <a:rPr lang="nb-NO" sz="1400" dirty="0" smtClean="0">
                <a:latin typeface="+mj-lt"/>
              </a:rPr>
              <a:t>av flyktninger i </a:t>
            </a:r>
            <a:r>
              <a:rPr lang="nb-NO" sz="1400" dirty="0">
                <a:latin typeface="+mj-lt"/>
              </a:rPr>
              <a:t>arbeidslivet krever </a:t>
            </a:r>
            <a:r>
              <a:rPr lang="nb-NO" sz="1400" dirty="0" smtClean="0">
                <a:latin typeface="+mj-lt"/>
              </a:rPr>
              <a:t>kompetanse og riktig </a:t>
            </a:r>
            <a:r>
              <a:rPr lang="nb-NO" sz="1400" dirty="0" err="1" smtClean="0">
                <a:solidFill>
                  <a:srgbClr val="FF0000"/>
                </a:solidFill>
                <a:latin typeface="+mj-lt"/>
              </a:rPr>
              <a:t>mindset</a:t>
            </a:r>
            <a:r>
              <a:rPr lang="nb-NO" sz="1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nb-NO" sz="1400" dirty="0" smtClean="0">
                <a:latin typeface="+mj-lt"/>
              </a:rPr>
              <a:t>hos både flyktninger og arbeidsgivere. </a:t>
            </a:r>
            <a:r>
              <a:rPr lang="nb-NO" sz="1400" dirty="0" err="1" smtClean="0">
                <a:latin typeface="+mj-lt"/>
              </a:rPr>
              <a:t>ReFrame</a:t>
            </a:r>
            <a:r>
              <a:rPr lang="nb-NO" sz="1400" dirty="0" smtClean="0">
                <a:latin typeface="+mj-lt"/>
              </a:rPr>
              <a:t> vil jobbe på ’begge sider av bordet’ der mentorene vil være brobyggere og bidra til at </a:t>
            </a:r>
            <a:r>
              <a:rPr lang="nb-NO" sz="1400" dirty="0" smtClean="0">
                <a:solidFill>
                  <a:srgbClr val="FF0000"/>
                </a:solidFill>
                <a:latin typeface="+mj-lt"/>
              </a:rPr>
              <a:t>flyktninger lykkes </a:t>
            </a:r>
            <a:r>
              <a:rPr lang="nb-NO" sz="1400" dirty="0" smtClean="0">
                <a:latin typeface="+mj-lt"/>
              </a:rPr>
              <a:t>med varig tilknytning til arbeidslivet</a:t>
            </a:r>
            <a:endParaRPr lang="nb-NO" sz="1400" dirty="0">
              <a:latin typeface="+mj-lt"/>
            </a:endParaRPr>
          </a:p>
        </p:txBody>
      </p:sp>
      <p:sp>
        <p:nvSpPr>
          <p:cNvPr id="24" name="Rektangel 23"/>
          <p:cNvSpPr/>
          <p:nvPr/>
        </p:nvSpPr>
        <p:spPr>
          <a:xfrm>
            <a:off x="4635569" y="5070884"/>
            <a:ext cx="34234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500" b="1" dirty="0" smtClean="0">
                <a:solidFill>
                  <a:schemeClr val="accent6">
                    <a:lumMod val="75000"/>
                  </a:schemeClr>
                </a:solidFill>
              </a:rPr>
              <a:t>Ta kontakt eller les mer her</a:t>
            </a:r>
            <a:endParaRPr lang="nb-NO" sz="15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nb-NO" sz="1500" u="sng" dirty="0" smtClean="0">
                <a:latin typeface="+mj-lt"/>
                <a:hlinkClick r:id="rId4"/>
              </a:rPr>
              <a:t>www.inovati.no</a:t>
            </a:r>
          </a:p>
          <a:p>
            <a:r>
              <a:rPr lang="nb-NO" sz="1500" u="sng" dirty="0" smtClean="0">
                <a:latin typeface="+mj-lt"/>
                <a:hlinkClick r:id="rId4"/>
              </a:rPr>
              <a:t>ww.reframe.no</a:t>
            </a:r>
            <a:r>
              <a:rPr lang="nb-NO" sz="1500" dirty="0" smtClean="0">
                <a:latin typeface="+mj-lt"/>
              </a:rPr>
              <a:t> </a:t>
            </a:r>
          </a:p>
          <a:p>
            <a:r>
              <a:rPr lang="nb-NO" sz="1500" dirty="0" smtClean="0">
                <a:latin typeface="+mj-lt"/>
              </a:rPr>
              <a:t>eller </a:t>
            </a:r>
            <a:r>
              <a:rPr lang="nb-NO" sz="1500" dirty="0">
                <a:latin typeface="+mj-lt"/>
              </a:rPr>
              <a:t>ta kontakt med oss på </a:t>
            </a:r>
            <a:r>
              <a:rPr lang="nb-NO" sz="1500" u="sng" dirty="0" smtClean="0">
                <a:latin typeface="+mj-lt"/>
                <a:hlinkClick r:id="rId5"/>
              </a:rPr>
              <a:t>info@reframe.no</a:t>
            </a:r>
            <a:endParaRPr lang="nb-NO" sz="1500" u="sng" dirty="0" smtClean="0">
              <a:latin typeface="+mj-lt"/>
            </a:endParaRPr>
          </a:p>
          <a:p>
            <a:endParaRPr lang="nb-NO" sz="15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0436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1239</TotalTime>
  <Words>500</Words>
  <Application>Microsoft Macintosh PowerPoint</Application>
  <PresentationFormat>Widescreen</PresentationFormat>
  <Paragraphs>61</Paragraphs>
  <Slides>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9" baseType="lpstr">
      <vt:lpstr>Calibri</vt:lpstr>
      <vt:lpstr>Calibri Light</vt:lpstr>
      <vt:lpstr>DengXian Light</vt:lpstr>
      <vt:lpstr>Heiti SC Medium</vt:lpstr>
      <vt:lpstr>Mangal</vt:lpstr>
      <vt:lpstr>Arial</vt:lpstr>
      <vt:lpstr>Office-tema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Tommy Andersen</dc:creator>
  <cp:lastModifiedBy>Hege Sundquist</cp:lastModifiedBy>
  <cp:revision>50</cp:revision>
  <dcterms:created xsi:type="dcterms:W3CDTF">2017-05-15T16:45:06Z</dcterms:created>
  <dcterms:modified xsi:type="dcterms:W3CDTF">2017-05-30T11:34:15Z</dcterms:modified>
</cp:coreProperties>
</file>