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1" r:id="rId1"/>
  </p:sldMasterIdLst>
  <p:notesMasterIdLst>
    <p:notesMasterId r:id="rId4"/>
  </p:notesMasterIdLst>
  <p:sldIdLst>
    <p:sldId id="260" r:id="rId2"/>
    <p:sldId id="261" r:id="rId3"/>
  </p:sldIdLst>
  <p:sldSz cx="9144000" cy="5143500" type="screen16x9"/>
  <p:notesSz cx="6858000" cy="9144000"/>
  <p:embeddedFontLst>
    <p:embeddedFont>
      <p:font typeface="Helvetica Neue" panose="020B0604020202020204" charset="0"/>
      <p:regular r:id="rId5"/>
      <p:bold r:id="rId6"/>
      <p:italic r:id="rId7"/>
      <p:boldItalic r:id="rId8"/>
    </p:embeddedFont>
    <p:embeddedFont>
      <p:font typeface="Tahoma" panose="020B0604030504040204" pitchFamily="34" charset="0"/>
      <p:regular r:id="rId9"/>
      <p:bold r:id="rId10"/>
    </p:embeddedFont>
    <p:embeddedFont>
      <p:font typeface="Garamond" panose="02020404030301010803" pitchFamily="18" charset="0"/>
      <p:regular r:id="rId11"/>
      <p:bold r:id="rId12"/>
      <p:italic r:id="rId13"/>
      <p:boldItalic r:id="rId14"/>
    </p:embeddedFont>
    <p:embeddedFont>
      <p:font typeface="Tahoma" panose="020B0604030504040204" pitchFamily="34" charset="0"/>
      <p:regular r:id="rId9"/>
      <p:bold r:id="rId10"/>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70" autoAdjust="0"/>
  </p:normalViewPr>
  <p:slideViewPr>
    <p:cSldViewPr snapToGrid="0">
      <p:cViewPr varScale="1">
        <p:scale>
          <a:sx n="135" d="100"/>
          <a:sy n="135" d="100"/>
        </p:scale>
        <p:origin x="13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BRAINWAIVE TEAM</a:t>
            </a:r>
          </a:p>
          <a:p>
            <a:pPr marL="457200" lvl="0" indent="-304800">
              <a:spcBef>
                <a:spcPts val="0"/>
              </a:spcBef>
              <a:buSzPct val="100000"/>
              <a:buChar char="●"/>
            </a:pPr>
            <a:r>
              <a:rPr lang="en-US"/>
              <a:t>Senior team with 100 cumulative years of leadership in emerging technology, business and data security expertise. </a:t>
            </a:r>
          </a:p>
          <a:p>
            <a:pPr marL="457200" lvl="0" indent="-304800">
              <a:spcBef>
                <a:spcPts val="0"/>
              </a:spcBef>
              <a:buSzPct val="100000"/>
              <a:buChar char="●"/>
            </a:pPr>
            <a:r>
              <a:rPr lang="en-US"/>
              <a:t>Led and participated in hundreds of industry projects, including strong experience in industrial internet of things and connected connected device cyber security, including AR/VR environments.</a:t>
            </a:r>
          </a:p>
          <a:p>
            <a:pPr marL="457200" lvl="0" indent="-304800">
              <a:spcBef>
                <a:spcPts val="0"/>
              </a:spcBef>
              <a:buSzPct val="100000"/>
              <a:buChar char="●"/>
            </a:pPr>
            <a:r>
              <a:rPr lang="en-US"/>
              <a:t>An extraordinary professional network at the highest levels of AR-related industry associations, vendors and Fortune 500 enterprise firms. </a:t>
            </a:r>
          </a:p>
          <a:p>
            <a:pPr marL="457200" lvl="0" indent="-304800">
              <a:spcBef>
                <a:spcPts val="0"/>
              </a:spcBef>
              <a:buSzPct val="100000"/>
              <a:buChar char="●"/>
            </a:pPr>
            <a:r>
              <a:rPr lang="en-US"/>
              <a:t>Our extensive work establishing best practices, frameworks, and process-oriented testing protocols makes us uniquely qualified to address this project for the AREA and it’s members.</a:t>
            </a:r>
          </a:p>
          <a:p>
            <a:pPr lvl="0">
              <a:spcBef>
                <a:spcPts val="0"/>
              </a:spcBef>
              <a:buNone/>
            </a:pPr>
            <a:endParaRPr/>
          </a:p>
          <a:p>
            <a:pPr lvl="0">
              <a:spcBef>
                <a:spcPts val="0"/>
              </a:spcBef>
              <a:buNone/>
            </a:pPr>
            <a:endParaRPr/>
          </a:p>
          <a:p>
            <a:pPr lvl="0">
              <a:spcBef>
                <a:spcPts val="0"/>
              </a:spcBef>
              <a:buClr>
                <a:schemeClr val="dk1"/>
              </a:buClr>
              <a:buSzPct val="91666"/>
              <a:buFont typeface="Arial"/>
              <a:buNone/>
            </a:pPr>
            <a:endParaRPr/>
          </a:p>
          <a:p>
            <a:pPr lvl="0">
              <a:spcBef>
                <a:spcPts val="0"/>
              </a:spcBef>
              <a:buNone/>
            </a:pPr>
            <a:endParaRPr/>
          </a:p>
          <a:p>
            <a:pPr lvl="0">
              <a:spcBef>
                <a:spcPts val="0"/>
              </a:spcBef>
              <a:buNone/>
            </a:pPr>
            <a:endParaRPr/>
          </a:p>
        </p:txBody>
      </p:sp>
      <p:sp>
        <p:nvSpPr>
          <p:cNvPr id="78" name="Shape 7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9"/>
        <p:cNvGrpSpPr/>
        <p:nvPr/>
      </p:nvGrpSpPr>
      <p:grpSpPr>
        <a:xfrm>
          <a:off x="0" y="0"/>
          <a:ext cx="0" cy="0"/>
          <a:chOff x="0" y="0"/>
          <a:chExt cx="0" cy="0"/>
        </a:xfrm>
      </p:grpSpPr>
      <p:sp>
        <p:nvSpPr>
          <p:cNvPr id="21" name="Shape 21"/>
          <p:cNvSpPr txBox="1">
            <a:spLocks noGrp="1"/>
          </p:cNvSpPr>
          <p:nvPr>
            <p:ph type="title"/>
          </p:nvPr>
        </p:nvSpPr>
        <p:spPr>
          <a:xfrm>
            <a:off x="628650" y="295900"/>
            <a:ext cx="7317900" cy="4224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07738C"/>
              </a:buClr>
              <a:buNone/>
              <a:defRPr sz="3200" b="0" i="0" u="none" strike="noStrike" cap="none">
                <a:solidFill>
                  <a:srgbClr val="07738C"/>
                </a:solidFill>
                <a:latin typeface="Helvetica Neue"/>
                <a:ea typeface="Helvetica Neue"/>
                <a:cs typeface="Helvetica Neue"/>
                <a:sym typeface="Helvetica Neue"/>
              </a:defRPr>
            </a:lvl1pPr>
            <a:lvl2pPr marL="0" marR="0" lvl="1" indent="0" algn="l" rtl="0">
              <a:lnSpc>
                <a:spcPct val="90000"/>
              </a:lnSpc>
              <a:spcBef>
                <a:spcPts val="0"/>
              </a:spcBef>
              <a:spcAft>
                <a:spcPts val="0"/>
              </a:spcAft>
              <a:buNone/>
              <a:defRPr sz="4400" b="0" i="0" u="none" strike="noStrike" cap="none">
                <a:solidFill>
                  <a:schemeClr val="dk1"/>
                </a:solidFill>
                <a:latin typeface="Garamond"/>
                <a:ea typeface="Garamond"/>
                <a:cs typeface="Garamond"/>
                <a:sym typeface="Garamond"/>
              </a:defRPr>
            </a:lvl2pPr>
            <a:lvl3pPr marL="0" marR="0" lvl="2" indent="0" algn="l" rtl="0">
              <a:lnSpc>
                <a:spcPct val="90000"/>
              </a:lnSpc>
              <a:spcBef>
                <a:spcPts val="0"/>
              </a:spcBef>
              <a:spcAft>
                <a:spcPts val="0"/>
              </a:spcAft>
              <a:buNone/>
              <a:defRPr sz="4400" b="0" i="0" u="none" strike="noStrike" cap="none">
                <a:solidFill>
                  <a:schemeClr val="dk1"/>
                </a:solidFill>
                <a:latin typeface="Garamond"/>
                <a:ea typeface="Garamond"/>
                <a:cs typeface="Garamond"/>
                <a:sym typeface="Garamond"/>
              </a:defRPr>
            </a:lvl3pPr>
            <a:lvl4pPr marL="0" marR="0" lvl="3" indent="0" algn="l" rtl="0">
              <a:lnSpc>
                <a:spcPct val="90000"/>
              </a:lnSpc>
              <a:spcBef>
                <a:spcPts val="0"/>
              </a:spcBef>
              <a:spcAft>
                <a:spcPts val="0"/>
              </a:spcAft>
              <a:buNone/>
              <a:defRPr sz="4400" b="0" i="0" u="none" strike="noStrike" cap="none">
                <a:solidFill>
                  <a:schemeClr val="dk1"/>
                </a:solidFill>
                <a:latin typeface="Garamond"/>
                <a:ea typeface="Garamond"/>
                <a:cs typeface="Garamond"/>
                <a:sym typeface="Garamond"/>
              </a:defRPr>
            </a:lvl4pPr>
            <a:lvl5pPr marL="0" marR="0" lvl="4" indent="0" algn="l" rtl="0">
              <a:lnSpc>
                <a:spcPct val="90000"/>
              </a:lnSpc>
              <a:spcBef>
                <a:spcPts val="0"/>
              </a:spcBef>
              <a:spcAft>
                <a:spcPts val="0"/>
              </a:spcAft>
              <a:buNone/>
              <a:defRPr sz="4400" b="0" i="0" u="none" strike="noStrike" cap="none">
                <a:solidFill>
                  <a:schemeClr val="dk1"/>
                </a:solidFill>
                <a:latin typeface="Garamond"/>
                <a:ea typeface="Garamond"/>
                <a:cs typeface="Garamond"/>
                <a:sym typeface="Garamond"/>
              </a:defRPr>
            </a:lvl5pPr>
            <a:lvl6pPr marL="457200" marR="0" lvl="5" indent="0" algn="l" rtl="0">
              <a:lnSpc>
                <a:spcPct val="90000"/>
              </a:lnSpc>
              <a:spcBef>
                <a:spcPts val="0"/>
              </a:spcBef>
              <a:spcAft>
                <a:spcPts val="0"/>
              </a:spcAft>
              <a:buNone/>
              <a:defRPr sz="4400" b="0" i="0" u="none" strike="noStrike" cap="none">
                <a:solidFill>
                  <a:schemeClr val="dk1"/>
                </a:solidFill>
                <a:latin typeface="Garamond"/>
                <a:ea typeface="Garamond"/>
                <a:cs typeface="Garamond"/>
                <a:sym typeface="Garamond"/>
              </a:defRPr>
            </a:lvl6pPr>
            <a:lvl7pPr marL="914400" marR="0" lvl="6" indent="0" algn="l" rtl="0">
              <a:lnSpc>
                <a:spcPct val="90000"/>
              </a:lnSpc>
              <a:spcBef>
                <a:spcPts val="0"/>
              </a:spcBef>
              <a:spcAft>
                <a:spcPts val="0"/>
              </a:spcAft>
              <a:buNone/>
              <a:defRPr sz="4400" b="0" i="0" u="none" strike="noStrike" cap="none">
                <a:solidFill>
                  <a:schemeClr val="dk1"/>
                </a:solidFill>
                <a:latin typeface="Garamond"/>
                <a:ea typeface="Garamond"/>
                <a:cs typeface="Garamond"/>
                <a:sym typeface="Garamond"/>
              </a:defRPr>
            </a:lvl7pPr>
            <a:lvl8pPr marL="1371600" marR="0" lvl="7" indent="0" algn="l" rtl="0">
              <a:lnSpc>
                <a:spcPct val="90000"/>
              </a:lnSpc>
              <a:spcBef>
                <a:spcPts val="0"/>
              </a:spcBef>
              <a:spcAft>
                <a:spcPts val="0"/>
              </a:spcAft>
              <a:buNone/>
              <a:defRPr sz="4400" b="0" i="0" u="none" strike="noStrike" cap="none">
                <a:solidFill>
                  <a:schemeClr val="dk1"/>
                </a:solidFill>
                <a:latin typeface="Garamond"/>
                <a:ea typeface="Garamond"/>
                <a:cs typeface="Garamond"/>
                <a:sym typeface="Garamond"/>
              </a:defRPr>
            </a:lvl8pPr>
            <a:lvl9pPr marL="1828800" marR="0" lvl="8" indent="0" algn="l" rtl="0">
              <a:lnSpc>
                <a:spcPct val="90000"/>
              </a:lnSpc>
              <a:spcBef>
                <a:spcPts val="0"/>
              </a:spcBef>
              <a:spcAft>
                <a:spcPts val="0"/>
              </a:spcAft>
              <a:buNone/>
              <a:defRPr sz="4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2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info@brainwaive.com" TargetMode="External"/><Relationship Id="rId2" Type="http://schemas.openxmlformats.org/officeDocument/2006/relationships/hyperlink" Target="http://www.brainwaive.com/"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sldNum" idx="4294967295"/>
          </p:nvPr>
        </p:nvSpPr>
        <p:spPr>
          <a:xfrm>
            <a:off x="5701742" y="4695081"/>
            <a:ext cx="1105200" cy="2739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a:t>
            </a:fld>
            <a:endParaRPr lang="en-US"/>
          </a:p>
        </p:txBody>
      </p:sp>
      <p:sp>
        <p:nvSpPr>
          <p:cNvPr id="81" name="Shape 81"/>
          <p:cNvSpPr txBox="1">
            <a:spLocks noGrp="1"/>
          </p:cNvSpPr>
          <p:nvPr>
            <p:ph type="title"/>
          </p:nvPr>
        </p:nvSpPr>
        <p:spPr>
          <a:xfrm>
            <a:off x="628650" y="295900"/>
            <a:ext cx="7317900" cy="422400"/>
          </a:xfrm>
          <a:prstGeom prst="rect">
            <a:avLst/>
          </a:prstGeom>
        </p:spPr>
        <p:txBody>
          <a:bodyPr lIns="91425" tIns="91425" rIns="91425" bIns="91425" anchor="ctr" anchorCtr="0">
            <a:noAutofit/>
          </a:bodyPr>
          <a:lstStyle/>
          <a:p>
            <a:pPr lvl="0">
              <a:spcBef>
                <a:spcPts val="0"/>
              </a:spcBef>
              <a:buNone/>
            </a:pPr>
            <a:r>
              <a:rPr lang="en-US">
                <a:solidFill>
                  <a:srgbClr val="055A6E"/>
                </a:solidFill>
              </a:rPr>
              <a:t>Brainwaive Cyber Security Team</a:t>
            </a:r>
          </a:p>
        </p:txBody>
      </p:sp>
      <p:grpSp>
        <p:nvGrpSpPr>
          <p:cNvPr id="82" name="Shape 82"/>
          <p:cNvGrpSpPr/>
          <p:nvPr/>
        </p:nvGrpSpPr>
        <p:grpSpPr>
          <a:xfrm>
            <a:off x="476250" y="1844700"/>
            <a:ext cx="1867200" cy="2610400"/>
            <a:chOff x="400050" y="1082700"/>
            <a:chExt cx="1867200" cy="2610400"/>
          </a:xfrm>
        </p:grpSpPr>
        <p:sp>
          <p:nvSpPr>
            <p:cNvPr id="83" name="Shape 83"/>
            <p:cNvSpPr txBox="1"/>
            <p:nvPr/>
          </p:nvSpPr>
          <p:spPr>
            <a:xfrm>
              <a:off x="400050" y="2231500"/>
              <a:ext cx="1867200" cy="1461600"/>
            </a:xfrm>
            <a:prstGeom prst="rect">
              <a:avLst/>
            </a:prstGeom>
            <a:noFill/>
            <a:ln>
              <a:noFill/>
            </a:ln>
          </p:spPr>
          <p:txBody>
            <a:bodyPr lIns="91425" tIns="91425" rIns="91425" bIns="91425" anchor="t" anchorCtr="0">
              <a:noAutofit/>
            </a:bodyPr>
            <a:lstStyle/>
            <a:p>
              <a:pPr lvl="0" rtl="0">
                <a:spcBef>
                  <a:spcPts val="0"/>
                </a:spcBef>
                <a:buNone/>
              </a:pPr>
              <a:r>
                <a:rPr lang="en-US" sz="1200" b="1">
                  <a:solidFill>
                    <a:srgbClr val="055A6E"/>
                  </a:solidFill>
                </a:rPr>
                <a:t>Tony Hodgson</a:t>
              </a:r>
            </a:p>
            <a:p>
              <a:pPr lvl="0">
                <a:spcBef>
                  <a:spcPts val="0"/>
                </a:spcBef>
                <a:buNone/>
              </a:pPr>
              <a:r>
                <a:rPr lang="en-US" sz="1200">
                  <a:solidFill>
                    <a:srgbClr val="07738C"/>
                  </a:solidFill>
                </a:rPr>
                <a:t>Project Management</a:t>
              </a:r>
            </a:p>
            <a:p>
              <a:pPr lvl="0">
                <a:spcBef>
                  <a:spcPts val="0"/>
                </a:spcBef>
                <a:buNone/>
              </a:pPr>
              <a:r>
                <a:rPr lang="en-US" sz="1200">
                  <a:solidFill>
                    <a:srgbClr val="07738C"/>
                  </a:solidFill>
                </a:rPr>
                <a:t>Systems Engineering</a:t>
              </a:r>
            </a:p>
            <a:p>
              <a:pPr lvl="0">
                <a:spcBef>
                  <a:spcPts val="0"/>
                </a:spcBef>
                <a:buNone/>
              </a:pPr>
              <a:r>
                <a:rPr lang="en-US" sz="1200">
                  <a:solidFill>
                    <a:srgbClr val="07738C"/>
                  </a:solidFill>
                </a:rPr>
                <a:t>AR / VR / Wearables</a:t>
              </a:r>
            </a:p>
            <a:p>
              <a:pPr lvl="0">
                <a:spcBef>
                  <a:spcPts val="0"/>
                </a:spcBef>
                <a:buNone/>
              </a:pPr>
              <a:r>
                <a:rPr lang="en-US" sz="1200">
                  <a:solidFill>
                    <a:srgbClr val="07738C"/>
                  </a:solidFill>
                </a:rPr>
                <a:t>Mobility / Wireless</a:t>
              </a:r>
            </a:p>
            <a:p>
              <a:pPr lvl="0">
                <a:spcBef>
                  <a:spcPts val="0"/>
                </a:spcBef>
                <a:buNone/>
              </a:pPr>
              <a:r>
                <a:rPr lang="en-US" sz="1200">
                  <a:solidFill>
                    <a:srgbClr val="07738C"/>
                  </a:solidFill>
                </a:rPr>
                <a:t>Enterprise IT Networks</a:t>
              </a:r>
            </a:p>
            <a:p>
              <a:pPr lvl="0" rtl="0">
                <a:spcBef>
                  <a:spcPts val="0"/>
                </a:spcBef>
                <a:buNone/>
              </a:pPr>
              <a:r>
                <a:rPr lang="en-US" sz="1200">
                  <a:solidFill>
                    <a:srgbClr val="07738C"/>
                  </a:solidFill>
                </a:rPr>
                <a:t>Tech Commercialization</a:t>
              </a:r>
            </a:p>
          </p:txBody>
        </p:sp>
        <p:pic>
          <p:nvPicPr>
            <p:cNvPr id="84" name="Shape 84"/>
            <p:cNvPicPr preferRelativeResize="0"/>
            <p:nvPr/>
          </p:nvPicPr>
          <p:blipFill>
            <a:blip r:embed="rId3">
              <a:alphaModFix/>
            </a:blip>
            <a:stretch>
              <a:fillRect/>
            </a:stretch>
          </p:blipFill>
          <p:spPr>
            <a:xfrm>
              <a:off x="552450" y="1082700"/>
              <a:ext cx="963500" cy="1014875"/>
            </a:xfrm>
            <a:prstGeom prst="rect">
              <a:avLst/>
            </a:prstGeom>
            <a:noFill/>
            <a:ln w="9525" cap="flat" cmpd="sng">
              <a:solidFill>
                <a:srgbClr val="073763"/>
              </a:solidFill>
              <a:prstDash val="solid"/>
              <a:round/>
              <a:headEnd type="none" w="med" len="med"/>
              <a:tailEnd type="none" w="med" len="med"/>
            </a:ln>
          </p:spPr>
        </p:pic>
      </p:grpSp>
      <p:grpSp>
        <p:nvGrpSpPr>
          <p:cNvPr id="85" name="Shape 85"/>
          <p:cNvGrpSpPr/>
          <p:nvPr/>
        </p:nvGrpSpPr>
        <p:grpSpPr>
          <a:xfrm>
            <a:off x="2391558" y="1844700"/>
            <a:ext cx="1948800" cy="2610400"/>
            <a:chOff x="2239100" y="1082700"/>
            <a:chExt cx="1948800" cy="2610400"/>
          </a:xfrm>
        </p:grpSpPr>
        <p:pic>
          <p:nvPicPr>
            <p:cNvPr id="86" name="Shape 86"/>
            <p:cNvPicPr preferRelativeResize="0"/>
            <p:nvPr/>
          </p:nvPicPr>
          <p:blipFill>
            <a:blip r:embed="rId4">
              <a:alphaModFix/>
            </a:blip>
            <a:stretch>
              <a:fillRect/>
            </a:stretch>
          </p:blipFill>
          <p:spPr>
            <a:xfrm>
              <a:off x="2391500" y="1082700"/>
              <a:ext cx="853424" cy="1014874"/>
            </a:xfrm>
            <a:prstGeom prst="rect">
              <a:avLst/>
            </a:prstGeom>
            <a:noFill/>
            <a:ln w="9525" cap="flat" cmpd="sng">
              <a:solidFill>
                <a:srgbClr val="073763"/>
              </a:solidFill>
              <a:prstDash val="solid"/>
              <a:round/>
              <a:headEnd type="none" w="med" len="med"/>
              <a:tailEnd type="none" w="med" len="med"/>
            </a:ln>
          </p:spPr>
        </p:pic>
        <p:sp>
          <p:nvSpPr>
            <p:cNvPr id="87" name="Shape 87"/>
            <p:cNvSpPr txBox="1"/>
            <p:nvPr/>
          </p:nvSpPr>
          <p:spPr>
            <a:xfrm>
              <a:off x="2239100" y="2231500"/>
              <a:ext cx="1948800" cy="1461600"/>
            </a:xfrm>
            <a:prstGeom prst="rect">
              <a:avLst/>
            </a:prstGeom>
            <a:noFill/>
            <a:ln>
              <a:noFill/>
            </a:ln>
          </p:spPr>
          <p:txBody>
            <a:bodyPr lIns="91425" tIns="91425" rIns="91425" bIns="91425" anchor="t" anchorCtr="0">
              <a:noAutofit/>
            </a:bodyPr>
            <a:lstStyle/>
            <a:p>
              <a:pPr lvl="0" rtl="0">
                <a:spcBef>
                  <a:spcPts val="0"/>
                </a:spcBef>
                <a:buNone/>
              </a:pPr>
              <a:r>
                <a:rPr lang="en-US" sz="1200" b="1">
                  <a:solidFill>
                    <a:srgbClr val="055A6E"/>
                  </a:solidFill>
                </a:rPr>
                <a:t>Robert LaBelle</a:t>
              </a:r>
            </a:p>
            <a:p>
              <a:pPr lvl="0">
                <a:spcBef>
                  <a:spcPts val="0"/>
                </a:spcBef>
                <a:buNone/>
              </a:pPr>
              <a:r>
                <a:rPr lang="en-US" sz="1200">
                  <a:solidFill>
                    <a:srgbClr val="07738C"/>
                  </a:solidFill>
                </a:rPr>
                <a:t>Fmr Senior Director, Strategic Innovation and Standards for IEEE</a:t>
              </a:r>
            </a:p>
            <a:p>
              <a:pPr lvl="0">
                <a:spcBef>
                  <a:spcPts val="0"/>
                </a:spcBef>
                <a:buNone/>
              </a:pPr>
              <a:r>
                <a:rPr lang="en-US" sz="1200">
                  <a:solidFill>
                    <a:srgbClr val="07738C"/>
                  </a:solidFill>
                </a:rPr>
                <a:t>Global Tech Standards</a:t>
              </a:r>
              <a:br>
                <a:rPr lang="en-US" sz="1200">
                  <a:solidFill>
                    <a:srgbClr val="07738C"/>
                  </a:solidFill>
                </a:rPr>
              </a:br>
              <a:r>
                <a:rPr lang="en-US" sz="1200">
                  <a:solidFill>
                    <a:srgbClr val="07738C"/>
                  </a:solidFill>
                </a:rPr>
                <a:t>AR / VR / Wearables </a:t>
              </a:r>
            </a:p>
            <a:p>
              <a:pPr lvl="0" rtl="0">
                <a:spcBef>
                  <a:spcPts val="0"/>
                </a:spcBef>
                <a:buNone/>
              </a:pPr>
              <a:r>
                <a:rPr lang="en-US" sz="1200">
                  <a:solidFill>
                    <a:srgbClr val="07738C"/>
                  </a:solidFill>
                </a:rPr>
                <a:t>Security &amp; Privacy Issues</a:t>
              </a:r>
            </a:p>
          </p:txBody>
        </p:sp>
      </p:grpSp>
      <p:grpSp>
        <p:nvGrpSpPr>
          <p:cNvPr id="88" name="Shape 88"/>
          <p:cNvGrpSpPr/>
          <p:nvPr/>
        </p:nvGrpSpPr>
        <p:grpSpPr>
          <a:xfrm>
            <a:off x="4388466" y="1844700"/>
            <a:ext cx="2115900" cy="2610400"/>
            <a:chOff x="4057750" y="1082700"/>
            <a:chExt cx="2115900" cy="2610400"/>
          </a:xfrm>
        </p:grpSpPr>
        <p:pic>
          <p:nvPicPr>
            <p:cNvPr id="89" name="Shape 89"/>
            <p:cNvPicPr preferRelativeResize="0"/>
            <p:nvPr/>
          </p:nvPicPr>
          <p:blipFill>
            <a:blip r:embed="rId5">
              <a:alphaModFix/>
            </a:blip>
            <a:stretch>
              <a:fillRect/>
            </a:stretch>
          </p:blipFill>
          <p:spPr>
            <a:xfrm>
              <a:off x="4210150" y="1082700"/>
              <a:ext cx="1014875" cy="1014875"/>
            </a:xfrm>
            <a:prstGeom prst="rect">
              <a:avLst/>
            </a:prstGeom>
            <a:noFill/>
            <a:ln w="9525" cap="flat" cmpd="sng">
              <a:solidFill>
                <a:srgbClr val="073763"/>
              </a:solidFill>
              <a:prstDash val="solid"/>
              <a:round/>
              <a:headEnd type="none" w="med" len="med"/>
              <a:tailEnd type="none" w="med" len="med"/>
            </a:ln>
          </p:spPr>
        </p:pic>
        <p:sp>
          <p:nvSpPr>
            <p:cNvPr id="90" name="Shape 90"/>
            <p:cNvSpPr txBox="1"/>
            <p:nvPr/>
          </p:nvSpPr>
          <p:spPr>
            <a:xfrm>
              <a:off x="4057750" y="2231500"/>
              <a:ext cx="2115900" cy="1461600"/>
            </a:xfrm>
            <a:prstGeom prst="rect">
              <a:avLst/>
            </a:prstGeom>
            <a:noFill/>
            <a:ln>
              <a:noFill/>
            </a:ln>
          </p:spPr>
          <p:txBody>
            <a:bodyPr lIns="91425" tIns="91425" rIns="91425" bIns="91425" anchor="t" anchorCtr="0">
              <a:noAutofit/>
            </a:bodyPr>
            <a:lstStyle/>
            <a:p>
              <a:pPr lvl="0" rtl="0">
                <a:spcBef>
                  <a:spcPts val="0"/>
                </a:spcBef>
                <a:buNone/>
              </a:pPr>
              <a:r>
                <a:rPr lang="en-US" sz="1200" b="1">
                  <a:solidFill>
                    <a:srgbClr val="055A6E"/>
                  </a:solidFill>
                </a:rPr>
                <a:t>Dr. Jesus Molina</a:t>
              </a:r>
            </a:p>
            <a:p>
              <a:pPr lvl="0" rtl="0">
                <a:spcBef>
                  <a:spcPts val="0"/>
                </a:spcBef>
                <a:buNone/>
              </a:pPr>
              <a:r>
                <a:rPr lang="en-US" sz="1200">
                  <a:solidFill>
                    <a:srgbClr val="07738C"/>
                  </a:solidFill>
                </a:rPr>
                <a:t>Ph.D Electrical Engr</a:t>
              </a:r>
              <a:br>
                <a:rPr lang="en-US" sz="1200">
                  <a:solidFill>
                    <a:srgbClr val="07738C"/>
                  </a:solidFill>
                </a:rPr>
              </a:br>
              <a:r>
                <a:rPr lang="en-US" sz="1200">
                  <a:solidFill>
                    <a:srgbClr val="07738C"/>
                  </a:solidFill>
                </a:rPr>
                <a:t>Cyber Security Patents</a:t>
              </a:r>
              <a:br>
                <a:rPr lang="en-US" sz="1200">
                  <a:solidFill>
                    <a:srgbClr val="07738C"/>
                  </a:solidFill>
                </a:rPr>
              </a:br>
              <a:r>
                <a:rPr lang="en-US" sz="1200">
                  <a:solidFill>
                    <a:srgbClr val="07738C"/>
                  </a:solidFill>
                </a:rPr>
                <a:t>Co-Author Industrial Internet Security Framework (IISF)</a:t>
              </a:r>
              <a:br>
                <a:rPr lang="en-US" sz="1200">
                  <a:solidFill>
                    <a:srgbClr val="07738C"/>
                  </a:solidFill>
                </a:rPr>
              </a:br>
              <a:r>
                <a:rPr lang="en-US" sz="1200">
                  <a:solidFill>
                    <a:srgbClr val="07738C"/>
                  </a:solidFill>
                </a:rPr>
                <a:t>Co-Chair Industrial IoT Security Standards WG</a:t>
              </a:r>
            </a:p>
          </p:txBody>
        </p:sp>
      </p:grpSp>
      <p:grpSp>
        <p:nvGrpSpPr>
          <p:cNvPr id="91" name="Shape 91"/>
          <p:cNvGrpSpPr/>
          <p:nvPr/>
        </p:nvGrpSpPr>
        <p:grpSpPr>
          <a:xfrm>
            <a:off x="6552475" y="1844700"/>
            <a:ext cx="2174400" cy="2610400"/>
            <a:chOff x="6052300" y="1082700"/>
            <a:chExt cx="2174400" cy="2610400"/>
          </a:xfrm>
        </p:grpSpPr>
        <p:pic>
          <p:nvPicPr>
            <p:cNvPr id="92" name="Shape 92"/>
            <p:cNvPicPr preferRelativeResize="0"/>
            <p:nvPr/>
          </p:nvPicPr>
          <p:blipFill>
            <a:blip r:embed="rId6">
              <a:alphaModFix/>
            </a:blip>
            <a:stretch>
              <a:fillRect/>
            </a:stretch>
          </p:blipFill>
          <p:spPr>
            <a:xfrm>
              <a:off x="6204700" y="1082700"/>
              <a:ext cx="963499" cy="1014874"/>
            </a:xfrm>
            <a:prstGeom prst="rect">
              <a:avLst/>
            </a:prstGeom>
            <a:noFill/>
            <a:ln w="9525" cap="flat" cmpd="sng">
              <a:solidFill>
                <a:srgbClr val="073763"/>
              </a:solidFill>
              <a:prstDash val="solid"/>
              <a:round/>
              <a:headEnd type="none" w="med" len="med"/>
              <a:tailEnd type="none" w="med" len="med"/>
            </a:ln>
          </p:spPr>
        </p:pic>
        <p:sp>
          <p:nvSpPr>
            <p:cNvPr id="93" name="Shape 93"/>
            <p:cNvSpPr txBox="1"/>
            <p:nvPr/>
          </p:nvSpPr>
          <p:spPr>
            <a:xfrm>
              <a:off x="6052300" y="2231500"/>
              <a:ext cx="2174400" cy="1461600"/>
            </a:xfrm>
            <a:prstGeom prst="rect">
              <a:avLst/>
            </a:prstGeom>
            <a:noFill/>
            <a:ln>
              <a:noFill/>
            </a:ln>
          </p:spPr>
          <p:txBody>
            <a:bodyPr lIns="91425" tIns="91425" rIns="91425" bIns="91425" anchor="t" anchorCtr="0">
              <a:noAutofit/>
            </a:bodyPr>
            <a:lstStyle/>
            <a:p>
              <a:pPr lvl="0" rtl="0">
                <a:spcBef>
                  <a:spcPts val="0"/>
                </a:spcBef>
                <a:buNone/>
              </a:pPr>
              <a:r>
                <a:rPr lang="en-US" sz="1200" b="1">
                  <a:solidFill>
                    <a:srgbClr val="055A6E"/>
                  </a:solidFill>
                </a:rPr>
                <a:t>Frank Cohee</a:t>
              </a:r>
            </a:p>
            <a:p>
              <a:pPr lvl="0">
                <a:spcBef>
                  <a:spcPts val="0"/>
                </a:spcBef>
                <a:buNone/>
              </a:pPr>
              <a:r>
                <a:rPr lang="en-US" sz="1200">
                  <a:solidFill>
                    <a:srgbClr val="07738C"/>
                  </a:solidFill>
                </a:rPr>
                <a:t>Cyber-Warfare Ops, Navy</a:t>
              </a:r>
              <a:br>
                <a:rPr lang="en-US" sz="1200">
                  <a:solidFill>
                    <a:srgbClr val="07738C"/>
                  </a:solidFill>
                </a:rPr>
              </a:br>
              <a:r>
                <a:rPr lang="en-US" sz="1200">
                  <a:solidFill>
                    <a:srgbClr val="07738C"/>
                  </a:solidFill>
                </a:rPr>
                <a:t>Army DARPA CIA NRO</a:t>
              </a:r>
              <a:br>
                <a:rPr lang="en-US" sz="1200">
                  <a:solidFill>
                    <a:srgbClr val="07738C"/>
                  </a:solidFill>
                </a:rPr>
              </a:br>
              <a:r>
                <a:rPr lang="en-US" sz="1200">
                  <a:solidFill>
                    <a:srgbClr val="07738C"/>
                  </a:solidFill>
                </a:rPr>
                <a:t>AR / VR / Wearables </a:t>
              </a:r>
            </a:p>
            <a:p>
              <a:pPr lvl="0" rtl="0">
                <a:spcBef>
                  <a:spcPts val="0"/>
                </a:spcBef>
                <a:buNone/>
              </a:pPr>
              <a:r>
                <a:rPr lang="en-US" sz="1200">
                  <a:solidFill>
                    <a:srgbClr val="07738C"/>
                  </a:solidFill>
                </a:rPr>
                <a:t>IIoT Cyber Security</a:t>
              </a:r>
              <a:br>
                <a:rPr lang="en-US" sz="1200">
                  <a:solidFill>
                    <a:srgbClr val="07738C"/>
                  </a:solidFill>
                </a:rPr>
              </a:br>
              <a:r>
                <a:rPr lang="en-US" sz="1200">
                  <a:solidFill>
                    <a:srgbClr val="07738C"/>
                  </a:solidFill>
                </a:rPr>
                <a:t>Risk Frameworks</a:t>
              </a:r>
              <a:br>
                <a:rPr lang="en-US" sz="1200">
                  <a:solidFill>
                    <a:srgbClr val="07738C"/>
                  </a:solidFill>
                </a:rPr>
              </a:br>
              <a:r>
                <a:rPr lang="en-US" sz="1200">
                  <a:solidFill>
                    <a:srgbClr val="07738C"/>
                  </a:solidFill>
                </a:rPr>
                <a:t>Threat Categorization</a:t>
              </a:r>
            </a:p>
          </p:txBody>
        </p:sp>
      </p:grpSp>
      <p:sp>
        <p:nvSpPr>
          <p:cNvPr id="94" name="Shape 94"/>
          <p:cNvSpPr txBox="1"/>
          <p:nvPr/>
        </p:nvSpPr>
        <p:spPr>
          <a:xfrm>
            <a:off x="400050" y="924150"/>
            <a:ext cx="8092800" cy="691800"/>
          </a:xfrm>
          <a:prstGeom prst="rect">
            <a:avLst/>
          </a:prstGeom>
          <a:noFill/>
          <a:ln>
            <a:noFill/>
          </a:ln>
        </p:spPr>
        <p:txBody>
          <a:bodyPr lIns="91425" tIns="91425" rIns="91425" bIns="91425" anchor="ctr" anchorCtr="0">
            <a:noAutofit/>
          </a:bodyPr>
          <a:lstStyle/>
          <a:p>
            <a:pPr marL="457200" lvl="0" indent="-304800" rtl="0">
              <a:spcBef>
                <a:spcPts val="0"/>
              </a:spcBef>
              <a:buClr>
                <a:srgbClr val="055A6E"/>
              </a:buClr>
              <a:buSzPct val="100000"/>
              <a:buChar char="●"/>
            </a:pPr>
            <a:r>
              <a:rPr lang="en-US" sz="1200">
                <a:solidFill>
                  <a:srgbClr val="055A6E"/>
                </a:solidFill>
              </a:rPr>
              <a:t>100 yrs of leadership in emerging tech, data security, business innovation</a:t>
            </a:r>
          </a:p>
          <a:p>
            <a:pPr marL="457200" lvl="0" indent="-304800" rtl="0">
              <a:spcBef>
                <a:spcPts val="0"/>
              </a:spcBef>
              <a:buClr>
                <a:srgbClr val="055A6E"/>
              </a:buClr>
              <a:buSzPct val="100000"/>
              <a:buChar char="●"/>
            </a:pPr>
            <a:r>
              <a:rPr lang="en-US" sz="1200">
                <a:solidFill>
                  <a:srgbClr val="055A6E"/>
                </a:solidFill>
              </a:rPr>
              <a:t>Hundreds of projects in mobility, connected devices, Industrial IoT, AR/VR/Wearables</a:t>
            </a:r>
          </a:p>
          <a:p>
            <a:pPr marL="457200" lvl="0" indent="-304800" rtl="0">
              <a:spcBef>
                <a:spcPts val="0"/>
              </a:spcBef>
              <a:buClr>
                <a:srgbClr val="055A6E"/>
              </a:buClr>
              <a:buSzPct val="100000"/>
              <a:buChar char="●"/>
            </a:pPr>
            <a:r>
              <a:rPr lang="en-US" sz="1200">
                <a:solidFill>
                  <a:srgbClr val="055A6E"/>
                </a:solidFill>
              </a:rPr>
              <a:t>Leadership establishing global standards, best practices, frameworks &amp; testing protocols</a:t>
            </a:r>
          </a:p>
          <a:p>
            <a:pPr marL="457200" lvl="0" indent="-304800" rtl="0">
              <a:spcBef>
                <a:spcPts val="0"/>
              </a:spcBef>
              <a:buClr>
                <a:srgbClr val="055A6E"/>
              </a:buClr>
              <a:buSzPct val="100000"/>
              <a:buChar char="●"/>
            </a:pPr>
            <a:r>
              <a:rPr lang="en-US" sz="1200">
                <a:solidFill>
                  <a:srgbClr val="055A6E"/>
                </a:solidFill>
              </a:rPr>
              <a:t>Extraordinary professional network in global enterprise, industry organizations, and government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739" y="163032"/>
            <a:ext cx="1899879" cy="738664"/>
          </a:xfrm>
          <a:prstGeom prst="rect">
            <a:avLst/>
          </a:prstGeom>
          <a:noFill/>
        </p:spPr>
        <p:txBody>
          <a:bodyPr wrap="none" rtlCol="0">
            <a:spAutoFit/>
          </a:bodyPr>
          <a:lstStyle/>
          <a:p>
            <a:r>
              <a:rPr lang="en-US" dirty="0">
                <a:hlinkClick r:id="rId2"/>
              </a:rPr>
              <a:t>www.brainwaive.com</a:t>
            </a:r>
            <a:endParaRPr lang="en-US" dirty="0"/>
          </a:p>
          <a:p>
            <a:r>
              <a:rPr lang="en-US" dirty="0">
                <a:hlinkClick r:id="rId3"/>
              </a:rPr>
              <a:t>info@brainwaive.com</a:t>
            </a:r>
            <a:endParaRPr lang="en-US" dirty="0"/>
          </a:p>
          <a:p>
            <a:r>
              <a:rPr lang="en-US" dirty="0"/>
              <a:t>832.317.3703</a:t>
            </a:r>
          </a:p>
        </p:txBody>
      </p:sp>
      <p:graphicFrame>
        <p:nvGraphicFramePr>
          <p:cNvPr id="4" name="Table 3"/>
          <p:cNvGraphicFramePr>
            <a:graphicFrameLocks noGrp="1"/>
          </p:cNvGraphicFramePr>
          <p:nvPr>
            <p:extLst>
              <p:ext uri="{D42A27DB-BD31-4B8C-83A1-F6EECF244321}">
                <p14:modId xmlns:p14="http://schemas.microsoft.com/office/powerpoint/2010/main" val="1809226160"/>
              </p:ext>
            </p:extLst>
          </p:nvPr>
        </p:nvGraphicFramePr>
        <p:xfrm>
          <a:off x="309022" y="1749088"/>
          <a:ext cx="4305493" cy="3262312"/>
        </p:xfrm>
        <a:graphic>
          <a:graphicData uri="http://schemas.openxmlformats.org/drawingml/2006/table">
            <a:tbl>
              <a:tblPr/>
              <a:tblGrid>
                <a:gridCol w="2104261">
                  <a:extLst>
                    <a:ext uri="{9D8B030D-6E8A-4147-A177-3AD203B41FA5}">
                      <a16:colId xmlns:a16="http://schemas.microsoft.com/office/drawing/2014/main" val="1976268292"/>
                    </a:ext>
                  </a:extLst>
                </a:gridCol>
                <a:gridCol w="2201232">
                  <a:extLst>
                    <a:ext uri="{9D8B030D-6E8A-4147-A177-3AD203B41FA5}">
                      <a16:colId xmlns:a16="http://schemas.microsoft.com/office/drawing/2014/main" val="439537782"/>
                    </a:ext>
                  </a:extLst>
                </a:gridCol>
              </a:tblGrid>
              <a:tr h="3262312">
                <a:tc>
                  <a:txBody>
                    <a:bodyPr/>
                    <a:lstStyle/>
                    <a:p>
                      <a:pPr algn="ctr" fontAlgn="t"/>
                      <a:br>
                        <a:rPr lang="en-US" sz="700" dirty="0">
                          <a:solidFill>
                            <a:schemeClr val="tx1"/>
                          </a:solidFill>
                          <a:effectLst/>
                        </a:rPr>
                      </a:br>
                      <a:r>
                        <a:rPr lang="en-US" sz="700" dirty="0">
                          <a:solidFill>
                            <a:schemeClr val="tx1"/>
                          </a:solidFill>
                          <a:effectLst/>
                        </a:rPr>
                        <a:t>Exploit New Technology Capabilities</a:t>
                      </a:r>
                      <a:br>
                        <a:rPr lang="en-US" sz="700" dirty="0">
                          <a:solidFill>
                            <a:schemeClr val="tx1"/>
                          </a:solidFill>
                          <a:effectLst/>
                        </a:rPr>
                      </a:br>
                      <a:r>
                        <a:rPr lang="en-US" sz="700" dirty="0">
                          <a:solidFill>
                            <a:schemeClr val="tx1"/>
                          </a:solidFill>
                          <a:effectLst/>
                        </a:rPr>
                        <a:t>***</a:t>
                      </a:r>
                    </a:p>
                    <a:p>
                      <a:pPr algn="ctr" fontAlgn="t"/>
                      <a:r>
                        <a:rPr lang="en-US" sz="700" dirty="0">
                          <a:solidFill>
                            <a:schemeClr val="tx1"/>
                          </a:solidFill>
                          <a:effectLst/>
                          <a:latin typeface="tahoma" panose="020B0604030504040204" pitchFamily="34" charset="0"/>
                        </a:rPr>
                        <a:t>Protect Your Organization and Products</a:t>
                      </a:r>
                    </a:p>
                    <a:p>
                      <a:pPr algn="l" fontAlgn="t"/>
                      <a:br>
                        <a:rPr lang="en-US" sz="700" dirty="0">
                          <a:solidFill>
                            <a:schemeClr val="tx1"/>
                          </a:solidFill>
                          <a:effectLst/>
                        </a:rPr>
                      </a:br>
                      <a:r>
                        <a:rPr lang="en-US" sz="700" b="1" dirty="0">
                          <a:solidFill>
                            <a:schemeClr val="tx1"/>
                          </a:solidFill>
                          <a:effectLst/>
                        </a:rPr>
                        <a:t>Cyber Security Services:</a:t>
                      </a:r>
                      <a:br>
                        <a:rPr lang="en-US" sz="700" dirty="0">
                          <a:solidFill>
                            <a:schemeClr val="tx1"/>
                          </a:solidFill>
                          <a:effectLst/>
                        </a:rPr>
                      </a:br>
                      <a:r>
                        <a:rPr lang="en-US" sz="700" dirty="0">
                          <a:solidFill>
                            <a:schemeClr val="tx1"/>
                          </a:solidFill>
                          <a:effectLst/>
                        </a:rPr>
                        <a:t>Augmented Reality / Virtual Reality</a:t>
                      </a:r>
                    </a:p>
                    <a:p>
                      <a:pPr marL="0" indent="0" algn="l" fontAlgn="t">
                        <a:buFont typeface="Arial" panose="020B0604020202020204" pitchFamily="34" charset="0"/>
                        <a:buNone/>
                      </a:pPr>
                      <a:r>
                        <a:rPr lang="en-US" sz="700" dirty="0">
                          <a:solidFill>
                            <a:schemeClr val="tx1"/>
                          </a:solidFill>
                          <a:effectLst/>
                        </a:rPr>
                        <a:t>Industrial Internet of Things (IoT)</a:t>
                      </a:r>
                    </a:p>
                    <a:p>
                      <a:pPr marL="0" indent="0" algn="l" fontAlgn="t">
                        <a:buFont typeface="Arial" panose="020B0604020202020204" pitchFamily="34" charset="0"/>
                        <a:buNone/>
                      </a:pPr>
                      <a:r>
                        <a:rPr lang="en-US" sz="700" dirty="0">
                          <a:solidFill>
                            <a:schemeClr val="tx1"/>
                          </a:solidFill>
                          <a:effectLst/>
                        </a:rPr>
                        <a:t>Wearable Computing</a:t>
                      </a:r>
                    </a:p>
                    <a:p>
                      <a:pPr marL="0" indent="0" algn="l" fontAlgn="t">
                        <a:buFont typeface="Arial" panose="020B0604020202020204" pitchFamily="34" charset="0"/>
                        <a:buNone/>
                      </a:pPr>
                      <a:r>
                        <a:rPr lang="en-US" sz="700" dirty="0">
                          <a:solidFill>
                            <a:schemeClr val="tx1"/>
                          </a:solidFill>
                          <a:effectLst/>
                        </a:rPr>
                        <a:t>UAS / Drones</a:t>
                      </a:r>
                    </a:p>
                    <a:p>
                      <a:pPr marL="0" indent="0" algn="l" fontAlgn="t">
                        <a:buFont typeface="Arial" panose="020B0604020202020204" pitchFamily="34" charset="0"/>
                        <a:buNone/>
                      </a:pPr>
                      <a:r>
                        <a:rPr lang="en-US" sz="700" dirty="0">
                          <a:solidFill>
                            <a:schemeClr val="tx1"/>
                          </a:solidFill>
                          <a:effectLst/>
                        </a:rPr>
                        <a:t>Unconventional Connected Devices</a:t>
                      </a:r>
                    </a:p>
                    <a:p>
                      <a:pPr marL="0" indent="0" algn="l" fontAlgn="t">
                        <a:buFont typeface="Arial" panose="020B0604020202020204" pitchFamily="34" charset="0"/>
                        <a:buNone/>
                      </a:pPr>
                      <a:endParaRPr lang="en-US" sz="700" dirty="0">
                        <a:solidFill>
                          <a:schemeClr val="tx1"/>
                        </a:solidFill>
                        <a:effectLst/>
                      </a:endParaRPr>
                    </a:p>
                    <a:p>
                      <a:pPr algn="l" fontAlgn="t"/>
                      <a:r>
                        <a:rPr lang="en-US" sz="700" b="1" dirty="0">
                          <a:solidFill>
                            <a:schemeClr val="tx1"/>
                          </a:solidFill>
                          <a:effectLst/>
                        </a:rPr>
                        <a:t>Business Development:</a:t>
                      </a:r>
                    </a:p>
                    <a:p>
                      <a:pPr algn="l" fontAlgn="t">
                        <a:buFont typeface="Arial" panose="020B0604020202020204" pitchFamily="34" charset="0"/>
                        <a:buNone/>
                      </a:pPr>
                      <a:r>
                        <a:rPr lang="en-US" sz="700" dirty="0">
                          <a:solidFill>
                            <a:schemeClr val="tx1"/>
                          </a:solidFill>
                          <a:effectLst/>
                        </a:rPr>
                        <a:t>Market Analysis and Strategic Planning</a:t>
                      </a: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700" dirty="0">
                          <a:solidFill>
                            <a:schemeClr val="tx1"/>
                          </a:solidFill>
                          <a:effectLst/>
                        </a:rPr>
                        <a:t>Product Development</a:t>
                      </a:r>
                    </a:p>
                    <a:p>
                      <a:pPr algn="l" fontAlgn="t">
                        <a:buFont typeface="Arial" panose="020B0604020202020204" pitchFamily="34" charset="0"/>
                        <a:buNone/>
                      </a:pPr>
                      <a:r>
                        <a:rPr lang="en-US" sz="700" dirty="0">
                          <a:solidFill>
                            <a:schemeClr val="tx1"/>
                          </a:solidFill>
                          <a:effectLst/>
                        </a:rPr>
                        <a:t>Startup Company Incubation </a:t>
                      </a:r>
                    </a:p>
                    <a:p>
                      <a:pPr algn="l" fontAlgn="t">
                        <a:buFont typeface="Arial" panose="020B0604020202020204" pitchFamily="34" charset="0"/>
                        <a:buNone/>
                      </a:pPr>
                      <a:r>
                        <a:rPr lang="en-US" sz="700" dirty="0">
                          <a:solidFill>
                            <a:schemeClr val="tx1"/>
                          </a:solidFill>
                          <a:effectLst/>
                        </a:rPr>
                        <a:t>Technology Commercialization</a:t>
                      </a:r>
                    </a:p>
                    <a:p>
                      <a:pPr marL="0" indent="0" algn="l" fontAlgn="t">
                        <a:buFont typeface="Arial" panose="020B0604020202020204" pitchFamily="34" charset="0"/>
                        <a:buNone/>
                      </a:pPr>
                      <a:endParaRPr lang="en-US" sz="700" dirty="0">
                        <a:solidFill>
                          <a:schemeClr val="tx1"/>
                        </a:solidFill>
                        <a:effectLst/>
                      </a:endParaRPr>
                    </a:p>
                  </a:txBody>
                  <a:tcPr marL="0" marR="94835" marT="0" marB="0">
                    <a:lnL>
                      <a:noFill/>
                    </a:lnL>
                    <a:lnR>
                      <a:noFill/>
                    </a:lnR>
                    <a:lnT>
                      <a:noFill/>
                    </a:lnT>
                    <a:lnB>
                      <a:noFill/>
                    </a:lnB>
                  </a:tcPr>
                </a:tc>
                <a:tc>
                  <a:txBody>
                    <a:bodyPr/>
                    <a:lstStyle/>
                    <a:p>
                      <a:pPr algn="l" fontAlgn="t"/>
                      <a:endParaRPr lang="en-US" sz="700" dirty="0">
                        <a:solidFill>
                          <a:schemeClr val="tx1"/>
                        </a:solidFill>
                        <a:effectLst/>
                      </a:endParaRPr>
                    </a:p>
                    <a:p>
                      <a:pPr algn="just" fontAlgn="t"/>
                      <a:r>
                        <a:rPr lang="en-US" sz="700" dirty="0">
                          <a:solidFill>
                            <a:schemeClr val="tx1"/>
                          </a:solidFill>
                          <a:effectLst/>
                        </a:rPr>
                        <a:t>Brainwaive is a senior cadre of globally-distributed business, technology and data security advisors providing guidance to enterprise and startup clients on select engagements. Our team offers nearly one-hundred collective years of experience developing, commercializing, managing and protecting nearly a billion dollars’ worth of IT products and services.</a:t>
                      </a:r>
                    </a:p>
                    <a:p>
                      <a:pPr algn="l" fontAlgn="t"/>
                      <a:endParaRPr lang="en-US" sz="700" dirty="0">
                        <a:solidFill>
                          <a:schemeClr val="tx1"/>
                        </a:solidFill>
                        <a:effectLst/>
                      </a:endParaRPr>
                    </a:p>
                    <a:p>
                      <a:pPr algn="l" fontAlgn="t"/>
                      <a:r>
                        <a:rPr lang="en-US" sz="700" b="1" dirty="0">
                          <a:solidFill>
                            <a:schemeClr val="tx1"/>
                          </a:solidFill>
                          <a:effectLst/>
                        </a:rPr>
                        <a:t>Our Focus</a:t>
                      </a:r>
                      <a:br>
                        <a:rPr lang="en-US" sz="700" dirty="0">
                          <a:solidFill>
                            <a:schemeClr val="tx1"/>
                          </a:solidFill>
                          <a:effectLst/>
                        </a:rPr>
                      </a:br>
                      <a:endParaRPr lang="en-US" sz="700" dirty="0">
                        <a:solidFill>
                          <a:schemeClr val="tx1"/>
                        </a:solidFill>
                        <a:effectLst/>
                      </a:endParaRPr>
                    </a:p>
                    <a:p>
                      <a:pPr algn="just" fontAlgn="t"/>
                      <a:r>
                        <a:rPr lang="en-US" sz="600" dirty="0">
                          <a:solidFill>
                            <a:schemeClr val="tx1"/>
                          </a:solidFill>
                          <a:effectLst/>
                        </a:rPr>
                        <a:t>Comfortable leading conversations from the street to the board room, Brainwaive helps companies thrive wherever technology and business opportunities converge. We are seasoned entrepreneurs, business executives, and cyber security specialists capitalizing on the latest emerging technologies and business models. We empower business owners in building extraordinary value for your customers and exceptional equity value for your shareholders. </a:t>
                      </a:r>
                      <a:endParaRPr lang="en-US" sz="700" dirty="0">
                        <a:solidFill>
                          <a:schemeClr val="tx1"/>
                        </a:solidFill>
                        <a:effectLst/>
                      </a:endParaRPr>
                    </a:p>
                    <a:p>
                      <a:pPr algn="l" fontAlgn="t"/>
                      <a:br>
                        <a:rPr lang="en-US" sz="600" dirty="0">
                          <a:solidFill>
                            <a:schemeClr val="tx1"/>
                          </a:solidFill>
                          <a:effectLst/>
                        </a:rPr>
                      </a:br>
                      <a:r>
                        <a:rPr lang="en-US" sz="700" b="1" dirty="0">
                          <a:solidFill>
                            <a:schemeClr val="tx1"/>
                          </a:solidFill>
                          <a:effectLst/>
                        </a:rPr>
                        <a:t>Our Expertise</a:t>
                      </a:r>
                    </a:p>
                    <a:p>
                      <a:pPr algn="ctr" fontAlgn="t"/>
                      <a:endParaRPr lang="en-US" sz="700" dirty="0">
                        <a:solidFill>
                          <a:schemeClr val="tx1"/>
                        </a:solidFill>
                        <a:effectLst/>
                      </a:endParaRPr>
                    </a:p>
                    <a:p>
                      <a:pPr algn="ctr" fontAlgn="t"/>
                      <a:r>
                        <a:rPr lang="en-US" sz="700" dirty="0">
                          <a:solidFill>
                            <a:schemeClr val="tx1"/>
                          </a:solidFill>
                          <a:effectLst/>
                        </a:rPr>
                        <a:t>Cyber Security Services</a:t>
                      </a:r>
                    </a:p>
                    <a:p>
                      <a:pPr algn="ctr" fontAlgn="t"/>
                      <a:endParaRPr lang="en-US" sz="700" dirty="0">
                        <a:solidFill>
                          <a:schemeClr val="tx1"/>
                        </a:solidFill>
                        <a:effectLst/>
                      </a:endParaRPr>
                    </a:p>
                    <a:p>
                      <a:pPr algn="ctr" fontAlgn="t"/>
                      <a:r>
                        <a:rPr lang="en-US" sz="700" dirty="0">
                          <a:solidFill>
                            <a:schemeClr val="tx1"/>
                          </a:solidFill>
                          <a:effectLst/>
                        </a:rPr>
                        <a:t>Wearables * AR/VR * Internet of Things </a:t>
                      </a:r>
                    </a:p>
                    <a:p>
                      <a:pPr algn="ctr" fontAlgn="t"/>
                      <a:endParaRPr lang="en-US" sz="700" dirty="0">
                        <a:solidFill>
                          <a:schemeClr val="tx1"/>
                        </a:solidFill>
                        <a:effectLst/>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700" dirty="0">
                          <a:solidFill>
                            <a:schemeClr val="tx1"/>
                          </a:solidFill>
                          <a:effectLst/>
                        </a:rPr>
                        <a:t>Wireless * Mobile Computing</a:t>
                      </a:r>
                    </a:p>
                    <a:p>
                      <a:pPr algn="ctr" fontAlgn="t"/>
                      <a:endParaRPr lang="en-US" sz="700" dirty="0">
                        <a:solidFill>
                          <a:schemeClr val="tx1"/>
                        </a:solidFill>
                        <a:effectLst/>
                      </a:endParaRPr>
                    </a:p>
                    <a:p>
                      <a:pPr algn="ctr" fontAlgn="t"/>
                      <a:r>
                        <a:rPr lang="en-US" sz="700" dirty="0">
                          <a:solidFill>
                            <a:schemeClr val="tx1"/>
                          </a:solidFill>
                          <a:effectLst/>
                        </a:rPr>
                        <a:t>Networking * Cloud Services * Business Applications </a:t>
                      </a:r>
                    </a:p>
                  </a:txBody>
                  <a:tcPr marL="0" marR="0" marT="0" marB="0">
                    <a:lnL>
                      <a:noFill/>
                    </a:lnL>
                    <a:lnR>
                      <a:noFill/>
                    </a:lnR>
                    <a:lnT>
                      <a:noFill/>
                    </a:lnT>
                    <a:lnB>
                      <a:noFill/>
                    </a:lnB>
                  </a:tcPr>
                </a:tc>
                <a:extLst>
                  <a:ext uri="{0D108BD9-81ED-4DB2-BD59-A6C34878D82A}">
                    <a16:rowId xmlns:a16="http://schemas.microsoft.com/office/drawing/2014/main" val="3595013844"/>
                  </a:ext>
                </a:extLst>
              </a:tr>
            </a:tbl>
          </a:graphicData>
        </a:graphic>
      </p:graphicFrame>
      <p:sp>
        <p:nvSpPr>
          <p:cNvPr id="5" name="Rectangle 1"/>
          <p:cNvSpPr>
            <a:spLocks noChangeArrowheads="1"/>
          </p:cNvSpPr>
          <p:nvPr/>
        </p:nvSpPr>
        <p:spPr bwMode="auto">
          <a:xfrm>
            <a:off x="2922623" y="247670"/>
            <a:ext cx="3552254" cy="13080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70C0"/>
                </a:solidFill>
                <a:effectLst/>
                <a:latin typeface="Tahoma" panose="020B0604030504040204" pitchFamily="34" charset="0"/>
                <a:cs typeface="Tahoma" panose="020B0604030504040204" pitchFamily="34" charset="0"/>
              </a:rPr>
              <a:t>A Global Advisory for Enterprise Clients</a:t>
            </a:r>
            <a:br>
              <a:rPr kumimoji="0" lang="en-US" altLang="en-US" b="1" i="0" u="none" strike="noStrike" cap="none" normalizeH="0" baseline="0" dirty="0">
                <a:ln>
                  <a:noFill/>
                </a:ln>
                <a:solidFill>
                  <a:srgbClr val="0070C0"/>
                </a:solidFill>
                <a:effectLst/>
                <a:latin typeface="Tahoma" panose="020B0604030504040204" pitchFamily="34" charset="0"/>
                <a:cs typeface="Tahoma" panose="020B0604030504040204" pitchFamily="34" charset="0"/>
              </a:rPr>
            </a:br>
            <a:br>
              <a:rPr kumimoji="0" lang="en-US" altLang="en-US" sz="700" b="0" i="0" u="none" strike="noStrike" cap="none" normalizeH="0" baseline="0" dirty="0">
                <a:ln>
                  <a:noFill/>
                </a:ln>
                <a:solidFill>
                  <a:srgbClr val="0070C0"/>
                </a:solidFill>
                <a:effectLst/>
                <a:latin typeface="Tahoma" panose="020B0604030504040204" pitchFamily="34" charset="0"/>
                <a:cs typeface="Tahoma" panose="020B0604030504040204" pitchFamily="34" charset="0"/>
              </a:rPr>
            </a:br>
            <a:r>
              <a:rPr kumimoji="0" lang="en-US" altLang="en-US" sz="1600" b="0" i="0" u="none" strike="noStrike" cap="none" normalizeH="0" baseline="0" dirty="0">
                <a:ln>
                  <a:noFill/>
                </a:ln>
                <a:solidFill>
                  <a:srgbClr val="0070C0"/>
                </a:solidFill>
                <a:effectLst/>
                <a:latin typeface="Tahoma" panose="020B0604030504040204" pitchFamily="34" charset="0"/>
                <a:cs typeface="Tahoma" panose="020B0604030504040204" pitchFamily="34" charset="0"/>
              </a:rPr>
              <a:t>Emerging Technology</a:t>
            </a:r>
            <a:br>
              <a:rPr kumimoji="0" lang="en-US" altLang="en-US" sz="1600" b="0" i="0" u="none" strike="noStrike" cap="none" normalizeH="0" baseline="0" dirty="0">
                <a:ln>
                  <a:noFill/>
                </a:ln>
                <a:solidFill>
                  <a:srgbClr val="0070C0"/>
                </a:solidFill>
                <a:effectLst/>
                <a:latin typeface="Tahoma" panose="020B0604030504040204" pitchFamily="34" charset="0"/>
                <a:cs typeface="Tahoma" panose="020B0604030504040204" pitchFamily="34" charset="0"/>
              </a:rPr>
            </a:br>
            <a:r>
              <a:rPr kumimoji="0" lang="en-US" altLang="en-US" sz="1600" b="0" i="0" u="none" strike="noStrike" cap="none" normalizeH="0" baseline="0" dirty="0">
                <a:ln>
                  <a:noFill/>
                </a:ln>
                <a:solidFill>
                  <a:srgbClr val="0070C0"/>
                </a:solidFill>
                <a:effectLst/>
                <a:latin typeface="Tahoma" panose="020B0604030504040204" pitchFamily="34" charset="0"/>
                <a:cs typeface="Tahoma" panose="020B0604030504040204" pitchFamily="34" charset="0"/>
              </a:rPr>
              <a:t>AR/VR/Wearable Solutions</a:t>
            </a:r>
            <a:br>
              <a:rPr kumimoji="0" lang="en-US" altLang="en-US" sz="1600" b="0" i="0" u="none" strike="noStrike" cap="none" normalizeH="0" baseline="0" dirty="0">
                <a:ln>
                  <a:noFill/>
                </a:ln>
                <a:solidFill>
                  <a:srgbClr val="0070C0"/>
                </a:solidFill>
                <a:effectLst/>
                <a:latin typeface="Tahoma" panose="020B0604030504040204" pitchFamily="34" charset="0"/>
                <a:cs typeface="Tahoma" panose="020B0604030504040204" pitchFamily="34" charset="0"/>
              </a:rPr>
            </a:br>
            <a:r>
              <a:rPr kumimoji="0" lang="en-US" altLang="en-US" sz="1600" b="0" i="0" u="none" strike="noStrike" cap="none" normalizeH="0" baseline="0" dirty="0">
                <a:ln>
                  <a:noFill/>
                </a:ln>
                <a:solidFill>
                  <a:srgbClr val="0070C0"/>
                </a:solidFill>
                <a:effectLst/>
                <a:latin typeface="Tahoma" panose="020B0604030504040204" pitchFamily="34" charset="0"/>
                <a:cs typeface="Tahoma" panose="020B0604030504040204" pitchFamily="34" charset="0"/>
              </a:rPr>
              <a:t>IoT Device Cyber Security</a:t>
            </a:r>
            <a:br>
              <a:rPr kumimoji="0" lang="en-US" altLang="en-US" sz="1600" b="0" i="0" u="none" strike="noStrike" cap="none" normalizeH="0" baseline="0" dirty="0">
                <a:ln>
                  <a:noFill/>
                </a:ln>
                <a:solidFill>
                  <a:srgbClr val="0070C0"/>
                </a:solidFill>
                <a:effectLst/>
                <a:latin typeface="Tahoma" panose="020B0604030504040204" pitchFamily="34" charset="0"/>
                <a:cs typeface="Tahoma" panose="020B0604030504040204" pitchFamily="34" charset="0"/>
              </a:rPr>
            </a:br>
            <a:r>
              <a:rPr kumimoji="0" lang="en-US" altLang="en-US" sz="1600" b="0" i="0" u="none" strike="noStrike" cap="none" normalizeH="0" baseline="0" dirty="0">
                <a:ln>
                  <a:noFill/>
                </a:ln>
                <a:solidFill>
                  <a:srgbClr val="0070C0"/>
                </a:solidFill>
                <a:effectLst/>
                <a:latin typeface="Tahoma" panose="020B0604030504040204" pitchFamily="34" charset="0"/>
                <a:cs typeface="Tahoma" panose="020B0604030504040204" pitchFamily="34" charset="0"/>
              </a:rPr>
              <a:t>Business Innovation</a:t>
            </a:r>
            <a:endParaRPr kumimoji="0" lang="en-US" altLang="en-US" b="0" i="0" u="none" strike="noStrike" cap="none" normalizeH="0" baseline="0" dirty="0">
              <a:ln>
                <a:noFill/>
              </a:ln>
              <a:solidFill>
                <a:srgbClr val="0070C0"/>
              </a:solidFill>
              <a:effectLst/>
            </a:endParaRPr>
          </a:p>
        </p:txBody>
      </p:sp>
      <p:pic>
        <p:nvPicPr>
          <p:cNvPr id="9" name="Picture 8"/>
          <p:cNvPicPr>
            <a:picLocks noChangeAspect="1"/>
          </p:cNvPicPr>
          <p:nvPr/>
        </p:nvPicPr>
        <p:blipFill>
          <a:blip r:embed="rId4"/>
          <a:stretch>
            <a:fillRect/>
          </a:stretch>
        </p:blipFill>
        <p:spPr>
          <a:xfrm>
            <a:off x="6194261" y="839942"/>
            <a:ext cx="2545701" cy="3212685"/>
          </a:xfrm>
          <a:prstGeom prst="rect">
            <a:avLst/>
          </a:prstGeom>
        </p:spPr>
      </p:pic>
    </p:spTree>
    <p:extLst>
      <p:ext uri="{BB962C8B-B14F-4D97-AF65-F5344CB8AC3E}">
        <p14:creationId xmlns:p14="http://schemas.microsoft.com/office/powerpoint/2010/main" val="136242613"/>
      </p:ext>
    </p:extLst>
  </p:cSld>
  <p:clrMapOvr>
    <a:masterClrMapping/>
  </p:clrMapOvr>
</p:sld>
</file>

<file path=ppt/theme/theme1.xml><?xml version="1.0" encoding="utf-8"?>
<a:theme xmlns:a="http://schemas.openxmlformats.org/drawingml/2006/main" name="Custom Design">
  <a:themeElements>
    <a:clrScheme name="BW Red">
      <a:dk1>
        <a:srgbClr val="000000"/>
      </a:dk1>
      <a:lt1>
        <a:srgbClr val="FFFFFF"/>
      </a:lt1>
      <a:dk2>
        <a:srgbClr val="3A3838"/>
      </a:dk2>
      <a:lt2>
        <a:srgbClr val="E7E6E6"/>
      </a:lt2>
      <a:accent1>
        <a:srgbClr val="C00000"/>
      </a:accent1>
      <a:accent2>
        <a:srgbClr val="FF0000"/>
      </a:accent2>
      <a:accent3>
        <a:srgbClr val="A5A5A5"/>
      </a:accent3>
      <a:accent4>
        <a:srgbClr val="800000"/>
      </a:accent4>
      <a:accent5>
        <a:srgbClr val="757070"/>
      </a:accent5>
      <a:accent6>
        <a:srgbClr val="000000"/>
      </a:accent6>
      <a:hlink>
        <a:srgbClr val="FF6600"/>
      </a:hlink>
      <a:folHlink>
        <a:srgbClr val="FF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279</Words>
  <Application>Microsoft Office PowerPoint</Application>
  <PresentationFormat>On-screen Show (16:9)</PresentationFormat>
  <Paragraphs>62</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Helvetica Neue</vt:lpstr>
      <vt:lpstr>Arial</vt:lpstr>
      <vt:lpstr>Tahoma</vt:lpstr>
      <vt:lpstr>Garamond</vt:lpstr>
      <vt:lpstr>Tahoma</vt:lpstr>
      <vt:lpstr>Calibri</vt:lpstr>
      <vt:lpstr>Custom Design</vt:lpstr>
      <vt:lpstr>Brainwaive Cyber Security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Augmented Reality </dc:title>
  <dc:creator>Anthony Hodgson</dc:creator>
  <cp:lastModifiedBy>Anthony Hodgson</cp:lastModifiedBy>
  <cp:revision>3</cp:revision>
  <dcterms:modified xsi:type="dcterms:W3CDTF">2017-05-25T03:47:13Z</dcterms:modified>
</cp:coreProperties>
</file>