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52" r:id="rId2"/>
    <p:sldMasterId id="2147483654" r:id="rId3"/>
  </p:sldMasterIdLst>
  <p:notesMasterIdLst>
    <p:notesMasterId r:id="rId35"/>
  </p:notesMasterIdLst>
  <p:handoutMasterIdLst>
    <p:handoutMasterId r:id="rId36"/>
  </p:handoutMasterIdLst>
  <p:sldIdLst>
    <p:sldId id="301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44" r:id="rId13"/>
    <p:sldId id="345" r:id="rId14"/>
    <p:sldId id="346" r:id="rId15"/>
    <p:sldId id="347" r:id="rId16"/>
    <p:sldId id="348" r:id="rId17"/>
    <p:sldId id="349" r:id="rId18"/>
    <p:sldId id="350" r:id="rId19"/>
    <p:sldId id="351" r:id="rId20"/>
    <p:sldId id="316" r:id="rId21"/>
    <p:sldId id="317" r:id="rId22"/>
    <p:sldId id="319" r:id="rId23"/>
    <p:sldId id="352" r:id="rId24"/>
    <p:sldId id="331" r:id="rId25"/>
    <p:sldId id="342" r:id="rId26"/>
    <p:sldId id="343" r:id="rId27"/>
    <p:sldId id="322" r:id="rId28"/>
    <p:sldId id="323" r:id="rId29"/>
    <p:sldId id="324" r:id="rId30"/>
    <p:sldId id="325" r:id="rId31"/>
    <p:sldId id="326" r:id="rId32"/>
    <p:sldId id="327" r:id="rId33"/>
    <p:sldId id="330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4371"/>
    <a:srgbClr val="CA3092"/>
    <a:srgbClr val="E7A614"/>
    <a:srgbClr val="5091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23" d="100"/>
          <a:sy n="123" d="100"/>
        </p:scale>
        <p:origin x="-128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AD94A4-8187-4A94-8D5A-7DB11E858CF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9AA95BFE-7CB2-4379-A76D-6D869AC23754}">
      <dgm:prSet phldrT="[Text]" custT="1"/>
      <dgm:spPr>
        <a:solidFill>
          <a:srgbClr val="5091CD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400" b="1" i="0" dirty="0" smtClean="0">
              <a:latin typeface="Arial" panose="020B0604020202020204" pitchFamily="34" charset="0"/>
              <a:cs typeface="Arial" panose="020B0604020202020204" pitchFamily="34" charset="0"/>
            </a:rPr>
            <a:t>Assemble a representative group</a:t>
          </a:r>
          <a:br>
            <a:rPr lang="en-AU" sz="1400" b="1" i="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AU" sz="1400" b="1" i="0" dirty="0" smtClean="0">
              <a:latin typeface="Arial" panose="020B0604020202020204" pitchFamily="34" charset="0"/>
              <a:cs typeface="Arial" panose="020B0604020202020204" pitchFamily="34" charset="0"/>
            </a:rPr>
            <a:t>of employees</a:t>
          </a:r>
          <a:endParaRPr lang="en-AU" sz="1400" b="1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D4AEC2-EE76-452C-9BA9-761C909321BE}" type="parTrans" cxnId="{DE30386C-AF18-4DE9-9943-860566D62063}">
      <dgm:prSet/>
      <dgm:spPr/>
      <dgm:t>
        <a:bodyPr/>
        <a:lstStyle/>
        <a:p>
          <a:endParaRPr lang="en-AU"/>
        </a:p>
      </dgm:t>
    </dgm:pt>
    <dgm:pt modelId="{94929442-EDED-410E-85F4-B8EA9C8FE480}" type="sibTrans" cxnId="{DE30386C-AF18-4DE9-9943-860566D62063}">
      <dgm:prSet/>
      <dgm:spPr>
        <a:solidFill>
          <a:srgbClr val="E7A614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AU"/>
        </a:p>
      </dgm:t>
    </dgm:pt>
    <dgm:pt modelId="{78DA5B70-1CDB-48F2-AB22-192359588B60}">
      <dgm:prSet phldrT="[Text]" custT="1"/>
      <dgm:spPr>
        <a:solidFill>
          <a:srgbClr val="5091CD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Facilitate a discussion about outcomes (what) and behaviours (how)</a:t>
          </a:r>
          <a:endParaRPr lang="en-A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CE94DF-0134-4384-A076-19F510C354C9}" type="parTrans" cxnId="{5A2E9B0D-796A-4285-9ADC-901BED6114B6}">
      <dgm:prSet/>
      <dgm:spPr/>
      <dgm:t>
        <a:bodyPr/>
        <a:lstStyle/>
        <a:p>
          <a:endParaRPr lang="en-AU"/>
        </a:p>
      </dgm:t>
    </dgm:pt>
    <dgm:pt modelId="{05365081-13F7-422A-BE26-0B620E777C32}" type="sibTrans" cxnId="{5A2E9B0D-796A-4285-9ADC-901BED6114B6}">
      <dgm:prSet/>
      <dgm:spPr>
        <a:solidFill>
          <a:srgbClr val="E7A614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AU"/>
        </a:p>
      </dgm:t>
    </dgm:pt>
    <dgm:pt modelId="{78DB6D74-A387-4D20-AC09-376E63321FC5}">
      <dgm:prSet custT="1"/>
      <dgm:spPr>
        <a:solidFill>
          <a:srgbClr val="5091CD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Turn agreed behaviours into a survey instrument</a:t>
          </a:r>
          <a:endParaRPr lang="en-A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205C2D-DD32-43C3-A643-F322BB476A22}" type="parTrans" cxnId="{801CCBA1-E738-46DF-AE35-9D177B3B69A7}">
      <dgm:prSet/>
      <dgm:spPr/>
      <dgm:t>
        <a:bodyPr/>
        <a:lstStyle/>
        <a:p>
          <a:endParaRPr lang="en-AU"/>
        </a:p>
      </dgm:t>
    </dgm:pt>
    <dgm:pt modelId="{ECC52EB4-156E-49B1-88FC-E9B22DD64379}" type="sibTrans" cxnId="{801CCBA1-E738-46DF-AE35-9D177B3B69A7}">
      <dgm:prSet/>
      <dgm:spPr>
        <a:solidFill>
          <a:srgbClr val="E7A614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AU"/>
        </a:p>
      </dgm:t>
    </dgm:pt>
    <dgm:pt modelId="{C3D99C27-7339-4EE9-8833-B9D11260B90F}">
      <dgm:prSet custT="1"/>
      <dgm:spPr>
        <a:solidFill>
          <a:srgbClr val="5091CD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Use the survey instrument after feedback on the draft version</a:t>
          </a:r>
          <a:endParaRPr lang="en-A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6DBC71-8901-4E6D-A785-80990896FF9F}" type="parTrans" cxnId="{51383DEC-A7E3-4BD4-86D1-2B3141EAA32F}">
      <dgm:prSet/>
      <dgm:spPr/>
      <dgm:t>
        <a:bodyPr/>
        <a:lstStyle/>
        <a:p>
          <a:endParaRPr lang="en-AU"/>
        </a:p>
      </dgm:t>
    </dgm:pt>
    <dgm:pt modelId="{EC22D4A7-0327-488A-9760-CA3F600360E3}" type="sibTrans" cxnId="{51383DEC-A7E3-4BD4-86D1-2B3141EAA32F}">
      <dgm:prSet/>
      <dgm:spPr/>
      <dgm:t>
        <a:bodyPr/>
        <a:lstStyle/>
        <a:p>
          <a:endParaRPr lang="en-AU"/>
        </a:p>
      </dgm:t>
    </dgm:pt>
    <dgm:pt modelId="{B5662A3F-F500-4ACE-8CE7-38F68D68875F}" type="pres">
      <dgm:prSet presAssocID="{00AD94A4-8187-4A94-8D5A-7DB11E858CF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63C76C38-6869-47C2-A9A9-E17390F821D3}" type="pres">
      <dgm:prSet presAssocID="{9AA95BFE-7CB2-4379-A76D-6D869AC2375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7496378-ECF3-4D43-B3C0-2FBC18EC1A81}" type="pres">
      <dgm:prSet presAssocID="{94929442-EDED-410E-85F4-B8EA9C8FE480}" presName="sibTrans" presStyleLbl="sibTrans2D1" presStyleIdx="0" presStyleCnt="3"/>
      <dgm:spPr/>
      <dgm:t>
        <a:bodyPr/>
        <a:lstStyle/>
        <a:p>
          <a:endParaRPr lang="en-AU"/>
        </a:p>
      </dgm:t>
    </dgm:pt>
    <dgm:pt modelId="{FC803395-A69F-47B5-AE8A-7D6C9C7BCFF7}" type="pres">
      <dgm:prSet presAssocID="{94929442-EDED-410E-85F4-B8EA9C8FE480}" presName="connectorText" presStyleLbl="sibTrans2D1" presStyleIdx="0" presStyleCnt="3"/>
      <dgm:spPr/>
      <dgm:t>
        <a:bodyPr/>
        <a:lstStyle/>
        <a:p>
          <a:endParaRPr lang="en-AU"/>
        </a:p>
      </dgm:t>
    </dgm:pt>
    <dgm:pt modelId="{EF40ED33-7DDC-4314-AF0C-F65557AB35A4}" type="pres">
      <dgm:prSet presAssocID="{78DA5B70-1CDB-48F2-AB22-192359588B6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0CC0B21-B704-431B-B20E-27D4F8BBAE97}" type="pres">
      <dgm:prSet presAssocID="{05365081-13F7-422A-BE26-0B620E777C32}" presName="sibTrans" presStyleLbl="sibTrans2D1" presStyleIdx="1" presStyleCnt="3"/>
      <dgm:spPr/>
      <dgm:t>
        <a:bodyPr/>
        <a:lstStyle/>
        <a:p>
          <a:endParaRPr lang="en-AU"/>
        </a:p>
      </dgm:t>
    </dgm:pt>
    <dgm:pt modelId="{58C5EABC-A0FD-4D2A-BC77-2B246C1C0D62}" type="pres">
      <dgm:prSet presAssocID="{05365081-13F7-422A-BE26-0B620E777C32}" presName="connectorText" presStyleLbl="sibTrans2D1" presStyleIdx="1" presStyleCnt="3"/>
      <dgm:spPr/>
      <dgm:t>
        <a:bodyPr/>
        <a:lstStyle/>
        <a:p>
          <a:endParaRPr lang="en-AU"/>
        </a:p>
      </dgm:t>
    </dgm:pt>
    <dgm:pt modelId="{4F56FD88-3A3C-4476-AAE5-5FAFE1C67633}" type="pres">
      <dgm:prSet presAssocID="{78DB6D74-A387-4D20-AC09-376E63321FC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C6F5295-7180-4C22-939B-40A5F6B4916E}" type="pres">
      <dgm:prSet presAssocID="{ECC52EB4-156E-49B1-88FC-E9B22DD64379}" presName="sibTrans" presStyleLbl="sibTrans2D1" presStyleIdx="2" presStyleCnt="3"/>
      <dgm:spPr/>
      <dgm:t>
        <a:bodyPr/>
        <a:lstStyle/>
        <a:p>
          <a:endParaRPr lang="en-AU"/>
        </a:p>
      </dgm:t>
    </dgm:pt>
    <dgm:pt modelId="{9FF88D64-8BBC-48A4-8C83-FCF24C2D7600}" type="pres">
      <dgm:prSet presAssocID="{ECC52EB4-156E-49B1-88FC-E9B22DD64379}" presName="connectorText" presStyleLbl="sibTrans2D1" presStyleIdx="2" presStyleCnt="3"/>
      <dgm:spPr/>
      <dgm:t>
        <a:bodyPr/>
        <a:lstStyle/>
        <a:p>
          <a:endParaRPr lang="en-AU"/>
        </a:p>
      </dgm:t>
    </dgm:pt>
    <dgm:pt modelId="{BA903459-0A1E-412C-BA07-4F547BEBE461}" type="pres">
      <dgm:prSet presAssocID="{C3D99C27-7339-4EE9-8833-B9D11260B90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878830E6-7EF2-44B1-928E-FCEFA249CCAC}" type="presOf" srcId="{C3D99C27-7339-4EE9-8833-B9D11260B90F}" destId="{BA903459-0A1E-412C-BA07-4F547BEBE461}" srcOrd="0" destOrd="0" presId="urn:microsoft.com/office/officeart/2005/8/layout/process1"/>
    <dgm:cxn modelId="{494957FF-60B7-4DAF-9970-078451B41D9B}" type="presOf" srcId="{94929442-EDED-410E-85F4-B8EA9C8FE480}" destId="{FC803395-A69F-47B5-AE8A-7D6C9C7BCFF7}" srcOrd="1" destOrd="0" presId="urn:microsoft.com/office/officeart/2005/8/layout/process1"/>
    <dgm:cxn modelId="{997C7A6C-1354-4416-9037-BB1E09CF78E0}" type="presOf" srcId="{78DA5B70-1CDB-48F2-AB22-192359588B60}" destId="{EF40ED33-7DDC-4314-AF0C-F65557AB35A4}" srcOrd="0" destOrd="0" presId="urn:microsoft.com/office/officeart/2005/8/layout/process1"/>
    <dgm:cxn modelId="{DDA18122-2F91-4B7E-B8E4-532B7C9AC7B5}" type="presOf" srcId="{ECC52EB4-156E-49B1-88FC-E9B22DD64379}" destId="{9FF88D64-8BBC-48A4-8C83-FCF24C2D7600}" srcOrd="1" destOrd="0" presId="urn:microsoft.com/office/officeart/2005/8/layout/process1"/>
    <dgm:cxn modelId="{1E1FF8DD-0866-4CAF-93EA-47FCD60FD927}" type="presOf" srcId="{05365081-13F7-422A-BE26-0B620E777C32}" destId="{58C5EABC-A0FD-4D2A-BC77-2B246C1C0D62}" srcOrd="1" destOrd="0" presId="urn:microsoft.com/office/officeart/2005/8/layout/process1"/>
    <dgm:cxn modelId="{2FA2CDDF-E373-442E-992E-D27458B44960}" type="presOf" srcId="{9AA95BFE-7CB2-4379-A76D-6D869AC23754}" destId="{63C76C38-6869-47C2-A9A9-E17390F821D3}" srcOrd="0" destOrd="0" presId="urn:microsoft.com/office/officeart/2005/8/layout/process1"/>
    <dgm:cxn modelId="{5A2E9B0D-796A-4285-9ADC-901BED6114B6}" srcId="{00AD94A4-8187-4A94-8D5A-7DB11E858CF7}" destId="{78DA5B70-1CDB-48F2-AB22-192359588B60}" srcOrd="1" destOrd="0" parTransId="{C7CE94DF-0134-4384-A076-19F510C354C9}" sibTransId="{05365081-13F7-422A-BE26-0B620E777C32}"/>
    <dgm:cxn modelId="{BA75D1B9-CBC3-4E34-9EEA-AACBCAA1F899}" type="presOf" srcId="{78DB6D74-A387-4D20-AC09-376E63321FC5}" destId="{4F56FD88-3A3C-4476-AAE5-5FAFE1C67633}" srcOrd="0" destOrd="0" presId="urn:microsoft.com/office/officeart/2005/8/layout/process1"/>
    <dgm:cxn modelId="{DE30386C-AF18-4DE9-9943-860566D62063}" srcId="{00AD94A4-8187-4A94-8D5A-7DB11E858CF7}" destId="{9AA95BFE-7CB2-4379-A76D-6D869AC23754}" srcOrd="0" destOrd="0" parTransId="{73D4AEC2-EE76-452C-9BA9-761C909321BE}" sibTransId="{94929442-EDED-410E-85F4-B8EA9C8FE480}"/>
    <dgm:cxn modelId="{245C1745-B647-4038-9EB3-7DA25EFE0E30}" type="presOf" srcId="{05365081-13F7-422A-BE26-0B620E777C32}" destId="{50CC0B21-B704-431B-B20E-27D4F8BBAE97}" srcOrd="0" destOrd="0" presId="urn:microsoft.com/office/officeart/2005/8/layout/process1"/>
    <dgm:cxn modelId="{3A54683E-EB94-4276-A532-645D2CC5CA25}" type="presOf" srcId="{00AD94A4-8187-4A94-8D5A-7DB11E858CF7}" destId="{B5662A3F-F500-4ACE-8CE7-38F68D68875F}" srcOrd="0" destOrd="0" presId="urn:microsoft.com/office/officeart/2005/8/layout/process1"/>
    <dgm:cxn modelId="{51383DEC-A7E3-4BD4-86D1-2B3141EAA32F}" srcId="{00AD94A4-8187-4A94-8D5A-7DB11E858CF7}" destId="{C3D99C27-7339-4EE9-8833-B9D11260B90F}" srcOrd="3" destOrd="0" parTransId="{EE6DBC71-8901-4E6D-A785-80990896FF9F}" sibTransId="{EC22D4A7-0327-488A-9760-CA3F600360E3}"/>
    <dgm:cxn modelId="{34F50F9A-A13C-488E-AFB7-FFFAC8E31512}" type="presOf" srcId="{ECC52EB4-156E-49B1-88FC-E9B22DD64379}" destId="{3C6F5295-7180-4C22-939B-40A5F6B4916E}" srcOrd="0" destOrd="0" presId="urn:microsoft.com/office/officeart/2005/8/layout/process1"/>
    <dgm:cxn modelId="{E838A388-A2EE-453B-BD42-CF85AD6F1DBE}" type="presOf" srcId="{94929442-EDED-410E-85F4-B8EA9C8FE480}" destId="{E7496378-ECF3-4D43-B3C0-2FBC18EC1A81}" srcOrd="0" destOrd="0" presId="urn:microsoft.com/office/officeart/2005/8/layout/process1"/>
    <dgm:cxn modelId="{801CCBA1-E738-46DF-AE35-9D177B3B69A7}" srcId="{00AD94A4-8187-4A94-8D5A-7DB11E858CF7}" destId="{78DB6D74-A387-4D20-AC09-376E63321FC5}" srcOrd="2" destOrd="0" parTransId="{B1205C2D-DD32-43C3-A643-F322BB476A22}" sibTransId="{ECC52EB4-156E-49B1-88FC-E9B22DD64379}"/>
    <dgm:cxn modelId="{1456BA2A-B019-4DD0-AC82-46EAADCD7071}" type="presParOf" srcId="{B5662A3F-F500-4ACE-8CE7-38F68D68875F}" destId="{63C76C38-6869-47C2-A9A9-E17390F821D3}" srcOrd="0" destOrd="0" presId="urn:microsoft.com/office/officeart/2005/8/layout/process1"/>
    <dgm:cxn modelId="{C286CDAB-8C97-483C-A745-6BEC80346A7B}" type="presParOf" srcId="{B5662A3F-F500-4ACE-8CE7-38F68D68875F}" destId="{E7496378-ECF3-4D43-B3C0-2FBC18EC1A81}" srcOrd="1" destOrd="0" presId="urn:microsoft.com/office/officeart/2005/8/layout/process1"/>
    <dgm:cxn modelId="{77038303-78DA-4D1C-BA1F-3F812507A655}" type="presParOf" srcId="{E7496378-ECF3-4D43-B3C0-2FBC18EC1A81}" destId="{FC803395-A69F-47B5-AE8A-7D6C9C7BCFF7}" srcOrd="0" destOrd="0" presId="urn:microsoft.com/office/officeart/2005/8/layout/process1"/>
    <dgm:cxn modelId="{49CDC72E-3297-43CE-907C-368090C736B0}" type="presParOf" srcId="{B5662A3F-F500-4ACE-8CE7-38F68D68875F}" destId="{EF40ED33-7DDC-4314-AF0C-F65557AB35A4}" srcOrd="2" destOrd="0" presId="urn:microsoft.com/office/officeart/2005/8/layout/process1"/>
    <dgm:cxn modelId="{55663C64-31A6-45D8-93A0-D33A5FB4FD5C}" type="presParOf" srcId="{B5662A3F-F500-4ACE-8CE7-38F68D68875F}" destId="{50CC0B21-B704-431B-B20E-27D4F8BBAE97}" srcOrd="3" destOrd="0" presId="urn:microsoft.com/office/officeart/2005/8/layout/process1"/>
    <dgm:cxn modelId="{7F8F3673-81F5-4B28-8AB8-F6FEED835443}" type="presParOf" srcId="{50CC0B21-B704-431B-B20E-27D4F8BBAE97}" destId="{58C5EABC-A0FD-4D2A-BC77-2B246C1C0D62}" srcOrd="0" destOrd="0" presId="urn:microsoft.com/office/officeart/2005/8/layout/process1"/>
    <dgm:cxn modelId="{F0D6DE53-9B7A-4AD8-9E37-ABEE05F4A568}" type="presParOf" srcId="{B5662A3F-F500-4ACE-8CE7-38F68D68875F}" destId="{4F56FD88-3A3C-4476-AAE5-5FAFE1C67633}" srcOrd="4" destOrd="0" presId="urn:microsoft.com/office/officeart/2005/8/layout/process1"/>
    <dgm:cxn modelId="{E42EA904-54ED-42D1-B8F3-C7A60B400136}" type="presParOf" srcId="{B5662A3F-F500-4ACE-8CE7-38F68D68875F}" destId="{3C6F5295-7180-4C22-939B-40A5F6B4916E}" srcOrd="5" destOrd="0" presId="urn:microsoft.com/office/officeart/2005/8/layout/process1"/>
    <dgm:cxn modelId="{DA51132B-A513-4961-8732-85C4C07C46CE}" type="presParOf" srcId="{3C6F5295-7180-4C22-939B-40A5F6B4916E}" destId="{9FF88D64-8BBC-48A4-8C83-FCF24C2D7600}" srcOrd="0" destOrd="0" presId="urn:microsoft.com/office/officeart/2005/8/layout/process1"/>
    <dgm:cxn modelId="{A8F6D811-01D1-4A30-979F-A1B0762CE195}" type="presParOf" srcId="{B5662A3F-F500-4ACE-8CE7-38F68D68875F}" destId="{BA903459-0A1E-412C-BA07-4F547BEBE46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C76C38-6869-47C2-A9A9-E17390F821D3}">
      <dsp:nvSpPr>
        <dsp:cNvPr id="0" name=""/>
        <dsp:cNvSpPr/>
      </dsp:nvSpPr>
      <dsp:spPr>
        <a:xfrm>
          <a:off x="3274" y="1405016"/>
          <a:ext cx="1431804" cy="1484518"/>
        </a:xfrm>
        <a:prstGeom prst="roundRect">
          <a:avLst>
            <a:gd name="adj" fmla="val 10000"/>
          </a:avLst>
        </a:prstGeom>
        <a:solidFill>
          <a:srgbClr val="5091CD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Assemble a representative group</a:t>
          </a:r>
          <a:br>
            <a:rPr lang="en-AU" sz="14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AU" sz="14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of employees</a:t>
          </a:r>
          <a:endParaRPr lang="en-AU" sz="14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210" y="1446952"/>
        <a:ext cx="1347932" cy="1400646"/>
      </dsp:txXfrm>
    </dsp:sp>
    <dsp:sp modelId="{E7496378-ECF3-4D43-B3C0-2FBC18EC1A81}">
      <dsp:nvSpPr>
        <dsp:cNvPr id="0" name=""/>
        <dsp:cNvSpPr/>
      </dsp:nvSpPr>
      <dsp:spPr>
        <a:xfrm>
          <a:off x="1578259" y="1969732"/>
          <a:ext cx="303542" cy="355087"/>
        </a:xfrm>
        <a:prstGeom prst="rightArrow">
          <a:avLst>
            <a:gd name="adj1" fmla="val 60000"/>
            <a:gd name="adj2" fmla="val 50000"/>
          </a:avLst>
        </a:prstGeom>
        <a:solidFill>
          <a:srgbClr val="E7A614"/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500" kern="1200"/>
        </a:p>
      </dsp:txBody>
      <dsp:txXfrm>
        <a:off x="1578259" y="2040749"/>
        <a:ext cx="212479" cy="213053"/>
      </dsp:txXfrm>
    </dsp:sp>
    <dsp:sp modelId="{EF40ED33-7DDC-4314-AF0C-F65557AB35A4}">
      <dsp:nvSpPr>
        <dsp:cNvPr id="0" name=""/>
        <dsp:cNvSpPr/>
      </dsp:nvSpPr>
      <dsp:spPr>
        <a:xfrm>
          <a:off x="2007801" y="1405016"/>
          <a:ext cx="1431804" cy="1484518"/>
        </a:xfrm>
        <a:prstGeom prst="roundRect">
          <a:avLst>
            <a:gd name="adj" fmla="val 10000"/>
          </a:avLst>
        </a:prstGeom>
        <a:solidFill>
          <a:srgbClr val="5091CD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Facilitate a discussion about outcomes (what) and behaviours (how)</a:t>
          </a:r>
          <a:endParaRPr lang="en-A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49737" y="1446952"/>
        <a:ext cx="1347932" cy="1400646"/>
      </dsp:txXfrm>
    </dsp:sp>
    <dsp:sp modelId="{50CC0B21-B704-431B-B20E-27D4F8BBAE97}">
      <dsp:nvSpPr>
        <dsp:cNvPr id="0" name=""/>
        <dsp:cNvSpPr/>
      </dsp:nvSpPr>
      <dsp:spPr>
        <a:xfrm>
          <a:off x="3582786" y="1969732"/>
          <a:ext cx="303542" cy="355087"/>
        </a:xfrm>
        <a:prstGeom prst="rightArrow">
          <a:avLst>
            <a:gd name="adj1" fmla="val 60000"/>
            <a:gd name="adj2" fmla="val 50000"/>
          </a:avLst>
        </a:prstGeom>
        <a:solidFill>
          <a:srgbClr val="E7A614"/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500" kern="1200"/>
        </a:p>
      </dsp:txBody>
      <dsp:txXfrm>
        <a:off x="3582786" y="2040749"/>
        <a:ext cx="212479" cy="213053"/>
      </dsp:txXfrm>
    </dsp:sp>
    <dsp:sp modelId="{4F56FD88-3A3C-4476-AAE5-5FAFE1C67633}">
      <dsp:nvSpPr>
        <dsp:cNvPr id="0" name=""/>
        <dsp:cNvSpPr/>
      </dsp:nvSpPr>
      <dsp:spPr>
        <a:xfrm>
          <a:off x="4012327" y="1405016"/>
          <a:ext cx="1431804" cy="1484518"/>
        </a:xfrm>
        <a:prstGeom prst="roundRect">
          <a:avLst>
            <a:gd name="adj" fmla="val 10000"/>
          </a:avLst>
        </a:prstGeom>
        <a:solidFill>
          <a:srgbClr val="5091CD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Turn agreed behaviours into a survey instrument</a:t>
          </a:r>
          <a:endParaRPr lang="en-A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54263" y="1446952"/>
        <a:ext cx="1347932" cy="1400646"/>
      </dsp:txXfrm>
    </dsp:sp>
    <dsp:sp modelId="{3C6F5295-7180-4C22-939B-40A5F6B4916E}">
      <dsp:nvSpPr>
        <dsp:cNvPr id="0" name=""/>
        <dsp:cNvSpPr/>
      </dsp:nvSpPr>
      <dsp:spPr>
        <a:xfrm>
          <a:off x="5587312" y="1969732"/>
          <a:ext cx="303542" cy="355087"/>
        </a:xfrm>
        <a:prstGeom prst="rightArrow">
          <a:avLst>
            <a:gd name="adj1" fmla="val 60000"/>
            <a:gd name="adj2" fmla="val 50000"/>
          </a:avLst>
        </a:prstGeom>
        <a:solidFill>
          <a:srgbClr val="E7A614"/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500" kern="1200"/>
        </a:p>
      </dsp:txBody>
      <dsp:txXfrm>
        <a:off x="5587312" y="2040749"/>
        <a:ext cx="212479" cy="213053"/>
      </dsp:txXfrm>
    </dsp:sp>
    <dsp:sp modelId="{BA903459-0A1E-412C-BA07-4F547BEBE461}">
      <dsp:nvSpPr>
        <dsp:cNvPr id="0" name=""/>
        <dsp:cNvSpPr/>
      </dsp:nvSpPr>
      <dsp:spPr>
        <a:xfrm>
          <a:off x="6016853" y="1405016"/>
          <a:ext cx="1431804" cy="1484518"/>
        </a:xfrm>
        <a:prstGeom prst="roundRect">
          <a:avLst>
            <a:gd name="adj" fmla="val 10000"/>
          </a:avLst>
        </a:prstGeom>
        <a:solidFill>
          <a:srgbClr val="5091CD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Use the survey instrument after feedback on the draft version</a:t>
          </a:r>
          <a:endParaRPr lang="en-A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58789" y="1446952"/>
        <a:ext cx="1347932" cy="14006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898EB-5800-4558-8580-507559AB0BFB}" type="datetimeFigureOut">
              <a:rPr lang="en-AU" smtClean="0"/>
              <a:t>22/05/2017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D441F-EF1F-47B6-9AA1-45FA159DA5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84163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E2565-3E70-47F3-AE83-40CA4827FE2C}" type="datetimeFigureOut">
              <a:rPr lang="en-AU" smtClean="0"/>
              <a:t>22/05/2017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89EF5-A6CF-4752-AB3D-C80E7F4617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60520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Notes half 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46909-F280-447E-923C-F62EDD00C8D3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4229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AU" altLang="en-US">
                <a:latin typeface="Arial" pitchFamily="34" charset="0"/>
              </a:rPr>
              <a:t>Leave two pages of lined spaces after this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552C69A-A822-4C16-A487-E5D7423F39E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943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311066"/>
            <a:ext cx="7772400" cy="767510"/>
          </a:xfrm>
          <a:prstGeom prst="rect">
            <a:avLst/>
          </a:prstGeom>
        </p:spPr>
        <p:txBody>
          <a:bodyPr/>
          <a:lstStyle>
            <a:lvl1pPr algn="l">
              <a:defRPr sz="3600" b="0" i="0">
                <a:solidFill>
                  <a:srgbClr val="354371"/>
                </a:solidFill>
                <a:latin typeface="Helvetica Neue Bold Condensed"/>
                <a:cs typeface="Helvetica Neue Bold Condensed"/>
              </a:defRPr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4248150"/>
            <a:ext cx="5753100" cy="16557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354371"/>
                </a:solidFill>
              </a:defRPr>
            </a:lvl1pPr>
          </a:lstStyle>
          <a:p>
            <a:r>
              <a:rPr lang="en-AU" dirty="0">
                <a:solidFill>
                  <a:srgbClr val="354371"/>
                </a:solidFill>
                <a:latin typeface="Arial"/>
                <a:cs typeface="Arial"/>
              </a:rPr>
              <a:t>Client:	Sababa</a:t>
            </a:r>
            <a:r>
              <a:rPr lang="en-AU" baseline="0" dirty="0">
                <a:solidFill>
                  <a:srgbClr val="354371"/>
                </a:solidFill>
                <a:latin typeface="Arial"/>
                <a:cs typeface="Arial"/>
              </a:rPr>
              <a:t> Studios</a:t>
            </a:r>
            <a:endParaRPr lang="en-AU" dirty="0">
              <a:solidFill>
                <a:srgbClr val="354371"/>
              </a:solidFill>
              <a:latin typeface="Arial"/>
              <a:cs typeface="Arial"/>
            </a:endParaRPr>
          </a:p>
          <a:p>
            <a:r>
              <a:rPr lang="en-AU" dirty="0">
                <a:solidFill>
                  <a:srgbClr val="354371"/>
                </a:solidFill>
                <a:latin typeface="Arial"/>
                <a:cs typeface="Arial"/>
              </a:rPr>
              <a:t>Date:	00/00/13</a:t>
            </a:r>
            <a:endParaRPr lang="en-US" dirty="0">
              <a:solidFill>
                <a:srgbClr val="354371"/>
              </a:solidFill>
              <a:latin typeface="Arial"/>
              <a:cs typeface="Arial"/>
            </a:endParaRP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493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311066"/>
            <a:ext cx="7772400" cy="767510"/>
          </a:xfrm>
          <a:prstGeom prst="rect">
            <a:avLst/>
          </a:prstGeom>
        </p:spPr>
        <p:txBody>
          <a:bodyPr/>
          <a:lstStyle>
            <a:lvl1pPr algn="l">
              <a:defRPr sz="3600" b="0" i="0">
                <a:solidFill>
                  <a:srgbClr val="354371"/>
                </a:solidFill>
                <a:latin typeface="Helvetica Neue Bold Condensed"/>
                <a:cs typeface="Helvetica Neue Bold Condensed"/>
              </a:defRPr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4248150"/>
            <a:ext cx="5753100" cy="16557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354371"/>
                </a:solidFill>
              </a:defRPr>
            </a:lvl1pPr>
          </a:lstStyle>
          <a:p>
            <a:r>
              <a:rPr lang="en-AU" dirty="0">
                <a:solidFill>
                  <a:srgbClr val="354371"/>
                </a:solidFill>
                <a:latin typeface="Arial"/>
                <a:cs typeface="Arial"/>
              </a:rPr>
              <a:t>Client:	Sababa</a:t>
            </a:r>
            <a:r>
              <a:rPr lang="en-AU" baseline="0" dirty="0">
                <a:solidFill>
                  <a:srgbClr val="354371"/>
                </a:solidFill>
                <a:latin typeface="Arial"/>
                <a:cs typeface="Arial"/>
              </a:rPr>
              <a:t> Studios</a:t>
            </a:r>
            <a:endParaRPr lang="en-AU" dirty="0">
              <a:solidFill>
                <a:srgbClr val="354371"/>
              </a:solidFill>
              <a:latin typeface="Arial"/>
              <a:cs typeface="Arial"/>
            </a:endParaRPr>
          </a:p>
          <a:p>
            <a:r>
              <a:rPr lang="en-AU" dirty="0">
                <a:solidFill>
                  <a:srgbClr val="354371"/>
                </a:solidFill>
                <a:latin typeface="Arial"/>
                <a:cs typeface="Arial"/>
              </a:rPr>
              <a:t>Date:	00/00/13</a:t>
            </a:r>
            <a:endParaRPr lang="en-US" dirty="0">
              <a:solidFill>
                <a:srgbClr val="354371"/>
              </a:solidFill>
              <a:latin typeface="Arial"/>
              <a:cs typeface="Arial"/>
            </a:endParaRP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61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low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92667" y="1654175"/>
            <a:ext cx="8038571" cy="4830763"/>
          </a:xfrm>
          <a:prstGeom prst="rect">
            <a:avLst/>
          </a:prstGeom>
        </p:spPr>
        <p:txBody>
          <a:bodyPr vert="horz"/>
          <a:lstStyle>
            <a:lvl1pPr marL="342900" indent="-342900">
              <a:buClr>
                <a:srgbClr val="5091CD"/>
              </a:buClr>
              <a:buFont typeface="Arial"/>
              <a:buChar char="•"/>
              <a:defRPr sz="2400">
                <a:solidFill>
                  <a:srgbClr val="354371"/>
                </a:solidFill>
              </a:defRPr>
            </a:lvl1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592138" y="480510"/>
            <a:ext cx="6556375" cy="64354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0" i="0" baseline="0">
                <a:solidFill>
                  <a:schemeClr val="bg1"/>
                </a:solidFill>
                <a:latin typeface="Helvetica Neue Bold Condensed"/>
                <a:cs typeface="Helvetica Neue Bold Condensed"/>
              </a:defRPr>
            </a:lvl1pPr>
          </a:lstStyle>
          <a:p>
            <a:pPr lvl="0"/>
            <a:r>
              <a:rPr lang="en-US" dirty="0"/>
              <a:t>SLIDE HEADER NAME</a:t>
            </a:r>
          </a:p>
        </p:txBody>
      </p:sp>
    </p:spTree>
    <p:extLst>
      <p:ext uri="{BB962C8B-B14F-4D97-AF65-F5344CB8AC3E}">
        <p14:creationId xmlns:p14="http://schemas.microsoft.com/office/powerpoint/2010/main" val="161382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lower text +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83723" y="1726239"/>
            <a:ext cx="4487457" cy="47586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endParaRPr lang="en-AU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5350809" y="2414735"/>
            <a:ext cx="3408363" cy="3541712"/>
          </a:xfrm>
          <a:prstGeom prst="roundRect">
            <a:avLst>
              <a:gd name="adj" fmla="val 6958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84200" y="463349"/>
            <a:ext cx="6383338" cy="63496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b="0" i="0" baseline="0">
                <a:solidFill>
                  <a:schemeClr val="bg1"/>
                </a:solidFill>
                <a:latin typeface="Helvetica Neue Bold Condensed"/>
                <a:cs typeface="Helvetica Neue Bold Condensed"/>
              </a:defRPr>
            </a:lvl1pPr>
          </a:lstStyle>
          <a:p>
            <a:pPr lvl="0"/>
            <a:r>
              <a:rPr lang="en-US" dirty="0"/>
              <a:t>SLIDE HEADER NAME</a:t>
            </a:r>
          </a:p>
        </p:txBody>
      </p:sp>
    </p:spTree>
    <p:extLst>
      <p:ext uri="{BB962C8B-B14F-4D97-AF65-F5344CB8AC3E}">
        <p14:creationId xmlns:p14="http://schemas.microsoft.com/office/powerpoint/2010/main" val="344260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lower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0"/>
          </p:nvPr>
        </p:nvSpPr>
        <p:spPr>
          <a:xfrm>
            <a:off x="600663" y="1716109"/>
            <a:ext cx="8048038" cy="4705329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0662" y="454025"/>
            <a:ext cx="6547851" cy="5842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b="0" i="0" baseline="0">
                <a:solidFill>
                  <a:schemeClr val="bg1"/>
                </a:solidFill>
                <a:latin typeface="Helvetica Neue Bold Condensed"/>
                <a:cs typeface="Helvetica Neue Bold Condensed"/>
              </a:defRPr>
            </a:lvl1pPr>
          </a:lstStyle>
          <a:p>
            <a:pPr lvl="0"/>
            <a:r>
              <a:rPr lang="en-US" dirty="0"/>
              <a:t>SLIDE HEADER NAME</a:t>
            </a:r>
          </a:p>
        </p:txBody>
      </p:sp>
    </p:spTree>
    <p:extLst>
      <p:ext uri="{BB962C8B-B14F-4D97-AF65-F5344CB8AC3E}">
        <p14:creationId xmlns:p14="http://schemas.microsoft.com/office/powerpoint/2010/main" val="1016837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lower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92668" y="1887721"/>
            <a:ext cx="3843498" cy="4597218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650819" y="1887721"/>
            <a:ext cx="4046650" cy="4597217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92138" y="428625"/>
            <a:ext cx="6529387" cy="627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b="0" i="0" baseline="0">
                <a:solidFill>
                  <a:schemeClr val="bg1"/>
                </a:solidFill>
                <a:latin typeface="Helvetica Neue Bold Condensed"/>
                <a:cs typeface="Helvetica Neue Bold Condensed"/>
              </a:defRPr>
            </a:lvl1pPr>
          </a:lstStyle>
          <a:p>
            <a:pPr lvl="0"/>
            <a:r>
              <a:rPr lang="en-US" dirty="0"/>
              <a:t>SLIDE HEADER NAME</a:t>
            </a:r>
          </a:p>
        </p:txBody>
      </p:sp>
    </p:spTree>
    <p:extLst>
      <p:ext uri="{BB962C8B-B14F-4D97-AF65-F5344CB8AC3E}">
        <p14:creationId xmlns:p14="http://schemas.microsoft.com/office/powerpoint/2010/main" val="3315576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9400"/>
            <a:ext cx="8153400" cy="914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153400" cy="46783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86188" y="6429375"/>
            <a:ext cx="1447800" cy="3238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DA64B424-C9BD-428B-A336-0603012C9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1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311066"/>
            <a:ext cx="7772400" cy="767510"/>
          </a:xfrm>
          <a:prstGeom prst="rect">
            <a:avLst/>
          </a:prstGeom>
        </p:spPr>
        <p:txBody>
          <a:bodyPr/>
          <a:lstStyle>
            <a:lvl1pPr algn="l">
              <a:defRPr sz="3600" b="0" i="0">
                <a:solidFill>
                  <a:srgbClr val="354371"/>
                </a:solidFill>
                <a:latin typeface="Helvetica Neue Bold Condensed"/>
                <a:cs typeface="Helvetica Neue Bold Condensed"/>
              </a:defRPr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4248150"/>
            <a:ext cx="5753100" cy="16557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354371"/>
                </a:solidFill>
              </a:defRPr>
            </a:lvl1pPr>
          </a:lstStyle>
          <a:p>
            <a:r>
              <a:rPr lang="en-AU" dirty="0">
                <a:solidFill>
                  <a:srgbClr val="354371"/>
                </a:solidFill>
                <a:latin typeface="Arial"/>
                <a:cs typeface="Arial"/>
              </a:rPr>
              <a:t>Client:	Sababa</a:t>
            </a:r>
            <a:r>
              <a:rPr lang="en-AU" baseline="0" dirty="0">
                <a:solidFill>
                  <a:srgbClr val="354371"/>
                </a:solidFill>
                <a:latin typeface="Arial"/>
                <a:cs typeface="Arial"/>
              </a:rPr>
              <a:t> Studios</a:t>
            </a:r>
            <a:endParaRPr lang="en-AU" dirty="0">
              <a:solidFill>
                <a:srgbClr val="354371"/>
              </a:solidFill>
              <a:latin typeface="Arial"/>
              <a:cs typeface="Arial"/>
            </a:endParaRPr>
          </a:p>
          <a:p>
            <a:r>
              <a:rPr lang="en-AU" dirty="0">
                <a:solidFill>
                  <a:srgbClr val="354371"/>
                </a:solidFill>
                <a:latin typeface="Arial"/>
                <a:cs typeface="Arial"/>
              </a:rPr>
              <a:t>Date:	00/00/13</a:t>
            </a:r>
            <a:endParaRPr lang="en-US" dirty="0">
              <a:solidFill>
                <a:srgbClr val="354371"/>
              </a:solidFill>
              <a:latin typeface="Arial"/>
              <a:cs typeface="Arial"/>
            </a:endParaRP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740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9400"/>
            <a:ext cx="8153400" cy="914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613400" y="6637338"/>
            <a:ext cx="1447800" cy="3238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F497D">
                    <a:lumMod val="60000"/>
                    <a:lumOff val="40000"/>
                  </a:srgbClr>
                </a:solidFill>
              </a:rPr>
              <a:t>Page </a:t>
            </a:r>
            <a:fld id="{A65633C9-3B8F-4744-9838-C7C1640B68D4}" type="slidenum">
              <a:rPr lang="en-US">
                <a:solidFill>
                  <a:srgbClr val="1F497D">
                    <a:lumMod val="60000"/>
                    <a:lumOff val="4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0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 cover 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627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912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 cover 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6645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762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 header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767"/>
            <a:ext cx="9143391" cy="99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8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rgbClr val="35437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5437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5437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5437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5437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947737" y="2590800"/>
            <a:ext cx="7248525" cy="147002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rgbClr val="354371"/>
                </a:solidFill>
                <a:latin typeface="Helvetica Neue Bold Condensed"/>
                <a:ea typeface="+mj-ea"/>
                <a:cs typeface="Helvetica Neue Bold Condensed"/>
              </a:defRPr>
            </a:lvl1pPr>
          </a:lstStyle>
          <a:p>
            <a:pPr algn="ctr"/>
            <a:endParaRPr lang="en-AU" alt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Title 4"/>
          <p:cNvSpPr txBox="1">
            <a:spLocks/>
          </p:cNvSpPr>
          <p:nvPr/>
        </p:nvSpPr>
        <p:spPr bwMode="auto">
          <a:xfrm>
            <a:off x="743484" y="2927402"/>
            <a:ext cx="7805204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rgbClr val="354371"/>
                </a:solidFill>
                <a:latin typeface="Helvetica Neue Bold Condensed"/>
                <a:ea typeface="+mj-ea"/>
                <a:cs typeface="Helvetica Neue Bold Condensed"/>
              </a:defRPr>
            </a:lvl1pPr>
          </a:lstStyle>
          <a:p>
            <a:r>
              <a:rPr lang="en-AU" altLang="en-US" b="1" dirty="0">
                <a:latin typeface="Century Gothic" panose="020B0502020202020204" pitchFamily="34" charset="0"/>
              </a:rPr>
              <a:t>360</a:t>
            </a:r>
            <a:r>
              <a:rPr lang="en-AU" altLang="en-US" sz="6000" b="1" baseline="14000" dirty="0">
                <a:latin typeface="Century Gothic" panose="020B0502020202020204" pitchFamily="34" charset="0"/>
              </a:rPr>
              <a:t>◦</a:t>
            </a:r>
            <a:r>
              <a:rPr lang="en-AU" altLang="en-US" b="1" dirty="0">
                <a:latin typeface="Century Gothic" panose="020B0502020202020204" pitchFamily="34" charset="0"/>
              </a:rPr>
              <a:t> </a:t>
            </a:r>
            <a:r>
              <a:rPr lang="en-AU" altLang="en-US" b="1" dirty="0" smtClean="0">
                <a:latin typeface="Century Gothic" panose="020B0502020202020204" pitchFamily="34" charset="0"/>
              </a:rPr>
              <a:t>Feedback - why </a:t>
            </a:r>
            <a:r>
              <a:rPr lang="en-AU" altLang="en-US" b="1" dirty="0">
                <a:latin typeface="Century Gothic" panose="020B0502020202020204" pitchFamily="34" charset="0"/>
              </a:rPr>
              <a:t>and </a:t>
            </a:r>
            <a:r>
              <a:rPr lang="en-AU" altLang="en-US" b="1" dirty="0" smtClean="0">
                <a:latin typeface="Century Gothic" panose="020B0502020202020204" pitchFamily="34" charset="0"/>
              </a:rPr>
              <a:t>how</a:t>
            </a:r>
            <a:endParaRPr lang="en-AU" altLang="en-US" b="1" dirty="0">
              <a:latin typeface="Century Gothic" panose="020B0502020202020204" pitchFamily="34" charset="0"/>
            </a:endParaRPr>
          </a:p>
        </p:txBody>
      </p:sp>
      <p:sp>
        <p:nvSpPr>
          <p:cNvPr id="5" name="Subtitle 5"/>
          <p:cNvSpPr txBox="1">
            <a:spLocks/>
          </p:cNvSpPr>
          <p:nvPr/>
        </p:nvSpPr>
        <p:spPr>
          <a:xfrm>
            <a:off x="750361" y="4207142"/>
            <a:ext cx="3895725" cy="158432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  <a:defRPr/>
            </a:pPr>
            <a:r>
              <a:rPr lang="en-AU" altLang="en-US" sz="2500" b="1" dirty="0">
                <a:solidFill>
                  <a:srgbClr val="CA3092"/>
                </a:solidFill>
                <a:latin typeface="Century Gothic" panose="020B0502020202020204" pitchFamily="34" charset="0"/>
              </a:rPr>
              <a:t>Presented by </a:t>
            </a:r>
          </a:p>
          <a:p>
            <a:pPr marL="0" indent="0">
              <a:buFont typeface="Arial"/>
              <a:buNone/>
              <a:defRPr/>
            </a:pPr>
            <a:r>
              <a:rPr lang="en-AU" altLang="en-US" sz="2500" b="1" dirty="0">
                <a:solidFill>
                  <a:srgbClr val="CA3092"/>
                </a:solidFill>
                <a:latin typeface="Century Gothic" panose="020B0502020202020204" pitchFamily="34" charset="0"/>
              </a:rPr>
              <a:t>Andrew Marty</a:t>
            </a:r>
          </a:p>
          <a:p>
            <a:pPr marL="0" indent="0">
              <a:buFont typeface="Arial"/>
              <a:buNone/>
              <a:defRPr/>
            </a:pPr>
            <a:r>
              <a:rPr lang="en-AU" altLang="en-US" sz="2500" b="1" dirty="0">
                <a:solidFill>
                  <a:srgbClr val="CA3092"/>
                </a:solidFill>
                <a:latin typeface="Century Gothic" panose="020B0502020202020204" pitchFamily="34" charset="0"/>
              </a:rPr>
              <a:t>SACS Consulting</a:t>
            </a:r>
          </a:p>
          <a:p>
            <a:pPr>
              <a:defRPr/>
            </a:pPr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21243629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3"/>
          <p:cNvSpPr>
            <a:spLocks noGrp="1"/>
          </p:cNvSpPr>
          <p:nvPr>
            <p:ph type="title"/>
          </p:nvPr>
        </p:nvSpPr>
        <p:spPr>
          <a:xfrm>
            <a:off x="533400" y="490908"/>
            <a:ext cx="8153400" cy="914400"/>
          </a:xfrm>
        </p:spPr>
        <p:txBody>
          <a:bodyPr/>
          <a:lstStyle/>
          <a:p>
            <a:pPr algn="l"/>
            <a:r>
              <a:rPr lang="en-AU" altLang="en-US" sz="3000" b="1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Helvetica Neue Bold Condensed"/>
              </a:rPr>
              <a:t>Bakker 2011 – work engagement</a:t>
            </a:r>
          </a:p>
        </p:txBody>
      </p:sp>
      <p:sp>
        <p:nvSpPr>
          <p:cNvPr id="2560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CA3092"/>
              </a:buClr>
            </a:pPr>
            <a:r>
              <a:rPr lang="en-AU" altLang="en-US" dirty="0"/>
              <a:t>Vigour</a:t>
            </a:r>
          </a:p>
          <a:p>
            <a:pPr lvl="1">
              <a:buClr>
                <a:srgbClr val="354371"/>
              </a:buClr>
            </a:pPr>
            <a:r>
              <a:rPr lang="en-AU" altLang="en-US" dirty="0"/>
              <a:t>High levels of energy and mental resilience</a:t>
            </a:r>
          </a:p>
          <a:p>
            <a:pPr>
              <a:buClr>
                <a:srgbClr val="CA3092"/>
              </a:buClr>
            </a:pPr>
            <a:r>
              <a:rPr lang="en-AU" altLang="en-US" dirty="0"/>
              <a:t>Dedication </a:t>
            </a:r>
          </a:p>
          <a:p>
            <a:pPr lvl="1">
              <a:buClr>
                <a:srgbClr val="354371"/>
              </a:buClr>
            </a:pPr>
            <a:r>
              <a:rPr lang="en-AU" altLang="en-US" dirty="0"/>
              <a:t>Strongly involved in work.  A sense of significance, enthusiasm and challenge</a:t>
            </a:r>
          </a:p>
          <a:p>
            <a:pPr>
              <a:buClr>
                <a:srgbClr val="CA3092"/>
              </a:buClr>
            </a:pPr>
            <a:r>
              <a:rPr lang="en-AU" altLang="en-US" dirty="0"/>
              <a:t>Absorption</a:t>
            </a:r>
          </a:p>
          <a:p>
            <a:pPr lvl="1">
              <a:buClr>
                <a:srgbClr val="354371"/>
              </a:buClr>
            </a:pPr>
            <a:r>
              <a:rPr lang="en-AU" altLang="en-US" dirty="0"/>
              <a:t>Fully concentrated and happily engrossed in work such that time passes quickly.  A sort of extended version of “flow” (</a:t>
            </a:r>
            <a:r>
              <a:rPr lang="en-AU" altLang="en-US" dirty="0" err="1"/>
              <a:t>Csikszentmihalyi</a:t>
            </a:r>
            <a:r>
              <a:rPr lang="en-AU" altLang="en-US" dirty="0"/>
              <a:t> 2002).</a:t>
            </a:r>
          </a:p>
        </p:txBody>
      </p:sp>
    </p:spTree>
    <p:extLst>
      <p:ext uri="{BB962C8B-B14F-4D97-AF65-F5344CB8AC3E}">
        <p14:creationId xmlns:p14="http://schemas.microsoft.com/office/powerpoint/2010/main" val="11288325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AU" b="1" dirty="0">
                <a:solidFill>
                  <a:srgbClr val="CA309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SACS Leadership </a:t>
            </a:r>
            <a:r>
              <a:rPr lang="en-AU" b="1" dirty="0" smtClean="0">
                <a:solidFill>
                  <a:srgbClr val="CA309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en-AU" b="1" dirty="0" smtClean="0">
                <a:solidFill>
                  <a:srgbClr val="CA309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AU" b="1" dirty="0" smtClean="0">
                <a:solidFill>
                  <a:srgbClr val="CA309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behaviour scale</a:t>
            </a:r>
            <a:endParaRPr lang="en-AU" b="1" dirty="0">
              <a:solidFill>
                <a:srgbClr val="CA3092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2503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4294967295"/>
          </p:nvPr>
        </p:nvSpPr>
        <p:spPr>
          <a:xfrm>
            <a:off x="612775" y="174625"/>
            <a:ext cx="6383338" cy="635000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spcBef>
                <a:spcPct val="20000"/>
              </a:spcBef>
              <a:buNone/>
              <a:defRPr/>
            </a:pPr>
            <a:r>
              <a:rPr lang="en-AU" sz="2800" b="1" dirty="0">
                <a:solidFill>
                  <a:schemeClr val="bg1"/>
                </a:solidFill>
                <a:latin typeface="Century Gothic" panose="020B0502020202020204" pitchFamily="34" charset="0"/>
                <a:ea typeface="Helvetica Neue Bold Condensed"/>
                <a:cs typeface="Helvetica Neue Bold Condensed"/>
              </a:rPr>
              <a:t>Leader Behaviours predicting Engagement</a:t>
            </a:r>
          </a:p>
          <a:p>
            <a:pPr>
              <a:defRPr/>
            </a:pPr>
            <a:endParaRPr lang="en-AU" sz="2800" dirty="0">
              <a:latin typeface="Helvetica Neue Bold Condensed"/>
            </a:endParaRPr>
          </a:p>
        </p:txBody>
      </p:sp>
      <p:graphicFrame>
        <p:nvGraphicFramePr>
          <p:cNvPr id="36" name="Content Placeholder 4"/>
          <p:cNvGraphicFramePr>
            <a:graphicFrameLocks noGrp="1"/>
          </p:cNvGraphicFramePr>
          <p:nvPr/>
        </p:nvGraphicFramePr>
        <p:xfrm>
          <a:off x="4572000" y="1346200"/>
          <a:ext cx="4392613" cy="1238860"/>
        </p:xfrm>
        <a:graphic>
          <a:graphicData uri="http://schemas.openxmlformats.org/drawingml/2006/table">
            <a:tbl>
              <a:tblPr/>
              <a:tblGrid>
                <a:gridCol w="590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51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112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1283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1283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03099">
                <a:tc gridSpan="5">
                  <a:txBody>
                    <a:bodyPr/>
                    <a:lstStyle>
                      <a:lvl1pPr marL="381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38100" marR="0" lvl="0" indent="0" algn="ctr" defTabSz="4572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Model Summary</a:t>
                      </a:r>
                      <a:endParaRPr kumimoji="0" lang="en-AU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6198">
                <a:tc>
                  <a:txBody>
                    <a:bodyPr/>
                    <a:lstStyle>
                      <a:lvl1pPr marL="381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38100" marR="0" lvl="0" indent="0" algn="l" defTabSz="4572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Model</a:t>
                      </a:r>
                      <a:endParaRPr kumimoji="0" lang="en-AU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81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38100" marR="0" lvl="0" indent="0" algn="ctr" defTabSz="4572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R</a:t>
                      </a:r>
                      <a:endParaRPr kumimoji="0" lang="en-AU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81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38100" marR="0" lvl="0" indent="0" algn="ctr" defTabSz="4572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R Square</a:t>
                      </a:r>
                      <a:endParaRPr kumimoji="0" lang="en-AU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81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38100" marR="0" lvl="0" indent="0" algn="ctr" defTabSz="4572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Adjusted R Square</a:t>
                      </a:r>
                      <a:endParaRPr kumimoji="0" lang="en-AU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81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38100" marR="0" lvl="0" indent="0" algn="ctr" defTabSz="4572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Std. Error of the Estimate</a:t>
                      </a:r>
                      <a:endParaRPr kumimoji="0" lang="en-AU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2754">
                <a:tc>
                  <a:txBody>
                    <a:bodyPr/>
                    <a:lstStyle>
                      <a:lvl1pPr marL="381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38100" marR="0" lvl="0" indent="0" algn="l" defTabSz="4572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en-AU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.497</a:t>
                      </a:r>
                      <a:r>
                        <a:rPr kumimoji="0" lang="en-AU" altLang="en-US" sz="1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L="9525" marR="9525" marT="9500" marB="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.247</a:t>
                      </a:r>
                    </a:p>
                  </a:txBody>
                  <a:tcPr marL="9525" marR="9525" marT="950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.241</a:t>
                      </a:r>
                    </a:p>
                  </a:txBody>
                  <a:tcPr marL="9525" marR="9525" marT="950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.93058</a:t>
                      </a:r>
                    </a:p>
                  </a:txBody>
                  <a:tcPr marL="9525" marR="9525" marT="950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3099">
                <a:tc gridSpan="5">
                  <a:txBody>
                    <a:bodyPr/>
                    <a:lstStyle>
                      <a:lvl1pPr marL="381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38100" marR="0" lvl="0" indent="0" algn="l" defTabSz="4572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3099">
                <a:tc gridSpan="5">
                  <a:txBody>
                    <a:bodyPr/>
                    <a:lstStyle>
                      <a:lvl1pPr marL="381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rgbClr val="35437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38100" marR="0" lvl="0" indent="0" algn="l" defTabSz="4572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/>
        </p:nvGraphicFramePr>
        <p:xfrm>
          <a:off x="3851275" y="4318000"/>
          <a:ext cx="5191125" cy="14049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503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408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49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tx1"/>
                          </a:solidFill>
                          <a:effectLst/>
                        </a:rPr>
                        <a:t>Best predictors of Engagement</a:t>
                      </a:r>
                      <a:endParaRPr lang="en-A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tx1"/>
                          </a:solidFill>
                          <a:effectLst/>
                        </a:rPr>
                        <a:t>                  Beta weights</a:t>
                      </a:r>
                      <a:endParaRPr lang="en-A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997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AU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Encourages autonomous decision making</a:t>
                      </a: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.246</a:t>
                      </a: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49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Optimism</a:t>
                      </a:r>
                      <a:r>
                        <a:rPr lang="en-AU" sz="1400" b="1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and positivity</a:t>
                      </a:r>
                      <a:endParaRPr lang="en-A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.172</a:t>
                      </a: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49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Supportive leadership</a:t>
                      </a: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-.136</a:t>
                      </a: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49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Creates a learning environment</a:t>
                      </a: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.117</a:t>
                      </a: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067175" y="2624138"/>
            <a:ext cx="1919288" cy="1046162"/>
          </a:xfrm>
          <a:prstGeom prst="rect">
            <a:avLst/>
          </a:prstGeom>
          <a:solidFill>
            <a:srgbClr val="CA309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dirty="0">
                <a:solidFill>
                  <a:prstClr val="white"/>
                </a:solidFill>
              </a:rPr>
              <a:t>Engagement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79388" y="1725613"/>
          <a:ext cx="2447925" cy="3600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79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6004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Creates</a:t>
                      </a:r>
                      <a:r>
                        <a:rPr lang="en-AU" sz="105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learning environment</a:t>
                      </a:r>
                      <a:endParaRPr lang="en-AU" sz="105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EB7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lvl="0"/>
                      <a:r>
                        <a:rPr lang="en-AU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Supportive leadership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lvl="0"/>
                      <a:r>
                        <a:rPr lang="en-AU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Fosters teamwork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Encourages autonomous</a:t>
                      </a:r>
                      <a:r>
                        <a:rPr lang="en-AU" sz="105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decision making</a:t>
                      </a:r>
                      <a:endParaRPr lang="en-AU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Effective management of behaviours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lvl="0"/>
                      <a:r>
                        <a:rPr lang="en-AU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Effective</a:t>
                      </a:r>
                      <a:r>
                        <a:rPr lang="en-AU" sz="105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management of underperformance</a:t>
                      </a:r>
                      <a:endParaRPr lang="en-AU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lvl="0"/>
                      <a:r>
                        <a:rPr lang="en-AU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Celebrates</a:t>
                      </a:r>
                      <a:r>
                        <a:rPr lang="en-AU" sz="105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success</a:t>
                      </a:r>
                      <a:endParaRPr lang="en-AU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lvl="0"/>
                      <a:r>
                        <a:rPr lang="en-AU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Optimism and positivity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lvl="0"/>
                      <a:r>
                        <a:rPr lang="en-AU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Creates clarity of performance standards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lvl="0"/>
                      <a:r>
                        <a:rPr lang="en-AU" sz="105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Creates clarity of appropriate behaviours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>
            <a:endCxn id="6" idx="1"/>
          </p:cNvCxnSpPr>
          <p:nvPr/>
        </p:nvCxnSpPr>
        <p:spPr>
          <a:xfrm>
            <a:off x="2555875" y="1916113"/>
            <a:ext cx="1511300" cy="1231900"/>
          </a:xfrm>
          <a:prstGeom prst="line">
            <a:avLst/>
          </a:prstGeom>
          <a:ln>
            <a:solidFill>
              <a:srgbClr val="F4EB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6" idx="1"/>
          </p:cNvCxnSpPr>
          <p:nvPr/>
        </p:nvCxnSpPr>
        <p:spPr>
          <a:xfrm>
            <a:off x="2555875" y="2624138"/>
            <a:ext cx="1511300" cy="523875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endCxn id="6" idx="1"/>
          </p:cNvCxnSpPr>
          <p:nvPr/>
        </p:nvCxnSpPr>
        <p:spPr>
          <a:xfrm>
            <a:off x="2555875" y="2997200"/>
            <a:ext cx="1511300" cy="150813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endCxn id="6" idx="1"/>
          </p:cNvCxnSpPr>
          <p:nvPr/>
        </p:nvCxnSpPr>
        <p:spPr>
          <a:xfrm flipV="1">
            <a:off x="2555875" y="3148013"/>
            <a:ext cx="1511300" cy="22860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endCxn id="6" idx="1"/>
          </p:cNvCxnSpPr>
          <p:nvPr/>
        </p:nvCxnSpPr>
        <p:spPr>
          <a:xfrm flipV="1">
            <a:off x="2555875" y="3148013"/>
            <a:ext cx="1511300" cy="522287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6" idx="1"/>
          </p:cNvCxnSpPr>
          <p:nvPr/>
        </p:nvCxnSpPr>
        <p:spPr>
          <a:xfrm flipV="1">
            <a:off x="2555875" y="3148013"/>
            <a:ext cx="1511300" cy="928687"/>
          </a:xfrm>
          <a:prstGeom prst="line">
            <a:avLst/>
          </a:prstGeom>
          <a:ln>
            <a:solidFill>
              <a:srgbClr val="66FF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6" idx="1"/>
          </p:cNvCxnSpPr>
          <p:nvPr/>
        </p:nvCxnSpPr>
        <p:spPr>
          <a:xfrm flipV="1">
            <a:off x="2555875" y="3148013"/>
            <a:ext cx="1511300" cy="1236662"/>
          </a:xfrm>
          <a:prstGeom prst="line">
            <a:avLst/>
          </a:prstGeom>
          <a:ln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endCxn id="6" idx="1"/>
          </p:cNvCxnSpPr>
          <p:nvPr/>
        </p:nvCxnSpPr>
        <p:spPr>
          <a:xfrm flipV="1">
            <a:off x="2555875" y="3148013"/>
            <a:ext cx="1511300" cy="1649412"/>
          </a:xfrm>
          <a:prstGeom prst="line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endCxn id="6" idx="1"/>
          </p:cNvCxnSpPr>
          <p:nvPr/>
        </p:nvCxnSpPr>
        <p:spPr>
          <a:xfrm flipV="1">
            <a:off x="2555875" y="3148013"/>
            <a:ext cx="1511300" cy="2009775"/>
          </a:xfrm>
          <a:prstGeom prst="line">
            <a:avLst/>
          </a:prstGeom>
          <a:ln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6" idx="1"/>
          </p:cNvCxnSpPr>
          <p:nvPr/>
        </p:nvCxnSpPr>
        <p:spPr>
          <a:xfrm>
            <a:off x="2555875" y="2276475"/>
            <a:ext cx="1511300" cy="871538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0797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AU" b="1" dirty="0">
                <a:latin typeface="Century Gothic" panose="020B0502020202020204" pitchFamily="34" charset="0"/>
                <a:ea typeface="Helvetica Neue Bold Condensed"/>
              </a:rPr>
              <a:t>The Path to Engagement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827584" y="2184342"/>
            <a:ext cx="7488561" cy="3569933"/>
            <a:chOff x="827584" y="2184342"/>
            <a:chExt cx="7488561" cy="3569933"/>
          </a:xfrm>
        </p:grpSpPr>
        <p:sp>
          <p:nvSpPr>
            <p:cNvPr id="6" name="Oval 5"/>
            <p:cNvSpPr/>
            <p:nvPr/>
          </p:nvSpPr>
          <p:spPr>
            <a:xfrm>
              <a:off x="827584" y="2189720"/>
              <a:ext cx="2448272" cy="1494093"/>
            </a:xfrm>
            <a:prstGeom prst="ellipse">
              <a:avLst/>
            </a:prstGeom>
            <a:solidFill>
              <a:srgbClr val="5091CD"/>
            </a:solidFill>
            <a:ln>
              <a:solidFill>
                <a:srgbClr val="5091CD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b="1" dirty="0">
                  <a:latin typeface="Arial" panose="020B0604020202020204" pitchFamily="34" charset="0"/>
                  <a:cs typeface="Arial" panose="020B0604020202020204" pitchFamily="34" charset="0"/>
                </a:rPr>
                <a:t>LEADER BEHAVIOURS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5868145" y="2184342"/>
              <a:ext cx="2448000" cy="1494000"/>
            </a:xfrm>
            <a:prstGeom prst="ellipse">
              <a:avLst/>
            </a:prstGeom>
            <a:solidFill>
              <a:srgbClr val="5091CD"/>
            </a:solidFill>
            <a:ln>
              <a:solidFill>
                <a:srgbClr val="5091CD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b="1" dirty="0">
                  <a:latin typeface="Arial" panose="020B0604020202020204" pitchFamily="34" charset="0"/>
                  <a:cs typeface="Arial" panose="020B0604020202020204" pitchFamily="34" charset="0"/>
                </a:rPr>
                <a:t>COLLEAGUE BEHAVIOURS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3275856" y="4260275"/>
              <a:ext cx="2592289" cy="1494000"/>
            </a:xfrm>
            <a:prstGeom prst="ellipse">
              <a:avLst/>
            </a:prstGeom>
            <a:solidFill>
              <a:srgbClr val="5091CD"/>
            </a:solidFill>
            <a:ln>
              <a:solidFill>
                <a:srgbClr val="5091CD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b="1" dirty="0">
                  <a:latin typeface="Arial" panose="020B0604020202020204" pitchFamily="34" charset="0"/>
                  <a:cs typeface="Arial" panose="020B0604020202020204" pitchFamily="34" charset="0"/>
                </a:rPr>
                <a:t>ENGAGEMENT</a:t>
              </a:r>
            </a:p>
          </p:txBody>
        </p:sp>
        <p:cxnSp>
          <p:nvCxnSpPr>
            <p:cNvPr id="9" name="Straight Arrow Connector 8"/>
            <p:cNvCxnSpPr>
              <a:stCxn id="6" idx="6"/>
              <a:endCxn id="7" idx="2"/>
            </p:cNvCxnSpPr>
            <p:nvPr/>
          </p:nvCxnSpPr>
          <p:spPr>
            <a:xfrm flipV="1">
              <a:off x="3275856" y="2931342"/>
              <a:ext cx="2592289" cy="5425"/>
            </a:xfrm>
            <a:prstGeom prst="straightConnector1">
              <a:avLst/>
            </a:prstGeom>
            <a:ln w="28575">
              <a:solidFill>
                <a:srgbClr val="E7A614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7" idx="4"/>
            </p:cNvCxnSpPr>
            <p:nvPr/>
          </p:nvCxnSpPr>
          <p:spPr>
            <a:xfrm flipH="1">
              <a:off x="5868145" y="3678342"/>
              <a:ext cx="1224000" cy="1158396"/>
            </a:xfrm>
            <a:prstGeom prst="straightConnector1">
              <a:avLst/>
            </a:prstGeom>
            <a:ln w="28575">
              <a:solidFill>
                <a:srgbClr val="E7A614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6" idx="4"/>
              <a:endCxn id="8" idx="2"/>
            </p:cNvCxnSpPr>
            <p:nvPr/>
          </p:nvCxnSpPr>
          <p:spPr>
            <a:xfrm>
              <a:off x="2051720" y="3683813"/>
              <a:ext cx="1224136" cy="1323462"/>
            </a:xfrm>
            <a:prstGeom prst="straightConnector1">
              <a:avLst/>
            </a:prstGeom>
            <a:ln w="28575">
              <a:solidFill>
                <a:srgbClr val="E7A614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4247964" y="2433554"/>
              <a:ext cx="64807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AU" dirty="0"/>
                <a:t>.791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68823" y="4048339"/>
              <a:ext cx="59845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AU" dirty="0"/>
                <a:t>.807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566285" y="4048339"/>
              <a:ext cx="760476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AU" dirty="0"/>
                <a:t>-.151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21505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AU" b="1" dirty="0">
                <a:latin typeface="Century Gothic" panose="020B0502020202020204" pitchFamily="34" charset="0"/>
                <a:ea typeface="Helvetica Neue Bold Condensed"/>
              </a:rPr>
              <a:t>360 Degree Feedback Questions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260000" y="1411031"/>
          <a:ext cx="6624000" cy="51238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26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149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71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6271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84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Factor</a:t>
                      </a:r>
                      <a:endParaRPr lang="en-A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437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Questions</a:t>
                      </a:r>
                      <a:endParaRPr lang="en-A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437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CFA results</a:t>
                      </a:r>
                      <a:endParaRPr lang="en-A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43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2713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Creates a learning environment</a:t>
                      </a: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creates a learning environment for staff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0.927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is good at helping staff to learn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0.949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tries to help staff acquire skills and knowledge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0.943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2063">
                <a:tc vMerge="1">
                  <a:txBody>
                    <a:bodyPr/>
                    <a:lstStyle/>
                    <a:p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28009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Supportive leadership</a:t>
                      </a: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is helpful to staff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0.891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is kind to staff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0.909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tries to have good relationships with staff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0.871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13584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43115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Fosters teamwork</a:t>
                      </a: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encourages us to work as a team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0.889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creates a harmonious team environment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0.941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creates cohesion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0.943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6321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61396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AU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Encourages autonomous decision making</a:t>
                      </a: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gives staff the freedom to decide things for themselves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0.946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supports staff in choosing their own way to do things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0.948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allows staff to make their own decisions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0.957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70987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37120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Creates clarity about performance standards</a:t>
                      </a: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sets clear performance standards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0.939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182984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is good at making it clear to staff what standards of performance are expected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0.955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186117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‘X’ makes sure I always know what standards of performance I need to reach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0.944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125617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23063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AU" b="1" dirty="0">
                <a:latin typeface="Century Gothic" panose="020B0502020202020204" pitchFamily="34" charset="0"/>
                <a:ea typeface="Helvetica Neue Bold Condensed"/>
              </a:rPr>
              <a:t>360 Degree Feedback Questions</a:t>
            </a:r>
          </a:p>
          <a:p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553002"/>
              </p:ext>
            </p:extLst>
          </p:nvPr>
        </p:nvGraphicFramePr>
        <p:xfrm>
          <a:off x="1260000" y="1411031"/>
          <a:ext cx="6624000" cy="51238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26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149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735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5631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84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Factor</a:t>
                      </a:r>
                      <a:endParaRPr lang="en-A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437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Questions</a:t>
                      </a:r>
                      <a:endParaRPr lang="en-A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437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CFA results</a:t>
                      </a:r>
                      <a:endParaRPr lang="en-A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43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2713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Effective management of underperformance</a:t>
                      </a: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(b)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is good at giving performance feedback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0.946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(c)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is good at giving guidance to people about whether they are doing a good job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0.956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(d)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gives helpful performance feedback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0.953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2063">
                <a:tc vMerge="1">
                  <a:txBody>
                    <a:bodyPr/>
                    <a:lstStyle/>
                    <a:p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28009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Creates clarity about appropriate behaviours</a:t>
                      </a: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(a)</a:t>
                      </a: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makes it clear to staff what behaviours are appropriate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0.942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(b)</a:t>
                      </a: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is good at letting staff know what standards of behaviour are acceptable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0.952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(d)</a:t>
                      </a: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makes it clear to staff how they should behave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0.943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13584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43115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AU" sz="1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Manages behaviour</a:t>
                      </a: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is effective at letting people know when they are misbehaving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0.939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gives clear feedback when people’s behaviour is not appropriate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0.958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is good at giving guidance when people’s behaviour is not up to the mark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0.941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6321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61396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AU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AU" sz="1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Celebrating success</a:t>
                      </a: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is good at celebrating success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0.894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is good at recognising good performance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0.942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congratulates people who perform well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0.960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70987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37120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AU" sz="1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Optimism and positivity</a:t>
                      </a: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AU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7405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is an optimistic person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0.919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182984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</a:t>
                      </a: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creates a sense of optimism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0.944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186117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(d)</a:t>
                      </a:r>
                      <a:endParaRPr lang="en-AU" sz="10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‘X’ focusses on the positive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0.911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125617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189" marR="59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9189" marR="5918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99467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84200" y="228681"/>
            <a:ext cx="6383338" cy="634961"/>
          </a:xfrm>
        </p:spPr>
        <p:txBody>
          <a:bodyPr/>
          <a:lstStyle/>
          <a:p>
            <a:r>
              <a:rPr lang="en-AU" b="1" dirty="0">
                <a:latin typeface="Century Gothic" panose="020B0502020202020204" pitchFamily="34" charset="0"/>
                <a:ea typeface="Helvetica Neue Bold Condensed"/>
              </a:rPr>
              <a:t>360 Degree Feedback Report – individual </a:t>
            </a:r>
          </a:p>
          <a:p>
            <a:endParaRPr lang="en-A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763" y="1578578"/>
            <a:ext cx="7204104" cy="4317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00952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84200" y="196313"/>
            <a:ext cx="6383338" cy="634961"/>
          </a:xfrm>
        </p:spPr>
        <p:txBody>
          <a:bodyPr/>
          <a:lstStyle/>
          <a:p>
            <a:r>
              <a:rPr lang="en-AU" b="1" dirty="0">
                <a:latin typeface="Century Gothic" panose="020B0502020202020204" pitchFamily="34" charset="0"/>
                <a:ea typeface="Helvetica Neue Bold Condensed"/>
              </a:rPr>
              <a:t>360 Degree Feedback Report - organisation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34" y="1752599"/>
            <a:ext cx="7357518" cy="334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33997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AU" b="1" dirty="0">
                <a:solidFill>
                  <a:srgbClr val="CA3092"/>
                </a:solidFill>
                <a:latin typeface="Century Gothic" panose="020B0502020202020204" pitchFamily="34" charset="0"/>
              </a:rPr>
              <a:t>Competency based approach</a:t>
            </a:r>
          </a:p>
        </p:txBody>
      </p:sp>
    </p:spTree>
    <p:extLst>
      <p:ext uri="{BB962C8B-B14F-4D97-AF65-F5344CB8AC3E}">
        <p14:creationId xmlns:p14="http://schemas.microsoft.com/office/powerpoint/2010/main" val="17169118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738336" y="465364"/>
            <a:ext cx="6556375" cy="643541"/>
          </a:xfrm>
        </p:spPr>
        <p:txBody>
          <a:bodyPr/>
          <a:lstStyle/>
          <a:p>
            <a:r>
              <a:rPr lang="en-AU" b="1" dirty="0">
                <a:latin typeface="Century Gothic" panose="020B0502020202020204" pitchFamily="34" charset="0"/>
              </a:rPr>
              <a:t>Competency based approach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592138" y="1396635"/>
            <a:ext cx="80391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We are seeking to gain specific information for coaching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Local norms can be developed per item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‘</a:t>
            </a:r>
            <a:r>
              <a:rPr lang="en-AU" altLang="en-US" dirty="0" err="1">
                <a:latin typeface="Arial" pitchFamily="34" charset="0"/>
                <a:cs typeface="Arial" pitchFamily="34" charset="0"/>
              </a:rPr>
              <a:t>Selfs</a:t>
            </a:r>
            <a:r>
              <a:rPr lang="en-AU" altLang="en-US" dirty="0">
                <a:latin typeface="Arial" pitchFamily="34" charset="0"/>
                <a:cs typeface="Arial" pitchFamily="34" charset="0"/>
              </a:rPr>
              <a:t>’ can be ranked on dimensions – highest to lowest – targeted development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You are not creating scales – you leave the results at the item level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Organisation wide information:</a:t>
            </a:r>
          </a:p>
          <a:p>
            <a:pPr lvl="1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Development areas – low scores</a:t>
            </a:r>
          </a:p>
          <a:p>
            <a:pPr lvl="1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Confidence areas – low self scores, high staff scores</a:t>
            </a:r>
          </a:p>
          <a:p>
            <a:pPr lvl="1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Over confidence areas – high self scores, low other scores.</a:t>
            </a:r>
          </a:p>
        </p:txBody>
      </p:sp>
    </p:spTree>
    <p:extLst>
      <p:ext uri="{BB962C8B-B14F-4D97-AF65-F5344CB8AC3E}">
        <p14:creationId xmlns:p14="http://schemas.microsoft.com/office/powerpoint/2010/main" val="16242386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95607" y="480510"/>
            <a:ext cx="6556375" cy="643541"/>
          </a:xfrm>
        </p:spPr>
        <p:txBody>
          <a:bodyPr/>
          <a:lstStyle/>
          <a:p>
            <a:r>
              <a:rPr lang="en-AU" sz="3000" b="1" dirty="0">
                <a:latin typeface="Century Gothic" panose="020B0502020202020204" pitchFamily="34" charset="0"/>
              </a:rPr>
              <a:t>Objectives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592138" y="1624915"/>
            <a:ext cx="80391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360 – Why do it?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360 – What is it measuring?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Options for instruments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What  works?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Best </a:t>
            </a:r>
            <a:r>
              <a:rPr lang="en-AU" altLang="en-US" dirty="0" smtClean="0">
                <a:latin typeface="Arial" pitchFamily="34" charset="0"/>
                <a:cs typeface="Arial" pitchFamily="34" charset="0"/>
              </a:rPr>
              <a:t>practice</a:t>
            </a:r>
            <a:endParaRPr lang="en-AU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8630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06702" y="480510"/>
            <a:ext cx="6556375" cy="643541"/>
          </a:xfrm>
        </p:spPr>
        <p:txBody>
          <a:bodyPr/>
          <a:lstStyle/>
          <a:p>
            <a:r>
              <a:rPr lang="en-AU" b="1" dirty="0">
                <a:latin typeface="Century Gothic" panose="020B0502020202020204" pitchFamily="34" charset="0"/>
              </a:rPr>
              <a:t>Stages in development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46034" y="1268760"/>
            <a:ext cx="7451933" cy="4451722"/>
            <a:chOff x="1085316" y="1268760"/>
            <a:chExt cx="7058826" cy="4451722"/>
          </a:xfrm>
        </p:grpSpPr>
        <p:graphicFrame>
          <p:nvGraphicFramePr>
            <p:cNvPr id="5" name="Diagram 4"/>
            <p:cNvGraphicFramePr/>
            <p:nvPr>
              <p:extLst>
                <p:ext uri="{D42A27DB-BD31-4B8C-83A1-F6EECF244321}">
                  <p14:modId xmlns:p14="http://schemas.microsoft.com/office/powerpoint/2010/main" val="1454601799"/>
                </p:ext>
              </p:extLst>
            </p:nvPr>
          </p:nvGraphicFramePr>
          <p:xfrm>
            <a:off x="1085316" y="1268760"/>
            <a:ext cx="7058826" cy="429455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1808111" y="4797152"/>
              <a:ext cx="590465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b="1" dirty="0">
                  <a:solidFill>
                    <a:srgbClr val="35437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subject matter is behaviours which the group considers to be important</a:t>
              </a:r>
            </a:p>
            <a:p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127980114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0092" y="461472"/>
            <a:ext cx="8153400" cy="732327"/>
          </a:xfrm>
        </p:spPr>
        <p:txBody>
          <a:bodyPr/>
          <a:lstStyle/>
          <a:p>
            <a:pPr algn="l"/>
            <a:r>
              <a:rPr lang="en-AU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Or you can choose existing items</a:t>
            </a:r>
          </a:p>
        </p:txBody>
      </p:sp>
      <p:sp>
        <p:nvSpPr>
          <p:cNvPr id="6" name="Rectangle 5"/>
          <p:cNvSpPr/>
          <p:nvPr/>
        </p:nvSpPr>
        <p:spPr>
          <a:xfrm>
            <a:off x="289250" y="1824409"/>
            <a:ext cx="869238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AU" sz="2000" dirty="0" smtClean="0">
              <a:solidFill>
                <a:srgbClr val="354371"/>
              </a:solidFill>
              <a:latin typeface="Arial" panose="020B0604020202020204" pitchFamily="34" charset="0"/>
            </a:endParaRPr>
          </a:p>
          <a:p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31. X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is focussed on the achievement of important outcomes. </a:t>
            </a:r>
          </a:p>
          <a:p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32. X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demonstrates the capability of taking personal accountability for delivering results. </a:t>
            </a:r>
          </a:p>
          <a:p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33. X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is creative in embracing new and better ways of doing things. </a:t>
            </a:r>
          </a:p>
          <a:p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34. X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is a capable active listener, truly paying attention to other people’s perspectives. </a:t>
            </a:r>
          </a:p>
          <a:p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35. X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collaborates with other members of </a:t>
            </a:r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the leadership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team. </a:t>
            </a:r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X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is a cohesive team player. </a:t>
            </a:r>
          </a:p>
          <a:p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36. X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respects the decisions of the leadership team he/she belongs to. </a:t>
            </a:r>
          </a:p>
          <a:p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37. X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focuses on the needs of the organisation as a whole. </a:t>
            </a:r>
          </a:p>
          <a:p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38. X clearly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explains and communicates decisions that the leadership team he/she belongs to makes. </a:t>
            </a:r>
          </a:p>
          <a:p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39. X clearly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explains his/her own decisions. </a:t>
            </a:r>
          </a:p>
          <a:p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40. X communicates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clearly and consistently. </a:t>
            </a:r>
          </a:p>
          <a:p>
            <a:r>
              <a:rPr lang="en-AU" sz="1700" dirty="0" smtClean="0">
                <a:solidFill>
                  <a:srgbClr val="354371"/>
                </a:solidFill>
                <a:latin typeface="Arial" panose="020B0604020202020204" pitchFamily="34" charset="0"/>
              </a:rPr>
              <a:t>41. X has </a:t>
            </a:r>
            <a:r>
              <a:rPr lang="en-AU" sz="1700" dirty="0">
                <a:solidFill>
                  <a:srgbClr val="354371"/>
                </a:solidFill>
                <a:latin typeface="Arial" panose="020B0604020202020204" pitchFamily="34" charset="0"/>
              </a:rPr>
              <a:t>the courage to constructively state an opinion, even on difficult issues</a:t>
            </a:r>
            <a:r>
              <a:rPr lang="en-AU" dirty="0">
                <a:solidFill>
                  <a:srgbClr val="354371"/>
                </a:solidFill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36967" y="1308922"/>
            <a:ext cx="45404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dirty="0">
                <a:solidFill>
                  <a:srgbClr val="CA3092"/>
                </a:solidFill>
              </a:rPr>
              <a:t>Competency based questions</a:t>
            </a:r>
          </a:p>
        </p:txBody>
      </p:sp>
    </p:spTree>
    <p:extLst>
      <p:ext uri="{BB962C8B-B14F-4D97-AF65-F5344CB8AC3E}">
        <p14:creationId xmlns:p14="http://schemas.microsoft.com/office/powerpoint/2010/main" val="7668197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84199" y="463349"/>
            <a:ext cx="6811467" cy="634961"/>
          </a:xfrm>
        </p:spPr>
        <p:txBody>
          <a:bodyPr/>
          <a:lstStyle/>
          <a:p>
            <a:r>
              <a:rPr lang="en-AU" b="1" dirty="0">
                <a:latin typeface="Century Gothic" panose="020B0502020202020204" pitchFamily="34" charset="0"/>
              </a:rPr>
              <a:t>SACS 360 Degree Feedback Software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461565" y="1316735"/>
            <a:ext cx="422087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rgbClr val="CA309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Home Page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426" y="1700585"/>
            <a:ext cx="6443528" cy="4960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9749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84199" y="463349"/>
            <a:ext cx="6811467" cy="634961"/>
          </a:xfrm>
        </p:spPr>
        <p:txBody>
          <a:bodyPr/>
          <a:lstStyle/>
          <a:p>
            <a:r>
              <a:rPr lang="en-AU" b="1" dirty="0">
                <a:latin typeface="Century Gothic" panose="020B0502020202020204" pitchFamily="34" charset="0"/>
              </a:rPr>
              <a:t>SACS 360 Degree Feedback Software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61565" y="1316735"/>
            <a:ext cx="422087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rgbClr val="CA309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View the status of your project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200" y="1931975"/>
            <a:ext cx="7203600" cy="269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535622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84199" y="463349"/>
            <a:ext cx="6811467" cy="634961"/>
          </a:xfrm>
        </p:spPr>
        <p:txBody>
          <a:bodyPr/>
          <a:lstStyle/>
          <a:p>
            <a:r>
              <a:rPr lang="en-AU" b="1" dirty="0">
                <a:latin typeface="Century Gothic" panose="020B0502020202020204" pitchFamily="34" charset="0"/>
              </a:rPr>
              <a:t>SACS 360 Degree Feedback Software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61565" y="1316735"/>
            <a:ext cx="422087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solidFill>
                  <a:srgbClr val="CA309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Download</a:t>
            </a:r>
            <a:r>
              <a:rPr lang="en-AU" b="1" dirty="0">
                <a:solidFill>
                  <a:srgbClr val="35437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en-AU" b="1" dirty="0">
                <a:solidFill>
                  <a:srgbClr val="CA309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Reports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200" y="1871852"/>
            <a:ext cx="7203600" cy="3383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51763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AU" b="1" dirty="0">
                <a:solidFill>
                  <a:srgbClr val="CA3092"/>
                </a:solidFill>
                <a:latin typeface="Century Gothic" panose="020B0502020202020204" pitchFamily="34" charset="0"/>
              </a:rPr>
              <a:t>Measurement accuracy</a:t>
            </a:r>
          </a:p>
        </p:txBody>
      </p:sp>
    </p:spTree>
    <p:extLst>
      <p:ext uri="{BB962C8B-B14F-4D97-AF65-F5344CB8AC3E}">
        <p14:creationId xmlns:p14="http://schemas.microsoft.com/office/powerpoint/2010/main" val="101931546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78516" y="480510"/>
            <a:ext cx="6556375" cy="643541"/>
          </a:xfrm>
        </p:spPr>
        <p:txBody>
          <a:bodyPr/>
          <a:lstStyle/>
          <a:p>
            <a:r>
              <a:rPr lang="en-AU" b="1" dirty="0">
                <a:latin typeface="Century Gothic" panose="020B0502020202020204" pitchFamily="34" charset="0"/>
              </a:rPr>
              <a:t>Accuracy of </a:t>
            </a:r>
            <a:r>
              <a:rPr lang="en-AU" b="1" dirty="0" err="1">
                <a:latin typeface="Century Gothic" panose="020B0502020202020204" pitchFamily="34" charset="0"/>
              </a:rPr>
              <a:t>raters</a:t>
            </a:r>
            <a:endParaRPr lang="en-AU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879602"/>
              </p:ext>
            </p:extLst>
          </p:nvPr>
        </p:nvGraphicFramePr>
        <p:xfrm>
          <a:off x="1524000" y="1628773"/>
          <a:ext cx="6096000" cy="3455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642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33863">
                <a:tc>
                  <a:txBody>
                    <a:bodyPr/>
                    <a:lstStyle/>
                    <a:p>
                      <a:r>
                        <a:rPr lang="en-AU" sz="1800" b="0" dirty="0">
                          <a:solidFill>
                            <a:srgbClr val="354371"/>
                          </a:solidFill>
                        </a:rPr>
                        <a:t>Leader</a:t>
                      </a:r>
                    </a:p>
                  </a:txBody>
                  <a:tcPr marT="45715" marB="45715">
                    <a:lnL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dirty="0">
                          <a:solidFill>
                            <a:srgbClr val="354371"/>
                          </a:solidFill>
                        </a:rPr>
                        <a:t>Accurate in assessing achievement of objective outcomes.  Often</a:t>
                      </a:r>
                      <a:r>
                        <a:rPr lang="en-AU" sz="1800" b="0" baseline="0" dirty="0">
                          <a:solidFill>
                            <a:srgbClr val="354371"/>
                          </a:solidFill>
                        </a:rPr>
                        <a:t> very inaccurate in assessing leadership ability</a:t>
                      </a:r>
                      <a:endParaRPr lang="en-AU" sz="1800" b="0" dirty="0">
                        <a:solidFill>
                          <a:srgbClr val="354371"/>
                        </a:solidFill>
                      </a:endParaRPr>
                    </a:p>
                  </a:txBody>
                  <a:tcPr marT="45715" marB="45715">
                    <a:lnL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33863">
                <a:tc>
                  <a:txBody>
                    <a:bodyPr/>
                    <a:lstStyle/>
                    <a:p>
                      <a:r>
                        <a:rPr lang="en-AU" sz="1800" dirty="0">
                          <a:solidFill>
                            <a:srgbClr val="354371"/>
                          </a:solidFill>
                        </a:rPr>
                        <a:t>Self</a:t>
                      </a:r>
                    </a:p>
                  </a:txBody>
                  <a:tcPr marT="45715" marB="45715">
                    <a:lnL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dirty="0">
                          <a:solidFill>
                            <a:srgbClr val="354371"/>
                          </a:solidFill>
                        </a:rPr>
                        <a:t>Accurate in assessing achievement of objective</a:t>
                      </a:r>
                      <a:r>
                        <a:rPr lang="en-AU" sz="1800" baseline="0" dirty="0">
                          <a:solidFill>
                            <a:srgbClr val="354371"/>
                          </a:solidFill>
                        </a:rPr>
                        <a:t> outcomes.  Self awareness varies enormously – personality</a:t>
                      </a:r>
                      <a:endParaRPr lang="en-AU" sz="1800" dirty="0">
                        <a:solidFill>
                          <a:srgbClr val="354371"/>
                        </a:solidFill>
                      </a:endParaRPr>
                    </a:p>
                  </a:txBody>
                  <a:tcPr marT="45715" marB="45715">
                    <a:lnL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53701">
                <a:tc>
                  <a:txBody>
                    <a:bodyPr/>
                    <a:lstStyle/>
                    <a:p>
                      <a:r>
                        <a:rPr lang="en-AU" sz="1800" dirty="0">
                          <a:solidFill>
                            <a:srgbClr val="354371"/>
                          </a:solidFill>
                        </a:rPr>
                        <a:t>Peer</a:t>
                      </a:r>
                    </a:p>
                  </a:txBody>
                  <a:tcPr marT="45715" marB="45715">
                    <a:lnL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dirty="0">
                          <a:solidFill>
                            <a:srgbClr val="354371"/>
                          </a:solidFill>
                        </a:rPr>
                        <a:t>Accurate</a:t>
                      </a:r>
                      <a:r>
                        <a:rPr lang="en-AU" sz="1800" baseline="0" dirty="0">
                          <a:solidFill>
                            <a:srgbClr val="354371"/>
                          </a:solidFill>
                        </a:rPr>
                        <a:t> in assessing objective measures.  Inaccurate in respects of leadership</a:t>
                      </a:r>
                      <a:endParaRPr lang="en-AU" sz="1800" dirty="0">
                        <a:solidFill>
                          <a:srgbClr val="354371"/>
                        </a:solidFill>
                      </a:endParaRPr>
                    </a:p>
                  </a:txBody>
                  <a:tcPr marT="45715" marB="45715">
                    <a:lnL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33863">
                <a:tc>
                  <a:txBody>
                    <a:bodyPr/>
                    <a:lstStyle/>
                    <a:p>
                      <a:r>
                        <a:rPr lang="en-AU" sz="1800" dirty="0">
                          <a:solidFill>
                            <a:srgbClr val="354371"/>
                          </a:solidFill>
                        </a:rPr>
                        <a:t>Staff</a:t>
                      </a:r>
                    </a:p>
                  </a:txBody>
                  <a:tcPr marT="45715" marB="45715">
                    <a:lnL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dirty="0">
                          <a:solidFill>
                            <a:srgbClr val="354371"/>
                          </a:solidFill>
                        </a:rPr>
                        <a:t>Accurate in respect</a:t>
                      </a:r>
                      <a:r>
                        <a:rPr lang="en-AU" sz="1800" baseline="0" dirty="0">
                          <a:solidFill>
                            <a:srgbClr val="354371"/>
                          </a:solidFill>
                        </a:rPr>
                        <a:t> of leadership, inaccurate (in most cases) in assessment of objective measures.  On balance best predictor of outcomes</a:t>
                      </a:r>
                      <a:endParaRPr lang="en-AU" sz="1800" dirty="0">
                        <a:solidFill>
                          <a:srgbClr val="354371"/>
                        </a:solidFill>
                      </a:endParaRPr>
                    </a:p>
                  </a:txBody>
                  <a:tcPr marT="45715" marB="45715">
                    <a:lnL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7A6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466022" y="5311616"/>
            <a:ext cx="62119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AU" altLang="en-US" b="1" dirty="0">
                <a:solidFill>
                  <a:srgbClr val="354371"/>
                </a:solidFill>
              </a:rPr>
              <a:t>So, in a pure sense, aggregating these is questionable </a:t>
            </a:r>
            <a:endParaRPr lang="en-AU" altLang="en-US" b="1" dirty="0" smtClean="0">
              <a:solidFill>
                <a:srgbClr val="354371"/>
              </a:solidFill>
            </a:endParaRPr>
          </a:p>
          <a:p>
            <a:pPr algn="ctr" eaLnBrk="1" hangingPunct="1"/>
            <a:r>
              <a:rPr lang="en-AU" altLang="en-US" b="1" dirty="0" smtClean="0">
                <a:solidFill>
                  <a:srgbClr val="354371"/>
                </a:solidFill>
              </a:rPr>
              <a:t>measurement </a:t>
            </a:r>
            <a:r>
              <a:rPr lang="en-AU" altLang="en-US" b="1" dirty="0">
                <a:solidFill>
                  <a:srgbClr val="354371"/>
                </a:solidFill>
              </a:rPr>
              <a:t>practice</a:t>
            </a:r>
          </a:p>
        </p:txBody>
      </p:sp>
    </p:spTree>
    <p:extLst>
      <p:ext uri="{BB962C8B-B14F-4D97-AF65-F5344CB8AC3E}">
        <p14:creationId xmlns:p14="http://schemas.microsoft.com/office/powerpoint/2010/main" val="315594904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2138" y="480510"/>
            <a:ext cx="6556375" cy="643541"/>
          </a:xfrm>
        </p:spPr>
        <p:txBody>
          <a:bodyPr/>
          <a:lstStyle/>
          <a:p>
            <a:r>
              <a:rPr lang="en-AU" b="1" dirty="0">
                <a:latin typeface="Century Gothic" panose="020B0502020202020204" pitchFamily="34" charset="0"/>
              </a:rPr>
              <a:t>How to start a 360 process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592138" y="1602970"/>
            <a:ext cx="80391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Whether normative or competency based, we need engagement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Get everyone together and set a destination.  “If this works well, what will it look like?  What will the outcomes be?  What will we gain from the exercise?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Discuss the normative and competency based options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Agree an approach.</a:t>
            </a:r>
          </a:p>
        </p:txBody>
      </p:sp>
    </p:spTree>
    <p:extLst>
      <p:ext uri="{BB962C8B-B14F-4D97-AF65-F5344CB8AC3E}">
        <p14:creationId xmlns:p14="http://schemas.microsoft.com/office/powerpoint/2010/main" val="16940452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95608" y="457544"/>
            <a:ext cx="6807599" cy="643541"/>
          </a:xfrm>
        </p:spPr>
        <p:txBody>
          <a:bodyPr/>
          <a:lstStyle/>
          <a:p>
            <a:r>
              <a:rPr lang="en-AU" b="1" dirty="0">
                <a:latin typeface="Century Gothic" panose="020B0502020202020204" pitchFamily="34" charset="0"/>
              </a:rPr>
              <a:t>How to start a 360 process </a:t>
            </a:r>
            <a:r>
              <a:rPr lang="en-AU" sz="2000" b="1" dirty="0" smtClean="0">
                <a:latin typeface="Century Gothic" panose="020B0502020202020204" pitchFamily="34" charset="0"/>
              </a:rPr>
              <a:t>continued</a:t>
            </a:r>
            <a:endParaRPr lang="en-AU" sz="2000" b="1" dirty="0">
              <a:latin typeface="Century Gothic" panose="020B0502020202020204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592138" y="1595655"/>
            <a:ext cx="80391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Set up a governance structure</a:t>
            </a:r>
          </a:p>
          <a:p>
            <a:pPr lvl="1" eaLnBrk="1" hangingPunct="1"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Confidentiality</a:t>
            </a:r>
          </a:p>
          <a:p>
            <a:pPr lvl="1" eaLnBrk="1" hangingPunct="1"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Third party</a:t>
            </a:r>
          </a:p>
          <a:p>
            <a:pPr lvl="1" eaLnBrk="1" hangingPunct="1"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Ethics – informed consent or compulsory</a:t>
            </a:r>
          </a:p>
          <a:p>
            <a:pPr lvl="1" eaLnBrk="1" hangingPunct="1"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Choice of </a:t>
            </a:r>
            <a:r>
              <a:rPr lang="en-AU" altLang="en-US" sz="2400" dirty="0" err="1">
                <a:latin typeface="Arial" pitchFamily="34" charset="0"/>
                <a:cs typeface="Arial" pitchFamily="34" charset="0"/>
              </a:rPr>
              <a:t>raters</a:t>
            </a:r>
            <a:endParaRPr lang="en-AU" altLang="en-US" sz="2400" dirty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Who sees the outcomes?</a:t>
            </a:r>
          </a:p>
          <a:p>
            <a:pPr lvl="1" eaLnBrk="1" hangingPunct="1"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What happens after we have results?</a:t>
            </a:r>
          </a:p>
        </p:txBody>
      </p:sp>
    </p:spTree>
    <p:extLst>
      <p:ext uri="{BB962C8B-B14F-4D97-AF65-F5344CB8AC3E}">
        <p14:creationId xmlns:p14="http://schemas.microsoft.com/office/powerpoint/2010/main" val="3767714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2138" y="480510"/>
            <a:ext cx="6556375" cy="643541"/>
          </a:xfrm>
        </p:spPr>
        <p:txBody>
          <a:bodyPr/>
          <a:lstStyle/>
          <a:p>
            <a:r>
              <a:rPr lang="en-AU" b="1" dirty="0">
                <a:latin typeface="Century Gothic" panose="020B0502020202020204" pitchFamily="34" charset="0"/>
              </a:rPr>
              <a:t>Considerations for first time use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592138" y="1588340"/>
            <a:ext cx="80391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Training is crucial – training for the </a:t>
            </a:r>
            <a:r>
              <a:rPr lang="en-AU" altLang="en-US" dirty="0" err="1">
                <a:latin typeface="Arial" pitchFamily="34" charset="0"/>
                <a:cs typeface="Arial" pitchFamily="34" charset="0"/>
              </a:rPr>
              <a:t>raters</a:t>
            </a:r>
            <a:r>
              <a:rPr lang="en-AU" altLang="en-US" dirty="0">
                <a:latin typeface="Arial" pitchFamily="34" charset="0"/>
                <a:cs typeface="Arial" pitchFamily="34" charset="0"/>
              </a:rPr>
              <a:t> and training for the recipients of ratings.  Training for the leaders of those who are being rated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It is a very good idea to get external debriefs, particularly in the first instance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Psychological first aid and support - EAP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The self ratings first up will be higher than any subsequent administration.</a:t>
            </a:r>
          </a:p>
        </p:txBody>
      </p:sp>
    </p:spTree>
    <p:extLst>
      <p:ext uri="{BB962C8B-B14F-4D97-AF65-F5344CB8AC3E}">
        <p14:creationId xmlns:p14="http://schemas.microsoft.com/office/powerpoint/2010/main" val="42496219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2138" y="480510"/>
            <a:ext cx="6556375" cy="643541"/>
          </a:xfrm>
        </p:spPr>
        <p:txBody>
          <a:bodyPr/>
          <a:lstStyle/>
          <a:p>
            <a:r>
              <a:rPr lang="en-AU" sz="3000" b="1" dirty="0">
                <a:latin typeface="Century Gothic" panose="020B0502020202020204" pitchFamily="34" charset="0"/>
              </a:rPr>
              <a:t>360 – What is it?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592138" y="1610285"/>
            <a:ext cx="80391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It is performance management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Performance management  is </a:t>
            </a:r>
            <a:r>
              <a:rPr lang="en-AU" altLang="en-US" b="1" dirty="0">
                <a:latin typeface="Arial" pitchFamily="34" charset="0"/>
                <a:cs typeface="Arial" pitchFamily="34" charset="0"/>
              </a:rPr>
              <a:t>not</a:t>
            </a:r>
            <a:r>
              <a:rPr lang="en-AU" altLang="en-US" dirty="0">
                <a:latin typeface="Arial" pitchFamily="34" charset="0"/>
                <a:cs typeface="Arial" pitchFamily="34" charset="0"/>
              </a:rPr>
              <a:t> objective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360 is at its weakest for objective measures, e.g. goal attainment – budget, quality levels, </a:t>
            </a:r>
            <a:r>
              <a:rPr lang="en-AU" altLang="en-US" dirty="0" err="1">
                <a:latin typeface="Arial" pitchFamily="34" charset="0"/>
                <a:cs typeface="Arial" pitchFamily="34" charset="0"/>
              </a:rPr>
              <a:t>etc</a:t>
            </a:r>
            <a:endParaRPr lang="en-AU" altLang="en-US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At its strongest in the domain of impressions, where perception is reality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Good performance management causes people to change.</a:t>
            </a:r>
          </a:p>
        </p:txBody>
      </p:sp>
    </p:spTree>
    <p:extLst>
      <p:ext uri="{BB962C8B-B14F-4D97-AF65-F5344CB8AC3E}">
        <p14:creationId xmlns:p14="http://schemas.microsoft.com/office/powerpoint/2010/main" val="31984002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24692" y="205002"/>
            <a:ext cx="6556375" cy="64354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AU" altLang="en-US" b="1" dirty="0">
                <a:latin typeface="Century Gothic" panose="020B0502020202020204" pitchFamily="34" charset="0"/>
              </a:rPr>
              <a:t>360 without coaching will rarely </a:t>
            </a:r>
          </a:p>
          <a:p>
            <a:pPr>
              <a:spcBef>
                <a:spcPts val="0"/>
              </a:spcBef>
            </a:pPr>
            <a:r>
              <a:rPr lang="en-AU" altLang="en-US" b="1" dirty="0">
                <a:latin typeface="Century Gothic" panose="020B0502020202020204" pitchFamily="34" charset="0"/>
              </a:rPr>
              <a:t>occasion development</a:t>
            </a:r>
            <a:endParaRPr lang="en-AU" b="1" dirty="0">
              <a:latin typeface="Century Gothic" panose="020B0502020202020204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592138" y="1581025"/>
            <a:ext cx="80391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Emphasise that 360 degree feedback measures your behaviour, not your soul.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Rapid changes in behaviour lead to rapid changes in ratings, but more importantly, perceptions of leadership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A coaching framework:</a:t>
            </a:r>
          </a:p>
          <a:p>
            <a:pPr lvl="1"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000" dirty="0">
                <a:latin typeface="Arial" pitchFamily="34" charset="0"/>
                <a:cs typeface="Arial" pitchFamily="34" charset="0"/>
              </a:rPr>
              <a:t>Destination setting.  If I am the best leader I can be it will look like this  ......</a:t>
            </a:r>
          </a:p>
          <a:p>
            <a:pPr lvl="1"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000" dirty="0">
                <a:latin typeface="Arial" pitchFamily="34" charset="0"/>
                <a:cs typeface="Arial" pitchFamily="34" charset="0"/>
              </a:rPr>
              <a:t>Reality – this is how far I am from this ideal.  What will be an acceptable outcome next survey?</a:t>
            </a:r>
          </a:p>
          <a:p>
            <a:pPr lvl="1"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000" dirty="0">
                <a:latin typeface="Arial" pitchFamily="34" charset="0"/>
                <a:cs typeface="Arial" pitchFamily="34" charset="0"/>
              </a:rPr>
              <a:t>Options – things I can do (behaviours) in order to move toward this destination</a:t>
            </a:r>
          </a:p>
          <a:p>
            <a:pPr lvl="1"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000" dirty="0">
                <a:latin typeface="Arial" pitchFamily="34" charset="0"/>
                <a:cs typeface="Arial" pitchFamily="34" charset="0"/>
              </a:rPr>
              <a:t>Planning.  An agreed plan of activities to move toward the destination.</a:t>
            </a:r>
          </a:p>
        </p:txBody>
      </p:sp>
    </p:spTree>
    <p:extLst>
      <p:ext uri="{BB962C8B-B14F-4D97-AF65-F5344CB8AC3E}">
        <p14:creationId xmlns:p14="http://schemas.microsoft.com/office/powerpoint/2010/main" val="26642275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32317" y="480510"/>
            <a:ext cx="6556375" cy="643541"/>
          </a:xfrm>
        </p:spPr>
        <p:txBody>
          <a:bodyPr/>
          <a:lstStyle/>
          <a:p>
            <a:r>
              <a:rPr lang="en-AU" b="1" dirty="0">
                <a:latin typeface="Century Gothic" panose="020B0502020202020204" pitchFamily="34" charset="0"/>
              </a:rPr>
              <a:t>Summary and conclusions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592138" y="1573710"/>
            <a:ext cx="80391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It is an extremely valuable process.  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It can be challenging for some people, so….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Justice and a partnership approach are key prerequisites for success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Choose a method which will meet your needs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Make sure you back it with development and support. 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Assistance with debriefing results is very helpful as you develop internal skills in this area.</a:t>
            </a:r>
          </a:p>
        </p:txBody>
      </p:sp>
    </p:spTree>
    <p:extLst>
      <p:ext uri="{BB962C8B-B14F-4D97-AF65-F5344CB8AC3E}">
        <p14:creationId xmlns:p14="http://schemas.microsoft.com/office/powerpoint/2010/main" val="33206970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69050" y="480510"/>
            <a:ext cx="6556375" cy="643541"/>
          </a:xfrm>
        </p:spPr>
        <p:txBody>
          <a:bodyPr/>
          <a:lstStyle/>
          <a:p>
            <a:r>
              <a:rPr lang="en-AU" sz="3000" b="1" dirty="0">
                <a:latin typeface="Century Gothic" panose="020B0502020202020204" pitchFamily="34" charset="0"/>
              </a:rPr>
              <a:t>Why do it?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592138" y="1617600"/>
            <a:ext cx="80391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Leadership development</a:t>
            </a:r>
          </a:p>
          <a:p>
            <a:pPr lvl="1" eaLnBrk="1" hangingPunct="1"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Optimisation</a:t>
            </a:r>
          </a:p>
          <a:p>
            <a:pPr lvl="1" eaLnBrk="1" hangingPunct="1"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Performance deficits</a:t>
            </a:r>
          </a:p>
          <a:p>
            <a:pPr eaLnBrk="1" hangingPunct="1">
              <a:spcBef>
                <a:spcPts val="1200"/>
              </a:spcBef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Succession management</a:t>
            </a:r>
          </a:p>
          <a:p>
            <a:pPr eaLnBrk="1" hangingPunct="1">
              <a:spcBef>
                <a:spcPts val="1200"/>
              </a:spcBef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A unique capacity to deliver awareness of others’ perspectives</a:t>
            </a:r>
          </a:p>
          <a:p>
            <a:pPr eaLnBrk="1" hangingPunct="1">
              <a:spcBef>
                <a:spcPts val="1200"/>
              </a:spcBef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O wad some power the </a:t>
            </a:r>
            <a:r>
              <a:rPr lang="en-AU" altLang="en-US" dirty="0" err="1">
                <a:latin typeface="Arial" pitchFamily="34" charset="0"/>
                <a:cs typeface="Arial" pitchFamily="34" charset="0"/>
              </a:rPr>
              <a:t>giftie</a:t>
            </a:r>
            <a:r>
              <a:rPr lang="en-AU" alt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AU" altLang="en-US" dirty="0" err="1">
                <a:latin typeface="Arial" pitchFamily="34" charset="0"/>
                <a:cs typeface="Arial" pitchFamily="34" charset="0"/>
              </a:rPr>
              <a:t>gie</a:t>
            </a:r>
            <a:r>
              <a:rPr lang="en-AU" altLang="en-US" dirty="0">
                <a:latin typeface="Arial" pitchFamily="34" charset="0"/>
                <a:cs typeface="Arial" pitchFamily="34" charset="0"/>
              </a:rPr>
              <a:t> us                                          To see </a:t>
            </a:r>
            <a:r>
              <a:rPr lang="en-AU" altLang="en-US" dirty="0" err="1">
                <a:latin typeface="Arial" pitchFamily="34" charset="0"/>
                <a:cs typeface="Arial" pitchFamily="34" charset="0"/>
              </a:rPr>
              <a:t>oursels</a:t>
            </a:r>
            <a:r>
              <a:rPr lang="en-AU" altLang="en-US" dirty="0">
                <a:latin typeface="Arial" pitchFamily="34" charset="0"/>
                <a:cs typeface="Arial" pitchFamily="34" charset="0"/>
              </a:rPr>
              <a:t> as </a:t>
            </a:r>
            <a:r>
              <a:rPr lang="en-AU" altLang="en-US" dirty="0" err="1">
                <a:latin typeface="Arial" pitchFamily="34" charset="0"/>
                <a:cs typeface="Arial" pitchFamily="34" charset="0"/>
              </a:rPr>
              <a:t>ithers</a:t>
            </a:r>
            <a:r>
              <a:rPr lang="en-AU" altLang="en-US" dirty="0">
                <a:latin typeface="Arial" pitchFamily="34" charset="0"/>
                <a:cs typeface="Arial" pitchFamily="34" charset="0"/>
              </a:rPr>
              <a:t> see us.</a:t>
            </a:r>
          </a:p>
        </p:txBody>
      </p:sp>
    </p:spTree>
    <p:extLst>
      <p:ext uri="{BB962C8B-B14F-4D97-AF65-F5344CB8AC3E}">
        <p14:creationId xmlns:p14="http://schemas.microsoft.com/office/powerpoint/2010/main" val="42779686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2138" y="480510"/>
            <a:ext cx="6556375" cy="643541"/>
          </a:xfrm>
        </p:spPr>
        <p:txBody>
          <a:bodyPr/>
          <a:lstStyle/>
          <a:p>
            <a:r>
              <a:rPr lang="en-AU" sz="3000" b="1" dirty="0" smtClean="0">
                <a:latin typeface="Century Gothic" panose="020B0502020202020204" pitchFamily="34" charset="0"/>
              </a:rPr>
              <a:t>Key points to consider</a:t>
            </a:r>
            <a:endParaRPr lang="en-AU" sz="3000" b="1" dirty="0">
              <a:latin typeface="Century Gothic" panose="020B0502020202020204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592138" y="1511426"/>
            <a:ext cx="80391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sz="2700" dirty="0">
                <a:latin typeface="Arial" pitchFamily="34" charset="0"/>
                <a:cs typeface="Arial" pitchFamily="34" charset="0"/>
              </a:rPr>
              <a:t>360 feedback is strong medicine – people can get hurt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sz="2700" dirty="0">
                <a:latin typeface="Arial" pitchFamily="34" charset="0"/>
                <a:cs typeface="Arial" pitchFamily="34" charset="0"/>
              </a:rPr>
              <a:t>Acceptable levels of trust are a prerequisite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sz="2700" dirty="0">
                <a:latin typeface="Arial" pitchFamily="34" charset="0"/>
                <a:cs typeface="Arial" pitchFamily="34" charset="0"/>
              </a:rPr>
              <a:t>Set up an appropriate governance structure – partnership and justice</a:t>
            </a:r>
          </a:p>
          <a:p>
            <a:pPr lvl="1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Instrument choice (development)</a:t>
            </a:r>
          </a:p>
          <a:p>
            <a:pPr lvl="1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 err="1">
                <a:latin typeface="Arial" pitchFamily="34" charset="0"/>
                <a:cs typeface="Arial" pitchFamily="34" charset="0"/>
              </a:rPr>
              <a:t>Rater</a:t>
            </a:r>
            <a:r>
              <a:rPr lang="en-AU" altLang="en-US" sz="2400" dirty="0">
                <a:latin typeface="Arial" pitchFamily="34" charset="0"/>
                <a:cs typeface="Arial" pitchFamily="34" charset="0"/>
              </a:rPr>
              <a:t> choice</a:t>
            </a:r>
          </a:p>
          <a:p>
            <a:pPr lvl="1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How we respond to scores, both good and bad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sz="2700" dirty="0">
                <a:latin typeface="Arial" pitchFamily="34" charset="0"/>
                <a:cs typeface="Arial" pitchFamily="34" charset="0"/>
              </a:rPr>
              <a:t>Research suggests that 360 is of limited value without an OD/coaching approach and support</a:t>
            </a:r>
          </a:p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sz="2700" dirty="0">
                <a:latin typeface="Arial" pitchFamily="34" charset="0"/>
                <a:cs typeface="Arial" pitchFamily="34" charset="0"/>
              </a:rPr>
              <a:t>Confidentiality and the power of the third party.</a:t>
            </a:r>
          </a:p>
        </p:txBody>
      </p:sp>
    </p:spTree>
    <p:extLst>
      <p:ext uri="{BB962C8B-B14F-4D97-AF65-F5344CB8AC3E}">
        <p14:creationId xmlns:p14="http://schemas.microsoft.com/office/powerpoint/2010/main" val="17563837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2138" y="480510"/>
            <a:ext cx="6556375" cy="643541"/>
          </a:xfrm>
        </p:spPr>
        <p:txBody>
          <a:bodyPr/>
          <a:lstStyle/>
          <a:p>
            <a:r>
              <a:rPr lang="en-AU" sz="3000" b="1" dirty="0">
                <a:latin typeface="Century Gothic" panose="020B0502020202020204" pitchFamily="34" charset="0"/>
              </a:rPr>
              <a:t>Key points to consider continued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592138" y="1617600"/>
            <a:ext cx="80391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CA3092"/>
              </a:buClr>
              <a:buFont typeface="Arial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Engagement processes – collaboration rather than consultation.</a:t>
            </a:r>
          </a:p>
        </p:txBody>
      </p:sp>
    </p:spTree>
    <p:extLst>
      <p:ext uri="{BB962C8B-B14F-4D97-AF65-F5344CB8AC3E}">
        <p14:creationId xmlns:p14="http://schemas.microsoft.com/office/powerpoint/2010/main" val="27152887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2138" y="480510"/>
            <a:ext cx="6556375" cy="643541"/>
          </a:xfrm>
        </p:spPr>
        <p:txBody>
          <a:bodyPr/>
          <a:lstStyle/>
          <a:p>
            <a:r>
              <a:rPr lang="en-AU" sz="3000" b="1" dirty="0">
                <a:latin typeface="Century Gothic" panose="020B0502020202020204" pitchFamily="34" charset="0"/>
              </a:rPr>
              <a:t>Instrument Options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592138" y="1532140"/>
            <a:ext cx="80391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Normative</a:t>
            </a:r>
          </a:p>
          <a:p>
            <a:pPr lvl="1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Standard items</a:t>
            </a:r>
          </a:p>
          <a:p>
            <a:pPr lvl="1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Compare to a population of other leaders</a:t>
            </a:r>
          </a:p>
          <a:p>
            <a:pPr lvl="1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Known measurement quality</a:t>
            </a:r>
          </a:p>
          <a:p>
            <a:pPr lvl="1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Know reliability and validity (if well developed)</a:t>
            </a:r>
          </a:p>
          <a:p>
            <a:pPr eaLnBrk="1" hangingPunct="1">
              <a:spcBef>
                <a:spcPts val="1200"/>
              </a:spcBef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Competency based</a:t>
            </a:r>
          </a:p>
          <a:p>
            <a:pPr marL="742950" lvl="2" indent="-342900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200" dirty="0">
                <a:latin typeface="Arial" pitchFamily="34" charset="0"/>
                <a:cs typeface="Arial" pitchFamily="34" charset="0"/>
              </a:rPr>
              <a:t>Locally developed</a:t>
            </a:r>
          </a:p>
          <a:p>
            <a:pPr marL="742950" lvl="2" indent="-342900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200" dirty="0">
                <a:latin typeface="Arial" pitchFamily="34" charset="0"/>
                <a:cs typeface="Arial" pitchFamily="34" charset="0"/>
              </a:rPr>
              <a:t>Focused on behaviours endorsed by the group to be assessed</a:t>
            </a:r>
          </a:p>
          <a:p>
            <a:pPr marL="742950" lvl="2" indent="-342900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200" dirty="0">
                <a:latin typeface="Arial" pitchFamily="34" charset="0"/>
                <a:cs typeface="Arial" pitchFamily="34" charset="0"/>
              </a:rPr>
              <a:t>Individual competencies rather than scale scores</a:t>
            </a:r>
          </a:p>
          <a:p>
            <a:pPr marL="742950" lvl="2" indent="-342900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200" dirty="0">
                <a:latin typeface="Arial" pitchFamily="34" charset="0"/>
                <a:cs typeface="Arial" pitchFamily="34" charset="0"/>
              </a:rPr>
              <a:t>Very high ‘face validity’</a:t>
            </a:r>
          </a:p>
          <a:p>
            <a:pPr eaLnBrk="1" hangingPunct="1">
              <a:spcBef>
                <a:spcPts val="1200"/>
              </a:spcBef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The choice depends on what you want to achieve.</a:t>
            </a:r>
          </a:p>
        </p:txBody>
      </p:sp>
    </p:spTree>
    <p:extLst>
      <p:ext uri="{BB962C8B-B14F-4D97-AF65-F5344CB8AC3E}">
        <p14:creationId xmlns:p14="http://schemas.microsoft.com/office/powerpoint/2010/main" val="35167284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buClr>
                <a:srgbClr val="CA3092"/>
              </a:buClr>
            </a:pPr>
            <a:r>
              <a:rPr lang="en-AU" altLang="en-US" b="1" dirty="0">
                <a:solidFill>
                  <a:srgbClr val="CA3092"/>
                </a:solidFill>
                <a:latin typeface="Century Gothic" panose="020B0502020202020204" pitchFamily="34" charset="0"/>
              </a:rPr>
              <a:t>Normative Approach</a:t>
            </a:r>
            <a:endParaRPr lang="en-AU" b="1" dirty="0">
              <a:solidFill>
                <a:srgbClr val="CA309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1787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712699" y="480510"/>
            <a:ext cx="6556375" cy="643541"/>
          </a:xfrm>
        </p:spPr>
        <p:txBody>
          <a:bodyPr/>
          <a:lstStyle/>
          <a:p>
            <a:r>
              <a:rPr lang="en-AU" sz="3000" b="1" dirty="0">
                <a:latin typeface="Century Gothic" panose="020B0502020202020204" pitchFamily="34" charset="0"/>
              </a:rPr>
              <a:t>Normative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611188" y="1612433"/>
            <a:ext cx="8039100" cy="4830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Items have been validated – reliability and validity</a:t>
            </a:r>
          </a:p>
          <a:p>
            <a:pPr eaLnBrk="1" hangingPunct="1">
              <a:spcAft>
                <a:spcPts val="6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Items have been administered to large normative population</a:t>
            </a:r>
          </a:p>
          <a:p>
            <a:pPr lvl="1" eaLnBrk="1" hangingPunct="1">
              <a:spcBef>
                <a:spcPct val="0"/>
              </a:spcBef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Leaders from a range of sectors</a:t>
            </a:r>
          </a:p>
          <a:p>
            <a:pPr lvl="1" eaLnBrk="1" hangingPunct="1">
              <a:spcBef>
                <a:spcPct val="0"/>
              </a:spcBef>
              <a:spcAft>
                <a:spcPts val="1000"/>
              </a:spcAft>
              <a:buClr>
                <a:srgbClr val="354371"/>
              </a:buClr>
              <a:buFont typeface="Symbol" panose="05050102010706020507" pitchFamily="18" charset="2"/>
              <a:buChar char="-"/>
            </a:pPr>
            <a:r>
              <a:rPr lang="en-AU" altLang="en-US" sz="2400" dirty="0">
                <a:latin typeface="Arial" pitchFamily="34" charset="0"/>
                <a:cs typeface="Arial" pitchFamily="34" charset="0"/>
              </a:rPr>
              <a:t>Norms do not vary much across sectors, or even populations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Results show, for instance, ‘I am at the 12 percentile for empowering staff.’</a:t>
            </a:r>
          </a:p>
          <a:p>
            <a:pPr eaLnBrk="1" hangingPunct="1">
              <a:spcAft>
                <a:spcPts val="1000"/>
              </a:spcAft>
              <a:buClr>
                <a:srgbClr val="CA3092"/>
              </a:buClr>
              <a:buFont typeface="Arial" panose="020B0604020202020204" pitchFamily="34" charset="0"/>
              <a:buChar char="•"/>
            </a:pPr>
            <a:r>
              <a:rPr lang="en-AU" altLang="en-US" dirty="0">
                <a:latin typeface="Arial" pitchFamily="34" charset="0"/>
                <a:cs typeface="Arial" pitchFamily="34" charset="0"/>
              </a:rPr>
              <a:t>Hard to argue with!</a:t>
            </a:r>
          </a:p>
        </p:txBody>
      </p:sp>
    </p:spTree>
    <p:extLst>
      <p:ext uri="{BB962C8B-B14F-4D97-AF65-F5344CB8AC3E}">
        <p14:creationId xmlns:p14="http://schemas.microsoft.com/office/powerpoint/2010/main" val="21766082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Nature vs Nurtu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itle Slid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Follow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Nature vs Nurture</Template>
  <TotalTime>235</TotalTime>
  <Words>1756</Words>
  <Application>Microsoft Office PowerPoint</Application>
  <PresentationFormat>On-screen Show (4:3)</PresentationFormat>
  <Paragraphs>350</Paragraphs>
  <Slides>31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Nature vs Nurture</vt:lpstr>
      <vt:lpstr>Title Slide 2</vt:lpstr>
      <vt:lpstr>Follower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Normative Approach</vt:lpstr>
      <vt:lpstr>PowerPoint Presentation</vt:lpstr>
      <vt:lpstr>Bakker 2011 – work engagement</vt:lpstr>
      <vt:lpstr>SACS Leadership  behaviour scale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Competency based approach</vt:lpstr>
      <vt:lpstr>PowerPoint Presentation</vt:lpstr>
      <vt:lpstr>PowerPoint Presentation</vt:lpstr>
      <vt:lpstr>Or you can choose existing items</vt:lpstr>
      <vt:lpstr>PowerPoint Presentation</vt:lpstr>
      <vt:lpstr>PowerPoint Presentation</vt:lpstr>
      <vt:lpstr>PowerPoint Presentation</vt:lpstr>
      <vt:lpstr>Measurement accuracy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Francesca Daly</dc:creator>
  <cp:lastModifiedBy>Tahlia Barnes</cp:lastModifiedBy>
  <cp:revision>42</cp:revision>
  <dcterms:created xsi:type="dcterms:W3CDTF">2014-03-10T22:43:03Z</dcterms:created>
  <dcterms:modified xsi:type="dcterms:W3CDTF">2017-05-22T05:09:22Z</dcterms:modified>
</cp:coreProperties>
</file>