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g" ContentType="image/jpeg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4"/>
  </p:notesMasterIdLst>
  <p:handoutMasterIdLst>
    <p:handoutMasterId r:id="rId15"/>
  </p:handoutMasterIdLst>
  <p:sldIdLst>
    <p:sldId id="452" r:id="rId2"/>
    <p:sldId id="468" r:id="rId3"/>
    <p:sldId id="469" r:id="rId4"/>
    <p:sldId id="466" r:id="rId5"/>
    <p:sldId id="457" r:id="rId6"/>
    <p:sldId id="471" r:id="rId7"/>
    <p:sldId id="449" r:id="rId8"/>
    <p:sldId id="461" r:id="rId9"/>
    <p:sldId id="448" r:id="rId10"/>
    <p:sldId id="472" r:id="rId11"/>
    <p:sldId id="463" r:id="rId12"/>
    <p:sldId id="467" r:id="rId13"/>
  </p:sldIdLst>
  <p:sldSz cx="9144000" cy="6858000" type="letter"/>
  <p:notesSz cx="6858000" cy="9144000"/>
  <p:defaultTextStyle>
    <a:defPPr>
      <a:defRPr lang="en-US"/>
    </a:defPPr>
    <a:lvl1pPr marL="0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6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9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2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6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9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5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2" orient="horz" pos="890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rosoft Office User" initials="" lastIdx="121" clrIdx="0"/>
  <p:cmAuthor id="1" name="AUDEA-1" initials="JH" lastIdx="2" clrIdx="1"/>
  <p:cmAuthor id="2" name="Jeff Peyton" initials="JP" lastIdx="1" clrIdx="2">
    <p:extLst/>
  </p:cmAuthor>
  <p:cmAuthor id="3" name="Jeff Peyton" initials="JP [2]" lastIdx="1" clrIdx="3">
    <p:extLst/>
  </p:cmAuthor>
  <p:cmAuthor id="4" name="Jeff Peyton" initials="JP [3]" lastIdx="1" clrIdx="4">
    <p:extLst/>
  </p:cmAuthor>
  <p:cmAuthor id="5" name="Jeff Peyton" initials="JP [4]" lastIdx="1" clrIdx="5">
    <p:extLst/>
  </p:cmAuthor>
  <p:cmAuthor id="6" name="Ben Oren" initials="BO" lastIdx="1" clrIdx="6">
    <p:extLst/>
  </p:cmAuthor>
  <p:cmAuthor id="7" name="Microsoft Office User" initials="Office" lastIdx="23" clrIdx="7">
    <p:extLst/>
  </p:cmAuthor>
  <p:cmAuthor id="8" name="Microsoft Office User" initials="Office [2]" lastIdx="1" clrIdx="8">
    <p:extLst/>
  </p:cmAuthor>
  <p:cmAuthor id="9" name="Microsoft Office User" initials="Office [3]" lastIdx="1" clrIdx="9">
    <p:extLst/>
  </p:cmAuthor>
  <p:cmAuthor id="10" name="Microsoft Office User" initials="Office [4]" lastIdx="1" clrIdx="10">
    <p:extLst/>
  </p:cmAuthor>
  <p:cmAuthor id="11" name="Microsoft Office User" initials="Office [5]" lastIdx="1" clrIdx="11">
    <p:extLst/>
  </p:cmAuthor>
  <p:cmAuthor id="12" name="Microsoft Office User" initials="Office [6]" lastIdx="1" clrIdx="12">
    <p:extLst/>
  </p:cmAuthor>
  <p:cmAuthor id="13" name="Microsoft Office User" initials="Office [7]" lastIdx="1" clrIdx="13">
    <p:extLst/>
  </p:cmAuthor>
  <p:cmAuthor id="14" name="Aditya Joshi" initials="AJ" lastIdx="1" clrIdx="14">
    <p:extLst/>
  </p:cmAuthor>
  <p:cmAuthor id="15" name="Aditya Joshi" initials="AJ [2]" lastIdx="1" clrIdx="15">
    <p:extLst/>
  </p:cmAuthor>
  <p:cmAuthor id="16" name="Aditya Joshi" initials="AJ [3]" lastIdx="1" clrIdx="16">
    <p:extLst/>
  </p:cmAuthor>
  <p:cmAuthor id="17" name="Aditya Joshi" initials="AJ [4]" lastIdx="1" clrIdx="17">
    <p:extLst/>
  </p:cmAuthor>
  <p:cmAuthor id="18" name="Katherine Schneeman" initials="KS" lastIdx="10" clrIdx="18">
    <p:extLst/>
  </p:cmAuthor>
  <p:cmAuthor id="19" name="Katherine Schneeman" initials="KS [2]" lastIdx="1" clrIdx="19">
    <p:extLst/>
  </p:cmAuthor>
  <p:cmAuthor id="20" name="Katherine Schneeman" initials="KS [3]" lastIdx="1" clrIdx="20">
    <p:extLst/>
  </p:cmAuthor>
  <p:cmAuthor id="21" name="Katherine Schneeman" initials="KS [4]" lastIdx="1" clrIdx="21">
    <p:extLst/>
  </p:cmAuthor>
  <p:cmAuthor id="22" name="Katherine Schneeman" initials="KS [5]" lastIdx="1" clrIdx="22">
    <p:extLst/>
  </p:cmAuthor>
  <p:cmAuthor id="23" name="Katie Motika" initials="KM" lastIdx="1" clrIdx="23">
    <p:extLst/>
  </p:cmAuthor>
  <p:cmAuthor id="24" name="Katie Motika" initials="KM [2]" lastIdx="1" clrIdx="24">
    <p:extLst/>
  </p:cmAuthor>
  <p:cmAuthor id="25" name="Katie Motika" initials="KM [3]" lastIdx="1" clrIdx="25">
    <p:extLst/>
  </p:cmAuthor>
  <p:cmAuthor id="26" name="Katie Motika" initials="KM [4]" lastIdx="1" clrIdx="26">
    <p:extLst/>
  </p:cmAuthor>
  <p:cmAuthor id="27" name="Katie Motika" initials="KM [5]" lastIdx="1" clrIdx="27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668"/>
    <a:srgbClr val="941100"/>
    <a:srgbClr val="F2F2F2"/>
    <a:srgbClr val="1F497D"/>
    <a:srgbClr val="4F81BD"/>
    <a:srgbClr val="0086C0"/>
    <a:srgbClr val="4F81D5"/>
    <a:srgbClr val="006BB8"/>
    <a:srgbClr val="800040"/>
    <a:srgbClr val="FCD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8" autoAdjust="0"/>
    <p:restoredTop sz="93670" autoAdjust="0"/>
  </p:normalViewPr>
  <p:slideViewPr>
    <p:cSldViewPr snapToGrid="0" showGuides="1">
      <p:cViewPr>
        <p:scale>
          <a:sx n="110" d="100"/>
          <a:sy n="110" d="100"/>
        </p:scale>
        <p:origin x="1504" y="144"/>
      </p:cViewPr>
      <p:guideLst>
        <p:guide orient="horz" pos="3974"/>
        <p:guide orient="horz" pos="89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CE107-606F-D64D-8F77-87498BAD1B7D}" type="datetimeFigureOut">
              <a:rPr lang="en-US" smtClean="0"/>
              <a:t>5/4/17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0DD41-5C8B-3749-9223-B3E298B2C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6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AAAF6-4DB6-4A78-A044-5789A6AB19E9}" type="datetimeFigureOut">
              <a:rPr lang="en-US" smtClean="0"/>
              <a:pPr/>
              <a:t>5/4/17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11711-9885-419B-BD35-E09D17DE3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613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9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2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9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5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66ACF-7136-44DE-9F11-F062D9812F4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628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11711-9885-419B-BD35-E09D17DE355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474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11711-9885-419B-BD35-E09D17DE355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103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11711-9885-419B-BD35-E09D17DE355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519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11711-9885-419B-BD35-E09D17DE355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969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11711-9885-419B-BD35-E09D17DE355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376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11711-9885-419B-BD35-E09D17DE355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48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19100" y="179095"/>
            <a:ext cx="8311896" cy="65754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7131" y="6564758"/>
            <a:ext cx="971499" cy="288249"/>
          </a:xfrm>
          <a:prstGeom prst="rect">
            <a:avLst/>
          </a:prstGeom>
          <a:noFill/>
        </p:spPr>
        <p:txBody>
          <a:bodyPr vert="horz" lIns="91430" tIns="45716" rIns="91430" bIns="45716" rtlCol="0" anchor="b"/>
          <a:lstStyle>
            <a:lvl1pPr algn="r">
              <a:defRPr sz="900">
                <a:solidFill>
                  <a:schemeClr val="accent3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dirty="0" smtClean="0"/>
              <a:t> </a:t>
            </a:r>
            <a:fld id="{6E8E4D27-8A00-4E44-8093-8E76B2885B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33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7131" y="6564758"/>
            <a:ext cx="971499" cy="288249"/>
          </a:xfrm>
          <a:prstGeom prst="rect">
            <a:avLst/>
          </a:prstGeom>
          <a:noFill/>
        </p:spPr>
        <p:txBody>
          <a:bodyPr vert="horz" lIns="91430" tIns="45716" rIns="91430" bIns="45716" rtlCol="0" anchor="b"/>
          <a:lstStyle>
            <a:lvl1pPr algn="r">
              <a:defRPr sz="900">
                <a:solidFill>
                  <a:schemeClr val="accent3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dirty="0" smtClean="0"/>
              <a:t> </a:t>
            </a:r>
            <a:fld id="{6E8E4D27-8A00-4E44-8093-8E76B2885B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993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9100" y="179095"/>
            <a:ext cx="8311896" cy="657545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pPr marL="0"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123" y="1196976"/>
            <a:ext cx="8311896" cy="4895850"/>
          </a:xfrm>
          <a:prstGeom prst="rect">
            <a:avLst/>
          </a:prstGeom>
        </p:spPr>
        <p:txBody>
          <a:bodyPr vert="horz" lIns="91430" tIns="45716" rIns="0" bIns="4571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836640"/>
            <a:ext cx="914400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7131" y="6564758"/>
            <a:ext cx="971499" cy="288249"/>
          </a:xfrm>
          <a:prstGeom prst="rect">
            <a:avLst/>
          </a:prstGeom>
          <a:noFill/>
        </p:spPr>
        <p:txBody>
          <a:bodyPr vert="horz" lIns="91430" tIns="45716" rIns="91430" bIns="45716" rtlCol="0" anchor="b"/>
          <a:lstStyle>
            <a:lvl1pPr algn="r">
              <a:defRPr sz="900">
                <a:solidFill>
                  <a:schemeClr val="accent3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dirty="0" smtClean="0"/>
              <a:t> </a:t>
            </a:r>
            <a:fld id="{6E8E4D27-8A00-4E44-8093-8E76B2885B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19100" y="6622175"/>
            <a:ext cx="6048840" cy="230832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r>
              <a:rPr lang="en-US" sz="900" noProof="0" dirty="0" smtClean="0">
                <a:solidFill>
                  <a:schemeClr val="accent3"/>
                </a:solidFill>
                <a:latin typeface="Avenir Book" charset="0"/>
                <a:ea typeface="Avenir Book" charset="0"/>
                <a:cs typeface="Avenir Book" charset="0"/>
              </a:rPr>
              <a:t>©2017 Stonegate Advisors LLC Proprietary </a:t>
            </a:r>
            <a:r>
              <a:rPr lang="en-US" sz="900" baseline="0" noProof="0" dirty="0" smtClean="0">
                <a:solidFill>
                  <a:schemeClr val="accent3"/>
                </a:solidFill>
                <a:latin typeface="Avenir Book" charset="0"/>
                <a:ea typeface="Avenir Book" charset="0"/>
                <a:cs typeface="Avenir Book" charset="0"/>
              </a:rPr>
              <a:t>&amp; Confidential</a:t>
            </a:r>
            <a:endParaRPr lang="en-US" sz="900" noProof="0" dirty="0">
              <a:solidFill>
                <a:schemeClr val="accent3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22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306" rtl="0" eaLnBrk="1" latinLnBrk="0" hangingPunct="1">
        <a:lnSpc>
          <a:spcPct val="90000"/>
        </a:lnSpc>
        <a:spcBef>
          <a:spcPct val="0"/>
        </a:spcBef>
        <a:buNone/>
        <a:defRPr lang="en-US" sz="20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1pPr>
    </p:titleStyle>
    <p:bodyStyle>
      <a:lvl1pPr marL="0" indent="0" algn="l" defTabSz="914306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800" b="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306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75000"/>
            </a:schemeClr>
          </a:solidFill>
          <a:latin typeface="+mj-lt"/>
          <a:ea typeface="+mn-ea"/>
          <a:cs typeface="+mn-cs"/>
        </a:defRPr>
      </a:lvl2pPr>
      <a:lvl3pPr marL="361950" indent="-361950" algn="l" defTabSz="914306" rtl="0" eaLnBrk="1" latinLnBrk="0" hangingPunct="1">
        <a:lnSpc>
          <a:spcPct val="90000"/>
        </a:lnSpc>
        <a:spcBef>
          <a:spcPct val="20000"/>
        </a:spcBef>
        <a:buClr>
          <a:schemeClr val="bg1">
            <a:lumMod val="50000"/>
          </a:schemeClr>
        </a:buClr>
        <a:buSzPct val="75000"/>
        <a:buFont typeface="Wingdings 2" panose="05020102010507070707" pitchFamily="18" charset="2"/>
        <a:buChar char=""/>
        <a:defRPr sz="1600" kern="1200">
          <a:solidFill>
            <a:schemeClr val="tx1">
              <a:lumMod val="75000"/>
            </a:schemeClr>
          </a:solidFill>
          <a:latin typeface="+mj-lt"/>
          <a:ea typeface="+mn-ea"/>
          <a:cs typeface="+mn-cs"/>
        </a:defRPr>
      </a:lvl3pPr>
      <a:lvl4pPr marL="715963" indent="-354013" algn="l" defTabSz="914306" rtl="0" eaLnBrk="1" latinLnBrk="0" hangingPunct="1">
        <a:lnSpc>
          <a:spcPct val="90000"/>
        </a:lnSpc>
        <a:spcBef>
          <a:spcPct val="20000"/>
        </a:spcBef>
        <a:buClr>
          <a:schemeClr val="bg1">
            <a:lumMod val="50000"/>
          </a:schemeClr>
        </a:buClr>
        <a:buSzPct val="80000"/>
        <a:buFont typeface="Wingdings" panose="05000000000000000000" pitchFamily="2" charset="2"/>
        <a:buChar char=""/>
        <a:defRPr sz="1600" kern="1200">
          <a:solidFill>
            <a:schemeClr val="tx1">
              <a:lumMod val="75000"/>
            </a:schemeClr>
          </a:solidFill>
          <a:latin typeface="+mj-lt"/>
          <a:ea typeface="+mn-ea"/>
          <a:cs typeface="+mn-cs"/>
        </a:defRPr>
      </a:lvl4pPr>
      <a:lvl5pPr marL="1077913" indent="-361950" algn="l" defTabSz="914306" rtl="0" eaLnBrk="1" latinLnBrk="0" hangingPunct="1">
        <a:lnSpc>
          <a:spcPct val="90000"/>
        </a:lnSpc>
        <a:spcBef>
          <a:spcPct val="20000"/>
        </a:spcBef>
        <a:buClr>
          <a:schemeClr val="bg1">
            <a:lumMod val="50000"/>
          </a:schemeClr>
        </a:buClr>
        <a:buSzPct val="75000"/>
        <a:buFont typeface="Wingdings 3" panose="05040102010807070707" pitchFamily="18" charset="2"/>
        <a:buChar char=""/>
        <a:defRPr sz="1600" kern="1200">
          <a:solidFill>
            <a:schemeClr val="tx1">
              <a:lumMod val="75000"/>
            </a:schemeClr>
          </a:solidFill>
          <a:latin typeface="+mj-lt"/>
          <a:ea typeface="+mn-ea"/>
          <a:cs typeface="+mn-cs"/>
        </a:defRPr>
      </a:lvl5pPr>
      <a:lvl6pPr marL="2514342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5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8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1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9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9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5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496" userDrawn="1">
          <p15:clr>
            <a:srgbClr val="F26B43"/>
          </p15:clr>
        </p15:guide>
        <p15:guide id="3" pos="264" userDrawn="1">
          <p15:clr>
            <a:srgbClr val="F26B43"/>
          </p15:clr>
        </p15:guide>
        <p15:guide id="4" orient="horz" pos="42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tiff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4" Type="http://schemas.openxmlformats.org/officeDocument/2006/relationships/image" Target="../media/image12.tiff"/><Relationship Id="rId5" Type="http://schemas.openxmlformats.org/officeDocument/2006/relationships/image" Target="../media/image13.tiff"/><Relationship Id="rId6" Type="http://schemas.openxmlformats.org/officeDocument/2006/relationships/image" Target="../media/image14.tiff"/><Relationship Id="rId7" Type="http://schemas.openxmlformats.org/officeDocument/2006/relationships/image" Target="../media/image15.tiff"/><Relationship Id="rId8" Type="http://schemas.openxmlformats.org/officeDocument/2006/relationships/image" Target="../media/image16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87"/>
          <a:stretch/>
        </p:blipFill>
        <p:spPr>
          <a:xfrm>
            <a:off x="-5149" y="511"/>
            <a:ext cx="9144000" cy="5283968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spect="1"/>
          </p:cNvSpPr>
          <p:nvPr/>
        </p:nvSpPr>
        <p:spPr>
          <a:xfrm>
            <a:off x="29311" y="1454333"/>
            <a:ext cx="9144000" cy="1508105"/>
          </a:xfrm>
          <a:prstGeom prst="rect">
            <a:avLst/>
          </a:prstGeom>
          <a:noFill/>
        </p:spPr>
        <p:txBody>
          <a:bodyPr wrap="square" lIns="0" tIns="137160" rIns="0" bIns="137160" rtlCol="0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venir Book" charset="0"/>
                <a:cs typeface="Avenir Book" charset="0"/>
              </a:rPr>
              <a:t>S T A M P™</a:t>
            </a:r>
          </a:p>
          <a:p>
            <a:pPr algn="ctr"/>
            <a:r>
              <a:rPr lang="en-US" sz="40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venir Book" charset="0"/>
                <a:cs typeface="Avenir Book" charset="0"/>
              </a:rPr>
              <a:t>ST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venir Book" charset="0"/>
                <a:cs typeface="Avenir Book" charset="0"/>
              </a:rPr>
              <a:t>rategic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venir Book" charset="0"/>
                <a:cs typeface="Avenir Book" charset="0"/>
              </a:rPr>
              <a:t> </a:t>
            </a:r>
            <a:r>
              <a:rPr lang="en-US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venir Book" charset="0"/>
                <a:cs typeface="Avenir Book" charset="0"/>
              </a:rPr>
              <a:t>A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venir Book" charset="0"/>
                <a:cs typeface="Avenir Book" charset="0"/>
              </a:rPr>
              <a:t>ccount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venir Book" charset="0"/>
                <a:cs typeface="Avenir Book" charset="0"/>
              </a:rPr>
              <a:t> </a:t>
            </a:r>
            <a:r>
              <a:rPr lang="en-US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venir Book" charset="0"/>
                <a:cs typeface="Avenir Book" charset="0"/>
              </a:rPr>
              <a:t>M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venir Book" charset="0"/>
                <a:cs typeface="Avenir Book" charset="0"/>
              </a:rPr>
              <a:t>anagement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venir Book" charset="0"/>
                <a:cs typeface="Avenir Book" charset="0"/>
              </a:rPr>
              <a:t> </a:t>
            </a:r>
            <a:r>
              <a:rPr lang="en-US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venir Book" charset="0"/>
                <a:cs typeface="Avenir Book" charset="0"/>
              </a:rPr>
              <a:t>P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venir Book" charset="0"/>
                <a:cs typeface="Avenir Book" charset="0"/>
              </a:rPr>
              <a:t>latform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Avenir Book" charset="0"/>
              <a:cs typeface="Avenir Book" charset="0"/>
            </a:endParaRPr>
          </a:p>
        </p:txBody>
      </p:sp>
      <p:cxnSp>
        <p:nvCxnSpPr>
          <p:cNvPr id="12" name="Straight Connector 11"/>
          <p:cNvCxnSpPr>
            <a:cxnSpLocks noChangeAspect="1"/>
          </p:cNvCxnSpPr>
          <p:nvPr/>
        </p:nvCxnSpPr>
        <p:spPr>
          <a:xfrm>
            <a:off x="-5149" y="5296591"/>
            <a:ext cx="914400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6E8E4D27-8A00-4E44-8093-8E76B2885BC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5149" y="3708079"/>
            <a:ext cx="9144000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Overview</a:t>
            </a:r>
          </a:p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Updated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May,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2017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90" y="5610560"/>
            <a:ext cx="3649807" cy="91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6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Benefits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6E8E4D27-8A00-4E44-8093-8E76B2885BC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3410" y="836640"/>
            <a:ext cx="85691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941100"/>
                </a:solidFill>
              </a:rPr>
              <a:t>STAMP should be used by EVERY vendor or supplier with business customers.  Here are the Top 5 reasons why.</a:t>
            </a:r>
            <a:endParaRPr lang="en-US" i="1" dirty="0">
              <a:solidFill>
                <a:srgbClr val="941100"/>
              </a:solidFill>
            </a:endParaRPr>
          </a:p>
          <a:p>
            <a:r>
              <a:rPr lang="en-US" i="1" dirty="0">
                <a:solidFill>
                  <a:srgbClr val="941100"/>
                </a:solidFill>
              </a:rPr>
              <a:t> 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12353" y="1585732"/>
            <a:ext cx="4427537" cy="4844333"/>
          </a:xfrm>
          <a:prstGeom prst="rect">
            <a:avLst/>
          </a:prstGeom>
          <a:solidFill>
            <a:srgbClr val="2B5E8B">
              <a:lumMod val="75000"/>
            </a:srgbClr>
          </a:solidFill>
          <a:ln w="3175">
            <a:noFill/>
          </a:ln>
          <a:effectLst/>
        </p:spPr>
        <p:txBody>
          <a:bodyPr vert="horz" lIns="91440" tIns="91440" rIns="91440" bIns="91440" rtlCol="0" anchor="t">
            <a:noAutofit/>
          </a:bodyPr>
          <a:lstStyle>
            <a:lvl1pPr indent="0">
              <a:lnSpc>
                <a:spcPct val="85000"/>
              </a:lnSpc>
              <a:spcBef>
                <a:spcPts val="1200"/>
              </a:spcBef>
              <a:buFont typeface="Arial" pitchFamily="34" charset="0"/>
              <a:buNone/>
              <a:defRPr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indent="0">
              <a:spcBef>
                <a:spcPts val="400"/>
              </a:spcBef>
              <a:spcAft>
                <a:spcPts val="400"/>
              </a:spcAft>
              <a:buFont typeface="Courier New" pitchFamily="49" charset="0"/>
              <a:buNone/>
              <a:defRPr sz="2000" b="1">
                <a:latin typeface="Arial" pitchFamily="34" charset="0"/>
                <a:cs typeface="Arial" pitchFamily="34" charset="0"/>
              </a:defRPr>
            </a:lvl2pPr>
            <a:lvl3pPr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 3" pitchFamily="18" charset="2"/>
              <a:buNone/>
              <a:defRPr b="1">
                <a:latin typeface="+mj-lt"/>
              </a:defRPr>
            </a:lvl3pPr>
            <a:lvl4pPr indent="0">
              <a:spcBef>
                <a:spcPts val="400"/>
              </a:spcBef>
              <a:buClr>
                <a:schemeClr val="accent2"/>
              </a:buClr>
              <a:buFont typeface="Arial" pitchFamily="34" charset="0"/>
              <a:buNone/>
              <a:defRPr sz="1600" b="1">
                <a:latin typeface="+mj-lt"/>
              </a:defRPr>
            </a:lvl4pPr>
            <a:lvl5pPr indent="0">
              <a:spcBef>
                <a:spcPts val="400"/>
              </a:spcBef>
              <a:buClr>
                <a:schemeClr val="accent5"/>
              </a:buClr>
              <a:buSzPct val="90000"/>
              <a:buFont typeface="Arial Narrow" pitchFamily="34" charset="0"/>
              <a:buNone/>
              <a:defRPr sz="1600" b="1">
                <a:latin typeface="+mj-lt"/>
              </a:defRPr>
            </a:lvl5pPr>
            <a:lvl6pPr indent="0">
              <a:spcBef>
                <a:spcPct val="20000"/>
              </a:spcBef>
              <a:buFont typeface="Courier New" pitchFamily="49" charset="0"/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7pPr>
            <a:lvl8pPr indent="0">
              <a:spcBef>
                <a:spcPct val="20000"/>
              </a:spcBef>
              <a:buFont typeface="Courier New" pitchFamily="49" charset="0"/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STAMP Top 5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" y="1956122"/>
            <a:ext cx="9143999" cy="4317637"/>
          </a:xfrm>
          <a:prstGeom prst="rect">
            <a:avLst/>
          </a:prstGeom>
          <a:solidFill>
            <a:schemeClr val="bg1">
              <a:lumMod val="95000"/>
              <a:alpha val="97000"/>
            </a:schemeClr>
          </a:solidFill>
          <a:ln w="3175">
            <a:solidFill>
              <a:schemeClr val="tx2">
                <a:lumMod val="75000"/>
              </a:schemeClr>
            </a:solidFill>
          </a:ln>
          <a:effectLst/>
        </p:spPr>
        <p:txBody>
          <a:bodyPr vert="horz" lIns="91440" tIns="45720" rIns="432000" bIns="45720" rtlCol="0" anchor="ctr">
            <a:noAutofit/>
          </a:bodyPr>
          <a:lstStyle>
            <a:lvl1pPr indent="0">
              <a:lnSpc>
                <a:spcPct val="85000"/>
              </a:lnSpc>
              <a:spcBef>
                <a:spcPts val="1200"/>
              </a:spcBef>
              <a:buFont typeface="Arial" pitchFamily="34" charset="0"/>
              <a:buNone/>
              <a:defRPr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indent="0">
              <a:spcBef>
                <a:spcPts val="400"/>
              </a:spcBef>
              <a:spcAft>
                <a:spcPts val="400"/>
              </a:spcAft>
              <a:buFont typeface="Courier New" pitchFamily="49" charset="0"/>
              <a:buNone/>
              <a:defRPr sz="2000" b="1">
                <a:latin typeface="Arial" pitchFamily="34" charset="0"/>
                <a:cs typeface="Arial" pitchFamily="34" charset="0"/>
              </a:defRPr>
            </a:lvl2pPr>
            <a:lvl3pPr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 3" pitchFamily="18" charset="2"/>
              <a:buNone/>
              <a:defRPr b="1">
                <a:latin typeface="+mj-lt"/>
              </a:defRPr>
            </a:lvl3pPr>
            <a:lvl4pPr indent="0">
              <a:spcBef>
                <a:spcPts val="400"/>
              </a:spcBef>
              <a:buClr>
                <a:schemeClr val="accent2"/>
              </a:buClr>
              <a:buFont typeface="Arial" pitchFamily="34" charset="0"/>
              <a:buNone/>
              <a:defRPr sz="1600" b="1">
                <a:latin typeface="+mj-lt"/>
              </a:defRPr>
            </a:lvl4pPr>
            <a:lvl5pPr indent="0">
              <a:spcBef>
                <a:spcPts val="400"/>
              </a:spcBef>
              <a:buClr>
                <a:schemeClr val="accent5"/>
              </a:buClr>
              <a:buSzPct val="90000"/>
              <a:buFont typeface="Arial Narrow" pitchFamily="34" charset="0"/>
              <a:buNone/>
              <a:defRPr sz="1600" b="1">
                <a:latin typeface="+mj-lt"/>
              </a:defRPr>
            </a:lvl5pPr>
            <a:lvl6pPr indent="0">
              <a:spcBef>
                <a:spcPct val="20000"/>
              </a:spcBef>
              <a:buFont typeface="Courier New" pitchFamily="49" charset="0"/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7pPr>
            <a:lvl8pPr indent="0">
              <a:spcBef>
                <a:spcPct val="20000"/>
              </a:spcBef>
              <a:buFont typeface="Courier New" pitchFamily="49" charset="0"/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339" y="2059899"/>
            <a:ext cx="87532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lvl="1" indent="-219075">
              <a:spcAft>
                <a:spcPts val="1200"/>
              </a:spcAft>
              <a:buFont typeface="+mj-lt"/>
              <a:buAutoNum type="arabicPeriod"/>
            </a:pPr>
            <a:r>
              <a:rPr lang="en-US" sz="1400" b="1" u="sng" dirty="0"/>
              <a:t>Don’t wait until renewal time to find out you haven’t been meeting the needs of your customers.</a:t>
            </a:r>
            <a:r>
              <a:rPr lang="en-US" sz="1400" b="1" dirty="0"/>
              <a:t>  </a:t>
            </a:r>
            <a:r>
              <a:rPr lang="en-US" sz="1400" dirty="0"/>
              <a:t>Let STAMP systematically obtain unbiased feedback from your business customers, provide real time dashboards on how you are performing, and alert you when there is an issue.</a:t>
            </a:r>
          </a:p>
          <a:p>
            <a:pPr marL="230188" lvl="1" indent="-219075">
              <a:spcAft>
                <a:spcPts val="1200"/>
              </a:spcAft>
              <a:buFont typeface="+mj-lt"/>
              <a:buAutoNum type="arabicPeriod"/>
            </a:pPr>
            <a:r>
              <a:rPr lang="en-US" sz="1400" b="1" u="sng" dirty="0"/>
              <a:t>Differentiate yourself in the marketplace.</a:t>
            </a:r>
            <a:r>
              <a:rPr lang="en-US" sz="1400" b="1" dirty="0"/>
              <a:t> </a:t>
            </a:r>
            <a:r>
              <a:rPr lang="en-US" sz="1400" dirty="0"/>
              <a:t>Demonstrate to clients your commitment to meeting their unique needs by sharing their scorecards and developing customized action plans to continually improve your relationship.  Also use STAMP to help pitch a new account by showing your prospect clients how well their current supplier is performing, illuminating opportunities for you to do a better job than the current incumbent.</a:t>
            </a:r>
          </a:p>
          <a:p>
            <a:pPr marL="230188" lvl="1" indent="-219075">
              <a:spcAft>
                <a:spcPts val="1200"/>
              </a:spcAft>
              <a:buFont typeface="+mj-lt"/>
              <a:buAutoNum type="arabicPeriod"/>
            </a:pPr>
            <a:r>
              <a:rPr lang="en-US" sz="1400" b="1" u="sng" dirty="0"/>
              <a:t>Boost satisfaction across your entire book of business.</a:t>
            </a:r>
            <a:r>
              <a:rPr lang="en-US" sz="1400" b="1" dirty="0"/>
              <a:t>  </a:t>
            </a:r>
            <a:r>
              <a:rPr lang="en-US" sz="1400" dirty="0"/>
              <a:t>STAMP uses its advanced analytics engine to assess all your data to identify and prioritize the 3-4 actions you need to take to improve satisfaction across your entire book of business.  </a:t>
            </a:r>
          </a:p>
          <a:p>
            <a:pPr marL="230188" lvl="1" indent="-219075">
              <a:spcAft>
                <a:spcPts val="1200"/>
              </a:spcAft>
              <a:buFont typeface="+mj-lt"/>
              <a:buAutoNum type="arabicPeriod"/>
            </a:pPr>
            <a:r>
              <a:rPr lang="en-US" sz="1400" b="1" u="sng" dirty="0"/>
              <a:t>Significantly improve account management.</a:t>
            </a:r>
            <a:r>
              <a:rPr lang="en-US" sz="1400" b="1" dirty="0"/>
              <a:t>  </a:t>
            </a:r>
            <a:r>
              <a:rPr lang="en-US" sz="1400" dirty="0"/>
              <a:t>By providing a dashboard for each sales or account manager, STAMP helps to ensure that you have the right individuals assigned to each account.  STAMP is also a critical input to performance management and helps you identify specific areas for training and skills improvement.  </a:t>
            </a:r>
          </a:p>
          <a:p>
            <a:pPr marL="230188" lvl="1" indent="-219075">
              <a:spcAft>
                <a:spcPts val="1200"/>
              </a:spcAft>
              <a:buFont typeface="+mj-lt"/>
              <a:buAutoNum type="arabicPeriod"/>
            </a:pPr>
            <a:r>
              <a:rPr lang="en-US" sz="1400" b="1" u="sng" dirty="0"/>
              <a:t>Benchmark yourself against your peers and track progress over time.</a:t>
            </a:r>
            <a:r>
              <a:rPr lang="en-US" sz="1400" b="1" dirty="0"/>
              <a:t>  </a:t>
            </a:r>
            <a:r>
              <a:rPr lang="en-US" sz="1400" dirty="0"/>
              <a:t>STAMP is a learning tool and enables you to not only track your performance over time, but also benchmark yourself against your industry peers and competitors.</a:t>
            </a:r>
          </a:p>
          <a:p>
            <a:pPr marL="230188" indent="-219075">
              <a:spcAft>
                <a:spcPts val="1200"/>
              </a:spcAft>
              <a:buFont typeface="+mj-lt"/>
              <a:buAutoNum type="arabicPeriod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9563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979307"/>
              </p:ext>
            </p:extLst>
          </p:nvPr>
        </p:nvGraphicFramePr>
        <p:xfrm>
          <a:off x="107380" y="1014706"/>
          <a:ext cx="8728095" cy="5247201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080150"/>
                <a:gridCol w="1529589"/>
                <a:gridCol w="1529589"/>
                <a:gridCol w="1529589"/>
                <a:gridCol w="1529589"/>
                <a:gridCol w="1529589"/>
              </a:tblGrid>
              <a:tr h="531811">
                <a:tc>
                  <a:txBody>
                    <a:bodyPr/>
                    <a:lstStyle/>
                    <a:p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/>
                        <a:t>STANDARD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/>
                        <a:t>ENTERPRISE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1811"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 smtClean="0"/>
                        <a:t>BRONZE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 smtClean="0"/>
                        <a:t>SILVER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 smtClean="0"/>
                        <a:t>GOLD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 smtClean="0"/>
                        <a:t>BASIC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 smtClean="0"/>
                        <a:t>ADVANCED</a:t>
                      </a:r>
                    </a:p>
                  </a:txBody>
                  <a:tcPr anchor="ctr"/>
                </a:tc>
              </a:tr>
              <a:tr h="5318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Completed STAMPs</a:t>
                      </a:r>
                      <a:endParaRPr lang="en-US" sz="1200" b="1" dirty="0">
                        <a:solidFill>
                          <a:srgbClr val="00549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sz="1200" dirty="0" smtClean="0"/>
                        <a:t>50</a:t>
                      </a:r>
                      <a:r>
                        <a:rPr lang="en-US" sz="1200" baseline="0" dirty="0" smtClean="0"/>
                        <a:t> STAMPs/Year</a:t>
                      </a:r>
                      <a:endParaRPr lang="en-US" sz="1200" b="1" dirty="0">
                        <a:solidFill>
                          <a:srgbClr val="00549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sz="1200" dirty="0" smtClean="0"/>
                        <a:t>100</a:t>
                      </a:r>
                      <a:r>
                        <a:rPr lang="en-US" sz="1200" baseline="0" dirty="0" smtClean="0"/>
                        <a:t> STAMPs/Year</a:t>
                      </a:r>
                      <a:endParaRPr lang="en-US" sz="1200" b="1" dirty="0">
                        <a:solidFill>
                          <a:srgbClr val="00549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sz="1200" dirty="0" smtClean="0"/>
                        <a:t>250 STAMPs/Year</a:t>
                      </a:r>
                      <a:endParaRPr lang="en-US" sz="1200" b="1" dirty="0">
                        <a:solidFill>
                          <a:srgbClr val="005493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sz="1200" dirty="0" smtClean="0"/>
                        <a:t>500 STAMPs/Year</a:t>
                      </a:r>
                      <a:endParaRPr lang="en-US" sz="1200" b="1" dirty="0" smtClean="0">
                        <a:solidFill>
                          <a:srgbClr val="005493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sz="1200" baseline="0" dirty="0" smtClean="0"/>
                        <a:t>Unlimited STAMPs</a:t>
                      </a:r>
                      <a:endParaRPr lang="en-US" sz="1200" b="1" dirty="0">
                        <a:solidFill>
                          <a:srgbClr val="005493"/>
                        </a:solidFill>
                      </a:endParaRPr>
                    </a:p>
                  </a:txBody>
                  <a:tcPr anchor="ctr"/>
                </a:tc>
              </a:tr>
              <a:tr h="5318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# Users</a:t>
                      </a:r>
                      <a:endParaRPr lang="en-US" sz="1200" b="1" dirty="0">
                        <a:solidFill>
                          <a:srgbClr val="00549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Up to 5 Users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Up to 20 Users</a:t>
                      </a:r>
                      <a:endParaRPr lang="en-US" sz="1200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UNLIMITED</a:t>
                      </a:r>
                      <a:endParaRPr lang="en-US" sz="12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UNLIMITED</a:t>
                      </a:r>
                      <a:endParaRPr lang="en-US" sz="1200" dirty="0"/>
                    </a:p>
                  </a:txBody>
                  <a:tcPr anchor="ctr"/>
                </a:tc>
              </a:tr>
              <a:tr h="5318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Annual License*</a:t>
                      </a:r>
                      <a:endParaRPr lang="en-US" sz="1200" b="1" dirty="0">
                        <a:solidFill>
                          <a:srgbClr val="00549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$7,500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$28,000</a:t>
                      </a:r>
                      <a:endParaRPr lang="en-US" sz="1200" b="1" dirty="0">
                        <a:solidFill>
                          <a:srgbClr val="1D4D8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$72,000</a:t>
                      </a:r>
                      <a:endParaRPr lang="en-US" sz="1200" b="1" dirty="0">
                        <a:solidFill>
                          <a:srgbClr val="1D4D8D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$102,000</a:t>
                      </a:r>
                      <a:endParaRPr lang="en-US" sz="1200" b="1" dirty="0">
                        <a:solidFill>
                          <a:srgbClr val="1D4D8D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$246,000</a:t>
                      </a:r>
                      <a:endParaRPr lang="en-US" sz="1200" b="1" dirty="0">
                        <a:solidFill>
                          <a:srgbClr val="1D4D8D"/>
                        </a:solidFill>
                      </a:endParaRPr>
                    </a:p>
                  </a:txBody>
                  <a:tcPr anchor="ctr"/>
                </a:tc>
              </a:tr>
              <a:tr h="5318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Each Add’l User</a:t>
                      </a:r>
                      <a:endParaRPr lang="en-US" sz="1200" b="1" dirty="0">
                        <a:solidFill>
                          <a:srgbClr val="00549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All Access: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$100/</a:t>
                      </a:r>
                      <a:r>
                        <a:rPr lang="en-US" sz="1200" dirty="0" err="1" smtClean="0"/>
                        <a:t>mo</a:t>
                      </a:r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View</a:t>
                      </a:r>
                      <a:r>
                        <a:rPr lang="en-US" sz="1200" baseline="0" dirty="0" smtClean="0"/>
                        <a:t> Only: $25/</a:t>
                      </a:r>
                      <a:r>
                        <a:rPr lang="en-US" sz="1200" baseline="0" dirty="0" err="1" smtClean="0"/>
                        <a:t>mo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All Access: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$100/</a:t>
                      </a:r>
                      <a:r>
                        <a:rPr lang="en-US" sz="1200" dirty="0" err="1" smtClean="0"/>
                        <a:t>mo</a:t>
                      </a:r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View</a:t>
                      </a:r>
                      <a:r>
                        <a:rPr lang="en-US" sz="1200" baseline="0" dirty="0" smtClean="0"/>
                        <a:t> Only: $25/</a:t>
                      </a:r>
                      <a:r>
                        <a:rPr lang="en-US" sz="1200" baseline="0" dirty="0" err="1" smtClean="0"/>
                        <a:t>mo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All Access: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$100/</a:t>
                      </a:r>
                      <a:r>
                        <a:rPr lang="en-US" sz="1200" dirty="0" err="1" smtClean="0"/>
                        <a:t>mo</a:t>
                      </a:r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View</a:t>
                      </a:r>
                      <a:r>
                        <a:rPr lang="en-US" sz="1200" baseline="0" dirty="0" smtClean="0"/>
                        <a:t> Only: $25/</a:t>
                      </a:r>
                      <a:r>
                        <a:rPr lang="en-US" sz="1200" baseline="0" dirty="0" err="1" smtClean="0"/>
                        <a:t>mo</a:t>
                      </a:r>
                      <a:endParaRPr lang="en-US" sz="1200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UNLIMITED</a:t>
                      </a:r>
                      <a:endParaRPr lang="en-US" sz="12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UNLIMITED</a:t>
                      </a:r>
                      <a:endParaRPr lang="en-US" sz="1200" dirty="0"/>
                    </a:p>
                  </a:txBody>
                  <a:tcPr anchor="ctr"/>
                </a:tc>
              </a:tr>
              <a:tr h="5318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Advanced</a:t>
                      </a:r>
                      <a:r>
                        <a:rPr lang="en-US" sz="1200" baseline="0" dirty="0" smtClean="0"/>
                        <a:t> Reporting</a:t>
                      </a:r>
                      <a:endParaRPr lang="en-US" sz="1200" b="1" dirty="0">
                        <a:solidFill>
                          <a:srgbClr val="00549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$300/month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$250/month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$200/month</a:t>
                      </a:r>
                      <a:endParaRPr lang="en-US" sz="1200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INCLUDED</a:t>
                      </a:r>
                      <a:endParaRPr lang="en-US" sz="12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INCLUDED</a:t>
                      </a:r>
                      <a:endParaRPr lang="en-US" sz="1200" dirty="0"/>
                    </a:p>
                  </a:txBody>
                  <a:tcPr anchor="ctr"/>
                </a:tc>
              </a:tr>
              <a:tr h="5318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Advanced</a:t>
                      </a:r>
                      <a:r>
                        <a:rPr lang="en-US" sz="1200" baseline="0" dirty="0" smtClean="0"/>
                        <a:t> Analytics</a:t>
                      </a:r>
                      <a:endParaRPr lang="en-US" sz="1200" b="1" dirty="0">
                        <a:solidFill>
                          <a:srgbClr val="00549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Not</a:t>
                      </a:r>
                      <a:r>
                        <a:rPr lang="en-US" sz="1200" baseline="0" dirty="0" smtClean="0"/>
                        <a:t> Available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$750/month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$1,500/month</a:t>
                      </a:r>
                      <a:endParaRPr lang="en-US" sz="1200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Request</a:t>
                      </a:r>
                      <a:r>
                        <a:rPr lang="en-US" sz="1200" baseline="0" dirty="0" smtClean="0"/>
                        <a:t> Price</a:t>
                      </a:r>
                      <a:endParaRPr lang="en-US" sz="12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Request Price</a:t>
                      </a:r>
                      <a:endParaRPr lang="en-US" sz="1200" dirty="0"/>
                    </a:p>
                  </a:txBody>
                  <a:tcPr anchor="ctr"/>
                </a:tc>
              </a:tr>
              <a:tr h="99271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Additional STAMPs</a:t>
                      </a:r>
                    </a:p>
                    <a:p>
                      <a:pPr algn="ctr"/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(Per Block</a:t>
                      </a:r>
                      <a:r>
                        <a:rPr lang="en-US" sz="800" b="0" baseline="0" dirty="0" smtClean="0">
                          <a:solidFill>
                            <a:schemeClr val="tx1"/>
                          </a:solidFill>
                        </a:rPr>
                        <a:t> of completes)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460375" lvl="1" indent="-173038" algn="l">
                        <a:spcBef>
                          <a:spcPts val="0"/>
                        </a:spcBef>
                        <a:buFont typeface="Arial" charset="0"/>
                        <a:buChar char="•"/>
                        <a:tabLst>
                          <a:tab pos="1476375" algn="l"/>
                        </a:tabLst>
                      </a:pPr>
                      <a:r>
                        <a:rPr lang="en-US" sz="1000" dirty="0" smtClean="0"/>
                        <a:t>100 STAMPs:     	$7,500 </a:t>
                      </a:r>
                      <a:r>
                        <a:rPr lang="en-US" sz="800" dirty="0" smtClean="0"/>
                        <a:t>( $75/</a:t>
                      </a:r>
                      <a:r>
                        <a:rPr lang="en-US" sz="800" baseline="0" dirty="0" smtClean="0"/>
                        <a:t>STAMP)</a:t>
                      </a:r>
                    </a:p>
                    <a:p>
                      <a:pPr marL="460375" lvl="1" indent="-173038" algn="l">
                        <a:spcBef>
                          <a:spcPts val="0"/>
                        </a:spcBef>
                        <a:buFont typeface="Arial" charset="0"/>
                        <a:buChar char="•"/>
                        <a:tabLst>
                          <a:tab pos="1476375" algn="l"/>
                        </a:tabLst>
                      </a:pPr>
                      <a:r>
                        <a:rPr lang="en-US" sz="1000" dirty="0" smtClean="0"/>
                        <a:t>250</a:t>
                      </a:r>
                      <a:r>
                        <a:rPr lang="en-US" sz="1000" baseline="0" dirty="0" smtClean="0"/>
                        <a:t> STAMPs:     	$17,500 </a:t>
                      </a:r>
                      <a:r>
                        <a:rPr lang="en-US" sz="800" dirty="0" smtClean="0"/>
                        <a:t>($70/</a:t>
                      </a:r>
                      <a:r>
                        <a:rPr lang="en-US" sz="800" baseline="0" dirty="0" smtClean="0"/>
                        <a:t>STAMP)</a:t>
                      </a:r>
                    </a:p>
                    <a:p>
                      <a:pPr marL="460375" lvl="1" indent="-173038" algn="l">
                        <a:spcBef>
                          <a:spcPts val="0"/>
                        </a:spcBef>
                        <a:buFont typeface="Arial" charset="0"/>
                        <a:buChar char="•"/>
                        <a:tabLst>
                          <a:tab pos="1476375" algn="l"/>
                        </a:tabLst>
                      </a:pPr>
                      <a:r>
                        <a:rPr lang="en-US" sz="1000" baseline="0" dirty="0" smtClean="0"/>
                        <a:t>500 STAMPs:     	$32,500 </a:t>
                      </a:r>
                      <a:r>
                        <a:rPr lang="en-US" sz="1000" dirty="0" smtClean="0"/>
                        <a:t>(</a:t>
                      </a:r>
                      <a:r>
                        <a:rPr lang="en-US" sz="800" dirty="0" smtClean="0"/>
                        <a:t>$65/</a:t>
                      </a:r>
                      <a:r>
                        <a:rPr lang="en-US" sz="800" baseline="0" dirty="0" smtClean="0"/>
                        <a:t>STAMP)</a:t>
                      </a:r>
                    </a:p>
                    <a:p>
                      <a:pPr marL="460375" lvl="1" indent="-173038" algn="l">
                        <a:spcBef>
                          <a:spcPts val="0"/>
                        </a:spcBef>
                        <a:buFont typeface="Arial" charset="0"/>
                        <a:buChar char="•"/>
                        <a:tabLst>
                          <a:tab pos="1476375" algn="l"/>
                        </a:tabLst>
                      </a:pPr>
                      <a:r>
                        <a:rPr lang="en-US" sz="1000" baseline="0" dirty="0" smtClean="0"/>
                        <a:t>1,000</a:t>
                      </a:r>
                      <a:r>
                        <a:rPr lang="en-US" sz="1000" dirty="0" smtClean="0"/>
                        <a:t> STAMPs:  	$45,000 </a:t>
                      </a:r>
                      <a:r>
                        <a:rPr lang="en-US" sz="800" dirty="0" smtClean="0"/>
                        <a:t>( $45/</a:t>
                      </a:r>
                      <a:r>
                        <a:rPr lang="en-US" sz="800" baseline="0" dirty="0" smtClean="0"/>
                        <a:t>STAMP)</a:t>
                      </a:r>
                    </a:p>
                    <a:p>
                      <a:pPr marL="460375" marR="0" lvl="1" indent="-173038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>
                          <a:tab pos="1476375" algn="l"/>
                        </a:tabLst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&gt; 1,000 STAMPs: 	Request Price</a:t>
                      </a:r>
                      <a:endParaRPr kumimoji="0" lang="en-US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519113" marR="0" lvl="0" indent="-13970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>
                          <a:tab pos="1535113" algn="l"/>
                        </a:tabLst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 STAMPs:    	$5,500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($55/STAMP)</a:t>
                      </a:r>
                    </a:p>
                    <a:p>
                      <a:pPr marL="519113" marR="0" lvl="0" indent="-13970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>
                          <a:tab pos="1535113" algn="l"/>
                        </a:tabLst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250 STAMPs:    	$12,500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($50/STAMP)</a:t>
                      </a:r>
                    </a:p>
                    <a:p>
                      <a:pPr marL="519113" marR="0" lvl="0" indent="-13970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>
                          <a:tab pos="1535113" algn="l"/>
                        </a:tabLst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500 STAMPs:   	$22,500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($45/STAMP)</a:t>
                      </a:r>
                    </a:p>
                    <a:p>
                      <a:pPr marL="519113" marR="0" lvl="0" indent="-13970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>
                          <a:tab pos="1535113" algn="l"/>
                        </a:tabLst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1,000 STAMPs: 	$35,000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($35/STAMP)</a:t>
                      </a:r>
                    </a:p>
                    <a:p>
                      <a:pPr marL="519113" marR="0" lvl="0" indent="-13970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>
                          <a:tab pos="1535113" algn="l"/>
                        </a:tabLst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&gt; 1,000 STAMPs: 	Request Price</a:t>
                      </a:r>
                      <a:endParaRPr kumimoji="0" lang="en-US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Unlimited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STAMP Pricing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6E8E4D27-8A00-4E44-8093-8E76B2885BC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10800000" flipV="1">
            <a:off x="0" y="6282527"/>
            <a:ext cx="72704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 smtClean="0"/>
              <a:t>* Does not include annual maintenance fee which averages $2,500 per year and includes 10 </a:t>
            </a:r>
            <a:r>
              <a:rPr lang="en-US" sz="1100" i="1" smtClean="0"/>
              <a:t>support hours.</a:t>
            </a:r>
            <a:endParaRPr lang="en-US" sz="1100" b="1" i="1" dirty="0">
              <a:solidFill>
                <a:srgbClr val="0054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11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657472" y="2039919"/>
            <a:ext cx="5752857" cy="4154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144" rIns="914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tx2"/>
              </a:buClr>
              <a:buSzPct val="89000"/>
            </a:pPr>
            <a:r>
              <a:rPr lang="en-US" sz="2400" b="1" dirty="0" smtClean="0">
                <a:solidFill>
                  <a:srgbClr val="000000"/>
                </a:solidFill>
              </a:rPr>
              <a:t>Contact Information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35672" y="2515651"/>
            <a:ext cx="5596457" cy="26622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144" rIns="9144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b="1" dirty="0" smtClean="0"/>
              <a:t>Marc E Pierce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b="1" dirty="0" smtClean="0"/>
              <a:t>CEO / Founder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b="1" dirty="0" smtClean="0"/>
              <a:t>Mobile:  847-612-7995</a:t>
            </a:r>
          </a:p>
          <a:p>
            <a:pPr algn="ctr"/>
            <a:r>
              <a:rPr lang="en-US" b="1" dirty="0" err="1" smtClean="0"/>
              <a:t>mpierce@stonegateadvisors.com</a:t>
            </a:r>
            <a:endParaRPr lang="en-US" b="1" dirty="0" smtClean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b="1" dirty="0" smtClean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b="1" dirty="0" smtClean="0"/>
              <a:t>Stonegate Advisors, LLC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b="1" dirty="0" smtClean="0"/>
              <a:t>5 Currents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b="1" dirty="0" smtClean="0"/>
              <a:t>Newport Coast, CA 92657</a:t>
            </a:r>
            <a:endParaRPr lang="en-US" b="1" dirty="0" smtClean="0"/>
          </a:p>
          <a:p>
            <a:pPr algn="ctr">
              <a:spcBef>
                <a:spcPts val="600"/>
              </a:spcBef>
            </a:pPr>
            <a:r>
              <a:rPr lang="en-US" b="1" dirty="0" smtClean="0"/>
              <a:t>Office </a:t>
            </a:r>
            <a:r>
              <a:rPr lang="en-US" b="1" dirty="0"/>
              <a:t>Phone:  </a:t>
            </a:r>
            <a:r>
              <a:rPr lang="en-US" b="1" dirty="0" smtClean="0"/>
              <a:t>(</a:t>
            </a:r>
            <a:r>
              <a:rPr lang="en-US" b="1" dirty="0" smtClean="0"/>
              <a:t>312</a:t>
            </a:r>
            <a:r>
              <a:rPr lang="en-US" b="1" dirty="0" smtClean="0"/>
              <a:t>) 981-2102</a:t>
            </a:r>
            <a:endParaRPr lang="en-US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6E8E4D27-8A00-4E44-8093-8E76B2885BC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43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The Context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6E8E4D27-8A00-4E44-8093-8E76B2885BC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3410" y="836640"/>
            <a:ext cx="85691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941100"/>
                </a:solidFill>
              </a:rPr>
              <a:t>Stonegate provides data solutions, licensed software products, and market intelligence to help our clients better understand and engage their customers, </a:t>
            </a:r>
            <a:r>
              <a:rPr lang="en-US" b="1" i="1" dirty="0" smtClean="0">
                <a:solidFill>
                  <a:srgbClr val="941100"/>
                </a:solidFill>
              </a:rPr>
              <a:t>fueling </a:t>
            </a:r>
            <a:r>
              <a:rPr lang="en-US" b="1" i="1" dirty="0">
                <a:solidFill>
                  <a:srgbClr val="941100"/>
                </a:solidFill>
              </a:rPr>
              <a:t>top line growth</a:t>
            </a:r>
            <a:r>
              <a:rPr lang="en-US" i="1" dirty="0">
                <a:solidFill>
                  <a:srgbClr val="941100"/>
                </a:solidFill>
              </a:rPr>
              <a:t>.</a:t>
            </a:r>
          </a:p>
          <a:p>
            <a:r>
              <a:rPr lang="en-US" i="1" dirty="0">
                <a:solidFill>
                  <a:srgbClr val="941100"/>
                </a:solidFill>
              </a:rPr>
              <a:t> 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12353" y="1759970"/>
            <a:ext cx="4427537" cy="4670095"/>
          </a:xfrm>
          <a:prstGeom prst="rect">
            <a:avLst/>
          </a:prstGeom>
          <a:solidFill>
            <a:srgbClr val="2B5E8B">
              <a:lumMod val="75000"/>
            </a:srgbClr>
          </a:solidFill>
          <a:ln w="3175">
            <a:noFill/>
          </a:ln>
          <a:effectLst/>
        </p:spPr>
        <p:txBody>
          <a:bodyPr vert="horz" lIns="91440" tIns="91440" rIns="91440" bIns="91440" rtlCol="0" anchor="t">
            <a:noAutofit/>
          </a:bodyPr>
          <a:lstStyle>
            <a:lvl1pPr indent="0">
              <a:lnSpc>
                <a:spcPct val="85000"/>
              </a:lnSpc>
              <a:spcBef>
                <a:spcPts val="1200"/>
              </a:spcBef>
              <a:buFont typeface="Arial" pitchFamily="34" charset="0"/>
              <a:buNone/>
              <a:defRPr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indent="0">
              <a:spcBef>
                <a:spcPts val="400"/>
              </a:spcBef>
              <a:spcAft>
                <a:spcPts val="400"/>
              </a:spcAft>
              <a:buFont typeface="Courier New" pitchFamily="49" charset="0"/>
              <a:buNone/>
              <a:defRPr sz="2000" b="1">
                <a:latin typeface="Arial" pitchFamily="34" charset="0"/>
                <a:cs typeface="Arial" pitchFamily="34" charset="0"/>
              </a:defRPr>
            </a:lvl2pPr>
            <a:lvl3pPr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 3" pitchFamily="18" charset="2"/>
              <a:buNone/>
              <a:defRPr b="1">
                <a:latin typeface="+mj-lt"/>
              </a:defRPr>
            </a:lvl3pPr>
            <a:lvl4pPr indent="0">
              <a:spcBef>
                <a:spcPts val="400"/>
              </a:spcBef>
              <a:buClr>
                <a:schemeClr val="accent2"/>
              </a:buClr>
              <a:buFont typeface="Arial" pitchFamily="34" charset="0"/>
              <a:buNone/>
              <a:defRPr sz="1600" b="1">
                <a:latin typeface="+mj-lt"/>
              </a:defRPr>
            </a:lvl4pPr>
            <a:lvl5pPr indent="0">
              <a:spcBef>
                <a:spcPts val="400"/>
              </a:spcBef>
              <a:buClr>
                <a:schemeClr val="accent5"/>
              </a:buClr>
              <a:buSzPct val="90000"/>
              <a:buFont typeface="Arial Narrow" pitchFamily="34" charset="0"/>
              <a:buNone/>
              <a:defRPr sz="1600" b="1">
                <a:latin typeface="+mj-lt"/>
              </a:defRPr>
            </a:lvl5pPr>
            <a:lvl6pPr indent="0">
              <a:spcBef>
                <a:spcPct val="20000"/>
              </a:spcBef>
              <a:buFont typeface="Courier New" pitchFamily="49" charset="0"/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7pPr>
            <a:lvl8pPr indent="0">
              <a:spcBef>
                <a:spcPct val="20000"/>
              </a:spcBef>
              <a:buFont typeface="Courier New" pitchFamily="49" charset="0"/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The</a:t>
            </a:r>
            <a:r>
              <a:rPr kumimoji="0" lang="en-GB" sz="1800" b="1" i="0" u="none" strike="noStrike" kern="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 Market Need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" y="2132820"/>
            <a:ext cx="9143999" cy="4140939"/>
          </a:xfrm>
          <a:prstGeom prst="rect">
            <a:avLst/>
          </a:prstGeom>
          <a:solidFill>
            <a:schemeClr val="bg1">
              <a:lumMod val="95000"/>
              <a:alpha val="97000"/>
            </a:schemeClr>
          </a:solidFill>
          <a:ln w="3175">
            <a:solidFill>
              <a:schemeClr val="tx2">
                <a:lumMod val="75000"/>
              </a:schemeClr>
            </a:solidFill>
          </a:ln>
          <a:effectLst/>
        </p:spPr>
        <p:txBody>
          <a:bodyPr vert="horz" lIns="91440" tIns="45720" rIns="432000" bIns="45720" rtlCol="0" anchor="ctr">
            <a:noAutofit/>
          </a:bodyPr>
          <a:lstStyle>
            <a:lvl1pPr indent="0">
              <a:lnSpc>
                <a:spcPct val="85000"/>
              </a:lnSpc>
              <a:spcBef>
                <a:spcPts val="1200"/>
              </a:spcBef>
              <a:buFont typeface="Arial" pitchFamily="34" charset="0"/>
              <a:buNone/>
              <a:defRPr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indent="0">
              <a:spcBef>
                <a:spcPts val="400"/>
              </a:spcBef>
              <a:spcAft>
                <a:spcPts val="400"/>
              </a:spcAft>
              <a:buFont typeface="Courier New" pitchFamily="49" charset="0"/>
              <a:buNone/>
              <a:defRPr sz="2000" b="1">
                <a:latin typeface="Arial" pitchFamily="34" charset="0"/>
                <a:cs typeface="Arial" pitchFamily="34" charset="0"/>
              </a:defRPr>
            </a:lvl2pPr>
            <a:lvl3pPr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 3" pitchFamily="18" charset="2"/>
              <a:buNone/>
              <a:defRPr b="1">
                <a:latin typeface="+mj-lt"/>
              </a:defRPr>
            </a:lvl3pPr>
            <a:lvl4pPr indent="0">
              <a:spcBef>
                <a:spcPts val="400"/>
              </a:spcBef>
              <a:buClr>
                <a:schemeClr val="accent2"/>
              </a:buClr>
              <a:buFont typeface="Arial" pitchFamily="34" charset="0"/>
              <a:buNone/>
              <a:defRPr sz="1600" b="1">
                <a:latin typeface="+mj-lt"/>
              </a:defRPr>
            </a:lvl4pPr>
            <a:lvl5pPr indent="0">
              <a:spcBef>
                <a:spcPts val="400"/>
              </a:spcBef>
              <a:buClr>
                <a:schemeClr val="accent5"/>
              </a:buClr>
              <a:buSzPct val="90000"/>
              <a:buFont typeface="Arial Narrow" pitchFamily="34" charset="0"/>
              <a:buNone/>
              <a:defRPr sz="1600" b="1">
                <a:latin typeface="+mj-lt"/>
              </a:defRPr>
            </a:lvl5pPr>
            <a:lvl6pPr indent="0">
              <a:spcBef>
                <a:spcPct val="20000"/>
              </a:spcBef>
              <a:buFont typeface="Courier New" pitchFamily="49" charset="0"/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7pPr>
            <a:lvl8pPr indent="0">
              <a:spcBef>
                <a:spcPct val="20000"/>
              </a:spcBef>
              <a:buFont typeface="Courier New" pitchFamily="49" charset="0"/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339" y="2492870"/>
            <a:ext cx="875326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1200"/>
              </a:spcBef>
              <a:buFont typeface="Courier New" charset="0"/>
              <a:buChar char="o"/>
            </a:pPr>
            <a:r>
              <a:rPr lang="en-US" dirty="0"/>
              <a:t>Obtaining the “voice” of your </a:t>
            </a:r>
            <a:r>
              <a:rPr lang="en-US" b="1" dirty="0"/>
              <a:t>business customers</a:t>
            </a:r>
            <a:r>
              <a:rPr lang="en-US" dirty="0"/>
              <a:t> is fundamental to successful acquisition and retention.  </a:t>
            </a:r>
            <a:endParaRPr lang="en-US" dirty="0" smtClean="0"/>
          </a:p>
          <a:p>
            <a:pPr marL="285750" lvl="0" indent="-285750">
              <a:spcBef>
                <a:spcPts val="1200"/>
              </a:spcBef>
              <a:buFont typeface="Courier New" charset="0"/>
              <a:buChar char="o"/>
            </a:pPr>
            <a:r>
              <a:rPr lang="en-US" dirty="0" smtClean="0"/>
              <a:t>While </a:t>
            </a:r>
            <a:r>
              <a:rPr lang="en-US" dirty="0"/>
              <a:t>obtaining the voice of the “end-consumer” is more commonplace, few companies systematically reach out to their business customers to see how well they are delivering against their client’s needs.  </a:t>
            </a:r>
            <a:endParaRPr lang="en-US" dirty="0" smtClean="0"/>
          </a:p>
          <a:p>
            <a:pPr marL="285750" lvl="0" indent="-285750">
              <a:spcBef>
                <a:spcPts val="1200"/>
              </a:spcBef>
              <a:buFont typeface="Courier New" charset="0"/>
              <a:buChar char="o"/>
            </a:pPr>
            <a:r>
              <a:rPr lang="en-US" dirty="0" smtClean="0"/>
              <a:t>Even </a:t>
            </a:r>
            <a:r>
              <a:rPr lang="en-US" dirty="0"/>
              <a:t>if Customer Relationship Management (CRM) software (e.g. Salesforce, Microsoft Dynamics, etc.) is used, feedback entered in to these systems is self-reported by sales and account managers – often resulting in biased and inconsistently entered data. </a:t>
            </a:r>
            <a:endParaRPr lang="en-US" dirty="0" smtClean="0"/>
          </a:p>
          <a:p>
            <a:pPr marL="285750" lvl="0" indent="-285750">
              <a:spcBef>
                <a:spcPts val="1200"/>
              </a:spcBef>
              <a:buFont typeface="Courier New" charset="0"/>
              <a:buChar char="o"/>
            </a:pPr>
            <a:r>
              <a:rPr lang="en-US" dirty="0" smtClean="0"/>
              <a:t>While </a:t>
            </a:r>
            <a:r>
              <a:rPr lang="en-US" dirty="0"/>
              <a:t>market research surveys can be used, they are often not consistently deployed, only provide results at the summary level (not client by client), and can be time consuming and expensive.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45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Solution – STAMP™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6E8E4D27-8A00-4E44-8093-8E76B2885BC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3410" y="836640"/>
            <a:ext cx="8820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i="1" dirty="0" smtClean="0">
                <a:solidFill>
                  <a:srgbClr val="941100"/>
                </a:solidFill>
              </a:rPr>
              <a:t>STAMP – Strategic Account Management Platform</a:t>
            </a:r>
            <a:r>
              <a:rPr lang="en-US" i="1" dirty="0">
                <a:solidFill>
                  <a:srgbClr val="941100"/>
                </a:solidFill>
              </a:rPr>
              <a:t>. A turn-key a cloud based platform that can operate independently or together with your CRM </a:t>
            </a:r>
            <a:r>
              <a:rPr lang="en-US" i="1" dirty="0" smtClean="0">
                <a:solidFill>
                  <a:srgbClr val="941100"/>
                </a:solidFill>
              </a:rPr>
              <a:t>system. </a:t>
            </a:r>
            <a:endParaRPr lang="en-US" i="1" dirty="0">
              <a:solidFill>
                <a:srgbClr val="941100"/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57863" y="1759970"/>
            <a:ext cx="4427537" cy="4670095"/>
          </a:xfrm>
          <a:prstGeom prst="rect">
            <a:avLst/>
          </a:prstGeom>
          <a:solidFill>
            <a:srgbClr val="204668"/>
          </a:solidFill>
          <a:ln w="3175">
            <a:noFill/>
          </a:ln>
          <a:effectLst/>
        </p:spPr>
        <p:txBody>
          <a:bodyPr vert="horz" lIns="91440" tIns="91440" rIns="91440" bIns="91440" rtlCol="0" anchor="t">
            <a:noAutofit/>
          </a:bodyPr>
          <a:lstStyle>
            <a:lvl1pPr indent="0">
              <a:lnSpc>
                <a:spcPct val="85000"/>
              </a:lnSpc>
              <a:spcBef>
                <a:spcPts val="1200"/>
              </a:spcBef>
              <a:buFont typeface="Arial" pitchFamily="34" charset="0"/>
              <a:buNone/>
              <a:defRPr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indent="0">
              <a:spcBef>
                <a:spcPts val="400"/>
              </a:spcBef>
              <a:spcAft>
                <a:spcPts val="400"/>
              </a:spcAft>
              <a:buFont typeface="Courier New" pitchFamily="49" charset="0"/>
              <a:buNone/>
              <a:defRPr sz="2000" b="1">
                <a:latin typeface="Arial" pitchFamily="34" charset="0"/>
                <a:cs typeface="Arial" pitchFamily="34" charset="0"/>
              </a:defRPr>
            </a:lvl2pPr>
            <a:lvl3pPr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 3" pitchFamily="18" charset="2"/>
              <a:buNone/>
              <a:defRPr b="1">
                <a:latin typeface="+mj-lt"/>
              </a:defRPr>
            </a:lvl3pPr>
            <a:lvl4pPr indent="0">
              <a:spcBef>
                <a:spcPts val="400"/>
              </a:spcBef>
              <a:buClr>
                <a:schemeClr val="accent2"/>
              </a:buClr>
              <a:buFont typeface="Arial" pitchFamily="34" charset="0"/>
              <a:buNone/>
              <a:defRPr sz="1600" b="1">
                <a:latin typeface="+mj-lt"/>
              </a:defRPr>
            </a:lvl4pPr>
            <a:lvl5pPr indent="0">
              <a:spcBef>
                <a:spcPts val="400"/>
              </a:spcBef>
              <a:buClr>
                <a:schemeClr val="accent5"/>
              </a:buClr>
              <a:buSzPct val="90000"/>
              <a:buFont typeface="Arial Narrow" pitchFamily="34" charset="0"/>
              <a:buNone/>
              <a:defRPr sz="1600" b="1">
                <a:latin typeface="+mj-lt"/>
              </a:defRPr>
            </a:lvl5pPr>
            <a:lvl6pPr indent="0">
              <a:spcBef>
                <a:spcPct val="20000"/>
              </a:spcBef>
              <a:buFont typeface="Courier New" pitchFamily="49" charset="0"/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7pPr>
            <a:lvl8pPr indent="0">
              <a:spcBef>
                <a:spcPct val="20000"/>
              </a:spcBef>
              <a:buFont typeface="Courier New" pitchFamily="49" charset="0"/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Helps You Systematically</a:t>
            </a:r>
            <a:r>
              <a:rPr kumimoji="0" lang="is-I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….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" y="2132820"/>
            <a:ext cx="9143999" cy="4140939"/>
          </a:xfrm>
          <a:prstGeom prst="rect">
            <a:avLst/>
          </a:prstGeom>
          <a:solidFill>
            <a:schemeClr val="bg1">
              <a:lumMod val="95000"/>
              <a:alpha val="97000"/>
            </a:schemeClr>
          </a:solidFill>
          <a:ln w="3175">
            <a:solidFill>
              <a:schemeClr val="tx2">
                <a:lumMod val="75000"/>
              </a:schemeClr>
            </a:solidFill>
          </a:ln>
          <a:effectLst/>
        </p:spPr>
        <p:txBody>
          <a:bodyPr vert="horz" lIns="91440" tIns="45720" rIns="432000" bIns="45720" rtlCol="0" anchor="ctr">
            <a:noAutofit/>
          </a:bodyPr>
          <a:lstStyle>
            <a:lvl1pPr indent="0">
              <a:lnSpc>
                <a:spcPct val="85000"/>
              </a:lnSpc>
              <a:spcBef>
                <a:spcPts val="1200"/>
              </a:spcBef>
              <a:buFont typeface="Arial" pitchFamily="34" charset="0"/>
              <a:buNone/>
              <a:defRPr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indent="0">
              <a:spcBef>
                <a:spcPts val="400"/>
              </a:spcBef>
              <a:spcAft>
                <a:spcPts val="400"/>
              </a:spcAft>
              <a:buFont typeface="Courier New" pitchFamily="49" charset="0"/>
              <a:buNone/>
              <a:defRPr sz="2000" b="1">
                <a:latin typeface="Arial" pitchFamily="34" charset="0"/>
                <a:cs typeface="Arial" pitchFamily="34" charset="0"/>
              </a:defRPr>
            </a:lvl2pPr>
            <a:lvl3pPr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 3" pitchFamily="18" charset="2"/>
              <a:buNone/>
              <a:defRPr b="1">
                <a:latin typeface="+mj-lt"/>
              </a:defRPr>
            </a:lvl3pPr>
            <a:lvl4pPr indent="0">
              <a:spcBef>
                <a:spcPts val="400"/>
              </a:spcBef>
              <a:buClr>
                <a:schemeClr val="accent2"/>
              </a:buClr>
              <a:buFont typeface="Arial" pitchFamily="34" charset="0"/>
              <a:buNone/>
              <a:defRPr sz="1600" b="1">
                <a:latin typeface="+mj-lt"/>
              </a:defRPr>
            </a:lvl4pPr>
            <a:lvl5pPr indent="0">
              <a:spcBef>
                <a:spcPts val="400"/>
              </a:spcBef>
              <a:buClr>
                <a:schemeClr val="accent5"/>
              </a:buClr>
              <a:buSzPct val="90000"/>
              <a:buFont typeface="Arial Narrow" pitchFamily="34" charset="0"/>
              <a:buNone/>
              <a:defRPr sz="1600" b="1">
                <a:latin typeface="+mj-lt"/>
              </a:defRPr>
            </a:lvl5pPr>
            <a:lvl6pPr indent="0">
              <a:spcBef>
                <a:spcPct val="20000"/>
              </a:spcBef>
              <a:buFont typeface="Courier New" pitchFamily="49" charset="0"/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7pPr>
            <a:lvl8pPr indent="0">
              <a:spcBef>
                <a:spcPct val="20000"/>
              </a:spcBef>
              <a:buFont typeface="Courier New" pitchFamily="49" charset="0"/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339" y="2492870"/>
            <a:ext cx="875326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/>
              <a:t>Determine what is most important to your business customers</a:t>
            </a:r>
          </a:p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/>
              <a:t>See how well you are delivering against their needs</a:t>
            </a:r>
          </a:p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/>
              <a:t>Identify the key actions to improve customer satisfaction (or your Net Promoter Score)</a:t>
            </a:r>
          </a:p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/>
              <a:t>Provide alerts when you are underperforming or clients are in “underperforming” status</a:t>
            </a:r>
          </a:p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/>
              <a:t>Track trends over time and benchmark yourself against your peers and competitors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9095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Day In The Life Example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29913" y="2137157"/>
            <a:ext cx="7614597" cy="4265896"/>
            <a:chOff x="629913" y="2137157"/>
            <a:chExt cx="7614597" cy="4265896"/>
          </a:xfrm>
        </p:grpSpPr>
        <p:sp>
          <p:nvSpPr>
            <p:cNvPr id="7" name="TextBox 6"/>
            <p:cNvSpPr txBox="1"/>
            <p:nvPr/>
          </p:nvSpPr>
          <p:spPr>
            <a:xfrm>
              <a:off x="629913" y="2909789"/>
              <a:ext cx="1800250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300" dirty="0" smtClean="0"/>
            </a:p>
            <a:p>
              <a:pPr algn="ctr"/>
              <a:r>
                <a:rPr lang="en-US" sz="1300" dirty="0" smtClean="0"/>
                <a:t>Most sales and account </a:t>
              </a:r>
              <a:r>
                <a:rPr lang="en-US" sz="1300" b="1" dirty="0" smtClean="0"/>
                <a:t>managers never really know </a:t>
              </a:r>
              <a:r>
                <a:rPr lang="en-US" sz="1300" dirty="0" smtClean="0"/>
                <a:t>what each individual customer </a:t>
              </a:r>
              <a:r>
                <a:rPr lang="en-US" sz="1300" b="1" dirty="0" smtClean="0"/>
                <a:t>values most</a:t>
              </a:r>
              <a:r>
                <a:rPr lang="en-US" sz="1300" dirty="0" smtClean="0"/>
                <a:t>.  </a:t>
              </a:r>
            </a:p>
            <a:p>
              <a:pPr algn="ctr"/>
              <a:endParaRPr lang="en-US" sz="1300" dirty="0"/>
            </a:p>
            <a:p>
              <a:pPr algn="ctr"/>
              <a:r>
                <a:rPr lang="en-US" sz="1300" dirty="0" smtClean="0"/>
                <a:t>Even if they ask questions, what’s recorded is </a:t>
              </a:r>
              <a:r>
                <a:rPr lang="en-US" sz="1300" b="1" dirty="0" smtClean="0"/>
                <a:t>a biased opinion </a:t>
              </a:r>
              <a:r>
                <a:rPr lang="en-US" sz="1300" dirty="0" smtClean="0"/>
                <a:t>of what the sales or account manager believes they heard.</a:t>
              </a:r>
            </a:p>
          </p:txBody>
        </p:sp>
        <p:sp>
          <p:nvSpPr>
            <p:cNvPr id="17" name="Chevron 16"/>
            <p:cNvSpPr/>
            <p:nvPr/>
          </p:nvSpPr>
          <p:spPr>
            <a:xfrm>
              <a:off x="701923" y="2137157"/>
              <a:ext cx="1800250" cy="916692"/>
            </a:xfrm>
            <a:prstGeom prst="chevron">
              <a:avLst>
                <a:gd name="adj" fmla="val 27272"/>
              </a:avLst>
            </a:prstGeom>
            <a:solidFill>
              <a:srgbClr val="20466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Wonder what your customers are thinking?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02173" y="2909789"/>
              <a:ext cx="1922200" cy="349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300" dirty="0" smtClean="0"/>
            </a:p>
            <a:p>
              <a:pPr algn="ctr"/>
              <a:r>
                <a:rPr lang="en-US" sz="1300" dirty="0" smtClean="0"/>
                <a:t>The </a:t>
              </a:r>
              <a:r>
                <a:rPr lang="en-US" sz="1300" b="1" dirty="0" smtClean="0"/>
                <a:t>informed sales and account manager uses STAMP</a:t>
              </a:r>
              <a:r>
                <a:rPr lang="en-US" sz="1300" dirty="0" smtClean="0"/>
                <a:t> to send out a quick assessment  (a 7-10 minute online questionnaire) that their customers answer.</a:t>
              </a:r>
            </a:p>
            <a:p>
              <a:pPr algn="ctr"/>
              <a:endParaRPr lang="en-US" sz="1300" dirty="0"/>
            </a:p>
            <a:p>
              <a:pPr algn="ctr"/>
              <a:r>
                <a:rPr lang="en-US" sz="1300" dirty="0" smtClean="0"/>
                <a:t>This fuels the creation of the STAMP dashboard in real time, showing </a:t>
              </a:r>
              <a:r>
                <a:rPr lang="en-US" sz="1300" b="1" dirty="0" smtClean="0"/>
                <a:t>an unbiased view </a:t>
              </a:r>
              <a:r>
                <a:rPr lang="en-US" sz="1300" dirty="0" smtClean="0"/>
                <a:t>of how well you are delivering against what is most important to your customers.</a:t>
              </a:r>
            </a:p>
          </p:txBody>
        </p:sp>
        <p:sp>
          <p:nvSpPr>
            <p:cNvPr id="20" name="Chevron 19"/>
            <p:cNvSpPr/>
            <p:nvPr/>
          </p:nvSpPr>
          <p:spPr>
            <a:xfrm>
              <a:off x="2646193" y="2137157"/>
              <a:ext cx="1800250" cy="916692"/>
            </a:xfrm>
            <a:prstGeom prst="chevron">
              <a:avLst>
                <a:gd name="adj" fmla="val 27272"/>
              </a:avLst>
            </a:prstGeom>
            <a:solidFill>
              <a:srgbClr val="20466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How do you obtain the unbiased view?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24373" y="2909789"/>
              <a:ext cx="1922200" cy="349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300" dirty="0" smtClean="0"/>
            </a:p>
            <a:p>
              <a:pPr algn="ctr"/>
              <a:r>
                <a:rPr lang="en-US" sz="1300" dirty="0" smtClean="0"/>
                <a:t>This information quickly illustrates whether your are </a:t>
              </a:r>
              <a:r>
                <a:rPr lang="en-US" sz="1300" b="1" dirty="0" smtClean="0"/>
                <a:t>underperforming, meeting, or exceeding your customer’s expectations </a:t>
              </a:r>
              <a:r>
                <a:rPr lang="en-US" sz="1300" dirty="0" smtClean="0"/>
                <a:t>in areas of most importance.</a:t>
              </a:r>
            </a:p>
            <a:p>
              <a:pPr algn="ctr"/>
              <a:endParaRPr lang="en-US" sz="1300" dirty="0"/>
            </a:p>
            <a:p>
              <a:pPr algn="ctr"/>
              <a:r>
                <a:rPr lang="en-US" sz="1300" dirty="0" smtClean="0"/>
                <a:t>Gaps can be quickly addressed and the STAMP dashboard can be shown to each customer to illustrate how you </a:t>
              </a:r>
              <a:r>
                <a:rPr lang="en-US" sz="1300" b="1" dirty="0" smtClean="0"/>
                <a:t>plan to take action </a:t>
              </a:r>
              <a:r>
                <a:rPr lang="en-US" sz="1300" dirty="0" smtClean="0"/>
                <a:t>to address their most pressing needs.</a:t>
              </a:r>
            </a:p>
          </p:txBody>
        </p:sp>
        <p:sp>
          <p:nvSpPr>
            <p:cNvPr id="22" name="Chevron 21"/>
            <p:cNvSpPr/>
            <p:nvPr/>
          </p:nvSpPr>
          <p:spPr>
            <a:xfrm>
              <a:off x="4568393" y="2137157"/>
              <a:ext cx="1800250" cy="916692"/>
            </a:xfrm>
            <a:prstGeom prst="chevron">
              <a:avLst>
                <a:gd name="adj" fmla="val 27272"/>
              </a:avLst>
            </a:prstGeom>
            <a:solidFill>
              <a:srgbClr val="20466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How is this information used?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00240" y="2909789"/>
              <a:ext cx="1922200" cy="3293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300" dirty="0" smtClean="0"/>
            </a:p>
            <a:p>
              <a:pPr algn="ctr"/>
              <a:r>
                <a:rPr lang="en-US" sz="1300" dirty="0" smtClean="0"/>
                <a:t>If multiple gaps are identified, STAMPs </a:t>
              </a:r>
              <a:r>
                <a:rPr lang="en-US" sz="1300" b="1" dirty="0" smtClean="0"/>
                <a:t>advanced AI powered analytics engine </a:t>
              </a:r>
              <a:r>
                <a:rPr lang="en-US" sz="1300" dirty="0" smtClean="0"/>
                <a:t>analyzes all the data in real time to identify the </a:t>
              </a:r>
              <a:r>
                <a:rPr lang="en-US" sz="1300" b="1" dirty="0" smtClean="0"/>
                <a:t>areas you need to focus on first </a:t>
              </a:r>
              <a:r>
                <a:rPr lang="en-US" sz="1300" dirty="0" smtClean="0"/>
                <a:t>to increase customer satisfaction.</a:t>
              </a:r>
            </a:p>
            <a:p>
              <a:pPr algn="ctr"/>
              <a:endParaRPr lang="en-US" sz="1300" dirty="0"/>
            </a:p>
            <a:p>
              <a:pPr algn="ctr"/>
              <a:r>
                <a:rPr lang="en-US" sz="1300" dirty="0" smtClean="0"/>
                <a:t>Once used over time, </a:t>
              </a:r>
              <a:r>
                <a:rPr lang="en-US" sz="1300" b="1" dirty="0" smtClean="0"/>
                <a:t>trending and benchmark </a:t>
              </a:r>
              <a:r>
                <a:rPr lang="en-US" sz="1300" dirty="0" smtClean="0"/>
                <a:t>information are used to assess how well you did at addressing your gaps.</a:t>
              </a:r>
            </a:p>
          </p:txBody>
        </p:sp>
        <p:sp>
          <p:nvSpPr>
            <p:cNvPr id="24" name="Chevron 23"/>
            <p:cNvSpPr/>
            <p:nvPr/>
          </p:nvSpPr>
          <p:spPr>
            <a:xfrm>
              <a:off x="6444260" y="2137157"/>
              <a:ext cx="1800250" cy="916692"/>
            </a:xfrm>
            <a:prstGeom prst="chevron">
              <a:avLst>
                <a:gd name="adj" fmla="val 27272"/>
              </a:avLst>
            </a:prstGeom>
            <a:solidFill>
              <a:srgbClr val="20466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How do you know where to focus?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6E8E4D27-8A00-4E44-8093-8E76B2885BC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23410" y="836640"/>
            <a:ext cx="88205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i="1" dirty="0">
                <a:solidFill>
                  <a:srgbClr val="941100"/>
                </a:solidFill>
              </a:rPr>
              <a:t>STAMP creates a quick 7-10 minute assessment that is sent to your business customers to solicit feedback.  STAMP is not a custom survey tool, rather an account management tool.   Here is a typical “day in the life” example of how STAMP is used.</a:t>
            </a:r>
          </a:p>
        </p:txBody>
      </p:sp>
    </p:spTree>
    <p:extLst>
      <p:ext uri="{BB962C8B-B14F-4D97-AF65-F5344CB8AC3E}">
        <p14:creationId xmlns:p14="http://schemas.microsoft.com/office/powerpoint/2010/main" val="62638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eft Arrow 21"/>
          <p:cNvSpPr/>
          <p:nvPr/>
        </p:nvSpPr>
        <p:spPr>
          <a:xfrm rot="10800000">
            <a:off x="4192727" y="1619848"/>
            <a:ext cx="1008140" cy="360050"/>
          </a:xfrm>
          <a:prstGeom prst="lef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Left Arrow 22"/>
          <p:cNvSpPr/>
          <p:nvPr/>
        </p:nvSpPr>
        <p:spPr>
          <a:xfrm rot="10800000">
            <a:off x="4192727" y="2781538"/>
            <a:ext cx="1008140" cy="360050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Left Arrow 23"/>
          <p:cNvSpPr/>
          <p:nvPr/>
        </p:nvSpPr>
        <p:spPr>
          <a:xfrm rot="10800000">
            <a:off x="4178628" y="4986399"/>
            <a:ext cx="1008140" cy="360050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STAMP Produces Business Customer Dashboards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6E8E4D27-8A00-4E44-8093-8E76B2885BC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4330"/>
          <a:stretch/>
        </p:blipFill>
        <p:spPr>
          <a:xfrm>
            <a:off x="107380" y="956719"/>
            <a:ext cx="4680650" cy="56353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72877" y="1630740"/>
            <a:ext cx="3600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solidFill>
                  <a:srgbClr val="1F497D"/>
                </a:solidFill>
              </a:rPr>
              <a:t>Top: Overall Perspectives </a:t>
            </a:r>
          </a:p>
          <a:p>
            <a:r>
              <a:rPr lang="en-US" sz="1400" dirty="0" smtClean="0">
                <a:solidFill>
                  <a:srgbClr val="1F497D"/>
                </a:solidFill>
              </a:rPr>
              <a:t>Provides high-level </a:t>
            </a:r>
            <a:r>
              <a:rPr lang="en-US" sz="1400" dirty="0">
                <a:solidFill>
                  <a:srgbClr val="1F497D"/>
                </a:solidFill>
              </a:rPr>
              <a:t>summary of account performance on key indicators such as Net Promoter and Ease of </a:t>
            </a:r>
            <a:r>
              <a:rPr lang="en-US" sz="1400" dirty="0" smtClean="0">
                <a:solidFill>
                  <a:srgbClr val="1F497D"/>
                </a:solidFill>
              </a:rPr>
              <a:t>Doing Business</a:t>
            </a:r>
            <a:r>
              <a:rPr lang="en-US" sz="1400" dirty="0">
                <a:solidFill>
                  <a:srgbClr val="1F497D"/>
                </a:solidFill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72877" y="2758305"/>
            <a:ext cx="36005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solidFill>
                  <a:srgbClr val="1F497D"/>
                </a:solidFill>
              </a:rPr>
              <a:t>Middle: Summary Scorecard</a:t>
            </a:r>
          </a:p>
          <a:p>
            <a:r>
              <a:rPr lang="en-US" sz="1400" dirty="0" smtClean="0">
                <a:solidFill>
                  <a:srgbClr val="1F497D"/>
                </a:solidFill>
              </a:rPr>
              <a:t>Visualizes average </a:t>
            </a:r>
            <a:r>
              <a:rPr lang="en-US" sz="1400" dirty="0">
                <a:solidFill>
                  <a:srgbClr val="1F497D"/>
                </a:solidFill>
              </a:rPr>
              <a:t>importance and performance scores </a:t>
            </a:r>
            <a:r>
              <a:rPr lang="en-US" sz="1400" dirty="0" smtClean="0">
                <a:solidFill>
                  <a:srgbClr val="1F497D"/>
                </a:solidFill>
              </a:rPr>
              <a:t>showing </a:t>
            </a:r>
            <a:r>
              <a:rPr lang="en-US" sz="1400" dirty="0">
                <a:solidFill>
                  <a:srgbClr val="1F497D"/>
                </a:solidFill>
              </a:rPr>
              <a:t>how your company is meeting the needs of customers and accounts in key categories, while providing alerts when client needs are not being met</a:t>
            </a:r>
            <a:r>
              <a:rPr lang="en-US" sz="1400" dirty="0" smtClean="0">
                <a:solidFill>
                  <a:srgbClr val="1F497D"/>
                </a:solidFill>
              </a:rPr>
              <a:t>.</a:t>
            </a:r>
          </a:p>
          <a:p>
            <a:endParaRPr lang="en-US" sz="1400" dirty="0">
              <a:solidFill>
                <a:srgbClr val="1F497D"/>
              </a:solidFill>
            </a:endParaRPr>
          </a:p>
          <a:p>
            <a:r>
              <a:rPr lang="en-US" sz="1400" dirty="0">
                <a:solidFill>
                  <a:srgbClr val="1F497D"/>
                </a:solidFill>
              </a:rPr>
              <a:t>You can have as few as 3 </a:t>
            </a:r>
            <a:r>
              <a:rPr lang="en-US" sz="1400" dirty="0" smtClean="0">
                <a:solidFill>
                  <a:srgbClr val="1F497D"/>
                </a:solidFill>
              </a:rPr>
              <a:t>or </a:t>
            </a:r>
            <a:r>
              <a:rPr lang="en-US" sz="1400" dirty="0">
                <a:solidFill>
                  <a:srgbClr val="1F497D"/>
                </a:solidFill>
              </a:rPr>
              <a:t>as many as </a:t>
            </a:r>
            <a:r>
              <a:rPr lang="en-US" sz="1400" dirty="0" smtClean="0">
                <a:solidFill>
                  <a:srgbClr val="1F497D"/>
                </a:solidFill>
              </a:rPr>
              <a:t>6</a:t>
            </a:r>
            <a:r>
              <a:rPr lang="en-US" sz="1400" dirty="0">
                <a:solidFill>
                  <a:srgbClr val="1F497D"/>
                </a:solidFill>
              </a:rPr>
              <a:t> </a:t>
            </a:r>
            <a:r>
              <a:rPr lang="en-US" sz="1400" dirty="0" smtClean="0">
                <a:solidFill>
                  <a:srgbClr val="1F497D"/>
                </a:solidFill>
              </a:rPr>
              <a:t>categories. </a:t>
            </a:r>
            <a:endParaRPr lang="en-US" sz="1400" dirty="0">
              <a:solidFill>
                <a:srgbClr val="1F497D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72877" y="4963088"/>
            <a:ext cx="383575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solidFill>
                  <a:srgbClr val="1F497D"/>
                </a:solidFill>
              </a:rPr>
              <a:t>Bottom:  Category Metrics</a:t>
            </a:r>
          </a:p>
          <a:p>
            <a:r>
              <a:rPr lang="en-US" sz="1400" dirty="0" smtClean="0">
                <a:solidFill>
                  <a:srgbClr val="1F497D"/>
                </a:solidFill>
              </a:rPr>
              <a:t>Each category is made up of a series of statements.  This section shows performance versus importance for each statement, quantifies the gap, and identifies whether you are exceeding, meeting or underperforming.  </a:t>
            </a:r>
          </a:p>
          <a:p>
            <a:endParaRPr lang="en-US" sz="1400" dirty="0">
              <a:solidFill>
                <a:srgbClr val="1F497D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72877" y="1080966"/>
            <a:ext cx="35444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Calibri" charset="0"/>
                <a:ea typeface="Calibri" charset="0"/>
                <a:cs typeface="Times New Roman" charset="0"/>
              </a:rPr>
              <a:t>The STAMP Dashboard has three parts:</a:t>
            </a:r>
            <a:r>
              <a:rPr lang="en-US" sz="1600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961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STAMP Dashboard Hierarchy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6E8E4D27-8A00-4E44-8093-8E76B2885BC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3410" y="836640"/>
            <a:ext cx="88205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i="1" dirty="0" smtClean="0">
                <a:solidFill>
                  <a:srgbClr val="941100"/>
                </a:solidFill>
              </a:rPr>
              <a:t>STAMP allows </a:t>
            </a:r>
            <a:r>
              <a:rPr lang="en-US" i="1" dirty="0">
                <a:solidFill>
                  <a:srgbClr val="941100"/>
                </a:solidFill>
              </a:rPr>
              <a:t>you to view results on multiple levels, starting at the individual respondent </a:t>
            </a:r>
            <a:r>
              <a:rPr lang="en-US" i="1" dirty="0" smtClean="0">
                <a:solidFill>
                  <a:srgbClr val="941100"/>
                </a:solidFill>
              </a:rPr>
              <a:t>level and rolls </a:t>
            </a:r>
            <a:r>
              <a:rPr lang="en-US" i="1" dirty="0">
                <a:solidFill>
                  <a:srgbClr val="941100"/>
                </a:solidFill>
              </a:rPr>
              <a:t>up to the company </a:t>
            </a:r>
            <a:r>
              <a:rPr lang="en-US" i="1" dirty="0" smtClean="0">
                <a:solidFill>
                  <a:srgbClr val="941100"/>
                </a:solidFill>
              </a:rPr>
              <a:t>level and segment level.  You </a:t>
            </a:r>
            <a:r>
              <a:rPr lang="en-US" i="1" dirty="0">
                <a:solidFill>
                  <a:srgbClr val="941100"/>
                </a:solidFill>
              </a:rPr>
              <a:t>can also view dashboards at an Account or Sales Manager </a:t>
            </a:r>
            <a:r>
              <a:rPr lang="en-US" i="1" dirty="0" smtClean="0">
                <a:solidFill>
                  <a:srgbClr val="941100"/>
                </a:solidFill>
              </a:rPr>
              <a:t>level</a:t>
            </a:r>
            <a:r>
              <a:rPr lang="en-US" i="1" dirty="0">
                <a:solidFill>
                  <a:srgbClr val="941100"/>
                </a:solidFill>
              </a:rPr>
              <a:t>.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39890" y="1909557"/>
            <a:ext cx="4427537" cy="4358465"/>
          </a:xfrm>
          <a:prstGeom prst="rect">
            <a:avLst/>
          </a:prstGeom>
          <a:solidFill>
            <a:srgbClr val="2B5E8B">
              <a:lumMod val="75000"/>
            </a:srgbClr>
          </a:solidFill>
          <a:ln w="3175">
            <a:noFill/>
          </a:ln>
          <a:effectLst/>
        </p:spPr>
        <p:txBody>
          <a:bodyPr vert="horz" lIns="91440" tIns="91440" rIns="91440" bIns="91440" rtlCol="0" anchor="t">
            <a:noAutofit/>
          </a:bodyPr>
          <a:lstStyle>
            <a:lvl1pPr indent="0">
              <a:lnSpc>
                <a:spcPct val="85000"/>
              </a:lnSpc>
              <a:spcBef>
                <a:spcPts val="1200"/>
              </a:spcBef>
              <a:buFont typeface="Arial" pitchFamily="34" charset="0"/>
              <a:buNone/>
              <a:defRPr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indent="0">
              <a:spcBef>
                <a:spcPts val="400"/>
              </a:spcBef>
              <a:spcAft>
                <a:spcPts val="400"/>
              </a:spcAft>
              <a:buFont typeface="Courier New" pitchFamily="49" charset="0"/>
              <a:buNone/>
              <a:defRPr sz="2000" b="1">
                <a:latin typeface="Arial" pitchFamily="34" charset="0"/>
                <a:cs typeface="Arial" pitchFamily="34" charset="0"/>
              </a:defRPr>
            </a:lvl2pPr>
            <a:lvl3pPr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 3" pitchFamily="18" charset="2"/>
              <a:buNone/>
              <a:defRPr b="1">
                <a:latin typeface="+mj-lt"/>
              </a:defRPr>
            </a:lvl3pPr>
            <a:lvl4pPr indent="0">
              <a:spcBef>
                <a:spcPts val="400"/>
              </a:spcBef>
              <a:buClr>
                <a:schemeClr val="accent2"/>
              </a:buClr>
              <a:buFont typeface="Arial" pitchFamily="34" charset="0"/>
              <a:buNone/>
              <a:defRPr sz="1600" b="1">
                <a:latin typeface="+mj-lt"/>
              </a:defRPr>
            </a:lvl4pPr>
            <a:lvl5pPr indent="0">
              <a:spcBef>
                <a:spcPts val="400"/>
              </a:spcBef>
              <a:buClr>
                <a:schemeClr val="accent5"/>
              </a:buClr>
              <a:buSzPct val="90000"/>
              <a:buFont typeface="Arial Narrow" pitchFamily="34" charset="0"/>
              <a:buNone/>
              <a:defRPr sz="1600" b="1">
                <a:latin typeface="+mj-lt"/>
              </a:defRPr>
            </a:lvl5pPr>
            <a:lvl6pPr indent="0">
              <a:spcBef>
                <a:spcPct val="20000"/>
              </a:spcBef>
              <a:buFont typeface="Courier New" pitchFamily="49" charset="0"/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7pPr>
            <a:lvl8pPr indent="0">
              <a:spcBef>
                <a:spcPct val="20000"/>
              </a:spcBef>
              <a:buFont typeface="Courier New" pitchFamily="49" charset="0"/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4 Hierarchical</a:t>
            </a:r>
            <a:r>
              <a:rPr kumimoji="0" lang="en-GB" sz="18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 Views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" y="2343628"/>
            <a:ext cx="9143999" cy="3862866"/>
          </a:xfrm>
          <a:prstGeom prst="rect">
            <a:avLst/>
          </a:prstGeom>
          <a:solidFill>
            <a:schemeClr val="bg1">
              <a:lumMod val="95000"/>
              <a:alpha val="97000"/>
            </a:schemeClr>
          </a:solidFill>
          <a:ln w="3175">
            <a:solidFill>
              <a:schemeClr val="tx2">
                <a:lumMod val="75000"/>
              </a:schemeClr>
            </a:solidFill>
          </a:ln>
          <a:effectLst/>
        </p:spPr>
        <p:txBody>
          <a:bodyPr vert="horz" lIns="91440" tIns="45720" rIns="432000" bIns="45720" rtlCol="0" anchor="ctr">
            <a:noAutofit/>
          </a:bodyPr>
          <a:lstStyle>
            <a:lvl1pPr indent="0">
              <a:lnSpc>
                <a:spcPct val="85000"/>
              </a:lnSpc>
              <a:spcBef>
                <a:spcPts val="1200"/>
              </a:spcBef>
              <a:buFont typeface="Arial" pitchFamily="34" charset="0"/>
              <a:buNone/>
              <a:defRPr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indent="0">
              <a:spcBef>
                <a:spcPts val="400"/>
              </a:spcBef>
              <a:spcAft>
                <a:spcPts val="400"/>
              </a:spcAft>
              <a:buFont typeface="Courier New" pitchFamily="49" charset="0"/>
              <a:buNone/>
              <a:defRPr sz="2000" b="1">
                <a:latin typeface="Arial" pitchFamily="34" charset="0"/>
                <a:cs typeface="Arial" pitchFamily="34" charset="0"/>
              </a:defRPr>
            </a:lvl2pPr>
            <a:lvl3pPr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 3" pitchFamily="18" charset="2"/>
              <a:buNone/>
              <a:defRPr b="1">
                <a:latin typeface="+mj-lt"/>
              </a:defRPr>
            </a:lvl3pPr>
            <a:lvl4pPr indent="0">
              <a:spcBef>
                <a:spcPts val="400"/>
              </a:spcBef>
              <a:buClr>
                <a:schemeClr val="accent2"/>
              </a:buClr>
              <a:buFont typeface="Arial" pitchFamily="34" charset="0"/>
              <a:buNone/>
              <a:defRPr sz="1600" b="1">
                <a:latin typeface="+mj-lt"/>
              </a:defRPr>
            </a:lvl4pPr>
            <a:lvl5pPr indent="0">
              <a:spcBef>
                <a:spcPts val="400"/>
              </a:spcBef>
              <a:buClr>
                <a:schemeClr val="accent5"/>
              </a:buClr>
              <a:buSzPct val="90000"/>
              <a:buFont typeface="Arial Narrow" pitchFamily="34" charset="0"/>
              <a:buNone/>
              <a:defRPr sz="1600" b="1">
                <a:latin typeface="+mj-lt"/>
              </a:defRPr>
            </a:lvl5pPr>
            <a:lvl6pPr indent="0">
              <a:spcBef>
                <a:spcPct val="20000"/>
              </a:spcBef>
              <a:buFont typeface="Courier New" pitchFamily="49" charset="0"/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7pPr>
            <a:lvl8pPr indent="0">
              <a:spcBef>
                <a:spcPct val="20000"/>
              </a:spcBef>
              <a:buFont typeface="Courier New" pitchFamily="49" charset="0"/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338" y="2670816"/>
            <a:ext cx="4500551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1200"/>
              </a:spcBef>
              <a:buFont typeface="Courier New" charset="0"/>
              <a:buChar char="o"/>
            </a:pPr>
            <a:r>
              <a:rPr lang="en-US" sz="1600" b="1" dirty="0"/>
              <a:t>Individual</a:t>
            </a:r>
            <a:r>
              <a:rPr lang="en-US" sz="1600" dirty="0"/>
              <a:t>: Shows the results </a:t>
            </a:r>
            <a:r>
              <a:rPr lang="en-US" sz="1600" dirty="0" smtClean="0"/>
              <a:t>for each individual respondent</a:t>
            </a:r>
            <a:endParaRPr lang="en-US" sz="1600" dirty="0"/>
          </a:p>
          <a:p>
            <a:pPr marL="285750" lvl="0" indent="-285750">
              <a:spcBef>
                <a:spcPts val="1200"/>
              </a:spcBef>
              <a:buFont typeface="Courier New" charset="0"/>
              <a:buChar char="o"/>
            </a:pPr>
            <a:r>
              <a:rPr lang="en-US" sz="1600" b="1" dirty="0"/>
              <a:t>Company</a:t>
            </a:r>
            <a:r>
              <a:rPr lang="en-US" sz="1600" dirty="0"/>
              <a:t>: Roles individual assessments in to an aggregate company view</a:t>
            </a:r>
          </a:p>
          <a:p>
            <a:pPr marL="285750" lvl="0" indent="-285750">
              <a:spcBef>
                <a:spcPts val="1200"/>
              </a:spcBef>
              <a:buFont typeface="Courier New" charset="0"/>
              <a:buChar char="o"/>
            </a:pPr>
            <a:r>
              <a:rPr lang="en-US" sz="1600" b="1" dirty="0"/>
              <a:t>Segment</a:t>
            </a:r>
            <a:r>
              <a:rPr lang="en-US" sz="1600" dirty="0"/>
              <a:t>: </a:t>
            </a:r>
            <a:r>
              <a:rPr lang="en-US" sz="1600" dirty="0" smtClean="0"/>
              <a:t>Aggregates companies </a:t>
            </a:r>
            <a:r>
              <a:rPr lang="en-US" sz="1600" dirty="0"/>
              <a:t>together with like characteristics to view segments (e.g. </a:t>
            </a:r>
            <a:r>
              <a:rPr lang="en-US" sz="1600" dirty="0" smtClean="0"/>
              <a:t>by region, by company size, etc.)</a:t>
            </a:r>
            <a:endParaRPr lang="en-US" sz="1600" dirty="0"/>
          </a:p>
          <a:p>
            <a:pPr marL="285750" lvl="0" indent="-285750">
              <a:spcBef>
                <a:spcPts val="1200"/>
              </a:spcBef>
              <a:buFont typeface="Courier New" charset="0"/>
              <a:buChar char="o"/>
            </a:pPr>
            <a:r>
              <a:rPr lang="en-US" sz="1600" b="1" dirty="0"/>
              <a:t>Account Manager</a:t>
            </a:r>
            <a:r>
              <a:rPr lang="en-US" sz="1600" dirty="0"/>
              <a:t>: </a:t>
            </a:r>
            <a:r>
              <a:rPr lang="en-US" sz="1600" dirty="0" smtClean="0"/>
              <a:t> Provides a dashboard view by account or sales manager enabling </a:t>
            </a:r>
            <a:r>
              <a:rPr lang="en-US" sz="1600" dirty="0"/>
              <a:t>you to see how well each </a:t>
            </a:r>
            <a:r>
              <a:rPr lang="en-US" sz="1600" dirty="0" smtClean="0"/>
              <a:t>account owner </a:t>
            </a:r>
            <a:r>
              <a:rPr lang="en-US" sz="1600" dirty="0"/>
              <a:t>is delivering against the needs of their book of business.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4330"/>
          <a:stretch/>
        </p:blipFill>
        <p:spPr>
          <a:xfrm>
            <a:off x="5281015" y="2378353"/>
            <a:ext cx="3145286" cy="378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8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Visualization Module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6E8E4D27-8A00-4E44-8093-8E76B2885BC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" b="61075"/>
          <a:stretch/>
        </p:blipFill>
        <p:spPr>
          <a:xfrm>
            <a:off x="3844636" y="2617178"/>
            <a:ext cx="5299364" cy="2106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1" b="60971"/>
          <a:stretch/>
        </p:blipFill>
        <p:spPr>
          <a:xfrm>
            <a:off x="59455" y="1945673"/>
            <a:ext cx="5299364" cy="2095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323410" y="836640"/>
            <a:ext cx="88205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i="1" dirty="0">
                <a:solidFill>
                  <a:srgbClr val="941100"/>
                </a:solidFill>
              </a:rPr>
              <a:t>Our Advanced Reporting Module enables you to analyze and visualize </a:t>
            </a:r>
            <a:r>
              <a:rPr lang="en-US" i="1" dirty="0" smtClean="0">
                <a:solidFill>
                  <a:srgbClr val="941100"/>
                </a:solidFill>
              </a:rPr>
              <a:t>aggregate performance as well as performance over </a:t>
            </a:r>
            <a:r>
              <a:rPr lang="en-US" i="1" dirty="0">
                <a:solidFill>
                  <a:srgbClr val="941100"/>
                </a:solidFill>
              </a:rPr>
              <a:t>time. It also enables you to view comparisons of your performance against industry benchmarks.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0" b="61351"/>
          <a:stretch/>
        </p:blipFill>
        <p:spPr>
          <a:xfrm>
            <a:off x="3323516" y="4496471"/>
            <a:ext cx="5299364" cy="2068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0" b="60675"/>
          <a:stretch/>
        </p:blipFill>
        <p:spPr>
          <a:xfrm>
            <a:off x="1194954" y="3670475"/>
            <a:ext cx="5299364" cy="2129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054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Analytics Engine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763121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 are the top 3-4 issues I need to focus on to improve my NPS (Net Promoter Score)?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77" y="2257777"/>
            <a:ext cx="4958686" cy="9774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77" y="3522356"/>
            <a:ext cx="4958686" cy="116529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6E8E4D27-8A00-4E44-8093-8E76B2885BC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23410" y="836640"/>
            <a:ext cx="8820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i="1" dirty="0">
                <a:solidFill>
                  <a:srgbClr val="941100"/>
                </a:solidFill>
              </a:rPr>
              <a:t>Stonegate Advisors has integrated the </a:t>
            </a:r>
            <a:r>
              <a:rPr lang="en-US" i="1" dirty="0" err="1">
                <a:solidFill>
                  <a:srgbClr val="941100"/>
                </a:solidFill>
              </a:rPr>
              <a:t>Compellon</a:t>
            </a:r>
            <a:r>
              <a:rPr lang="en-US" i="1" dirty="0">
                <a:solidFill>
                  <a:srgbClr val="941100"/>
                </a:solidFill>
              </a:rPr>
              <a:t>™ technology into our tool to </a:t>
            </a:r>
            <a:r>
              <a:rPr lang="en-US" i="1" dirty="0" smtClean="0">
                <a:solidFill>
                  <a:srgbClr val="941100"/>
                </a:solidFill>
              </a:rPr>
              <a:t>run advanced analytics and quickly </a:t>
            </a:r>
            <a:r>
              <a:rPr lang="en-US" i="1" dirty="0">
                <a:solidFill>
                  <a:srgbClr val="941100"/>
                </a:solidFill>
              </a:rPr>
              <a:t>identify the key drivers of </a:t>
            </a:r>
            <a:r>
              <a:rPr lang="en-US" i="1" dirty="0" smtClean="0">
                <a:solidFill>
                  <a:srgbClr val="941100"/>
                </a:solidFill>
              </a:rPr>
              <a:t>performance, such as</a:t>
            </a:r>
            <a:r>
              <a:rPr lang="is-IS" i="1" dirty="0" smtClean="0">
                <a:solidFill>
                  <a:srgbClr val="941100"/>
                </a:solidFill>
              </a:rPr>
              <a:t>…</a:t>
            </a:r>
            <a:r>
              <a:rPr lang="en-US" i="1" dirty="0" smtClean="0">
                <a:solidFill>
                  <a:srgbClr val="941100"/>
                </a:solidFill>
              </a:rPr>
              <a:t>  </a:t>
            </a:r>
            <a:endParaRPr lang="en-US" i="1" dirty="0">
              <a:solidFill>
                <a:srgbClr val="9411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77" y="5131817"/>
            <a:ext cx="4958686" cy="110460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74318" y="2503491"/>
            <a:ext cx="489564" cy="489564"/>
          </a:xfrm>
          <a:prstGeom prst="ellipse">
            <a:avLst/>
          </a:prstGeom>
          <a:solidFill>
            <a:srgbClr val="2046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973133" y="2344270"/>
            <a:ext cx="3054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solidFill>
                  <a:srgbClr val="1F497D"/>
                </a:solidFill>
              </a:rPr>
              <a:t>Step 1</a:t>
            </a:r>
          </a:p>
          <a:p>
            <a:r>
              <a:rPr lang="en-US" sz="1400" dirty="0" smtClean="0">
                <a:solidFill>
                  <a:srgbClr val="1F497D"/>
                </a:solidFill>
              </a:rPr>
              <a:t>Run analysis to determine relevant and predictive variables.</a:t>
            </a:r>
            <a:endParaRPr lang="en-US" sz="1400" dirty="0">
              <a:solidFill>
                <a:srgbClr val="1F497D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74318" y="3860220"/>
            <a:ext cx="489564" cy="489564"/>
          </a:xfrm>
          <a:prstGeom prst="ellipse">
            <a:avLst/>
          </a:prstGeom>
          <a:solidFill>
            <a:srgbClr val="2046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008503" y="3802662"/>
            <a:ext cx="3054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solidFill>
                  <a:srgbClr val="1F497D"/>
                </a:solidFill>
              </a:rPr>
              <a:t>Step 2</a:t>
            </a:r>
          </a:p>
          <a:p>
            <a:r>
              <a:rPr lang="en-US" sz="1400" dirty="0" smtClean="0">
                <a:solidFill>
                  <a:srgbClr val="1F497D"/>
                </a:solidFill>
              </a:rPr>
              <a:t>Identify key drivers for promotors and/or detractors.</a:t>
            </a:r>
            <a:endParaRPr lang="en-US" sz="1400" dirty="0">
              <a:solidFill>
                <a:srgbClr val="1F497D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77797" y="5319016"/>
            <a:ext cx="489564" cy="489564"/>
          </a:xfrm>
          <a:prstGeom prst="ellipse">
            <a:avLst/>
          </a:prstGeom>
          <a:solidFill>
            <a:srgbClr val="2046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008503" y="5302017"/>
            <a:ext cx="3054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solidFill>
                  <a:srgbClr val="1F497D"/>
                </a:solidFill>
              </a:rPr>
              <a:t>Step 3</a:t>
            </a:r>
          </a:p>
          <a:p>
            <a:r>
              <a:rPr lang="en-US" sz="1400" dirty="0" smtClean="0">
                <a:solidFill>
                  <a:srgbClr val="1F497D"/>
                </a:solidFill>
              </a:rPr>
              <a:t>Recommend scenarios to take action in order to increase NPS.</a:t>
            </a:r>
            <a:endParaRPr lang="en-US" sz="14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43510" y="908650"/>
            <a:ext cx="936130" cy="2880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Step 1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75945" y="908650"/>
            <a:ext cx="936130" cy="2880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Step 2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90377" y="908650"/>
            <a:ext cx="936130" cy="2880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Step 3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43510" y="3861060"/>
            <a:ext cx="936130" cy="2880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Step 4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75945" y="3861060"/>
            <a:ext cx="936130" cy="2880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Step 5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90377" y="3856062"/>
            <a:ext cx="936130" cy="2880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Step 6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370" y="3103832"/>
            <a:ext cx="3121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1F497D"/>
                </a:solidFill>
              </a:rPr>
              <a:t>Initiate a </a:t>
            </a:r>
            <a:r>
              <a:rPr lang="en-US" sz="1400" i="1" dirty="0">
                <a:solidFill>
                  <a:srgbClr val="1F497D"/>
                </a:solidFill>
              </a:rPr>
              <a:t>C</a:t>
            </a:r>
            <a:r>
              <a:rPr lang="en-US" sz="1400" i="1" dirty="0" smtClean="0">
                <a:solidFill>
                  <a:srgbClr val="1F497D"/>
                </a:solidFill>
              </a:rPr>
              <a:t>ampaign, </a:t>
            </a:r>
            <a:r>
              <a:rPr lang="en-US" sz="1400" dirty="0" smtClean="0">
                <a:solidFill>
                  <a:srgbClr val="1F497D"/>
                </a:solidFill>
              </a:rPr>
              <a:t>or segment you want to assess over time</a:t>
            </a:r>
            <a:endParaRPr lang="en-US" sz="1400" dirty="0">
              <a:solidFill>
                <a:srgbClr val="1F497D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02076" y="3103832"/>
            <a:ext cx="2983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1F497D"/>
                </a:solidFill>
              </a:rPr>
              <a:t>Upload the list of customers you want to assess within that segment</a:t>
            </a:r>
            <a:endParaRPr lang="en-US" sz="1400" dirty="0">
              <a:solidFill>
                <a:srgbClr val="1F497D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04152" y="3103832"/>
            <a:ext cx="28978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1F497D"/>
                </a:solidFill>
              </a:rPr>
              <a:t>Design your STAMP, or point in time assessment of importance and performance.</a:t>
            </a:r>
            <a:endParaRPr lang="en-US" sz="1400" dirty="0">
              <a:solidFill>
                <a:srgbClr val="1F497D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370" y="6093370"/>
            <a:ext cx="305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1F497D"/>
                </a:solidFill>
              </a:rPr>
              <a:t>Choose statements that make up each STAMP category</a:t>
            </a:r>
            <a:endParaRPr lang="en-US" sz="1400" dirty="0">
              <a:solidFill>
                <a:srgbClr val="1F497D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57258" y="6093370"/>
            <a:ext cx="2942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1F497D"/>
                </a:solidFill>
              </a:rPr>
              <a:t>Create a custom email, preview and deploy STAMP </a:t>
            </a:r>
            <a:endParaRPr lang="en-US" sz="1400" dirty="0">
              <a:solidFill>
                <a:srgbClr val="1F497D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04152" y="6093370"/>
            <a:ext cx="2897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1F497D"/>
                </a:solidFill>
              </a:rPr>
              <a:t>Monitor completions and send reminders</a:t>
            </a:r>
            <a:endParaRPr lang="en-US" sz="1400" dirty="0">
              <a:solidFill>
                <a:srgbClr val="1F497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5308"/>
            <a:ext cx="2926080" cy="1770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076" y="1235308"/>
            <a:ext cx="2926080" cy="1764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152" y="1235308"/>
            <a:ext cx="2926080" cy="1781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1111"/>
            <a:ext cx="2926080" cy="1773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076" y="4221111"/>
            <a:ext cx="2926080" cy="1785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152" y="4221110"/>
            <a:ext cx="2926080" cy="1768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0624" y="179095"/>
            <a:ext cx="8311896" cy="657545"/>
          </a:xfrm>
        </p:spPr>
        <p:txBody>
          <a:bodyPr/>
          <a:lstStyle/>
          <a:p>
            <a:r>
              <a:rPr lang="en-US" dirty="0" smtClean="0"/>
              <a:t>How STAMP Works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6E8E4D27-8A00-4E44-8093-8E76B2885BC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02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70655</TotalTime>
  <Words>1482</Words>
  <Application>Microsoft Macintosh PowerPoint</Application>
  <PresentationFormat>Letter Paper (8.5x11 in)</PresentationFormat>
  <Paragraphs>186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Avenir Book</vt:lpstr>
      <vt:lpstr>Calibri</vt:lpstr>
      <vt:lpstr>Courier New</vt:lpstr>
      <vt:lpstr>Times New Roman</vt:lpstr>
      <vt:lpstr>Wingdings</vt:lpstr>
      <vt:lpstr>Wingdings 2</vt:lpstr>
      <vt:lpstr>Wingdings 3</vt:lpstr>
      <vt:lpstr>Arial</vt:lpstr>
      <vt:lpstr>1_Office Theme</vt:lpstr>
      <vt:lpstr>PowerPoint Presentation</vt:lpstr>
      <vt:lpstr>Setting The Context</vt:lpstr>
      <vt:lpstr>Our Solution – STAMP™ </vt:lpstr>
      <vt:lpstr>A Day In The Life Example</vt:lpstr>
      <vt:lpstr>STAMP Produces Business Customer Dashboards</vt:lpstr>
      <vt:lpstr>STAMP Dashboard Hierarchy</vt:lpstr>
      <vt:lpstr>Advanced Visualization Module</vt:lpstr>
      <vt:lpstr>Advanced Analytics Engine</vt:lpstr>
      <vt:lpstr>How STAMP Works</vt:lpstr>
      <vt:lpstr>Summary Of Benefits</vt:lpstr>
      <vt:lpstr>STAMP Pricing</vt:lpstr>
      <vt:lpstr>Contact Information</vt:lpstr>
    </vt:vector>
  </TitlesOfParts>
  <Manager/>
  <Company>M7Graphics</Company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MJ</dc:creator>
  <cp:keywords/>
  <dc:description/>
  <cp:lastModifiedBy>Microsoft Office User</cp:lastModifiedBy>
  <cp:revision>1759</cp:revision>
  <cp:lastPrinted>2017-04-11T06:02:09Z</cp:lastPrinted>
  <dcterms:created xsi:type="dcterms:W3CDTF">2013-03-14T19:40:05Z</dcterms:created>
  <dcterms:modified xsi:type="dcterms:W3CDTF">2017-05-04T18:23:09Z</dcterms:modified>
  <cp:category/>
</cp:coreProperties>
</file>