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8"/>
  </p:notesMasterIdLst>
  <p:sldIdLst>
    <p:sldId id="256" r:id="rId2"/>
    <p:sldId id="257" r:id="rId3"/>
    <p:sldId id="258" r:id="rId4"/>
    <p:sldId id="259" r:id="rId5"/>
    <p:sldId id="280" r:id="rId6"/>
    <p:sldId id="260" r:id="rId7"/>
    <p:sldId id="279" r:id="rId8"/>
    <p:sldId id="261" r:id="rId9"/>
    <p:sldId id="262" r:id="rId10"/>
    <p:sldId id="278" r:id="rId11"/>
    <p:sldId id="263" r:id="rId12"/>
    <p:sldId id="277" r:id="rId13"/>
    <p:sldId id="265" r:id="rId14"/>
    <p:sldId id="266" r:id="rId15"/>
    <p:sldId id="267" r:id="rId16"/>
    <p:sldId id="268" r:id="rId17"/>
    <p:sldId id="269" r:id="rId18"/>
    <p:sldId id="270" r:id="rId19"/>
    <p:sldId id="271" r:id="rId20"/>
    <p:sldId id="272" r:id="rId21"/>
    <p:sldId id="281" r:id="rId22"/>
    <p:sldId id="282" r:id="rId23"/>
    <p:sldId id="273" r:id="rId24"/>
    <p:sldId id="274" r:id="rId25"/>
    <p:sldId id="275" r:id="rId26"/>
    <p:sldId id="276" r:id="rId27"/>
  </p:sldIdLst>
  <p:sldSz cx="9144000" cy="6858000" type="screen4x3"/>
  <p:notesSz cx="7010400" cy="9296400"/>
  <p:embeddedFontLst>
    <p:embeddedFont>
      <p:font typeface="Amatic SC" charset="-79"/>
      <p:regular r:id="rId29"/>
      <p:bold r:id="rId30"/>
    </p:embeddedFont>
    <p:embeddedFont>
      <p:font typeface="Calibri"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23C"/>
    <a:srgbClr val="A7CB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59" autoAdjust="0"/>
  </p:normalViewPr>
  <p:slideViewPr>
    <p:cSldViewPr>
      <p:cViewPr varScale="1">
        <p:scale>
          <a:sx n="68" d="100"/>
          <a:sy n="68" d="100"/>
        </p:scale>
        <p:origin x="-27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buSzPct val="25000"/>
              <a:buNone/>
            </a:pPr>
            <a:r>
              <a:rPr lang="en-US" sz="2790" b="0" i="0" u="none" strike="noStrike" cap="none" dirty="0">
                <a:solidFill>
                  <a:schemeClr val="dk1"/>
                </a:solidFill>
                <a:latin typeface="Calibri"/>
                <a:ea typeface="Calibri"/>
                <a:cs typeface="Calibri"/>
                <a:sym typeface="Calibri"/>
              </a:rPr>
              <a:t>Cows are creatures of habit and they learn quickly. </a:t>
            </a:r>
          </a:p>
          <a:p>
            <a:pPr marL="0" marR="0" lvl="0" indent="0" algn="l" rtl="0">
              <a:lnSpc>
                <a:spcPct val="80000"/>
              </a:lnSpc>
              <a:spcBef>
                <a:spcPts val="0"/>
              </a:spcBef>
              <a:buSzPct val="25000"/>
              <a:buNone/>
            </a:pPr>
            <a:r>
              <a:rPr lang="en-US" sz="2790" b="0" i="0" u="none" strike="noStrike" cap="none" dirty="0">
                <a:solidFill>
                  <a:schemeClr val="dk1"/>
                </a:solidFill>
                <a:latin typeface="Calibri"/>
                <a:ea typeface="Calibri"/>
                <a:cs typeface="Calibri"/>
                <a:sym typeface="Calibri"/>
              </a:rPr>
              <a:t>They tend to arrive for milking in the same order every day – there are always the ones who want to be first and the ones who take their time!</a:t>
            </a:r>
          </a:p>
          <a:p>
            <a:pPr marL="0" marR="0" lvl="0" indent="0" algn="l" rtl="0">
              <a:lnSpc>
                <a:spcPct val="80000"/>
              </a:lnSpc>
              <a:spcBef>
                <a:spcPts val="0"/>
              </a:spcBef>
              <a:buSzPct val="25000"/>
              <a:buNone/>
            </a:pPr>
            <a:r>
              <a:rPr lang="en-US" sz="2790" b="0" i="0" u="none" strike="noStrike" cap="none" dirty="0">
                <a:solidFill>
                  <a:schemeClr val="dk1"/>
                </a:solidFill>
                <a:latin typeface="Calibri"/>
                <a:ea typeface="Calibri"/>
                <a:cs typeface="Calibri"/>
                <a:sym typeface="Calibri"/>
              </a:rPr>
              <a:t>Cows are very curious. They will often come up to you in the paddock to see what is going on and what you are doing</a:t>
            </a:r>
          </a:p>
          <a:p>
            <a:pPr marL="0" marR="0" lvl="0" indent="0" algn="l" rtl="0">
              <a:lnSpc>
                <a:spcPct val="80000"/>
              </a:lnSpc>
              <a:spcBef>
                <a:spcPts val="0"/>
              </a:spcBef>
              <a:buSzPct val="25000"/>
              <a:buNone/>
            </a:pPr>
            <a:endParaRPr sz="2790" dirty="0"/>
          </a:p>
          <a:p>
            <a:pPr lvl="0" rtl="0">
              <a:spcBef>
                <a:spcPts val="1400"/>
              </a:spcBef>
              <a:buClr>
                <a:srgbClr val="7F7F7F"/>
              </a:buClr>
              <a:buSzPct val="25000"/>
              <a:buFont typeface="Arial"/>
              <a:buNone/>
            </a:pPr>
            <a:r>
              <a:rPr lang="en-US" sz="2000" i="1" dirty="0">
                <a:solidFill>
                  <a:srgbClr val="7F7F7F"/>
                </a:solidFill>
                <a:latin typeface="Arial"/>
                <a:ea typeface="Arial"/>
                <a:cs typeface="Arial"/>
                <a:sym typeface="Arial"/>
              </a:rPr>
              <a:t>Cows also like music!!</a:t>
            </a:r>
          </a:p>
          <a:p>
            <a:pPr marL="0" marR="0" lvl="0" indent="0" algn="l" rtl="0">
              <a:lnSpc>
                <a:spcPct val="80000"/>
              </a:lnSpc>
              <a:spcBef>
                <a:spcPts val="0"/>
              </a:spcBef>
              <a:buSzPct val="25000"/>
              <a:buNone/>
            </a:pPr>
            <a:endParaRPr sz="2790" dirty="0"/>
          </a:p>
          <a:p>
            <a:pPr marL="0" marR="0" lvl="0" indent="0" algn="l" rtl="0">
              <a:lnSpc>
                <a:spcPct val="80000"/>
              </a:lnSpc>
              <a:spcBef>
                <a:spcPts val="0"/>
              </a:spcBef>
              <a:buSzPct val="25000"/>
              <a:buNone/>
            </a:pPr>
            <a:r>
              <a:rPr lang="en-US" sz="930" b="0" i="0" u="none" strike="noStrike" cap="none" dirty="0">
                <a:solidFill>
                  <a:schemeClr val="dk1"/>
                </a:solidFill>
                <a:latin typeface="Calibri"/>
                <a:ea typeface="Calibri"/>
                <a:cs typeface="Calibri"/>
                <a:sym typeface="Calibri"/>
              </a:rPr>
              <a:t/>
            </a:r>
            <a:br>
              <a:rPr lang="en-US" sz="930" b="0" i="0" u="none" strike="noStrike" cap="none" dirty="0">
                <a:solidFill>
                  <a:schemeClr val="dk1"/>
                </a:solidFill>
                <a:latin typeface="Calibri"/>
                <a:ea typeface="Calibri"/>
                <a:cs typeface="Calibri"/>
                <a:sym typeface="Calibri"/>
              </a:rPr>
            </a:br>
            <a:endParaRPr lang="en-US" sz="930" b="0" i="0" u="none" strike="noStrike" cap="none"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701039" y="4415789"/>
            <a:ext cx="5608319" cy="295840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What’s your favourite flavour?? – ASK a couple of people in the Class</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Can you guess the 5 most popular Timboon Fine Ice Cream Flavours?</a:t>
            </a:r>
          </a:p>
        </p:txBody>
      </p:sp>
      <p:sp>
        <p:nvSpPr>
          <p:cNvPr id="102" name="Shape 10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701039" y="4415789"/>
            <a:ext cx="5608319" cy="4492235"/>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a:t>Who are the biggest eaters of </a:t>
            </a:r>
            <a:r>
              <a:rPr lang="en-US" sz="1600" b="0" i="0" u="none" strike="noStrike" cap="none">
                <a:solidFill>
                  <a:schemeClr val="dk1"/>
                </a:solidFill>
                <a:latin typeface="Calibri"/>
                <a:ea typeface="Calibri"/>
                <a:cs typeface="Calibri"/>
                <a:sym typeface="Calibri"/>
              </a:rPr>
              <a:t>ice cream in the world?  – </a:t>
            </a:r>
            <a:r>
              <a:rPr lang="en-US" sz="1600" b="1" i="0" u="none" strike="noStrike" cap="none">
                <a:solidFill>
                  <a:schemeClr val="dk1"/>
                </a:solidFill>
                <a:latin typeface="Calibri"/>
                <a:ea typeface="Calibri"/>
                <a:cs typeface="Calibri"/>
                <a:sym typeface="Calibri"/>
              </a:rPr>
              <a:t>ask and reveal one by one</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Interesting that they eat so much ice cream in very cold northern hemisphere countries</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Data on consumption can be a bit varied but it is generally accepted that NZ, Australia and the US are the top 3.</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While our Kiwi cousins eat the most ice cream per person</a:t>
            </a:r>
            <a:r>
              <a:rPr lang="en-US" sz="1600"/>
              <a:t>.</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Here in Australia we are eating about 400 million litres, while in the US they are tucking into a cool 6.7 billion litres of their favourite ice cream!!</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Interestingly, in China, where consumption is only 2 litres per person, that still accounts for 2.7 billion litres – number 2 in the world.</a:t>
            </a:r>
          </a:p>
        </p:txBody>
      </p:sp>
      <p:sp>
        <p:nvSpPr>
          <p:cNvPr id="111" name="Shape 11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spcBef>
                <a:spcPts val="0"/>
              </a:spcBef>
              <a:buClr>
                <a:srgbClr val="7F7F7F"/>
              </a:buClr>
              <a:buSzPct val="25000"/>
              <a:buFont typeface="Arial"/>
              <a:buNone/>
            </a:pPr>
            <a:endParaRPr dirty="0">
              <a:solidFill>
                <a:srgbClr val="000000"/>
              </a:solidFill>
              <a:latin typeface="Arial"/>
              <a:ea typeface="Arial"/>
              <a:cs typeface="Arial"/>
              <a:sym typeface="Arial"/>
            </a:endParaRPr>
          </a:p>
          <a:p>
            <a:pPr marL="223837" lvl="0" indent="-198437" rtl="0">
              <a:spcBef>
                <a:spcPts val="1360"/>
              </a:spcBef>
              <a:buClr>
                <a:srgbClr val="000000"/>
              </a:buClr>
              <a:buSzPct val="100000"/>
              <a:buFont typeface="Noto Sans Symbols"/>
              <a:buChar char="❑"/>
            </a:pPr>
            <a:r>
              <a:rPr lang="en-US" sz="1400" dirty="0">
                <a:solidFill>
                  <a:srgbClr val="000000"/>
                </a:solidFill>
                <a:latin typeface="Arial"/>
                <a:ea typeface="Arial"/>
                <a:cs typeface="Arial"/>
                <a:sym typeface="Arial"/>
              </a:rPr>
              <a:t> Milk Fat – richness of </a:t>
            </a:r>
            <a:r>
              <a:rPr lang="en-US" sz="1400" dirty="0" err="1">
                <a:solidFill>
                  <a:srgbClr val="000000"/>
                </a:solidFill>
                <a:latin typeface="Arial"/>
                <a:ea typeface="Arial"/>
                <a:cs typeface="Arial"/>
                <a:sym typeface="Arial"/>
              </a:rPr>
              <a:t>flavour</a:t>
            </a:r>
            <a:r>
              <a:rPr lang="en-US" sz="1400" dirty="0">
                <a:solidFill>
                  <a:srgbClr val="000000"/>
                </a:solidFill>
                <a:latin typeface="Arial"/>
                <a:ea typeface="Arial"/>
                <a:cs typeface="Arial"/>
                <a:sym typeface="Arial"/>
              </a:rPr>
              <a:t>, creaminess of texture</a:t>
            </a:r>
          </a:p>
          <a:p>
            <a:pPr marL="223837" lvl="0" indent="-198437" rtl="0">
              <a:spcBef>
                <a:spcPts val="1360"/>
              </a:spcBef>
              <a:buClr>
                <a:srgbClr val="000000"/>
              </a:buClr>
              <a:buSzPct val="100000"/>
              <a:buFont typeface="Arial"/>
              <a:buChar char="❑"/>
            </a:pPr>
            <a:r>
              <a:rPr lang="en-US" sz="1400" dirty="0">
                <a:latin typeface="Arial"/>
                <a:ea typeface="Arial"/>
                <a:cs typeface="Arial"/>
                <a:sym typeface="Arial"/>
              </a:rPr>
              <a:t>Sugar – sweetness, reduced freezing point and providing texture, eating quality and scoop-ability when frozen</a:t>
            </a:r>
          </a:p>
          <a:p>
            <a:pPr marL="223837" lvl="0" indent="-198437" rtl="0">
              <a:spcBef>
                <a:spcPts val="1360"/>
              </a:spcBef>
              <a:buClr>
                <a:srgbClr val="000000"/>
              </a:buClr>
              <a:buSzPct val="100000"/>
              <a:buFont typeface="Noto Sans Symbols"/>
              <a:buChar char="❑"/>
            </a:pPr>
            <a:r>
              <a:rPr lang="en-US" sz="1400" dirty="0">
                <a:solidFill>
                  <a:srgbClr val="000000"/>
                </a:solidFill>
                <a:latin typeface="Arial"/>
                <a:ea typeface="Arial"/>
                <a:cs typeface="Arial"/>
                <a:sym typeface="Arial"/>
              </a:rPr>
              <a:t> </a:t>
            </a:r>
            <a:r>
              <a:rPr lang="en-US" sz="1400" dirty="0" smtClean="0">
                <a:solidFill>
                  <a:srgbClr val="000000"/>
                </a:solidFill>
                <a:latin typeface="Arial"/>
                <a:ea typeface="Arial"/>
                <a:cs typeface="Arial"/>
                <a:sym typeface="Arial"/>
              </a:rPr>
              <a:t>Milk Protein </a:t>
            </a:r>
            <a:r>
              <a:rPr lang="en-US" sz="1400" dirty="0">
                <a:solidFill>
                  <a:srgbClr val="000000"/>
                </a:solidFill>
                <a:latin typeface="Arial"/>
                <a:ea typeface="Arial"/>
                <a:cs typeface="Arial"/>
                <a:sym typeface="Arial"/>
              </a:rPr>
              <a:t>– </a:t>
            </a:r>
            <a:r>
              <a:rPr lang="en-US" sz="1400" dirty="0" err="1">
                <a:solidFill>
                  <a:srgbClr val="000000"/>
                </a:solidFill>
                <a:latin typeface="Arial"/>
                <a:ea typeface="Arial"/>
                <a:cs typeface="Arial"/>
                <a:sym typeface="Arial"/>
              </a:rPr>
              <a:t>flavour</a:t>
            </a:r>
            <a:r>
              <a:rPr lang="en-US" sz="1400" dirty="0">
                <a:solidFill>
                  <a:srgbClr val="000000"/>
                </a:solidFill>
                <a:latin typeface="Arial"/>
                <a:ea typeface="Arial"/>
                <a:cs typeface="Arial"/>
                <a:sym typeface="Arial"/>
              </a:rPr>
              <a:t>, body and texture</a:t>
            </a:r>
          </a:p>
          <a:p>
            <a:pPr marL="223837" lvl="0" indent="-198437" rtl="0">
              <a:spcBef>
                <a:spcPts val="1360"/>
              </a:spcBef>
              <a:buClr>
                <a:srgbClr val="000000"/>
              </a:buClr>
              <a:buSzPct val="100000"/>
              <a:buFont typeface="Arial"/>
              <a:buChar char="❑"/>
            </a:pPr>
            <a:r>
              <a:rPr lang="en-US" sz="1400" dirty="0">
                <a:latin typeface="Arial"/>
                <a:ea typeface="Arial"/>
                <a:cs typeface="Arial"/>
                <a:sym typeface="Arial"/>
              </a:rPr>
              <a:t> Emulsifiers – keeps the milk fat evenly dispersed in the ice cream during freezing. This helps </a:t>
            </a:r>
            <a:r>
              <a:rPr lang="en-US" sz="1400" dirty="0" err="1">
                <a:latin typeface="Arial"/>
                <a:ea typeface="Arial"/>
                <a:cs typeface="Arial"/>
                <a:sym typeface="Arial"/>
              </a:rPr>
              <a:t>stabilise</a:t>
            </a:r>
            <a:r>
              <a:rPr lang="en-US" sz="1400" dirty="0">
                <a:latin typeface="Arial"/>
                <a:ea typeface="Arial"/>
                <a:cs typeface="Arial"/>
                <a:sym typeface="Arial"/>
              </a:rPr>
              <a:t> the air whipped into the ice cream and gives a smooth texture</a:t>
            </a:r>
          </a:p>
          <a:p>
            <a:pPr marL="223837" lvl="0" indent="-198437" rtl="0">
              <a:spcBef>
                <a:spcPts val="1360"/>
              </a:spcBef>
              <a:buClr>
                <a:srgbClr val="7F7F7F"/>
              </a:buClr>
              <a:buSzPct val="100000"/>
              <a:buFont typeface="Arial"/>
              <a:buChar char="❑"/>
            </a:pPr>
            <a:r>
              <a:rPr lang="en-US" sz="1400" dirty="0">
                <a:latin typeface="Arial"/>
                <a:ea typeface="Arial"/>
                <a:cs typeface="Arial"/>
                <a:sym typeface="Arial"/>
              </a:rPr>
              <a:t> </a:t>
            </a:r>
            <a:r>
              <a:rPr lang="en-US" sz="1400" dirty="0" err="1">
                <a:latin typeface="Arial"/>
                <a:ea typeface="Arial"/>
                <a:cs typeface="Arial"/>
                <a:sym typeface="Arial"/>
              </a:rPr>
              <a:t>Stabilisers</a:t>
            </a:r>
            <a:r>
              <a:rPr lang="en-US" sz="1400" dirty="0">
                <a:latin typeface="Arial"/>
                <a:ea typeface="Arial"/>
                <a:cs typeface="Arial"/>
                <a:sym typeface="Arial"/>
              </a:rPr>
              <a:t> – control ice </a:t>
            </a:r>
            <a:r>
              <a:rPr lang="en-US" sz="1400" dirty="0" err="1">
                <a:latin typeface="Arial"/>
                <a:ea typeface="Arial"/>
                <a:cs typeface="Arial"/>
                <a:sym typeface="Arial"/>
              </a:rPr>
              <a:t>crystallisation</a:t>
            </a:r>
            <a:r>
              <a:rPr lang="en-US" sz="1400" dirty="0">
                <a:latin typeface="Arial"/>
                <a:ea typeface="Arial"/>
                <a:cs typeface="Arial"/>
                <a:sym typeface="Arial"/>
              </a:rPr>
              <a:t>, so small ice crystals don’t join together to form big ones</a:t>
            </a:r>
          </a:p>
          <a:p>
            <a:pPr marL="223837" lvl="0" indent="-198437" rtl="0">
              <a:spcBef>
                <a:spcPts val="1360"/>
              </a:spcBef>
              <a:buClr>
                <a:srgbClr val="7F7F7F"/>
              </a:buClr>
              <a:buSzPct val="100000"/>
              <a:buFont typeface="Arial"/>
              <a:buChar char="❑"/>
            </a:pPr>
            <a:r>
              <a:rPr lang="en-US" sz="1400" dirty="0">
                <a:latin typeface="Arial"/>
                <a:ea typeface="Arial"/>
                <a:cs typeface="Arial"/>
                <a:sym typeface="Arial"/>
              </a:rPr>
              <a:t>Inclusions, fruits, </a:t>
            </a:r>
            <a:r>
              <a:rPr lang="en-US" sz="1400" dirty="0" err="1">
                <a:latin typeface="Arial"/>
                <a:ea typeface="Arial"/>
                <a:cs typeface="Arial"/>
                <a:sym typeface="Arial"/>
              </a:rPr>
              <a:t>flavour</a:t>
            </a:r>
            <a:r>
              <a:rPr lang="en-US" sz="1400" dirty="0">
                <a:latin typeface="Arial"/>
                <a:ea typeface="Arial"/>
                <a:cs typeface="Arial"/>
                <a:sym typeface="Arial"/>
              </a:rPr>
              <a:t> yummy bits and pieces</a:t>
            </a:r>
          </a:p>
          <a:p>
            <a:pPr lvl="0" rtl="0">
              <a:spcBef>
                <a:spcPts val="1360"/>
              </a:spcBef>
              <a:buNone/>
            </a:pPr>
            <a:endParaRPr dirty="0">
              <a:solidFill>
                <a:srgbClr val="000000"/>
              </a:solidFill>
            </a:endParaRPr>
          </a:p>
        </p:txBody>
      </p:sp>
      <p:sp>
        <p:nvSpPr>
          <p:cNvPr id="140" name="Shape 1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Blending of the Ice Cream mix – Like Making a big Milk Shake!</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Pasteurization – Making sure the mix is safe to eat</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Homogenization – Blending it to make it creamy</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Aging the mix – Cooling down and </a:t>
            </a:r>
            <a:r>
              <a:rPr lang="en-US" sz="1200" b="0" i="0" u="none" strike="noStrike" cap="none" dirty="0" err="1">
                <a:solidFill>
                  <a:schemeClr val="dk1"/>
                </a:solidFill>
                <a:latin typeface="Calibri"/>
                <a:ea typeface="Calibri"/>
                <a:cs typeface="Calibri"/>
                <a:sym typeface="Calibri"/>
              </a:rPr>
              <a:t>crystallising</a:t>
            </a:r>
            <a:r>
              <a:rPr lang="en-US" sz="1200" b="0" i="0" u="none" strike="noStrike" cap="none" dirty="0">
                <a:solidFill>
                  <a:schemeClr val="dk1"/>
                </a:solidFill>
                <a:latin typeface="Calibri"/>
                <a:ea typeface="Calibri"/>
                <a:cs typeface="Calibri"/>
                <a:sym typeface="Calibri"/>
              </a:rPr>
              <a:t> the milk fat</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Freezing – Making a soft Serve</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Packaging</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Hardening – freezing it solid and developing the final texture of the ice cream</a:t>
            </a:r>
          </a:p>
        </p:txBody>
      </p:sp>
      <p:sp>
        <p:nvSpPr>
          <p:cNvPr id="148" name="Shape 14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223837" lvl="0" indent="-147637" rtl="0">
              <a:spcBef>
                <a:spcPts val="0"/>
              </a:spcBef>
              <a:buClr>
                <a:srgbClr val="000000"/>
              </a:buClr>
              <a:buSzPct val="100000"/>
              <a:buFont typeface="Noto Sans Symbols"/>
              <a:buChar char="❑"/>
            </a:pPr>
            <a:r>
              <a:rPr lang="en-US" i="1" dirty="0">
                <a:solidFill>
                  <a:srgbClr val="000000"/>
                </a:solidFill>
                <a:latin typeface="Arial"/>
                <a:ea typeface="Arial"/>
                <a:cs typeface="Arial"/>
                <a:sym typeface="Arial"/>
              </a:rPr>
              <a:t>Mix dry ingredients with milk and cream</a:t>
            </a:r>
          </a:p>
          <a:p>
            <a:pPr lvl="0" rtl="0">
              <a:spcBef>
                <a:spcPts val="0"/>
              </a:spcBef>
              <a:buNone/>
            </a:pPr>
            <a:endParaRPr i="1" dirty="0">
              <a:solidFill>
                <a:srgbClr val="000000"/>
              </a:solidFill>
              <a:latin typeface="Arial"/>
              <a:ea typeface="Arial"/>
              <a:cs typeface="Arial"/>
              <a:sym typeface="Arial"/>
            </a:endParaRPr>
          </a:p>
          <a:p>
            <a:pPr marL="223837" lvl="0" indent="-147637" rtl="0">
              <a:spcBef>
                <a:spcPts val="0"/>
              </a:spcBef>
              <a:buClr>
                <a:srgbClr val="000000"/>
              </a:buClr>
              <a:buSzPct val="100000"/>
              <a:buFont typeface="Noto Sans Symbols"/>
              <a:buChar char="❑"/>
            </a:pPr>
            <a:r>
              <a:rPr lang="en-US" i="1" dirty="0">
                <a:solidFill>
                  <a:srgbClr val="000000"/>
                </a:solidFill>
                <a:latin typeface="Arial"/>
                <a:ea typeface="Arial"/>
                <a:cs typeface="Arial"/>
                <a:sym typeface="Arial"/>
              </a:rPr>
              <a:t> The mix is heated to high temperatures to kill any harmful bacteria and make sure that the mix is safe to eat.</a:t>
            </a:r>
          </a:p>
          <a:p>
            <a:pPr marL="223837" lvl="0" indent="-147637" rtl="0">
              <a:spcBef>
                <a:spcPts val="1480"/>
              </a:spcBef>
              <a:buClr>
                <a:srgbClr val="000000"/>
              </a:buClr>
              <a:buSzPct val="100000"/>
              <a:buFont typeface="Noto Sans Symbols"/>
              <a:buChar char="❑"/>
            </a:pPr>
            <a:r>
              <a:rPr lang="en-US" i="1" dirty="0">
                <a:solidFill>
                  <a:srgbClr val="000000"/>
                </a:solidFill>
                <a:latin typeface="Arial"/>
                <a:ea typeface="Arial"/>
                <a:cs typeface="Arial"/>
                <a:sym typeface="Arial"/>
              </a:rPr>
              <a:t> We use a batch pasteurizer – batches of mix are heated to 85°C and held for 15 seconds.</a:t>
            </a:r>
          </a:p>
          <a:p>
            <a:pPr marL="223837" lvl="0" indent="-147637" rtl="0">
              <a:spcBef>
                <a:spcPts val="1480"/>
              </a:spcBef>
              <a:buClr>
                <a:srgbClr val="000000"/>
              </a:buClr>
              <a:buSzPct val="100000"/>
              <a:buFont typeface="Noto Sans Symbols"/>
              <a:buChar char="❑"/>
            </a:pPr>
            <a:r>
              <a:rPr lang="en-US" i="1" dirty="0">
                <a:solidFill>
                  <a:srgbClr val="000000"/>
                </a:solidFill>
                <a:latin typeface="Arial"/>
                <a:ea typeface="Arial"/>
                <a:cs typeface="Arial"/>
                <a:sym typeface="Arial"/>
              </a:rPr>
              <a:t> The high temperature kills harmful bacteria. The short time means that the mix doesn’t ‘cook’ and change in </a:t>
            </a:r>
            <a:r>
              <a:rPr lang="en-US" i="1" dirty="0" err="1">
                <a:solidFill>
                  <a:srgbClr val="000000"/>
                </a:solidFill>
                <a:latin typeface="Arial"/>
                <a:ea typeface="Arial"/>
                <a:cs typeface="Arial"/>
                <a:sym typeface="Arial"/>
              </a:rPr>
              <a:t>flavour</a:t>
            </a:r>
            <a:r>
              <a:rPr lang="en-US" i="1" dirty="0">
                <a:solidFill>
                  <a:srgbClr val="000000"/>
                </a:solidFill>
                <a:latin typeface="Arial"/>
                <a:ea typeface="Arial"/>
                <a:cs typeface="Arial"/>
                <a:sym typeface="Arial"/>
              </a:rPr>
              <a:t>. </a:t>
            </a:r>
          </a:p>
        </p:txBody>
      </p:sp>
      <p:sp>
        <p:nvSpPr>
          <p:cNvPr id="156" name="Shape 15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Use the sand prop to demonstrate the </a:t>
            </a:r>
            <a:r>
              <a:rPr lang="en-US" sz="1600" b="0" i="0" u="none" strike="noStrike" cap="none" dirty="0" err="1">
                <a:solidFill>
                  <a:schemeClr val="dk1"/>
                </a:solidFill>
                <a:latin typeface="Calibri"/>
                <a:ea typeface="Calibri"/>
                <a:cs typeface="Calibri"/>
                <a:sym typeface="Calibri"/>
              </a:rPr>
              <a:t>homogenisation</a:t>
            </a:r>
            <a:r>
              <a:rPr lang="en-US" sz="1600" b="0" i="0" u="none" strike="noStrike" cap="none" dirty="0">
                <a:solidFill>
                  <a:schemeClr val="dk1"/>
                </a:solidFill>
                <a:latin typeface="Calibri"/>
                <a:ea typeface="Calibri"/>
                <a:cs typeface="Calibri"/>
                <a:sym typeface="Calibri"/>
              </a:rPr>
              <a:t> of the fat</a:t>
            </a:r>
          </a:p>
          <a:p>
            <a:pPr marL="0" marR="0" lvl="0" indent="0" algn="l" rtl="0">
              <a:spcBef>
                <a:spcPts val="0"/>
              </a:spcBef>
              <a:buSzPct val="25000"/>
              <a:buNone/>
            </a:pPr>
            <a:endParaRPr dirty="0">
              <a:solidFill>
                <a:srgbClr val="000000"/>
              </a:solidFill>
            </a:endParaRPr>
          </a:p>
          <a:p>
            <a:pPr lvl="0" rtl="0">
              <a:spcBef>
                <a:spcPts val="0"/>
              </a:spcBef>
              <a:buClr>
                <a:srgbClr val="7F7F7F"/>
              </a:buClr>
              <a:buSzPct val="25000"/>
              <a:buFont typeface="Arial"/>
              <a:buNone/>
            </a:pPr>
            <a:r>
              <a:rPr lang="en-US" i="1" dirty="0">
                <a:solidFill>
                  <a:srgbClr val="000000"/>
                </a:solidFill>
                <a:latin typeface="Arial"/>
                <a:ea typeface="Arial"/>
                <a:cs typeface="Arial"/>
                <a:sym typeface="Arial"/>
              </a:rPr>
              <a:t>Homogenisation is a process that forces the mix through small holes under pressure</a:t>
            </a: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This breaks the milk fat down into small droplets  and makes sure that it stays even in the ice cream mix</a:t>
            </a: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Homogenisation gives ice cream its creaminess and improves the microstructure of the ice cream, helping to improve the resistance to melting and increase shelf life</a:t>
            </a:r>
          </a:p>
        </p:txBody>
      </p:sp>
      <p:sp>
        <p:nvSpPr>
          <p:cNvPr id="164" name="Shape 16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spcBef>
                <a:spcPts val="0"/>
              </a:spcBef>
              <a:buNone/>
            </a:pPr>
            <a:r>
              <a:rPr lang="en-US" i="1">
                <a:solidFill>
                  <a:srgbClr val="000000"/>
                </a:solidFill>
                <a:latin typeface="Arial"/>
                <a:ea typeface="Arial"/>
                <a:cs typeface="Arial"/>
                <a:sym typeface="Arial"/>
              </a:rPr>
              <a:t>Cool down to 4 degrees</a:t>
            </a:r>
          </a:p>
          <a:p>
            <a:pPr lvl="0" rtl="0">
              <a:spcBef>
                <a:spcPts val="0"/>
              </a:spcBef>
              <a:buNone/>
            </a:pPr>
            <a:endParaRPr i="1">
              <a:solidFill>
                <a:srgbClr val="000000"/>
              </a:solidFill>
              <a:latin typeface="Arial"/>
              <a:ea typeface="Arial"/>
              <a:cs typeface="Arial"/>
              <a:sym typeface="Arial"/>
            </a:endParaRPr>
          </a:p>
          <a:p>
            <a:pPr lvl="0" rtl="0">
              <a:spcBef>
                <a:spcPts val="0"/>
              </a:spcBef>
              <a:buNone/>
            </a:pPr>
            <a:r>
              <a:rPr lang="en-US" i="1">
                <a:solidFill>
                  <a:srgbClr val="000000"/>
                </a:solidFill>
                <a:latin typeface="Arial"/>
                <a:ea typeface="Arial"/>
                <a:cs typeface="Arial"/>
                <a:sym typeface="Arial"/>
              </a:rPr>
              <a:t>An important period of time here for the little stabilser and emulsifier minons to do their work.</a:t>
            </a:r>
          </a:p>
          <a:p>
            <a:pPr marL="742950" lvl="1" indent="-209550" rtl="0">
              <a:spcBef>
                <a:spcPts val="1480"/>
              </a:spcBef>
              <a:buClr>
                <a:srgbClr val="000000"/>
              </a:buClr>
              <a:buSzPct val="100000"/>
              <a:buFont typeface="Noto Sans Symbols"/>
              <a:buChar char="❑"/>
            </a:pPr>
            <a:r>
              <a:rPr lang="en-US" i="1">
                <a:solidFill>
                  <a:srgbClr val="000000"/>
                </a:solidFill>
                <a:latin typeface="Arial"/>
                <a:ea typeface="Arial"/>
                <a:cs typeface="Arial"/>
                <a:sym typeface="Arial"/>
              </a:rPr>
              <a:t> They need to soak up any extra water in the mix to stop it from growing big ice crystals.</a:t>
            </a:r>
          </a:p>
          <a:p>
            <a:pPr marL="742950" lvl="1" indent="-209550" rtl="0">
              <a:spcBef>
                <a:spcPts val="480"/>
              </a:spcBef>
              <a:buClr>
                <a:srgbClr val="000000"/>
              </a:buClr>
              <a:buSzPct val="100000"/>
              <a:buFont typeface="Noto Sans Symbols"/>
              <a:buChar char="❑"/>
            </a:pPr>
            <a:r>
              <a:rPr lang="en-US" i="1">
                <a:solidFill>
                  <a:srgbClr val="000000"/>
                </a:solidFill>
                <a:latin typeface="Arial"/>
                <a:ea typeface="Arial"/>
                <a:cs typeface="Arial"/>
                <a:sym typeface="Arial"/>
              </a:rPr>
              <a:t> They make this ice cream mix more viscous or thicker.</a:t>
            </a:r>
          </a:p>
          <a:p>
            <a:pPr marL="742950" lvl="1" indent="-209550" rtl="0">
              <a:spcBef>
                <a:spcPts val="480"/>
              </a:spcBef>
              <a:buClr>
                <a:srgbClr val="000000"/>
              </a:buClr>
              <a:buSzPct val="100000"/>
              <a:buFont typeface="Noto Sans Symbols"/>
              <a:buChar char="❑"/>
            </a:pPr>
            <a:r>
              <a:rPr lang="en-US" i="1">
                <a:solidFill>
                  <a:srgbClr val="000000"/>
                </a:solidFill>
                <a:latin typeface="Arial"/>
                <a:ea typeface="Arial"/>
                <a:cs typeface="Arial"/>
                <a:sym typeface="Arial"/>
              </a:rPr>
              <a:t> This helps the ice cream create structure and leads to quicker whipping during  freezing</a:t>
            </a:r>
          </a:p>
        </p:txBody>
      </p:sp>
      <p:sp>
        <p:nvSpPr>
          <p:cNvPr id="172" name="Shape 1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i="0" u="none" strike="noStrike" cap="none">
                <a:solidFill>
                  <a:schemeClr val="dk1"/>
                </a:solidFill>
                <a:latin typeface="Arial"/>
                <a:ea typeface="Arial"/>
                <a:cs typeface="Arial"/>
                <a:sym typeface="Arial"/>
              </a:rPr>
              <a:t>High overrun makes it light and fluffy</a:t>
            </a:r>
          </a:p>
          <a:p>
            <a:pPr marL="0" marR="0" lvl="0" indent="0" algn="l" rtl="0">
              <a:spcBef>
                <a:spcPts val="0"/>
              </a:spcBef>
              <a:buSzPct val="25000"/>
              <a:buNone/>
            </a:pPr>
            <a:endParaRPr>
              <a:latin typeface="Arial"/>
              <a:ea typeface="Arial"/>
              <a:cs typeface="Arial"/>
              <a:sym typeface="Arial"/>
            </a:endParaRPr>
          </a:p>
          <a:p>
            <a:pPr marL="0" marR="0" lvl="0" indent="0" algn="l" rtl="0">
              <a:spcBef>
                <a:spcPts val="0"/>
              </a:spcBef>
              <a:buSzPct val="25000"/>
              <a:buNone/>
            </a:pPr>
            <a:r>
              <a:rPr lang="en-US" i="0" u="none" strike="noStrike" cap="none">
                <a:solidFill>
                  <a:schemeClr val="dk1"/>
                </a:solidFill>
                <a:latin typeface="Arial"/>
                <a:ea typeface="Arial"/>
                <a:cs typeface="Arial"/>
                <a:sym typeface="Arial"/>
              </a:rPr>
              <a:t>Premium ice creams have lower overrun – richer and creamier</a:t>
            </a:r>
          </a:p>
          <a:p>
            <a:pPr marL="0" marR="0" lvl="0" indent="0" algn="l" rtl="0">
              <a:spcBef>
                <a:spcPts val="0"/>
              </a:spcBef>
              <a:buSzPct val="25000"/>
              <a:buNone/>
            </a:pPr>
            <a:endParaRPr>
              <a:latin typeface="Arial"/>
              <a:ea typeface="Arial"/>
              <a:cs typeface="Arial"/>
              <a:sym typeface="Arial"/>
            </a:endParaRPr>
          </a:p>
          <a:p>
            <a:pPr marL="0" marR="0" lvl="0" indent="0" algn="l" rtl="0">
              <a:spcBef>
                <a:spcPts val="0"/>
              </a:spcBef>
              <a:buSzPct val="25000"/>
              <a:buNone/>
            </a:pPr>
            <a:r>
              <a:rPr lang="en-US" i="0" u="none" strike="noStrike" cap="none">
                <a:solidFill>
                  <a:schemeClr val="dk1"/>
                </a:solidFill>
                <a:latin typeface="Arial"/>
                <a:ea typeface="Arial"/>
                <a:cs typeface="Arial"/>
                <a:sym typeface="Arial"/>
              </a:rPr>
              <a:t>Overrun is selling air! But, without the air, ice cream would not be possible to scoop and eat</a:t>
            </a:r>
          </a:p>
          <a:p>
            <a:pPr marL="0" marR="0" lvl="0" indent="0" algn="l" rtl="0">
              <a:spcBef>
                <a:spcPts val="0"/>
              </a:spcBef>
              <a:buSzPct val="25000"/>
              <a:buNone/>
            </a:pPr>
            <a:endParaRPr>
              <a:latin typeface="Arial"/>
              <a:ea typeface="Arial"/>
              <a:cs typeface="Arial"/>
              <a:sym typeface="Arial"/>
            </a:endParaRPr>
          </a:p>
          <a:p>
            <a:pPr marL="0" marR="0" lvl="0" indent="0" algn="l" rtl="0">
              <a:spcBef>
                <a:spcPts val="0"/>
              </a:spcBef>
              <a:buSzPct val="25000"/>
              <a:buNone/>
            </a:pPr>
            <a:r>
              <a:rPr lang="en-US">
                <a:latin typeface="Arial"/>
                <a:ea typeface="Arial"/>
                <a:cs typeface="Arial"/>
                <a:sym typeface="Arial"/>
              </a:rPr>
              <a:t>Lots of commerical ice cream work on  %120 overun thats 50 litres of mix and 70litres of air!</a:t>
            </a:r>
          </a:p>
          <a:p>
            <a:pPr marL="0" marR="0" lvl="0" indent="0" algn="l" rtl="0">
              <a:spcBef>
                <a:spcPts val="0"/>
              </a:spcBef>
              <a:buSzPct val="25000"/>
              <a:buNone/>
            </a:pPr>
            <a:endParaRPr>
              <a:latin typeface="Arial"/>
              <a:ea typeface="Arial"/>
              <a:cs typeface="Arial"/>
              <a:sym typeface="Arial"/>
            </a:endParaRPr>
          </a:p>
          <a:p>
            <a:pPr marL="223837" lvl="0" indent="-147637" rtl="0">
              <a:spcBef>
                <a:spcPts val="0"/>
              </a:spcBef>
              <a:buClr>
                <a:srgbClr val="000000"/>
              </a:buClr>
              <a:buSzPct val="100000"/>
              <a:buFont typeface="Arial"/>
              <a:buChar char="❑"/>
            </a:pPr>
            <a:r>
              <a:rPr lang="en-US" i="1">
                <a:solidFill>
                  <a:srgbClr val="000000"/>
                </a:solidFill>
                <a:latin typeface="Arial"/>
                <a:ea typeface="Arial"/>
                <a:cs typeface="Arial"/>
                <a:sym typeface="Arial"/>
              </a:rPr>
              <a:t> Overrun increases the volume of ice cream due to whipping and incorporating air</a:t>
            </a:r>
          </a:p>
          <a:p>
            <a:pPr marL="223837" lvl="0" indent="-147637" rtl="0">
              <a:spcBef>
                <a:spcPts val="1480"/>
              </a:spcBef>
              <a:buClr>
                <a:srgbClr val="000000"/>
              </a:buClr>
              <a:buSzPct val="100000"/>
              <a:buFont typeface="Arial"/>
              <a:buChar char="❑"/>
            </a:pPr>
            <a:r>
              <a:rPr lang="en-US" i="1">
                <a:solidFill>
                  <a:srgbClr val="000000"/>
                </a:solidFill>
                <a:latin typeface="Arial"/>
                <a:ea typeface="Arial"/>
                <a:cs typeface="Arial"/>
                <a:sym typeface="Arial"/>
              </a:rPr>
              <a:t> Overrun is essential to making ice cream soft enough to eat</a:t>
            </a:r>
          </a:p>
          <a:p>
            <a:pPr marL="223837" lvl="0" indent="-147637" rtl="0">
              <a:spcBef>
                <a:spcPts val="1480"/>
              </a:spcBef>
              <a:buClr>
                <a:srgbClr val="000000"/>
              </a:buClr>
              <a:buSzPct val="100000"/>
              <a:buFont typeface="Arial"/>
              <a:buChar char="❑"/>
            </a:pPr>
            <a:r>
              <a:rPr lang="en-US" i="1">
                <a:solidFill>
                  <a:srgbClr val="000000"/>
                </a:solidFill>
                <a:latin typeface="Arial"/>
                <a:ea typeface="Arial"/>
                <a:cs typeface="Arial"/>
                <a:sym typeface="Arial"/>
              </a:rPr>
              <a:t> At this point the ice cream is the same as soft serve</a:t>
            </a:r>
          </a:p>
          <a:p>
            <a:pPr marL="223837" lvl="0" indent="-223837" rtl="0">
              <a:spcBef>
                <a:spcPts val="1480"/>
              </a:spcBef>
              <a:buClr>
                <a:srgbClr val="000000"/>
              </a:buClr>
              <a:buSzPct val="200000"/>
              <a:buFont typeface="Arial"/>
              <a:buChar char="❑"/>
            </a:pPr>
            <a:r>
              <a:rPr lang="en-US" i="1">
                <a:solidFill>
                  <a:srgbClr val="000000"/>
                </a:solidFill>
                <a:latin typeface="Arial"/>
                <a:ea typeface="Arial"/>
                <a:cs typeface="Arial"/>
                <a:sym typeface="Arial"/>
              </a:rPr>
              <a:t>We use what’s called a ‘batch freezing process ‘ Ice cream is frozen by being scrapped off the sides of a frozen barrel by a rotating beater.</a:t>
            </a:r>
          </a:p>
          <a:p>
            <a:pPr lvl="0" rtl="0">
              <a:spcBef>
                <a:spcPts val="1480"/>
              </a:spcBef>
              <a:buNone/>
            </a:pPr>
            <a:endParaRPr i="1">
              <a:solidFill>
                <a:srgbClr val="000000"/>
              </a:solidFill>
              <a:latin typeface="Arial"/>
              <a:ea typeface="Arial"/>
              <a:cs typeface="Arial"/>
              <a:sym typeface="Arial"/>
            </a:endParaRPr>
          </a:p>
        </p:txBody>
      </p:sp>
      <p:sp>
        <p:nvSpPr>
          <p:cNvPr id="181" name="Shape 18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223837" lvl="0" indent="-147637" rtl="0">
              <a:spcBef>
                <a:spcPts val="0"/>
              </a:spcBef>
              <a:buClr>
                <a:srgbClr val="000000"/>
              </a:buClr>
              <a:buSzPct val="100000"/>
              <a:buFont typeface="Arial"/>
              <a:buChar char="❑"/>
            </a:pPr>
            <a:r>
              <a:rPr lang="en-US" i="1">
                <a:solidFill>
                  <a:srgbClr val="000000"/>
                </a:solidFill>
                <a:latin typeface="Arial"/>
                <a:ea typeface="Arial"/>
                <a:cs typeface="Arial"/>
                <a:sym typeface="Arial"/>
              </a:rPr>
              <a:t> After packing, ice cream is then hard frozen</a:t>
            </a:r>
          </a:p>
          <a:p>
            <a:pPr marL="223837" lvl="0" indent="-147637" rtl="0">
              <a:spcBef>
                <a:spcPts val="1480"/>
              </a:spcBef>
              <a:buClr>
                <a:srgbClr val="000000"/>
              </a:buClr>
              <a:buSzPct val="100000"/>
              <a:buFont typeface="Arial"/>
              <a:buChar char="❑"/>
            </a:pPr>
            <a:r>
              <a:rPr lang="en-US" i="1">
                <a:solidFill>
                  <a:srgbClr val="000000"/>
                </a:solidFill>
                <a:latin typeface="Arial"/>
                <a:ea typeface="Arial"/>
                <a:cs typeface="Arial"/>
                <a:sym typeface="Arial"/>
              </a:rPr>
              <a:t> The remainder of the water in the product is frozen</a:t>
            </a:r>
          </a:p>
          <a:p>
            <a:pPr marL="223837" lvl="0" indent="-147637" rtl="0">
              <a:spcBef>
                <a:spcPts val="1480"/>
              </a:spcBef>
              <a:buClr>
                <a:srgbClr val="000000"/>
              </a:buClr>
              <a:buSzPct val="100000"/>
              <a:buFont typeface="Arial"/>
              <a:buChar char="❑"/>
            </a:pPr>
            <a:r>
              <a:rPr lang="en-US" i="1">
                <a:solidFill>
                  <a:srgbClr val="000000"/>
                </a:solidFill>
                <a:latin typeface="Arial"/>
                <a:ea typeface="Arial"/>
                <a:cs typeface="Arial"/>
                <a:sym typeface="Arial"/>
              </a:rPr>
              <a:t> The more quickly it is frozen, the smaller the ice crystals in the product – gives a smoother, creamier and ‘warmer’ eating quality</a:t>
            </a:r>
          </a:p>
        </p:txBody>
      </p:sp>
      <p:sp>
        <p:nvSpPr>
          <p:cNvPr id="189" name="Shape 18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AU" sz="1600" b="0" i="0" u="none" strike="noStrike" cap="none" dirty="0" smtClean="0">
                <a:solidFill>
                  <a:schemeClr val="dk1"/>
                </a:solidFill>
                <a:latin typeface="Calibri"/>
                <a:ea typeface="Calibri"/>
                <a:cs typeface="Calibri"/>
                <a:sym typeface="Calibri"/>
              </a:rPr>
              <a:t>AT the beginning of today’s lesson we discussed the fact that ice cream was a complex product....</a:t>
            </a:r>
          </a:p>
          <a:p>
            <a:pPr marL="0" marR="0" lvl="0" indent="0" algn="l" rtl="0">
              <a:spcBef>
                <a:spcPts val="0"/>
              </a:spcBef>
              <a:buSzPct val="25000"/>
              <a:buNone/>
            </a:pPr>
            <a:endParaRPr lang="en-AU" sz="16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AU" sz="1600" b="0" i="0" u="none" strike="noStrike" cap="none" dirty="0" smtClean="0">
                <a:solidFill>
                  <a:schemeClr val="dk1"/>
                </a:solidFill>
                <a:latin typeface="Calibri"/>
                <a:ea typeface="Calibri"/>
                <a:cs typeface="Calibri"/>
                <a:sym typeface="Calibri"/>
              </a:rPr>
              <a:t>Some</a:t>
            </a:r>
            <a:r>
              <a:rPr lang="en-AU" sz="1600" b="0" i="0" u="none" strike="noStrike" cap="none" baseline="0" dirty="0" smtClean="0">
                <a:solidFill>
                  <a:schemeClr val="dk1"/>
                </a:solidFill>
                <a:latin typeface="Calibri"/>
                <a:ea typeface="Calibri"/>
                <a:cs typeface="Calibri"/>
                <a:sym typeface="Calibri"/>
              </a:rPr>
              <a:t> more Technical stuff now – lets look at what ice cream looks like under a very powerful microscope.</a:t>
            </a:r>
            <a:endParaRPr lang="en-AU" sz="1600" b="0" i="0" u="none" strike="noStrike" cap="none" baseline="0" smtClean="0">
              <a:solidFill>
                <a:schemeClr val="dk1"/>
              </a:solidFill>
              <a:latin typeface="Calibri"/>
              <a:ea typeface="Calibri"/>
              <a:cs typeface="Calibri"/>
              <a:sym typeface="Calibri"/>
            </a:endParaRPr>
          </a:p>
          <a:p>
            <a:pPr marL="0" marR="0" lvl="0" indent="0" algn="l" rtl="0">
              <a:spcBef>
                <a:spcPts val="0"/>
              </a:spcBef>
              <a:buSzPct val="25000"/>
              <a:buNone/>
            </a:pPr>
            <a:endParaRPr lang="en-AU" sz="1600" b="0" i="0" u="none" strike="noStrike" cap="none" dirty="0" smtClean="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39" y="4415789"/>
            <a:ext cx="5608319" cy="4414176"/>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Ice cream also has a specific definition under the Food Standards Code, administered by Food Standards Australia New Zealand (FSANZ)</a:t>
            </a:r>
          </a:p>
          <a:p>
            <a:pPr marL="0" marR="0" lvl="0" indent="0" algn="l" rtl="0">
              <a:spcBef>
                <a:spcPts val="0"/>
              </a:spcBef>
              <a:buSzPct val="25000"/>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Read the ice cream definition</a:t>
            </a:r>
          </a:p>
          <a:p>
            <a:pPr marL="0" marR="0" lvl="0" indent="0" algn="l" rtl="0">
              <a:spcBef>
                <a:spcPts val="0"/>
              </a:spcBef>
              <a:buSzPct val="25000"/>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This sets specifications for the type and amount of ingredients used and the final overrun of the ice cream.</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Noto Sans Symbols"/>
              <a:buChar char="❑"/>
            </a:pPr>
            <a:r>
              <a:rPr lang="en-US" sz="1600" b="0" i="0" u="none" strike="noStrike" cap="none" dirty="0">
                <a:solidFill>
                  <a:schemeClr val="dk1"/>
                </a:solidFill>
                <a:latin typeface="Calibri"/>
                <a:ea typeface="Calibri"/>
                <a:cs typeface="Calibri"/>
                <a:sym typeface="Calibri"/>
              </a:rPr>
              <a:t> It must contain milk Fat (CREAM), not vegetable fats (In the UK it can contain vegetable oils)</a:t>
            </a:r>
          </a:p>
          <a:p>
            <a:pPr marL="0" marR="0" lvl="0" indent="0" algn="l" rtl="0">
              <a:spcBef>
                <a:spcPts val="0"/>
              </a:spcBef>
              <a:buClr>
                <a:schemeClr val="dk1"/>
              </a:buClr>
              <a:buSzPct val="100000"/>
              <a:buFont typeface="Noto Sans Symbols"/>
              <a:buChar char="❑"/>
            </a:pPr>
            <a:r>
              <a:rPr lang="en-US" sz="1600" b="0" i="0" u="none" strike="noStrike" cap="none" dirty="0">
                <a:solidFill>
                  <a:schemeClr val="dk1"/>
                </a:solidFill>
                <a:latin typeface="Calibri"/>
                <a:ea typeface="Calibri"/>
                <a:cs typeface="Calibri"/>
                <a:sym typeface="Calibri"/>
              </a:rPr>
              <a:t> It must have at least 10% milk fat</a:t>
            </a:r>
          </a:p>
          <a:p>
            <a:pPr marL="180975" marR="0" lvl="0" indent="-180975" algn="l" rtl="0">
              <a:spcBef>
                <a:spcPts val="0"/>
              </a:spcBef>
              <a:buClr>
                <a:schemeClr val="dk1"/>
              </a:buClr>
              <a:buSzPct val="100000"/>
              <a:buFont typeface="Noto Sans Symbols"/>
              <a:buChar char="❑"/>
            </a:pPr>
            <a:r>
              <a:rPr lang="en-US" sz="1600" b="0" i="0" u="none" strike="noStrike" cap="none" dirty="0">
                <a:solidFill>
                  <a:schemeClr val="dk1"/>
                </a:solidFill>
                <a:latin typeface="Calibri"/>
                <a:ea typeface="Calibri"/>
                <a:cs typeface="Calibri"/>
                <a:sym typeface="Calibri"/>
              </a:rPr>
              <a:t>It can’t have too much air and be too fluffy! The maximum is 150% overrun (That is, every 1 </a:t>
            </a:r>
            <a:r>
              <a:rPr lang="en-US" sz="1600" b="0" i="0" u="none" strike="noStrike" cap="none" dirty="0" err="1">
                <a:solidFill>
                  <a:schemeClr val="dk1"/>
                </a:solidFill>
                <a:latin typeface="Calibri"/>
                <a:ea typeface="Calibri"/>
                <a:cs typeface="Calibri"/>
                <a:sym typeface="Calibri"/>
              </a:rPr>
              <a:t>litre</a:t>
            </a:r>
            <a:r>
              <a:rPr lang="en-US" sz="1600" b="0" i="0" u="none" strike="noStrike" cap="none" dirty="0">
                <a:solidFill>
                  <a:schemeClr val="dk1"/>
                </a:solidFill>
                <a:latin typeface="Calibri"/>
                <a:ea typeface="Calibri"/>
                <a:cs typeface="Calibri"/>
                <a:sym typeface="Calibri"/>
              </a:rPr>
              <a:t> of ice cream mix makes 2 ½ </a:t>
            </a:r>
            <a:r>
              <a:rPr lang="en-US" sz="1600" b="0" i="0" u="none" strike="noStrike" cap="none" dirty="0" err="1">
                <a:solidFill>
                  <a:schemeClr val="dk1"/>
                </a:solidFill>
                <a:latin typeface="Calibri"/>
                <a:ea typeface="Calibri"/>
                <a:cs typeface="Calibri"/>
                <a:sym typeface="Calibri"/>
              </a:rPr>
              <a:t>litres</a:t>
            </a:r>
            <a:r>
              <a:rPr lang="en-US" sz="1600" b="0" i="0" u="none" strike="noStrike" cap="none" dirty="0">
                <a:solidFill>
                  <a:schemeClr val="dk1"/>
                </a:solidFill>
                <a:latin typeface="Calibri"/>
                <a:ea typeface="Calibri"/>
                <a:cs typeface="Calibri"/>
                <a:sym typeface="Calibri"/>
              </a:rPr>
              <a:t> of ice cream containing 1 ½ </a:t>
            </a:r>
            <a:r>
              <a:rPr lang="en-US" sz="1600" b="0" i="0" u="none" strike="noStrike" cap="none" dirty="0" err="1">
                <a:solidFill>
                  <a:schemeClr val="dk1"/>
                </a:solidFill>
                <a:latin typeface="Calibri"/>
                <a:ea typeface="Calibri"/>
                <a:cs typeface="Calibri"/>
                <a:sym typeface="Calibri"/>
              </a:rPr>
              <a:t>litres</a:t>
            </a:r>
            <a:r>
              <a:rPr lang="en-US" sz="1600" b="0" i="0" u="none" strike="noStrike" cap="none" dirty="0">
                <a:solidFill>
                  <a:schemeClr val="dk1"/>
                </a:solidFill>
                <a:latin typeface="Calibri"/>
                <a:ea typeface="Calibri"/>
                <a:cs typeface="Calibri"/>
                <a:sym typeface="Calibri"/>
              </a:rPr>
              <a:t> of air!)</a:t>
            </a:r>
          </a:p>
          <a:p>
            <a:pPr marL="0" marR="0" lvl="0" indent="0" algn="l" rtl="0">
              <a:spcBef>
                <a:spcPts val="0"/>
              </a:spcBef>
              <a:buClr>
                <a:schemeClr val="dk1"/>
              </a:buClr>
              <a:buSzPct val="100000"/>
              <a:buFont typeface="Noto Sans Symbols"/>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While it seems like a good trick to sell air, air is essential to make ice cream – </a:t>
            </a:r>
            <a:r>
              <a:rPr lang="en-US" sz="1600" b="0" i="0" u="none" strike="noStrike" cap="none" dirty="0" smtClean="0">
                <a:solidFill>
                  <a:schemeClr val="dk1"/>
                </a:solidFill>
                <a:latin typeface="Calibri"/>
                <a:ea typeface="Calibri"/>
                <a:cs typeface="Calibri"/>
                <a:sym typeface="Calibri"/>
              </a:rPr>
              <a:t>it is important to have the right amount for the type of product that you make. Without </a:t>
            </a:r>
            <a:r>
              <a:rPr lang="en-US" sz="1600" b="0" i="0" u="none" strike="noStrike" cap="none" dirty="0">
                <a:solidFill>
                  <a:schemeClr val="dk1"/>
                </a:solidFill>
                <a:latin typeface="Calibri"/>
                <a:ea typeface="Calibri"/>
                <a:cs typeface="Calibri"/>
                <a:sym typeface="Calibri"/>
              </a:rPr>
              <a:t>some air in ice cream, it would be impossible to get a spoon </a:t>
            </a:r>
            <a:r>
              <a:rPr lang="en-US" sz="1600" b="0" i="0" u="none" strike="noStrike" cap="none" dirty="0" smtClean="0">
                <a:solidFill>
                  <a:schemeClr val="dk1"/>
                </a:solidFill>
                <a:latin typeface="Calibri"/>
                <a:ea typeface="Calibri"/>
                <a:cs typeface="Calibri"/>
                <a:sym typeface="Calibri"/>
              </a:rPr>
              <a:t>into,</a:t>
            </a:r>
            <a:r>
              <a:rPr lang="en-US" sz="1600" b="0" i="0" u="none" strike="noStrike" cap="none" baseline="0" dirty="0" smtClean="0">
                <a:solidFill>
                  <a:schemeClr val="dk1"/>
                </a:solidFill>
                <a:latin typeface="Calibri"/>
                <a:ea typeface="Calibri"/>
                <a:cs typeface="Calibri"/>
                <a:sym typeface="Calibri"/>
              </a:rPr>
              <a:t> but with too much, then the eating quality of the product is diminished compared to a good premium ice cream</a:t>
            </a:r>
            <a:endParaRPr lang="en-US"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dirty="0"/>
              <a:t>Under the national code, whilst these tubs are yummy, </a:t>
            </a:r>
            <a:r>
              <a:rPr lang="en-US" sz="1600" b="0" i="0" u="none" strike="noStrike" cap="none" dirty="0">
                <a:solidFill>
                  <a:schemeClr val="dk1"/>
                </a:solidFill>
                <a:latin typeface="Calibri"/>
                <a:ea typeface="Calibri"/>
                <a:cs typeface="Calibri"/>
                <a:sym typeface="Calibri"/>
              </a:rPr>
              <a:t>the</a:t>
            </a:r>
            <a:r>
              <a:rPr lang="en-US" sz="1600" dirty="0"/>
              <a:t>y</a:t>
            </a:r>
            <a:r>
              <a:rPr lang="en-US" sz="1600" b="0" i="0" u="none" strike="noStrike" cap="none" dirty="0">
                <a:solidFill>
                  <a:schemeClr val="dk1"/>
                </a:solidFill>
                <a:latin typeface="Calibri"/>
                <a:ea typeface="Calibri"/>
                <a:cs typeface="Calibri"/>
                <a:sym typeface="Calibri"/>
              </a:rPr>
              <a:t> are </a:t>
            </a:r>
            <a:r>
              <a:rPr lang="en-US" sz="1600" b="0" i="1" u="sng" strike="noStrike" cap="none" dirty="0">
                <a:solidFill>
                  <a:schemeClr val="dk1"/>
                </a:solidFill>
                <a:latin typeface="Calibri"/>
                <a:ea typeface="Calibri"/>
                <a:cs typeface="Calibri"/>
                <a:sym typeface="Calibri"/>
              </a:rPr>
              <a:t>not</a:t>
            </a:r>
            <a:r>
              <a:rPr lang="en-US" sz="1600" b="0" i="1" u="none" strike="noStrike" cap="none" dirty="0">
                <a:solidFill>
                  <a:schemeClr val="dk1"/>
                </a:solidFill>
                <a:latin typeface="Calibri"/>
                <a:ea typeface="Calibri"/>
                <a:cs typeface="Calibri"/>
                <a:sym typeface="Calibri"/>
              </a:rPr>
              <a:t> </a:t>
            </a:r>
            <a:r>
              <a:rPr lang="en-US" sz="1600" b="0" i="1" u="none" strike="noStrike" cap="none" dirty="0" smtClean="0">
                <a:solidFill>
                  <a:schemeClr val="dk1"/>
                </a:solidFill>
                <a:latin typeface="Calibri"/>
                <a:ea typeface="Calibri"/>
                <a:cs typeface="Calibri"/>
                <a:sym typeface="Calibri"/>
              </a:rPr>
              <a:t> </a:t>
            </a:r>
            <a:r>
              <a:rPr lang="en-US" sz="1600" b="0" i="0" u="none" strike="noStrike" cap="none" dirty="0" smtClean="0">
                <a:solidFill>
                  <a:schemeClr val="dk1"/>
                </a:solidFill>
                <a:latin typeface="Calibri"/>
                <a:ea typeface="Calibri"/>
                <a:cs typeface="Calibri"/>
                <a:sym typeface="Calibri"/>
              </a:rPr>
              <a:t>ice </a:t>
            </a:r>
            <a:r>
              <a:rPr lang="en-US" sz="1600" b="0" i="0" u="none" strike="noStrike" cap="none" dirty="0">
                <a:solidFill>
                  <a:schemeClr val="dk1"/>
                </a:solidFill>
                <a:latin typeface="Calibri"/>
                <a:ea typeface="Calibri"/>
                <a:cs typeface="Calibri"/>
                <a:sym typeface="Calibri"/>
              </a:rPr>
              <a:t>cream. </a:t>
            </a:r>
          </a:p>
          <a:p>
            <a:pPr marL="0" marR="0" lvl="0" indent="0" algn="l" rtl="0">
              <a:spcBef>
                <a:spcPts val="0"/>
              </a:spcBef>
              <a:buSzPct val="25000"/>
              <a:buNone/>
            </a:pPr>
            <a:endParaRPr sz="1600" dirty="0"/>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Why Not?</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They don’t meet the FSANZ criteria – mostly as they don’t have the required amount of milk fat or cream to be called ice cream</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Confusingly, some of these brands produce also have very similar products available that actually </a:t>
            </a:r>
            <a:r>
              <a:rPr lang="en-US" sz="1600" b="0" i="1" u="none" strike="noStrike" cap="none" dirty="0">
                <a:solidFill>
                  <a:schemeClr val="dk1"/>
                </a:solidFill>
                <a:latin typeface="Calibri"/>
                <a:ea typeface="Calibri"/>
                <a:cs typeface="Calibri"/>
                <a:sym typeface="Calibri"/>
              </a:rPr>
              <a:t>ARE </a:t>
            </a:r>
            <a:r>
              <a:rPr lang="en-US" sz="1600" b="0" i="0" u="none" strike="noStrike" cap="none" dirty="0">
                <a:solidFill>
                  <a:schemeClr val="dk1"/>
                </a:solidFill>
                <a:latin typeface="Calibri"/>
                <a:ea typeface="Calibri"/>
                <a:cs typeface="Calibri"/>
                <a:sym typeface="Calibri"/>
              </a:rPr>
              <a:t>ice cream</a:t>
            </a:r>
          </a:p>
        </p:txBody>
      </p:sp>
      <p:sp>
        <p:nvSpPr>
          <p:cNvPr id="205" name="Shape 20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These products all meet the FSANZ  criteria to be </a:t>
            </a:r>
            <a:r>
              <a:rPr lang="en-US" sz="1600" b="0" i="0" u="none" strike="noStrike" cap="none" dirty="0" err="1">
                <a:solidFill>
                  <a:schemeClr val="dk1"/>
                </a:solidFill>
                <a:latin typeface="Calibri"/>
                <a:ea typeface="Calibri"/>
                <a:cs typeface="Calibri"/>
                <a:sym typeface="Calibri"/>
              </a:rPr>
              <a:t>labelled</a:t>
            </a:r>
            <a:r>
              <a:rPr lang="en-US" sz="1600" b="0" i="0" u="none" strike="noStrike" cap="none" dirty="0">
                <a:solidFill>
                  <a:schemeClr val="dk1"/>
                </a:solidFill>
                <a:latin typeface="Calibri"/>
                <a:ea typeface="Calibri"/>
                <a:cs typeface="Calibri"/>
                <a:sym typeface="Calibri"/>
              </a:rPr>
              <a:t> ice cream</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As, of course , does </a:t>
            </a:r>
            <a:r>
              <a:rPr lang="en-US" sz="1600" b="0" i="0" u="none" strike="noStrike" cap="none" dirty="0" err="1">
                <a:solidFill>
                  <a:schemeClr val="dk1"/>
                </a:solidFill>
                <a:latin typeface="Calibri"/>
                <a:ea typeface="Calibri"/>
                <a:cs typeface="Calibri"/>
                <a:sym typeface="Calibri"/>
              </a:rPr>
              <a:t>Timboon</a:t>
            </a:r>
            <a:r>
              <a:rPr lang="en-US" sz="1600" b="0" i="0" u="none" strike="noStrike" cap="none" dirty="0">
                <a:solidFill>
                  <a:schemeClr val="dk1"/>
                </a:solidFill>
                <a:latin typeface="Calibri"/>
                <a:ea typeface="Calibri"/>
                <a:cs typeface="Calibri"/>
                <a:sym typeface="Calibri"/>
              </a:rPr>
              <a:t> Fine Ice Cream</a:t>
            </a:r>
          </a:p>
        </p:txBody>
      </p:sp>
      <p:sp>
        <p:nvSpPr>
          <p:cNvPr id="218" name="Shape 21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What’s the difference?</a:t>
            </a: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Where does TFIC fit?</a:t>
            </a:r>
          </a:p>
          <a:p>
            <a:pPr lvl="0" rtl="0">
              <a:spcBef>
                <a:spcPts val="1480"/>
              </a:spcBef>
              <a:buClr>
                <a:srgbClr val="7F7F7F"/>
              </a:buClr>
              <a:buSzPct val="25000"/>
              <a:buFont typeface="Arial"/>
              <a:buNone/>
            </a:pPr>
            <a:r>
              <a:rPr lang="en-US" i="1" dirty="0" smtClean="0">
                <a:solidFill>
                  <a:srgbClr val="000000"/>
                </a:solidFill>
                <a:latin typeface="Arial"/>
                <a:ea typeface="Arial"/>
                <a:cs typeface="Arial"/>
                <a:sym typeface="Arial"/>
              </a:rPr>
              <a:t>4-8% fat everyday - reduced fat ice cream</a:t>
            </a:r>
            <a:endParaRPr lang="en-US" i="1" dirty="0">
              <a:solidFill>
                <a:srgbClr val="000000"/>
              </a:solidFill>
              <a:latin typeface="Arial"/>
              <a:ea typeface="Arial"/>
              <a:cs typeface="Arial"/>
              <a:sym typeface="Arial"/>
            </a:endParaRP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9-13% fat Premium</a:t>
            </a: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14% + Super </a:t>
            </a:r>
            <a:r>
              <a:rPr lang="en-US" i="1" dirty="0" err="1">
                <a:solidFill>
                  <a:srgbClr val="000000"/>
                </a:solidFill>
                <a:latin typeface="Arial"/>
                <a:ea typeface="Arial"/>
                <a:cs typeface="Arial"/>
                <a:sym typeface="Arial"/>
              </a:rPr>
              <a:t>premuim</a:t>
            </a:r>
            <a:endParaRPr lang="en-US" i="1" dirty="0">
              <a:solidFill>
                <a:srgbClr val="000000"/>
              </a:solidFill>
              <a:latin typeface="Arial"/>
              <a:ea typeface="Arial"/>
              <a:cs typeface="Arial"/>
              <a:sym typeface="Arial"/>
            </a:endParaRP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 The ‘noodle hut’ fat coating comparison.</a:t>
            </a:r>
          </a:p>
          <a:p>
            <a:pPr lvl="0" rtl="0">
              <a:spcBef>
                <a:spcPts val="1480"/>
              </a:spcBef>
              <a:buClr>
                <a:srgbClr val="7F7F7F"/>
              </a:buClr>
              <a:buSzPct val="25000"/>
              <a:buFont typeface="Arial"/>
              <a:buNone/>
            </a:pPr>
            <a:r>
              <a:rPr lang="en-US" i="1" dirty="0">
                <a:solidFill>
                  <a:srgbClr val="000000"/>
                </a:solidFill>
                <a:latin typeface="Arial"/>
                <a:ea typeface="Arial"/>
                <a:cs typeface="Arial"/>
                <a:sym typeface="Arial"/>
              </a:rPr>
              <a:t>Our tip…. you don’t need to eat a lot of ice cream. When you do make it a good one!</a:t>
            </a:r>
          </a:p>
          <a:p>
            <a:pPr marL="0" marR="0" lvl="0" indent="0" algn="l" rtl="0">
              <a:spcBef>
                <a:spcPts val="0"/>
              </a:spcBef>
              <a:buSzPct val="25000"/>
              <a:buNone/>
            </a:pPr>
            <a:endParaRPr dirty="0"/>
          </a:p>
        </p:txBody>
      </p:sp>
      <p:sp>
        <p:nvSpPr>
          <p:cNvPr id="232" name="Shape 2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OK, you are all here to learn about ice cream. </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So, What is Ice cream</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1" i="0" u="none" strike="noStrike" cap="none" dirty="0">
                <a:solidFill>
                  <a:srgbClr val="FF0000"/>
                </a:solidFill>
                <a:latin typeface="Calibri"/>
                <a:ea typeface="Calibri"/>
                <a:cs typeface="Calibri"/>
                <a:sym typeface="Calibri"/>
              </a:rPr>
              <a:t>Read through Slide.</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So, has everyone got that? No?</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Oh, you just thought it was sweet, creamy stuff that made you feel good when you ate it…</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Here at the Sundae School you will learn a bit about what those terms mean and what makes ice cream what it is….. And then you can help to make some…..</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dirty="0">
                <a:solidFill>
                  <a:schemeClr val="dk1"/>
                </a:solidFill>
                <a:latin typeface="Calibri"/>
                <a:ea typeface="Calibri"/>
                <a:cs typeface="Calibri"/>
                <a:sym typeface="Calibri"/>
              </a:rPr>
              <a:t>Sound like a plan?</a:t>
            </a:r>
          </a:p>
        </p:txBody>
      </p:sp>
      <p:sp>
        <p:nvSpPr>
          <p:cNvPr id="59" name="Shape 5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R="0" lvl="0" algn="l" rtl="0">
              <a:spcBef>
                <a:spcPts val="0"/>
              </a:spcBef>
              <a:buNone/>
            </a:pPr>
            <a:endParaRPr dirty="0"/>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Emperor Nero was said to have sent slaves into the mountains to collect snow that was then mixed with fruit drinks.</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Marco Polo was said to have seen ice creams on his trip to China and introduce them to Italy when he returned.</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This story continues in that Catherine </a:t>
            </a:r>
            <a:r>
              <a:rPr lang="en-US" sz="1600" b="0" i="0" u="none" strike="noStrike" cap="none" dirty="0" err="1">
                <a:solidFill>
                  <a:schemeClr val="dk1"/>
                </a:solidFill>
                <a:latin typeface="Calibri"/>
                <a:ea typeface="Calibri"/>
                <a:cs typeface="Calibri"/>
                <a:sym typeface="Calibri"/>
              </a:rPr>
              <a:t>de’Medici’s</a:t>
            </a:r>
            <a:r>
              <a:rPr lang="en-US" sz="1600" b="0" i="0" u="none" strike="noStrike" cap="none" dirty="0">
                <a:solidFill>
                  <a:schemeClr val="dk1"/>
                </a:solidFill>
                <a:latin typeface="Calibri"/>
                <a:ea typeface="Calibri"/>
                <a:cs typeface="Calibri"/>
                <a:sym typeface="Calibri"/>
              </a:rPr>
              <a:t> chefs took this recipe to France when she married in 1553.</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Charles I is also said to have put on a banquet where sweet desserts mixed with snow were served</a:t>
            </a:r>
            <a:r>
              <a:rPr lang="en-US" sz="1600" b="0" i="0" u="none" strike="noStrike" cap="none" dirty="0" smtClean="0">
                <a:solidFill>
                  <a:schemeClr val="dk1"/>
                </a:solidFill>
                <a:latin typeface="Calibri"/>
                <a:ea typeface="Calibri"/>
                <a:cs typeface="Calibri"/>
                <a:sym typeface="Calibri"/>
              </a:rPr>
              <a:t>.</a:t>
            </a:r>
          </a:p>
          <a:p>
            <a:pPr marL="285750" marR="0" lvl="0" indent="-285750" algn="l" rtl="0">
              <a:spcBef>
                <a:spcPts val="0"/>
              </a:spcBef>
              <a:buClr>
                <a:schemeClr val="dk1"/>
              </a:buClr>
              <a:buSzPct val="100000"/>
              <a:buFont typeface="Arial"/>
              <a:buChar char="•"/>
            </a:pPr>
            <a:endParaRPr lang="en-US" sz="1600" b="0" i="0" u="none" strike="noStrike" cap="none" dirty="0" smtClean="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b="0" i="0" u="none" strike="noStrike" cap="none" dirty="0" smtClean="0">
                <a:solidFill>
                  <a:srgbClr val="FF0000"/>
                </a:solidFill>
                <a:latin typeface="Calibri"/>
                <a:ea typeface="Calibri"/>
                <a:cs typeface="Calibri"/>
                <a:sym typeface="Calibri"/>
              </a:rPr>
              <a:t>Need to add comments regarding the invention</a:t>
            </a:r>
            <a:r>
              <a:rPr lang="en-US" sz="2000" b="0" i="0" u="none" strike="noStrike" cap="none" baseline="0" dirty="0" smtClean="0">
                <a:solidFill>
                  <a:srgbClr val="FF0000"/>
                </a:solidFill>
                <a:latin typeface="Calibri"/>
                <a:ea typeface="Calibri"/>
                <a:cs typeface="Calibri"/>
                <a:sym typeface="Calibri"/>
              </a:rPr>
              <a:t> of refrigeration – it took 500 years to go from frozen snow to basic ice cream but the invention of refrigeration has meant that we now can mass produce the stuff</a:t>
            </a:r>
            <a:r>
              <a:rPr lang="en-US" sz="2000" b="0" i="0" u="none" strike="noStrike" cap="none" dirty="0" smtClean="0">
                <a:solidFill>
                  <a:srgbClr val="FF0000"/>
                </a:solidFill>
                <a:latin typeface="Calibri"/>
                <a:ea typeface="Calibri"/>
                <a:cs typeface="Calibri"/>
                <a:sym typeface="Calibri"/>
              </a:rPr>
              <a:t> </a:t>
            </a:r>
            <a:endParaRPr lang="en-US" sz="2000" b="0" i="0" u="none" strike="noStrike" cap="none" dirty="0">
              <a:solidFill>
                <a:srgbClr val="FF0000"/>
              </a:solidFill>
              <a:latin typeface="Calibri"/>
              <a:ea typeface="Calibri"/>
              <a:cs typeface="Calibri"/>
              <a:sym typeface="Calibri"/>
            </a:endParaRPr>
          </a:p>
          <a:p>
            <a:pPr marR="0" lvl="0" algn="l" rtl="0">
              <a:spcBef>
                <a:spcPts val="0"/>
              </a:spcBef>
              <a:buNone/>
            </a:pPr>
            <a:endParaRPr sz="1600" b="0" i="0" u="none" strike="noStrike" cap="none"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R="0" lvl="0" algn="l" rtl="0">
              <a:spcBef>
                <a:spcPts val="0"/>
              </a:spcBef>
              <a:buNone/>
            </a:pPr>
            <a:endParaRPr dirty="0"/>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Emperor Nero was said to have sent slaves into the mountains to collect snow that was then mixed with fruit drinks.</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Marco Polo was said to have seen ice creams on his trip to China and introduce them to Italy when he returned.</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This story continues in that Catherine </a:t>
            </a:r>
            <a:r>
              <a:rPr lang="en-US" sz="1600" b="0" i="0" u="none" strike="noStrike" cap="none" dirty="0" err="1">
                <a:solidFill>
                  <a:schemeClr val="dk1"/>
                </a:solidFill>
                <a:latin typeface="Calibri"/>
                <a:ea typeface="Calibri"/>
                <a:cs typeface="Calibri"/>
                <a:sym typeface="Calibri"/>
              </a:rPr>
              <a:t>de’Medici’s</a:t>
            </a:r>
            <a:r>
              <a:rPr lang="en-US" sz="1600" b="0" i="0" u="none" strike="noStrike" cap="none" dirty="0">
                <a:solidFill>
                  <a:schemeClr val="dk1"/>
                </a:solidFill>
                <a:latin typeface="Calibri"/>
                <a:ea typeface="Calibri"/>
                <a:cs typeface="Calibri"/>
                <a:sym typeface="Calibri"/>
              </a:rPr>
              <a:t> chefs took this recipe to France when she married in 1553.</a:t>
            </a:r>
          </a:p>
          <a:p>
            <a:pPr marL="285750" marR="0" lvl="0" indent="-28575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Charles I is also said to have put on a banquet where sweet desserts mixed with snow were served</a:t>
            </a:r>
            <a:r>
              <a:rPr lang="en-US" sz="1600" b="0" i="0" u="none" strike="noStrike" cap="none" dirty="0" smtClean="0">
                <a:solidFill>
                  <a:schemeClr val="dk1"/>
                </a:solidFill>
                <a:latin typeface="Calibri"/>
                <a:ea typeface="Calibri"/>
                <a:cs typeface="Calibri"/>
                <a:sym typeface="Calibri"/>
              </a:rPr>
              <a:t>.</a:t>
            </a:r>
          </a:p>
          <a:p>
            <a:pPr marL="285750" marR="0" lvl="0" indent="-285750" algn="l" rtl="0">
              <a:spcBef>
                <a:spcPts val="0"/>
              </a:spcBef>
              <a:buClr>
                <a:schemeClr val="dk1"/>
              </a:buClr>
              <a:buSzPct val="100000"/>
              <a:buFont typeface="Arial"/>
              <a:buChar char="•"/>
            </a:pPr>
            <a:endParaRPr lang="en-US" sz="1600" b="0" i="0" u="none" strike="noStrike" cap="none" dirty="0" smtClean="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b="0" i="0" u="none" strike="noStrike" cap="none" dirty="0" smtClean="0">
                <a:solidFill>
                  <a:srgbClr val="FF0000"/>
                </a:solidFill>
                <a:latin typeface="Calibri"/>
                <a:ea typeface="Calibri"/>
                <a:cs typeface="Calibri"/>
                <a:sym typeface="Calibri"/>
              </a:rPr>
              <a:t>Need to add comments regarding the invention</a:t>
            </a:r>
            <a:r>
              <a:rPr lang="en-US" sz="2000" b="0" i="0" u="none" strike="noStrike" cap="none" baseline="0" dirty="0" smtClean="0">
                <a:solidFill>
                  <a:srgbClr val="FF0000"/>
                </a:solidFill>
                <a:latin typeface="Calibri"/>
                <a:ea typeface="Calibri"/>
                <a:cs typeface="Calibri"/>
                <a:sym typeface="Calibri"/>
              </a:rPr>
              <a:t> of refrigeration – it took 500 years to go from frozen snow to basic ice cream but the invention of refrigeration has meant that we now can mass produce the stuff</a:t>
            </a:r>
            <a:r>
              <a:rPr lang="en-US" sz="2000" b="0" i="0" u="none" strike="noStrike" cap="none" dirty="0" smtClean="0">
                <a:solidFill>
                  <a:srgbClr val="FF0000"/>
                </a:solidFill>
                <a:latin typeface="Calibri"/>
                <a:ea typeface="Calibri"/>
                <a:cs typeface="Calibri"/>
                <a:sym typeface="Calibri"/>
              </a:rPr>
              <a:t> </a:t>
            </a:r>
            <a:endParaRPr lang="en-US" sz="2000" b="0" i="0" u="none" strike="noStrike" cap="none" dirty="0">
              <a:solidFill>
                <a:srgbClr val="FF0000"/>
              </a:solidFill>
              <a:latin typeface="Calibri"/>
              <a:ea typeface="Calibri"/>
              <a:cs typeface="Calibri"/>
              <a:sym typeface="Calibri"/>
            </a:endParaRPr>
          </a:p>
          <a:p>
            <a:pPr marR="0" lvl="0" algn="l" rtl="0">
              <a:spcBef>
                <a:spcPts val="0"/>
              </a:spcBef>
              <a:buNone/>
            </a:pPr>
            <a:endParaRPr sz="1600" b="0" i="0" u="none" strike="noStrike" cap="none"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dirty="0"/>
              <a:t>Tallest ice cream was scooped in Italy and was 9 feet tall.</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dirty="0"/>
              <a:t>A cow gives enough ice cream to make 11 </a:t>
            </a:r>
            <a:r>
              <a:rPr lang="en-US" sz="1600" dirty="0" err="1"/>
              <a:t>litres</a:t>
            </a:r>
            <a:r>
              <a:rPr lang="en-US" sz="1600" dirty="0"/>
              <a:t> of ice cream a day or 4012 </a:t>
            </a:r>
            <a:r>
              <a:rPr lang="en-US" sz="1600" dirty="0" err="1"/>
              <a:t>lts</a:t>
            </a:r>
            <a:r>
              <a:rPr lang="en-US" sz="1600" dirty="0"/>
              <a:t> per year</a:t>
            </a: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600" dirty="0"/>
              <a:t>1 in 10 people admit to licking their bowl clean</a:t>
            </a:r>
          </a:p>
          <a:p>
            <a:pPr marL="0" marR="0" lvl="0" indent="0" algn="l" rtl="0">
              <a:spcBef>
                <a:spcPts val="0"/>
              </a:spcBef>
              <a:buSzPct val="25000"/>
              <a:buNone/>
            </a:pPr>
            <a:endParaRPr sz="1600" dirty="0"/>
          </a:p>
          <a:p>
            <a:pPr marL="0" marR="0" lvl="0" indent="0" algn="l" rtl="0">
              <a:spcBef>
                <a:spcPts val="0"/>
              </a:spcBef>
              <a:buSzPct val="25000"/>
              <a:buNone/>
            </a:pPr>
            <a:r>
              <a:rPr lang="en-US" sz="1600" dirty="0"/>
              <a:t>1 in 5 share their ice cream with a pet</a:t>
            </a:r>
          </a:p>
          <a:p>
            <a:pPr marL="0" marR="0" lvl="0" indent="0" algn="l" rtl="0">
              <a:spcBef>
                <a:spcPts val="0"/>
              </a:spcBef>
              <a:buSzPct val="25000"/>
              <a:buNone/>
            </a:pPr>
            <a:endParaRPr sz="1600" dirty="0"/>
          </a:p>
          <a:p>
            <a:pPr marL="0" marR="0" lvl="0" indent="0" algn="l" rtl="0">
              <a:spcBef>
                <a:spcPts val="0"/>
              </a:spcBef>
              <a:buSzPct val="25000"/>
              <a:buNone/>
            </a:pPr>
            <a:r>
              <a:rPr lang="en-US" sz="1600" dirty="0"/>
              <a:t>It takes 51 licks to finish a single scoop</a:t>
            </a:r>
          </a:p>
          <a:p>
            <a:pPr marL="0" marR="0" lvl="0" indent="0" algn="l" rtl="0">
              <a:spcBef>
                <a:spcPts val="0"/>
              </a:spcBef>
              <a:buSzPct val="25000"/>
              <a:buNone/>
            </a:pPr>
            <a:endParaRPr sz="1600" dirty="0"/>
          </a:p>
          <a:p>
            <a:pPr marL="0" marR="0" lvl="0" indent="0" algn="l" rtl="0">
              <a:spcBef>
                <a:spcPts val="0"/>
              </a:spcBef>
              <a:buSzPct val="25000"/>
              <a:buNone/>
            </a:pPr>
            <a:r>
              <a:rPr lang="en-US" sz="1600" dirty="0"/>
              <a:t>Brain freeze occurs when ice cream touches the roof of your mouth</a:t>
            </a:r>
          </a:p>
          <a:p>
            <a:pPr marL="0" marR="0" lvl="0" indent="0" algn="l" rtl="0">
              <a:spcBef>
                <a:spcPts val="0"/>
              </a:spcBef>
              <a:buSzPct val="25000"/>
              <a:buNone/>
            </a:pPr>
            <a:r>
              <a:rPr lang="en-US" sz="1600" dirty="0"/>
              <a:t>( it causes blood vessels in your head to dilate )</a:t>
            </a:r>
          </a:p>
          <a:p>
            <a:pPr marL="0" marR="0" lvl="0" indent="0" algn="l" rtl="0">
              <a:spcBef>
                <a:spcPts val="0"/>
              </a:spcBef>
              <a:buSzPct val="25000"/>
              <a:buNone/>
            </a:pPr>
            <a:endParaRPr sz="1600" dirty="0"/>
          </a:p>
          <a:p>
            <a:pPr marL="0" marR="0" lvl="0" indent="0" algn="l" rtl="0">
              <a:spcBef>
                <a:spcPts val="0"/>
              </a:spcBef>
              <a:buSzPct val="25000"/>
              <a:buNone/>
            </a:pPr>
            <a:endParaRPr sz="1600" dirty="0"/>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76" name="Shape 76"/>
          <p:cNvSpPr txBox="1">
            <a:spLocks noGrp="1"/>
          </p:cNvSpPr>
          <p:nvPr>
            <p:ph type="sldNum" idx="12"/>
          </p:nvPr>
        </p:nvSpPr>
        <p:spPr>
          <a:xfrm>
            <a:off x="3970937" y="8829967"/>
            <a:ext cx="3037800" cy="464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Also….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A researcher from </a:t>
            </a:r>
            <a:r>
              <a:rPr lang="en-US" sz="1200" b="0" i="0" u="none" strike="noStrike" cap="none" dirty="0" err="1">
                <a:solidFill>
                  <a:schemeClr val="dk1"/>
                </a:solidFill>
                <a:latin typeface="Calibri"/>
                <a:ea typeface="Calibri"/>
                <a:cs typeface="Calibri"/>
                <a:sym typeface="Calibri"/>
              </a:rPr>
              <a:t>Kyorin</a:t>
            </a:r>
            <a:r>
              <a:rPr lang="en-US" sz="1200" b="0" i="0" u="none" strike="noStrike" cap="none" dirty="0">
                <a:solidFill>
                  <a:schemeClr val="dk1"/>
                </a:solidFill>
                <a:latin typeface="Calibri"/>
                <a:ea typeface="Calibri"/>
                <a:cs typeface="Calibri"/>
                <a:sym typeface="Calibri"/>
              </a:rPr>
              <a:t> University in Tokyo says that, according to clinical trials, people get a mental boost after consuming this sweet treat for breakfast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For the experiment, the subjects had to complete several tests on a computer.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Those who ate ice cream right after they woke up had more success on the tests than those who hadn't — even those who'd drunk cold water, which indicates the effect probably wasn't simply due to the cold temperature.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rgbClr val="7F7F7F"/>
              </a:buClr>
              <a:buSzPct val="25000"/>
              <a:buFont typeface="Arial"/>
              <a:buNone/>
            </a:pPr>
            <a:r>
              <a:rPr lang="en-US" sz="1200" b="0" i="1" u="none" strike="noStrike" cap="none" dirty="0" smtClean="0">
                <a:solidFill>
                  <a:srgbClr val="7F7F7F"/>
                </a:solidFill>
                <a:latin typeface="Arial"/>
                <a:ea typeface="Arial"/>
                <a:cs typeface="Arial"/>
                <a:sym typeface="Arial"/>
              </a:rPr>
              <a:t>And one fun fact for the kids in us all……..</a:t>
            </a:r>
          </a:p>
          <a:p>
            <a:pPr marL="0" marR="0" lvl="0" indent="0" algn="l" rtl="0">
              <a:spcBef>
                <a:spcPts val="1560"/>
              </a:spcBef>
              <a:spcAft>
                <a:spcPts val="0"/>
              </a:spcAft>
              <a:buClr>
                <a:srgbClr val="7F7F7F"/>
              </a:buClr>
              <a:buSzPct val="25000"/>
              <a:buFont typeface="Arial"/>
              <a:buNone/>
            </a:pPr>
            <a:r>
              <a:rPr lang="en-US" sz="1600" b="0" i="1" u="none" strike="noStrike" cap="none" dirty="0" smtClean="0">
                <a:solidFill>
                  <a:srgbClr val="7F7F7F"/>
                </a:solidFill>
                <a:latin typeface="Arial"/>
                <a:ea typeface="Arial"/>
                <a:cs typeface="Arial"/>
                <a:sym typeface="Arial"/>
              </a:rPr>
              <a:t>Ice Cream is the breakfast food of champions!</a:t>
            </a:r>
          </a:p>
          <a:p>
            <a:pPr marL="265113" marR="0" lvl="0" indent="-265113" algn="l" rtl="0">
              <a:spcBef>
                <a:spcPts val="1360"/>
              </a:spcBef>
              <a:spcAft>
                <a:spcPts val="0"/>
              </a:spcAft>
              <a:buClr>
                <a:srgbClr val="7F7F7F"/>
              </a:buClr>
              <a:buSzPct val="25000"/>
              <a:buFont typeface="Arial"/>
              <a:buNone/>
            </a:pPr>
            <a:r>
              <a:rPr lang="en-US" sz="1100" b="0" i="1" u="none" strike="noStrike" cap="none" dirty="0" smtClean="0">
                <a:solidFill>
                  <a:srgbClr val="7F7F7F"/>
                </a:solidFill>
                <a:latin typeface="Arial"/>
                <a:ea typeface="Arial"/>
                <a:cs typeface="Arial"/>
                <a:sym typeface="Arial"/>
              </a:rPr>
              <a:t>	</a:t>
            </a:r>
            <a:r>
              <a:rPr lang="en-US" sz="1200" b="0" i="1" u="none" strike="noStrike" cap="none" dirty="0" smtClean="0">
                <a:solidFill>
                  <a:srgbClr val="7F7F7F"/>
                </a:solidFill>
                <a:latin typeface="Arial"/>
                <a:ea typeface="Arial"/>
                <a:cs typeface="Arial"/>
                <a:sym typeface="Arial"/>
              </a:rPr>
              <a:t>It’s a source of protein and has less fat and sugar than some popular breakfast cereals!!!</a:t>
            </a:r>
          </a:p>
          <a:p>
            <a:pPr marL="265113" marR="0" lvl="0" indent="-265113" algn="l" rtl="0">
              <a:spcBef>
                <a:spcPts val="1400"/>
              </a:spcBef>
              <a:spcAft>
                <a:spcPts val="0"/>
              </a:spcAft>
              <a:buClr>
                <a:srgbClr val="7F7F7F"/>
              </a:buClr>
              <a:buSzPct val="25000"/>
              <a:buFont typeface="Arial"/>
              <a:buNone/>
            </a:pPr>
            <a:r>
              <a:rPr lang="en-US" sz="1200" b="0" i="1" u="none" strike="noStrike" cap="none" dirty="0" smtClean="0">
                <a:solidFill>
                  <a:srgbClr val="7F7F7F"/>
                </a:solidFill>
                <a:latin typeface="Arial"/>
                <a:ea typeface="Arial"/>
                <a:cs typeface="Arial"/>
                <a:sym typeface="Arial"/>
              </a:rPr>
              <a:t>							……… sorry Mum and Dad</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u="sng"/>
              <a:t>History</a:t>
            </a:r>
          </a:p>
          <a:p>
            <a:pPr marL="457200" marR="0" lvl="0" indent="-228600" algn="l" rtl="0">
              <a:spcBef>
                <a:spcPts val="0"/>
              </a:spcBef>
              <a:buChar char="●"/>
            </a:pPr>
            <a:r>
              <a:rPr lang="en-US"/>
              <a:t>Dairying for the Marwood family began in 1940 with Tim’s Grandfather, Norman, milking Jersey cows on his own farm at Nullawarre in 1940.</a:t>
            </a:r>
          </a:p>
          <a:p>
            <a:pPr marL="457200" marR="0" lvl="0" indent="-228600" algn="l" rtl="0">
              <a:spcBef>
                <a:spcPts val="0"/>
              </a:spcBef>
              <a:buChar char="●"/>
            </a:pPr>
            <a:r>
              <a:rPr lang="en-US"/>
              <a:t>Tim’s father John purchased his own farm at Brucknell in 1969 and renovated a scrubby block into a high producing farm, one of the first farms in the region to stock 1 cow to the acre! </a:t>
            </a:r>
          </a:p>
          <a:p>
            <a:pPr marL="457200" marR="0" lvl="0" indent="-228600" algn="l" rtl="0">
              <a:spcBef>
                <a:spcPts val="0"/>
              </a:spcBef>
              <a:buChar char="●"/>
            </a:pPr>
            <a:r>
              <a:rPr lang="en-US"/>
              <a:t>  In 1994 Tim (and his wife Caroline) came back to the farm to work with his father on the land. In 1999 the reality of inconsistent milk prices and the inability to budget forward to buy a new tractor lead  Tim to realise that they needed to add value to their milk in some form to get a guaranteed price for it.  So he thought… what can we make???      Ice Cream</a:t>
            </a:r>
          </a:p>
          <a:p>
            <a:pPr marL="457200" marR="0" lvl="0" indent="-228600" algn="l" rtl="0">
              <a:spcBef>
                <a:spcPts val="0"/>
              </a:spcBef>
              <a:buChar char="●"/>
            </a:pPr>
            <a:r>
              <a:rPr lang="en-US"/>
              <a:t>Research was done. Books bought from America. Secondhand equipment sourced.  Bad ice cream was made. </a:t>
            </a:r>
          </a:p>
          <a:p>
            <a:pPr marL="0" marR="0" lvl="0" indent="0" algn="l" rtl="0">
              <a:spcBef>
                <a:spcPts val="0"/>
              </a:spcBef>
              <a:buSzPct val="25000"/>
              <a:buNone/>
            </a:pPr>
            <a:endParaRPr/>
          </a:p>
          <a:p>
            <a:pPr marL="0" marR="0" lvl="0" indent="0" algn="l" rtl="0">
              <a:spcBef>
                <a:spcPts val="0"/>
              </a:spcBef>
              <a:buSzPct val="25000"/>
              <a:buNone/>
            </a:pPr>
            <a:r>
              <a:rPr lang="en-US"/>
              <a:t>Tim and Caroline eventually left the farm to concentrate on ice cream making. </a:t>
            </a:r>
          </a:p>
          <a:p>
            <a:pPr marL="0" marR="0" lvl="0" indent="0" algn="l" rtl="0">
              <a:spcBef>
                <a:spcPts val="0"/>
              </a:spcBef>
              <a:buSzPct val="25000"/>
              <a:buNone/>
            </a:pPr>
            <a:r>
              <a:rPr lang="en-US"/>
              <a:t>To this day, it is a constant process of  improvement of the process and product.</a:t>
            </a:r>
          </a:p>
          <a:p>
            <a:pPr marL="0" marR="0" lvl="0" indent="0" algn="l" rtl="0">
              <a:spcBef>
                <a:spcPts val="0"/>
              </a:spcBef>
              <a:buSzPct val="25000"/>
              <a:buNone/>
            </a:pPr>
            <a:endParaRPr/>
          </a:p>
          <a:p>
            <a:pPr marL="0" marR="0" lvl="0" indent="0" algn="l" rtl="0">
              <a:spcBef>
                <a:spcPts val="0"/>
              </a:spcBef>
              <a:buSzPct val="25000"/>
              <a:buNone/>
            </a:pPr>
            <a:r>
              <a:rPr lang="en-US" u="sng"/>
              <a:t>Approach</a:t>
            </a:r>
          </a:p>
          <a:p>
            <a:pPr marL="0" marR="0" lvl="0" indent="0" algn="l" rtl="0">
              <a:spcBef>
                <a:spcPts val="0"/>
              </a:spcBef>
              <a:buSzPct val="25000"/>
              <a:buNone/>
            </a:pPr>
            <a:r>
              <a:rPr lang="en-US"/>
              <a:t>Keep a lid on the highs and a lid on the lows, do business with people that you like,  minimise your regrets,  enjoy the process. Have fun.</a:t>
            </a:r>
          </a:p>
          <a:p>
            <a:pPr marL="0" marR="0" lvl="0" indent="0" algn="l" rtl="0">
              <a:spcBef>
                <a:spcPts val="0"/>
              </a:spcBef>
              <a:buSzPct val="25000"/>
              <a:buNone/>
            </a:pPr>
            <a:endParaRPr/>
          </a:p>
          <a:p>
            <a:pPr marL="0" marR="0" lvl="0" indent="0" algn="l" rtl="0">
              <a:spcBef>
                <a:spcPts val="0"/>
              </a:spcBef>
              <a:buSzPct val="25000"/>
              <a:buNone/>
            </a:pPr>
            <a:r>
              <a:rPr lang="en-US" u="sng"/>
              <a:t>Provenance</a:t>
            </a:r>
          </a:p>
          <a:p>
            <a:pPr marL="457200" marR="0" lvl="0" indent="-228600" algn="l" rtl="0">
              <a:spcBef>
                <a:spcPts val="0"/>
              </a:spcBef>
              <a:buChar char="●"/>
            </a:pPr>
            <a:r>
              <a:rPr lang="en-US"/>
              <a:t>The connection to the land is a big thing for Tim and Caroline. ‘The weather and landscapes in Victoria’s South West keep you very grounded.’ Tim says. Even though we are no longer on the farm I still have a very close bond to the land. Its something you can’t explain really. </a:t>
            </a:r>
          </a:p>
          <a:p>
            <a:pPr marL="457200" marR="0" lvl="0" indent="-228600" algn="l" rtl="0">
              <a:spcBef>
                <a:spcPts val="0"/>
              </a:spcBef>
              <a:buChar char="●"/>
            </a:pPr>
            <a:r>
              <a:rPr lang="en-US"/>
              <a:t>Using the highest quality local fresh milk and cream and sourcing locally grown/made inclusions for ice cream flavours remain Tim and Caroline’s priority. ‘It’s about giving our customers a memorable experience when they taste our product’ Tim says. ‘ You can’t beat quality fresh local ingredients to help you do that!’ </a:t>
            </a:r>
          </a:p>
          <a:p>
            <a:pPr marR="0" lvl="0" algn="l" rtl="0">
              <a:spcBef>
                <a:spcPts val="0"/>
              </a:spcBef>
              <a:buNone/>
            </a:pPr>
            <a:endParaRPr/>
          </a:p>
          <a:p>
            <a:pPr marL="0" marR="0" lvl="0" indent="0" algn="l" rtl="0">
              <a:spcBef>
                <a:spcPts val="0"/>
              </a:spcBef>
              <a:buSzPct val="25000"/>
              <a:buNone/>
            </a:pPr>
            <a:endParaRPr/>
          </a:p>
          <a:p>
            <a:pPr marL="0" marR="0" lvl="0" indent="0" algn="l" rtl="0">
              <a:spcBef>
                <a:spcPts val="0"/>
              </a:spcBef>
              <a:buSzPct val="25000"/>
              <a:buNone/>
            </a:pPr>
            <a:r>
              <a:rPr lang="en-US" u="sng"/>
              <a:t>The Business today</a:t>
            </a:r>
          </a:p>
          <a:p>
            <a:pPr marL="0" marR="0" lvl="0" indent="0" algn="l" rtl="0">
              <a:spcBef>
                <a:spcPts val="0"/>
              </a:spcBef>
              <a:buSzPct val="25000"/>
              <a:buNone/>
            </a:pPr>
            <a:r>
              <a:rPr lang="en-US"/>
              <a:t>Today Tim and Caroline employ over 20 staff  to make sure you can enjoy Timboon Fine Ice Cream. .</a:t>
            </a:r>
          </a:p>
          <a:p>
            <a:pPr marL="0" marR="0" lvl="0" indent="0" algn="l" rtl="0">
              <a:spcBef>
                <a:spcPts val="0"/>
              </a:spcBef>
              <a:buSzPct val="25000"/>
              <a:buNone/>
            </a:pPr>
            <a:endParaRPr/>
          </a:p>
          <a:p>
            <a:pPr marL="0" marR="0" lvl="0" indent="0" algn="l" rtl="0">
              <a:spcBef>
                <a:spcPts val="0"/>
              </a:spcBef>
              <a:buSzPct val="25000"/>
              <a:buNone/>
            </a:pPr>
            <a:r>
              <a:rPr lang="en-US"/>
              <a:t>1. Wholesale to retailers  take home tubs</a:t>
            </a:r>
          </a:p>
          <a:p>
            <a:pPr marL="0" marR="0" lvl="0" indent="0" algn="l" rtl="0">
              <a:spcBef>
                <a:spcPts val="0"/>
              </a:spcBef>
              <a:buSzPct val="25000"/>
              <a:buNone/>
            </a:pPr>
            <a:r>
              <a:rPr lang="en-US"/>
              <a:t>2. Supplying  mobile vans </a:t>
            </a:r>
          </a:p>
          <a:p>
            <a:pPr marL="0" marR="0" lvl="0" indent="0" algn="l" rtl="0">
              <a:spcBef>
                <a:spcPts val="0"/>
              </a:spcBef>
              <a:buSzPct val="25000"/>
              <a:buNone/>
            </a:pPr>
            <a:r>
              <a:rPr lang="en-US"/>
              <a:t>3. Eventing direct. </a:t>
            </a:r>
          </a:p>
          <a:p>
            <a:pPr marL="0" marR="0" lvl="0" indent="0" algn="l" rtl="0">
              <a:spcBef>
                <a:spcPts val="0"/>
              </a:spcBef>
              <a:buSzPct val="25000"/>
              <a:buNone/>
            </a:pPr>
            <a:r>
              <a:rPr lang="en-US"/>
              <a:t>4. The Ice creamery </a:t>
            </a:r>
          </a:p>
          <a:p>
            <a:pPr marL="0" marR="0" lvl="0" indent="0" algn="l" rtl="0">
              <a:spcBef>
                <a:spcPts val="0"/>
              </a:spcBef>
              <a:buSzPct val="25000"/>
              <a:buNone/>
            </a:pPr>
            <a:endParaRPr/>
          </a:p>
          <a:p>
            <a:pPr marL="0" marR="0" lvl="0" indent="0" algn="l" rtl="0">
              <a:spcBef>
                <a:spcPts val="0"/>
              </a:spcBef>
              <a:buSzPct val="25000"/>
              <a:buNone/>
            </a:pPr>
            <a:r>
              <a:rPr lang="en-US" u="sng"/>
              <a:t>The Business tomorrow</a:t>
            </a:r>
          </a:p>
          <a:p>
            <a:pPr marL="0" marR="0" lvl="0" indent="0" algn="l" rtl="0">
              <a:spcBef>
                <a:spcPts val="0"/>
              </a:spcBef>
              <a:buSzPct val="25000"/>
              <a:buNone/>
            </a:pPr>
            <a:r>
              <a:rPr lang="en-US"/>
              <a:t>Next steps for the business is to complete the build and relocation of their factory to the Ice Creamery site, develop some more dessert products. Maybe sell some ice cream overseas.</a:t>
            </a: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endParaRPr/>
          </a:p>
        </p:txBody>
      </p:sp>
      <p:sp>
        <p:nvSpPr>
          <p:cNvPr id="84" name="Shape 8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US" sz="1100" dirty="0">
                <a:solidFill>
                  <a:srgbClr val="000000"/>
                </a:solidFill>
                <a:latin typeface="Arial"/>
                <a:ea typeface="Arial"/>
                <a:cs typeface="Arial"/>
                <a:sym typeface="Arial"/>
              </a:rPr>
              <a:t>Talk about </a:t>
            </a:r>
            <a:r>
              <a:rPr lang="en-US" sz="1100" dirty="0" err="1">
                <a:solidFill>
                  <a:srgbClr val="000000"/>
                </a:solidFill>
                <a:latin typeface="Arial"/>
                <a:ea typeface="Arial"/>
                <a:cs typeface="Arial"/>
                <a:sym typeface="Arial"/>
              </a:rPr>
              <a:t>Doolan</a:t>
            </a:r>
            <a:r>
              <a:rPr lang="en-US" sz="1100" dirty="0">
                <a:solidFill>
                  <a:srgbClr val="000000"/>
                </a:solidFill>
                <a:latin typeface="Arial"/>
                <a:ea typeface="Arial"/>
                <a:cs typeface="Arial"/>
                <a:sym typeface="Arial"/>
              </a:rPr>
              <a:t> Pastoral  sustainable farm practices here.</a:t>
            </a:r>
          </a:p>
          <a:p>
            <a:pPr lvl="0">
              <a:spcBef>
                <a:spcPts val="0"/>
              </a:spcBef>
              <a:buNone/>
            </a:pPr>
            <a:endParaRPr sz="1100" dirty="0">
              <a:solidFill>
                <a:srgbClr val="000000"/>
              </a:solidFill>
              <a:latin typeface="Arial"/>
              <a:ea typeface="Arial"/>
              <a:cs typeface="Arial"/>
              <a:sym typeface="Arial"/>
            </a:endParaRPr>
          </a:p>
          <a:p>
            <a:pPr lvl="0">
              <a:spcBef>
                <a:spcPts val="0"/>
              </a:spcBef>
              <a:buClr>
                <a:srgbClr val="7F7F7F"/>
              </a:buClr>
              <a:buSzPct val="25000"/>
              <a:buFont typeface="Arial"/>
              <a:buNone/>
            </a:pPr>
            <a:r>
              <a:rPr lang="en-US" sz="1100" i="1" dirty="0">
                <a:solidFill>
                  <a:srgbClr val="000000"/>
                </a:solidFill>
                <a:latin typeface="Arial"/>
                <a:ea typeface="Arial"/>
                <a:cs typeface="Arial"/>
                <a:sym typeface="Arial"/>
              </a:rPr>
              <a:t>The most important ingredients in Ice Cream are of course MILK and CREAM</a:t>
            </a:r>
          </a:p>
          <a:p>
            <a:pPr lvl="0" rtl="0">
              <a:spcBef>
                <a:spcPts val="1400"/>
              </a:spcBef>
              <a:buClr>
                <a:srgbClr val="7F7F7F"/>
              </a:buClr>
              <a:buSzPct val="25000"/>
              <a:buFont typeface="Arial"/>
              <a:buNone/>
            </a:pPr>
            <a:r>
              <a:rPr lang="en-US" sz="1100" i="1" dirty="0">
                <a:solidFill>
                  <a:srgbClr val="000000"/>
                </a:solidFill>
                <a:latin typeface="Arial"/>
                <a:ea typeface="Arial"/>
                <a:cs typeface="Arial"/>
                <a:sym typeface="Arial"/>
              </a:rPr>
              <a:t>We get our MILK from the </a:t>
            </a:r>
            <a:r>
              <a:rPr lang="en-US" sz="1100" i="1" dirty="0" err="1">
                <a:solidFill>
                  <a:srgbClr val="000000"/>
                </a:solidFill>
                <a:latin typeface="Arial"/>
                <a:ea typeface="Arial"/>
                <a:cs typeface="Arial"/>
                <a:sym typeface="Arial"/>
              </a:rPr>
              <a:t>Doolan’s</a:t>
            </a:r>
            <a:r>
              <a:rPr lang="en-US" sz="1100" i="1" dirty="0">
                <a:solidFill>
                  <a:srgbClr val="000000"/>
                </a:solidFill>
                <a:latin typeface="Arial"/>
                <a:ea typeface="Arial"/>
                <a:cs typeface="Arial"/>
                <a:sym typeface="Arial"/>
              </a:rPr>
              <a:t> Dairy Farm next door </a:t>
            </a:r>
            <a:r>
              <a:rPr lang="en-US" sz="1100" i="1" baseline="0" dirty="0" smtClean="0">
                <a:solidFill>
                  <a:srgbClr val="000000"/>
                </a:solidFill>
                <a:latin typeface="Arial"/>
                <a:ea typeface="Arial"/>
                <a:cs typeface="Arial"/>
                <a:sym typeface="Arial"/>
              </a:rPr>
              <a:t> to the factory – about 6km from here </a:t>
            </a:r>
            <a:r>
              <a:rPr lang="en-US" sz="1100" i="1" dirty="0" smtClean="0">
                <a:solidFill>
                  <a:srgbClr val="000000"/>
                </a:solidFill>
                <a:latin typeface="Arial"/>
                <a:ea typeface="Arial"/>
                <a:cs typeface="Arial"/>
                <a:sym typeface="Arial"/>
              </a:rPr>
              <a:t>and </a:t>
            </a:r>
            <a:r>
              <a:rPr lang="en-US" sz="1100" i="1" dirty="0">
                <a:solidFill>
                  <a:srgbClr val="000000"/>
                </a:solidFill>
                <a:latin typeface="Arial"/>
                <a:ea typeface="Arial"/>
                <a:cs typeface="Arial"/>
                <a:sym typeface="Arial"/>
              </a:rPr>
              <a:t>our CREAM from </a:t>
            </a:r>
            <a:r>
              <a:rPr lang="en-US" sz="1100" i="1" dirty="0" err="1">
                <a:solidFill>
                  <a:srgbClr val="000000"/>
                </a:solidFill>
                <a:latin typeface="Arial"/>
                <a:ea typeface="Arial"/>
                <a:cs typeface="Arial"/>
                <a:sym typeface="Arial"/>
              </a:rPr>
              <a:t>Camperdown</a:t>
            </a:r>
            <a:r>
              <a:rPr lang="en-US" sz="1100" i="1" dirty="0">
                <a:solidFill>
                  <a:srgbClr val="000000"/>
                </a:solidFill>
                <a:latin typeface="Arial"/>
                <a:ea typeface="Arial"/>
                <a:cs typeface="Arial"/>
                <a:sym typeface="Arial"/>
              </a:rPr>
              <a:t> Dairy.</a:t>
            </a:r>
          </a:p>
          <a:p>
            <a:pPr lvl="0">
              <a:spcBef>
                <a:spcPts val="0"/>
              </a:spcBef>
              <a:buClr>
                <a:srgbClr val="7F7F7F"/>
              </a:buClr>
              <a:buSzPct val="25000"/>
              <a:buFont typeface="Arial"/>
              <a:buNone/>
            </a:pPr>
            <a:r>
              <a:rPr lang="en-US" sz="1100" i="1" dirty="0">
                <a:solidFill>
                  <a:srgbClr val="000000"/>
                </a:solidFill>
                <a:latin typeface="Arial"/>
                <a:ea typeface="Arial"/>
                <a:cs typeface="Arial"/>
                <a:sym typeface="Arial"/>
              </a:rPr>
              <a:t>There are 500 cows on the </a:t>
            </a:r>
            <a:r>
              <a:rPr lang="en-US" sz="1100" i="1" dirty="0" err="1">
                <a:solidFill>
                  <a:srgbClr val="000000"/>
                </a:solidFill>
                <a:latin typeface="Arial"/>
                <a:ea typeface="Arial"/>
                <a:cs typeface="Arial"/>
                <a:sym typeface="Arial"/>
              </a:rPr>
              <a:t>Doolan’s</a:t>
            </a:r>
            <a:r>
              <a:rPr lang="en-US" sz="1100" i="1" dirty="0">
                <a:solidFill>
                  <a:srgbClr val="000000"/>
                </a:solidFill>
                <a:latin typeface="Arial"/>
                <a:ea typeface="Arial"/>
                <a:cs typeface="Arial"/>
                <a:sym typeface="Arial"/>
              </a:rPr>
              <a:t> Farm.</a:t>
            </a:r>
          </a:p>
          <a:p>
            <a:pPr lvl="0" rtl="0">
              <a:spcBef>
                <a:spcPts val="1400"/>
              </a:spcBef>
              <a:buClr>
                <a:srgbClr val="7F7F7F"/>
              </a:buClr>
              <a:buSzPct val="25000"/>
              <a:buFont typeface="Arial"/>
              <a:buNone/>
            </a:pPr>
            <a:r>
              <a:rPr lang="en-US" sz="1100" i="1" dirty="0">
                <a:solidFill>
                  <a:srgbClr val="000000"/>
                </a:solidFill>
                <a:latin typeface="Arial"/>
                <a:ea typeface="Arial"/>
                <a:cs typeface="Arial"/>
                <a:sym typeface="Arial"/>
              </a:rPr>
              <a:t>They live free range and graze on grass, hay and silage and grain</a:t>
            </a:r>
          </a:p>
          <a:p>
            <a:pPr lvl="0" rtl="0">
              <a:spcBef>
                <a:spcPts val="1400"/>
              </a:spcBef>
              <a:buClr>
                <a:srgbClr val="7F7F7F"/>
              </a:buClr>
              <a:buSzPct val="25000"/>
              <a:buFont typeface="Arial"/>
              <a:buNone/>
            </a:pPr>
            <a:r>
              <a:rPr lang="en-US" sz="1100" i="1" dirty="0">
                <a:solidFill>
                  <a:srgbClr val="000000"/>
                </a:solidFill>
                <a:latin typeface="Arial"/>
                <a:ea typeface="Arial"/>
                <a:cs typeface="Arial"/>
                <a:sym typeface="Arial"/>
              </a:rPr>
              <a:t>Each cow eats approx. XXX kg of grass and makes about 20 </a:t>
            </a:r>
            <a:r>
              <a:rPr lang="en-US" sz="1100" i="1" dirty="0" err="1">
                <a:solidFill>
                  <a:srgbClr val="000000"/>
                </a:solidFill>
                <a:latin typeface="Arial"/>
                <a:ea typeface="Arial"/>
                <a:cs typeface="Arial"/>
                <a:sym typeface="Arial"/>
              </a:rPr>
              <a:t>litres</a:t>
            </a:r>
            <a:r>
              <a:rPr lang="en-US" sz="1100" i="1" dirty="0">
                <a:solidFill>
                  <a:srgbClr val="000000"/>
                </a:solidFill>
                <a:latin typeface="Arial"/>
                <a:ea typeface="Arial"/>
                <a:cs typeface="Arial"/>
                <a:sym typeface="Arial"/>
              </a:rPr>
              <a:t> of fresh milk every day</a:t>
            </a:r>
          </a:p>
          <a:p>
            <a:pPr lvl="0" rtl="0">
              <a:spcBef>
                <a:spcPts val="1400"/>
              </a:spcBef>
              <a:buClr>
                <a:srgbClr val="7F7F7F"/>
              </a:buClr>
              <a:buSzPct val="25000"/>
              <a:buFont typeface="Arial"/>
              <a:buNone/>
            </a:pPr>
            <a:r>
              <a:rPr lang="en-US" sz="1100" i="1" dirty="0">
                <a:solidFill>
                  <a:srgbClr val="000000"/>
                </a:solidFill>
                <a:latin typeface="Arial"/>
                <a:ea typeface="Arial"/>
                <a:cs typeface="Arial"/>
                <a:sym typeface="Arial"/>
              </a:rPr>
              <a:t>Do Cows have 4 stomachs? </a:t>
            </a:r>
          </a:p>
          <a:p>
            <a:pPr lvl="0" rtl="0">
              <a:spcBef>
                <a:spcPts val="1400"/>
              </a:spcBef>
              <a:buClr>
                <a:srgbClr val="7F7F7F"/>
              </a:buClr>
              <a:buSzPct val="25000"/>
              <a:buFont typeface="Arial"/>
              <a:buNone/>
            </a:pPr>
            <a:r>
              <a:rPr lang="en-US" sz="1100" i="1" dirty="0">
                <a:solidFill>
                  <a:srgbClr val="000000"/>
                </a:solidFill>
                <a:latin typeface="Arial"/>
                <a:ea typeface="Arial"/>
                <a:cs typeface="Arial"/>
                <a:sym typeface="Arial"/>
              </a:rPr>
              <a:t>Cows are social animals but they also have a hierarchy in the herd. There is always a queen and a cow will rise up the ranks in a herd depending on her age and size</a:t>
            </a:r>
          </a:p>
          <a:p>
            <a:pPr lvl="0">
              <a:spcBef>
                <a:spcPts val="0"/>
              </a:spcBef>
              <a:buClr>
                <a:schemeClr val="dk1"/>
              </a:buClr>
              <a:buSzPct val="100000"/>
              <a:buFont typeface="Arial"/>
              <a:buNone/>
            </a:pPr>
            <a:r>
              <a:rPr lang="en-US" sz="1100" i="1" dirty="0">
                <a:solidFill>
                  <a:srgbClr val="000000"/>
                </a:solidFill>
                <a:latin typeface="Arial"/>
                <a:ea typeface="Arial"/>
                <a:cs typeface="Arial"/>
                <a:sym typeface="Arial"/>
              </a:rPr>
              <a:t>Cows are creatures of habit and they learn quickly. They tend to arrive for milking in the same order every day – there are always the ones who want to be first and the ones who take their time!</a:t>
            </a:r>
          </a:p>
          <a:p>
            <a:pPr lvl="0" rtl="0">
              <a:spcBef>
                <a:spcPts val="1400"/>
              </a:spcBef>
              <a:buNone/>
            </a:pPr>
            <a:r>
              <a:rPr lang="en-US" sz="1100" i="1" dirty="0">
                <a:solidFill>
                  <a:srgbClr val="000000"/>
                </a:solidFill>
                <a:latin typeface="Arial"/>
                <a:ea typeface="Arial"/>
                <a:cs typeface="Arial"/>
                <a:sym typeface="Arial"/>
              </a:rPr>
              <a:t>Cows are very curious especially when they feel safe and in control. They will often come up to you in the paddock to see what is going on and what you are doing.</a:t>
            </a:r>
          </a:p>
          <a:p>
            <a:pPr lvl="0" rtl="0">
              <a:spcBef>
                <a:spcPts val="1400"/>
              </a:spcBef>
              <a:buClr>
                <a:schemeClr val="dk1"/>
              </a:buClr>
              <a:buSzPct val="100000"/>
              <a:buFont typeface="Arial"/>
              <a:buNone/>
            </a:pPr>
            <a:r>
              <a:rPr lang="en-US" sz="1100" i="1" dirty="0">
                <a:solidFill>
                  <a:srgbClr val="000000"/>
                </a:solidFill>
                <a:latin typeface="Arial"/>
                <a:ea typeface="Arial"/>
                <a:cs typeface="Arial"/>
                <a:sym typeface="Arial"/>
              </a:rPr>
              <a:t>They also are keen lovers of music too and research has indicated  that playing classical music in the dairy increases milk yield.</a:t>
            </a:r>
          </a:p>
          <a:p>
            <a:pPr lvl="0">
              <a:spcBef>
                <a:spcPts val="0"/>
              </a:spcBef>
              <a:buNone/>
            </a:pPr>
            <a:endParaRPr dirty="0"/>
          </a:p>
        </p:txBody>
      </p:sp>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aputo_Title_2">
    <p:spTree>
      <p:nvGrpSpPr>
        <p:cNvPr id="1" name="Shape 12"/>
        <p:cNvGrpSpPr/>
        <p:nvPr/>
      </p:nvGrpSpPr>
      <p:grpSpPr>
        <a:xfrm>
          <a:off x="0" y="0"/>
          <a:ext cx="0" cy="0"/>
          <a:chOff x="0" y="0"/>
          <a:chExt cx="0" cy="0"/>
        </a:xfrm>
      </p:grpSpPr>
      <p:sp>
        <p:nvSpPr>
          <p:cNvPr id="13" name="Shape 13"/>
          <p:cNvSpPr/>
          <p:nvPr/>
        </p:nvSpPr>
        <p:spPr>
          <a:xfrm>
            <a:off x="-2241061" y="0"/>
            <a:ext cx="8537313" cy="6858000"/>
          </a:xfrm>
          <a:prstGeom prst="parallelogram">
            <a:avLst>
              <a:gd name="adj" fmla="val 32555"/>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
        <p:nvSpPr>
          <p:cNvPr id="14" name="Shape 14"/>
          <p:cNvSpPr/>
          <p:nvPr/>
        </p:nvSpPr>
        <p:spPr>
          <a:xfrm>
            <a:off x="7594875" y="6195771"/>
            <a:ext cx="1549123" cy="52593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 name="Shape 15"/>
          <p:cNvSpPr txBox="1">
            <a:spLocks noGrp="1"/>
          </p:cNvSpPr>
          <p:nvPr>
            <p:ph type="body" idx="1"/>
          </p:nvPr>
        </p:nvSpPr>
        <p:spPr>
          <a:xfrm>
            <a:off x="669975" y="2666333"/>
            <a:ext cx="4338242" cy="3226320"/>
          </a:xfrm>
          <a:prstGeom prst="rect">
            <a:avLst/>
          </a:prstGeom>
          <a:noFill/>
          <a:ln>
            <a:noFill/>
          </a:ln>
        </p:spPr>
        <p:txBody>
          <a:bodyPr lIns="91425" tIns="91425" rIns="91425" bIns="91425" anchor="t" anchorCtr="0"/>
          <a:lstStyle>
            <a:lvl1pPr marL="0" marR="0" lvl="0" indent="0" algn="l" rtl="0">
              <a:spcBef>
                <a:spcPts val="0"/>
              </a:spcBef>
              <a:buClr>
                <a:srgbClr val="FFFFFF"/>
              </a:buClr>
              <a:buFont typeface="Arial"/>
              <a:buNone/>
              <a:defRPr sz="4000" b="0" i="0" u="none" strike="noStrike" cap="none">
                <a:solidFill>
                  <a:srgbClr val="FFFFFF"/>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2"/>
          </p:nvPr>
        </p:nvSpPr>
        <p:spPr>
          <a:xfrm>
            <a:off x="733079" y="6137971"/>
            <a:ext cx="4275137" cy="277811"/>
          </a:xfrm>
          <a:prstGeom prst="rect">
            <a:avLst/>
          </a:prstGeom>
          <a:noFill/>
          <a:ln>
            <a:noFill/>
          </a:ln>
        </p:spPr>
        <p:txBody>
          <a:bodyPr lIns="91425" tIns="91425" rIns="91425" bIns="91425" anchor="t" anchorCtr="0"/>
          <a:lstStyle>
            <a:lvl1pPr marL="0" marR="0" lvl="0" indent="0" algn="l" rtl="0">
              <a:spcBef>
                <a:spcPts val="200"/>
              </a:spcBef>
              <a:buClr>
                <a:schemeClr val="lt1"/>
              </a:buClr>
              <a:buFont typeface="Arial"/>
              <a:buNone/>
              <a:defRPr sz="1000" b="0" i="0" u="none" strike="noStrike" cap="none">
                <a:solidFill>
                  <a:schemeClr val="lt1"/>
                </a:solidFill>
                <a:latin typeface="Arial"/>
                <a:ea typeface="Arial"/>
                <a:cs typeface="Arial"/>
                <a:sym typeface="Arial"/>
              </a:defRPr>
            </a:lvl1pPr>
            <a:lvl2pPr marL="457200" marR="0" lvl="1"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Picture 3" descr="E:\megacupoficecreamballs.jpg"/>
          <p:cNvPicPr>
            <a:picLocks noChangeAspect="1" noChangeArrowheads="1"/>
          </p:cNvPicPr>
          <p:nvPr userDrawn="1"/>
        </p:nvPicPr>
        <p:blipFill>
          <a:blip r:embed="rId2"/>
          <a:srcRect/>
          <a:stretch>
            <a:fillRect/>
          </a:stretch>
        </p:blipFill>
        <p:spPr bwMode="auto">
          <a:xfrm>
            <a:off x="6372201" y="1844825"/>
            <a:ext cx="2458064" cy="4896543"/>
          </a:xfrm>
          <a:prstGeom prst="rect">
            <a:avLst/>
          </a:prstGeom>
          <a:noFill/>
        </p:spPr>
      </p:pic>
      <p:pic>
        <p:nvPicPr>
          <p:cNvPr id="7" name="Shape 29"/>
          <p:cNvPicPr preferRelativeResize="0"/>
          <p:nvPr userDrawn="1"/>
        </p:nvPicPr>
        <p:blipFill rotWithShape="1">
          <a:blip r:embed="rId3">
            <a:alphaModFix/>
          </a:blip>
          <a:srcRect/>
          <a:stretch/>
        </p:blipFill>
        <p:spPr>
          <a:xfrm>
            <a:off x="6156176" y="476672"/>
            <a:ext cx="2886530" cy="14301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aputo_Slide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0" y="0"/>
            <a:ext cx="6012160" cy="764704"/>
          </a:xfrm>
          <a:prstGeom prst="rect">
            <a:avLst/>
          </a:prstGeom>
          <a:noFill/>
          <a:ln>
            <a:noFill/>
          </a:ln>
        </p:spPr>
        <p:txBody>
          <a:bodyPr lIns="91425" tIns="91425" rIns="91425" bIns="91425" anchor="t" anchorCtr="0"/>
          <a:lstStyle>
            <a:lvl1pPr marL="0" marR="0" lvl="0" indent="0" algn="l" rtl="0">
              <a:spcBef>
                <a:spcPts val="500"/>
              </a:spcBef>
              <a:buClr>
                <a:srgbClr val="E31B23"/>
              </a:buClr>
              <a:buFont typeface="Arial"/>
              <a:buNone/>
              <a:defRPr sz="2500" b="0"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body" idx="2"/>
          </p:nvPr>
        </p:nvSpPr>
        <p:spPr>
          <a:xfrm>
            <a:off x="1691680" y="1268760"/>
            <a:ext cx="6912768" cy="4320480"/>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7F7F7F"/>
              </a:buClr>
              <a:buSzPct val="100000"/>
              <a:buFont typeface="Arial"/>
              <a:buChar char="•"/>
              <a:defRPr sz="1800" b="0" i="0" u="none" strike="noStrike" cap="none">
                <a:solidFill>
                  <a:srgbClr val="7F7F7F"/>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0" name="Shape 20"/>
          <p:cNvSpPr/>
          <p:nvPr/>
        </p:nvSpPr>
        <p:spPr>
          <a:xfrm>
            <a:off x="0" y="6117771"/>
            <a:ext cx="7596336" cy="740228"/>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pic>
        <p:nvPicPr>
          <p:cNvPr id="22" name="Shape 22"/>
          <p:cNvPicPr preferRelativeResize="0"/>
          <p:nvPr/>
        </p:nvPicPr>
        <p:blipFill rotWithShape="1">
          <a:blip r:embed="rId2">
            <a:alphaModFix/>
          </a:blip>
          <a:srcRect/>
          <a:stretch/>
        </p:blipFill>
        <p:spPr>
          <a:xfrm>
            <a:off x="7647742" y="6117778"/>
            <a:ext cx="1496400" cy="740100"/>
          </a:xfrm>
          <a:prstGeom prst="rect">
            <a:avLst/>
          </a:prstGeom>
          <a:noFill/>
          <a:ln>
            <a:noFill/>
          </a:ln>
        </p:spPr>
      </p:pic>
      <p:pic>
        <p:nvPicPr>
          <p:cNvPr id="1027" name="Picture 3" descr="E:\megacupoficecreamballs.jpg"/>
          <p:cNvPicPr>
            <a:picLocks noChangeAspect="1" noChangeArrowheads="1"/>
          </p:cNvPicPr>
          <p:nvPr userDrawn="1"/>
        </p:nvPicPr>
        <p:blipFill>
          <a:blip r:embed="rId3"/>
          <a:srcRect/>
          <a:stretch>
            <a:fillRect/>
          </a:stretch>
        </p:blipFill>
        <p:spPr bwMode="auto">
          <a:xfrm>
            <a:off x="0" y="1772816"/>
            <a:ext cx="1619672" cy="3226438"/>
          </a:xfrm>
          <a:prstGeom prst="rect">
            <a:avLst/>
          </a:prstGeom>
          <a:noFill/>
        </p:spPr>
      </p:pic>
      <p:sp>
        <p:nvSpPr>
          <p:cNvPr id="9" name="Shape 20"/>
          <p:cNvSpPr/>
          <p:nvPr userDrawn="1"/>
        </p:nvSpPr>
        <p:spPr>
          <a:xfrm>
            <a:off x="6012160" y="0"/>
            <a:ext cx="3131840" cy="764704"/>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aputo_Title_1">
    <p:spTree>
      <p:nvGrpSpPr>
        <p:cNvPr id="1" name="Shape 23"/>
        <p:cNvGrpSpPr/>
        <p:nvPr/>
      </p:nvGrpSpPr>
      <p:grpSpPr>
        <a:xfrm>
          <a:off x="0" y="0"/>
          <a:ext cx="0" cy="0"/>
          <a:chOff x="0" y="0"/>
          <a:chExt cx="0" cy="0"/>
        </a:xfrm>
      </p:grpSpPr>
      <p:sp>
        <p:nvSpPr>
          <p:cNvPr id="25" name="Shape 25"/>
          <p:cNvSpPr/>
          <p:nvPr/>
        </p:nvSpPr>
        <p:spPr>
          <a:xfrm>
            <a:off x="7594875" y="6195771"/>
            <a:ext cx="1549123" cy="52593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 name="Shape 26"/>
          <p:cNvSpPr/>
          <p:nvPr/>
        </p:nvSpPr>
        <p:spPr>
          <a:xfrm>
            <a:off x="-1796142" y="1051653"/>
            <a:ext cx="7893932" cy="4318518"/>
          </a:xfrm>
          <a:prstGeom prst="parallelogram">
            <a:avLst>
              <a:gd name="adj" fmla="val 42396"/>
            </a:avLst>
          </a:prstGeom>
          <a:solidFill>
            <a:srgbClr val="A7CB33"/>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 </a:t>
            </a:r>
          </a:p>
        </p:txBody>
      </p:sp>
      <p:sp>
        <p:nvSpPr>
          <p:cNvPr id="27" name="Shape 27"/>
          <p:cNvSpPr txBox="1">
            <a:spLocks noGrp="1"/>
          </p:cNvSpPr>
          <p:nvPr>
            <p:ph type="body" idx="1"/>
          </p:nvPr>
        </p:nvSpPr>
        <p:spPr>
          <a:xfrm>
            <a:off x="27717" y="1703946"/>
            <a:ext cx="4544281" cy="2453254"/>
          </a:xfrm>
          <a:prstGeom prst="rect">
            <a:avLst/>
          </a:prstGeom>
          <a:noFill/>
          <a:ln>
            <a:noFill/>
          </a:ln>
        </p:spPr>
        <p:txBody>
          <a:bodyPr lIns="91425" tIns="91425" rIns="91425" bIns="91425" anchor="t" anchorCtr="0"/>
          <a:lstStyle>
            <a:lvl1pPr marL="0" marR="0" lvl="0" indent="0" algn="ctr" rtl="0">
              <a:spcBef>
                <a:spcPts val="0"/>
              </a:spcBef>
              <a:buClr>
                <a:srgbClr val="FFFFFF"/>
              </a:buClr>
              <a:buFont typeface="Arial"/>
              <a:buNone/>
              <a:defRPr sz="4800" b="0" i="0" u="none" strike="noStrike" cap="none">
                <a:solidFill>
                  <a:srgbClr val="FFFFFF"/>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body" idx="2"/>
          </p:nvPr>
        </p:nvSpPr>
        <p:spPr>
          <a:xfrm>
            <a:off x="733079" y="6137971"/>
            <a:ext cx="4275137" cy="277811"/>
          </a:xfrm>
          <a:prstGeom prst="rect">
            <a:avLst/>
          </a:prstGeom>
          <a:noFill/>
          <a:ln>
            <a:noFill/>
          </a:ln>
        </p:spPr>
        <p:txBody>
          <a:bodyPr lIns="91425" tIns="91425" rIns="91425" bIns="91425" anchor="t" anchorCtr="0"/>
          <a:lstStyle>
            <a:lvl1pPr marL="0" marR="0" lvl="0"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1pPr>
            <a:lvl2pPr marL="457200" marR="0" lvl="1"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Shape 29"/>
          <p:cNvPicPr preferRelativeResize="0"/>
          <p:nvPr/>
        </p:nvPicPr>
        <p:blipFill rotWithShape="1">
          <a:blip r:embed="rId2">
            <a:alphaModFix/>
          </a:blip>
          <a:srcRect/>
          <a:stretch/>
        </p:blipFill>
        <p:spPr>
          <a:xfrm>
            <a:off x="5771217" y="4985637"/>
            <a:ext cx="2886530" cy="1430145"/>
          </a:xfrm>
          <a:prstGeom prst="rect">
            <a:avLst/>
          </a:prstGeom>
          <a:noFill/>
          <a:ln>
            <a:noFill/>
          </a:ln>
        </p:spPr>
      </p:pic>
      <p:pic>
        <p:nvPicPr>
          <p:cNvPr id="8" name="Picture 3" descr="E:\megacupoficecreamballs.jpg"/>
          <p:cNvPicPr>
            <a:picLocks noChangeAspect="1" noChangeArrowheads="1"/>
          </p:cNvPicPr>
          <p:nvPr userDrawn="1"/>
        </p:nvPicPr>
        <p:blipFill>
          <a:blip r:embed="rId3"/>
          <a:srcRect/>
          <a:stretch>
            <a:fillRect/>
          </a:stretch>
        </p:blipFill>
        <p:spPr bwMode="auto">
          <a:xfrm>
            <a:off x="6732240" y="476672"/>
            <a:ext cx="2232248" cy="444670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aputo_Slide_2">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736599" y="810927"/>
            <a:ext cx="7087815" cy="754048"/>
          </a:xfrm>
          <a:prstGeom prst="rect">
            <a:avLst/>
          </a:prstGeom>
          <a:noFill/>
          <a:ln>
            <a:noFill/>
          </a:ln>
        </p:spPr>
        <p:txBody>
          <a:bodyPr lIns="91425" tIns="91425" rIns="91425" bIns="91425" anchor="ctr" anchorCtr="0"/>
          <a:lstStyle>
            <a:lvl1pPr marL="0" marR="0" lvl="0" indent="0" algn="l" rtl="0">
              <a:spcBef>
                <a:spcPts val="600"/>
              </a:spcBef>
              <a:buClr>
                <a:srgbClr val="E31B23"/>
              </a:buClr>
              <a:buFont typeface="Arial"/>
              <a:buNone/>
              <a:defRPr sz="3000" b="1"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p:nvPr/>
        </p:nvSpPr>
        <p:spPr>
          <a:xfrm>
            <a:off x="0" y="6132480"/>
            <a:ext cx="7596336" cy="725520"/>
          </a:xfrm>
          <a:prstGeom prst="parallelogram">
            <a:avLst>
              <a:gd name="adj" fmla="val 0"/>
            </a:avLst>
          </a:prstGeom>
          <a:solidFill>
            <a:srgbClr val="AFC23C"/>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 </a:t>
            </a:r>
          </a:p>
        </p:txBody>
      </p:sp>
      <p:sp>
        <p:nvSpPr>
          <p:cNvPr id="33" name="Shape 33"/>
          <p:cNvSpPr txBox="1">
            <a:spLocks noGrp="1"/>
          </p:cNvSpPr>
          <p:nvPr>
            <p:ph type="body" idx="2"/>
          </p:nvPr>
        </p:nvSpPr>
        <p:spPr>
          <a:xfrm>
            <a:off x="736599" y="2180083"/>
            <a:ext cx="8018463" cy="2990452"/>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E31B23"/>
              </a:buClr>
              <a:buSzPct val="100000"/>
              <a:buFont typeface="Arial"/>
              <a:buChar char="•"/>
              <a:defRPr sz="1800" b="0" i="0" u="none" strike="noStrike" cap="none">
                <a:solidFill>
                  <a:srgbClr val="E31B23"/>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34" name="Shape 34"/>
          <p:cNvPicPr preferRelativeResize="0"/>
          <p:nvPr/>
        </p:nvPicPr>
        <p:blipFill rotWithShape="1">
          <a:blip r:embed="rId2">
            <a:alphaModFix/>
          </a:blip>
          <a:srcRect/>
          <a:stretch/>
        </p:blipFill>
        <p:spPr>
          <a:xfrm>
            <a:off x="7650352" y="6120321"/>
            <a:ext cx="1493648" cy="737679"/>
          </a:xfrm>
          <a:prstGeom prst="rect">
            <a:avLst/>
          </a:prstGeom>
          <a:noFill/>
          <a:ln>
            <a:noFill/>
          </a:ln>
        </p:spPr>
      </p:pic>
      <p:sp>
        <p:nvSpPr>
          <p:cNvPr id="6" name="Shape 32"/>
          <p:cNvSpPr/>
          <p:nvPr userDrawn="1"/>
        </p:nvSpPr>
        <p:spPr>
          <a:xfrm>
            <a:off x="6012160" y="0"/>
            <a:ext cx="3131840" cy="725520"/>
          </a:xfrm>
          <a:prstGeom prst="parallelogram">
            <a:avLst>
              <a:gd name="adj" fmla="val 0"/>
            </a:avLst>
          </a:prstGeom>
          <a:solidFill>
            <a:srgbClr val="AFC23C"/>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aputo_Slide_3">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3647742" y="2314186"/>
            <a:ext cx="5112081" cy="2990452"/>
          </a:xfrm>
          <a:prstGeom prst="rect">
            <a:avLst/>
          </a:prstGeom>
          <a:noFill/>
          <a:ln>
            <a:noFill/>
          </a:ln>
        </p:spPr>
        <p:txBody>
          <a:bodyPr lIns="91425" tIns="91425" rIns="91425" bIns="91425" anchor="t" anchorCtr="0"/>
          <a:lstStyle>
            <a:lvl1pPr marL="223838" marR="0" lvl="0" indent="-71438" algn="l" rtl="0">
              <a:spcBef>
                <a:spcPts val="480"/>
              </a:spcBef>
              <a:spcAft>
                <a:spcPts val="1000"/>
              </a:spcAft>
              <a:buClr>
                <a:srgbClr val="7F7F7F"/>
              </a:buClr>
              <a:buSzPct val="100000"/>
              <a:buFont typeface="Arial"/>
              <a:buChar char="•"/>
              <a:defRPr sz="2400" b="0" i="0" u="none" strike="noStrike" cap="none">
                <a:solidFill>
                  <a:srgbClr val="7F7F7F"/>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736599" y="810927"/>
            <a:ext cx="7087815" cy="754048"/>
          </a:xfrm>
          <a:prstGeom prst="rect">
            <a:avLst/>
          </a:prstGeom>
          <a:noFill/>
          <a:ln>
            <a:noFill/>
          </a:ln>
        </p:spPr>
        <p:txBody>
          <a:bodyPr lIns="91425" tIns="91425" rIns="91425" bIns="91425" anchor="ctr" anchorCtr="0"/>
          <a:lstStyle>
            <a:lvl1pPr marL="0" marR="0" lvl="0" indent="0" algn="l" rtl="0">
              <a:spcBef>
                <a:spcPts val="600"/>
              </a:spcBef>
              <a:buClr>
                <a:srgbClr val="E31B23"/>
              </a:buClr>
              <a:buFont typeface="Arial"/>
              <a:buNone/>
              <a:defRPr sz="3000" b="1"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p:nvPr/>
        </p:nvSpPr>
        <p:spPr>
          <a:xfrm>
            <a:off x="0" y="6143482"/>
            <a:ext cx="9144000" cy="737679"/>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 </a:t>
            </a:r>
          </a:p>
        </p:txBody>
      </p:sp>
      <p:sp>
        <p:nvSpPr>
          <p:cNvPr id="39" name="Shape 39"/>
          <p:cNvSpPr txBox="1">
            <a:spLocks noGrp="1"/>
          </p:cNvSpPr>
          <p:nvPr>
            <p:ph type="body" idx="3"/>
          </p:nvPr>
        </p:nvSpPr>
        <p:spPr>
          <a:xfrm>
            <a:off x="736600" y="2314185"/>
            <a:ext cx="2213460" cy="2990452"/>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0" name="Shape 40"/>
          <p:cNvPicPr preferRelativeResize="0"/>
          <p:nvPr/>
        </p:nvPicPr>
        <p:blipFill rotWithShape="1">
          <a:blip r:embed="rId2">
            <a:alphaModFix/>
          </a:blip>
          <a:srcRect/>
          <a:stretch/>
        </p:blipFill>
        <p:spPr>
          <a:xfrm>
            <a:off x="7650350" y="6143482"/>
            <a:ext cx="1493648" cy="7376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Saputo_Slide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36600" y="2567886"/>
            <a:ext cx="3222046" cy="527050"/>
          </a:xfrm>
          <a:prstGeom prst="rect">
            <a:avLst/>
          </a:prstGeom>
          <a:noFill/>
          <a:ln>
            <a:noFill/>
          </a:ln>
        </p:spPr>
        <p:txBody>
          <a:bodyPr lIns="91425" tIns="91425" rIns="91425" bIns="91425" anchor="t" anchorCtr="0"/>
          <a:lstStyle>
            <a:lvl1pPr marL="0" marR="0" lvl="0" indent="0" algn="l" rtl="0">
              <a:spcBef>
                <a:spcPts val="500"/>
              </a:spcBef>
              <a:buClr>
                <a:srgbClr val="E31B23"/>
              </a:buClr>
              <a:buFont typeface="Arial"/>
              <a:buNone/>
              <a:defRPr sz="2500" b="0"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736600" y="3434012"/>
            <a:ext cx="7710032" cy="2143260"/>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7F7F7F"/>
              </a:buClr>
              <a:buSzPct val="100000"/>
              <a:buFont typeface="Arial"/>
              <a:buChar char="•"/>
              <a:defRPr sz="1800" b="0" i="0" u="none" strike="noStrike" cap="none">
                <a:solidFill>
                  <a:srgbClr val="7F7F7F"/>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p:nvPr/>
        </p:nvSpPr>
        <p:spPr>
          <a:xfrm>
            <a:off x="0" y="6117771"/>
            <a:ext cx="9144000" cy="740228"/>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
        <p:nvSpPr>
          <p:cNvPr id="21" name="Shape 21"/>
          <p:cNvSpPr txBox="1">
            <a:spLocks noGrp="1"/>
          </p:cNvSpPr>
          <p:nvPr>
            <p:ph type="body" idx="3"/>
          </p:nvPr>
        </p:nvSpPr>
        <p:spPr>
          <a:xfrm>
            <a:off x="736600" y="336422"/>
            <a:ext cx="3222046" cy="1652426"/>
          </a:xfrm>
          <a:prstGeom prst="rect">
            <a:avLst/>
          </a:prstGeom>
          <a:noFill/>
          <a:ln>
            <a:noFill/>
          </a:ln>
        </p:spPr>
        <p:txBody>
          <a:bodyPr lIns="91425" tIns="91425" rIns="91425" bIns="91425" anchor="ctr" anchorCtr="0"/>
          <a:lstStyle>
            <a:lvl1pPr marL="0" marR="0" lvl="0" indent="0" algn="l" rtl="0">
              <a:spcBef>
                <a:spcPts val="600"/>
              </a:spcBef>
              <a:buClr>
                <a:schemeClr val="lt1"/>
              </a:buClr>
              <a:buFont typeface="Arial"/>
              <a:buNone/>
              <a:defRPr sz="30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2">
            <a:alphaModFix/>
          </a:blip>
          <a:srcRect/>
          <a:stretch/>
        </p:blipFill>
        <p:spPr>
          <a:xfrm>
            <a:off x="7647742" y="6117778"/>
            <a:ext cx="1496257" cy="740220"/>
          </a:xfrm>
          <a:prstGeom prst="rect">
            <a:avLst/>
          </a:prstGeom>
          <a:noFill/>
          <a:ln>
            <a:noFill/>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Saputo_Slide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36600" y="2567886"/>
            <a:ext cx="3222046" cy="527050"/>
          </a:xfrm>
          <a:prstGeom prst="rect">
            <a:avLst/>
          </a:prstGeom>
          <a:noFill/>
          <a:ln>
            <a:noFill/>
          </a:ln>
        </p:spPr>
        <p:txBody>
          <a:bodyPr lIns="91425" tIns="91425" rIns="91425" bIns="91425" anchor="t" anchorCtr="0"/>
          <a:lstStyle>
            <a:lvl1pPr marL="0" marR="0" lvl="0" indent="0" algn="l" rtl="0">
              <a:spcBef>
                <a:spcPts val="500"/>
              </a:spcBef>
              <a:buClr>
                <a:srgbClr val="E31B23"/>
              </a:buClr>
              <a:buFont typeface="Arial"/>
              <a:buNone/>
              <a:defRPr sz="2500" b="0"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736600" y="3434012"/>
            <a:ext cx="7710032" cy="2143260"/>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7F7F7F"/>
              </a:buClr>
              <a:buSzPct val="100000"/>
              <a:buFont typeface="Arial"/>
              <a:buChar char="•"/>
              <a:defRPr sz="1800" b="0" i="0" u="none" strike="noStrike" cap="none">
                <a:solidFill>
                  <a:srgbClr val="7F7F7F"/>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p:nvPr/>
        </p:nvSpPr>
        <p:spPr>
          <a:xfrm>
            <a:off x="0" y="6117771"/>
            <a:ext cx="9144000" cy="740228"/>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
        <p:nvSpPr>
          <p:cNvPr id="21" name="Shape 21"/>
          <p:cNvSpPr txBox="1">
            <a:spLocks noGrp="1"/>
          </p:cNvSpPr>
          <p:nvPr>
            <p:ph type="body" idx="3"/>
          </p:nvPr>
        </p:nvSpPr>
        <p:spPr>
          <a:xfrm>
            <a:off x="736600" y="336422"/>
            <a:ext cx="3222046" cy="1652426"/>
          </a:xfrm>
          <a:prstGeom prst="rect">
            <a:avLst/>
          </a:prstGeom>
          <a:noFill/>
          <a:ln>
            <a:noFill/>
          </a:ln>
        </p:spPr>
        <p:txBody>
          <a:bodyPr lIns="91425" tIns="91425" rIns="91425" bIns="91425" anchor="ctr" anchorCtr="0"/>
          <a:lstStyle>
            <a:lvl1pPr marL="0" marR="0" lvl="0" indent="0" algn="l" rtl="0">
              <a:spcBef>
                <a:spcPts val="600"/>
              </a:spcBef>
              <a:buClr>
                <a:schemeClr val="lt1"/>
              </a:buClr>
              <a:buFont typeface="Arial"/>
              <a:buNone/>
              <a:defRPr sz="30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2">
            <a:alphaModFix/>
          </a:blip>
          <a:srcRect/>
          <a:stretch/>
        </p:blipFill>
        <p:spPr>
          <a:xfrm>
            <a:off x="7647742" y="6117778"/>
            <a:ext cx="1496257" cy="740220"/>
          </a:xfrm>
          <a:prstGeom prst="rect">
            <a:avLst/>
          </a:prstGeom>
          <a:noFill/>
          <a:ln>
            <a:noFill/>
          </a:ln>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Saputo_Slide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36600" y="2567886"/>
            <a:ext cx="3222046" cy="527050"/>
          </a:xfrm>
          <a:prstGeom prst="rect">
            <a:avLst/>
          </a:prstGeom>
          <a:noFill/>
          <a:ln>
            <a:noFill/>
          </a:ln>
        </p:spPr>
        <p:txBody>
          <a:bodyPr lIns="91425" tIns="91425" rIns="91425" bIns="91425" anchor="t" anchorCtr="0"/>
          <a:lstStyle>
            <a:lvl1pPr marL="0" marR="0" lvl="0" indent="0" algn="l" rtl="0">
              <a:spcBef>
                <a:spcPts val="500"/>
              </a:spcBef>
              <a:buClr>
                <a:srgbClr val="E31B23"/>
              </a:buClr>
              <a:buFont typeface="Arial"/>
              <a:buNone/>
              <a:defRPr sz="2500" b="0"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736600" y="3434012"/>
            <a:ext cx="7710032" cy="2143260"/>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7F7F7F"/>
              </a:buClr>
              <a:buSzPct val="100000"/>
              <a:buFont typeface="Arial"/>
              <a:buChar char="•"/>
              <a:defRPr sz="1800" b="0" i="0" u="none" strike="noStrike" cap="none">
                <a:solidFill>
                  <a:srgbClr val="7F7F7F"/>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p:nvPr/>
        </p:nvSpPr>
        <p:spPr>
          <a:xfrm>
            <a:off x="0" y="6117771"/>
            <a:ext cx="9144000" cy="740228"/>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
        <p:nvSpPr>
          <p:cNvPr id="21" name="Shape 21"/>
          <p:cNvSpPr txBox="1">
            <a:spLocks noGrp="1"/>
          </p:cNvSpPr>
          <p:nvPr>
            <p:ph type="body" idx="3"/>
          </p:nvPr>
        </p:nvSpPr>
        <p:spPr>
          <a:xfrm>
            <a:off x="736600" y="336422"/>
            <a:ext cx="3222046" cy="1652426"/>
          </a:xfrm>
          <a:prstGeom prst="rect">
            <a:avLst/>
          </a:prstGeom>
          <a:noFill/>
          <a:ln>
            <a:noFill/>
          </a:ln>
        </p:spPr>
        <p:txBody>
          <a:bodyPr lIns="91425" tIns="91425" rIns="91425" bIns="91425" anchor="ctr" anchorCtr="0"/>
          <a:lstStyle>
            <a:lvl1pPr marL="0" marR="0" lvl="0" indent="0" algn="l" rtl="0">
              <a:spcBef>
                <a:spcPts val="600"/>
              </a:spcBef>
              <a:buClr>
                <a:schemeClr val="lt1"/>
              </a:buClr>
              <a:buFont typeface="Arial"/>
              <a:buNone/>
              <a:defRPr sz="30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2">
            <a:alphaModFix/>
          </a:blip>
          <a:srcRect/>
          <a:stretch/>
        </p:blipFill>
        <p:spPr>
          <a:xfrm>
            <a:off x="7647742" y="6117778"/>
            <a:ext cx="1496257" cy="740220"/>
          </a:xfrm>
          <a:prstGeom prst="rect">
            <a:avLst/>
          </a:prstGeom>
          <a:noFill/>
          <a:ln>
            <a:noFill/>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Saputo_Slide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36600" y="2567886"/>
            <a:ext cx="3222046" cy="527050"/>
          </a:xfrm>
          <a:prstGeom prst="rect">
            <a:avLst/>
          </a:prstGeom>
          <a:noFill/>
          <a:ln>
            <a:noFill/>
          </a:ln>
        </p:spPr>
        <p:txBody>
          <a:bodyPr lIns="91425" tIns="91425" rIns="91425" bIns="91425" anchor="t" anchorCtr="0"/>
          <a:lstStyle>
            <a:lvl1pPr marL="0" marR="0" lvl="0" indent="0" algn="l" rtl="0">
              <a:spcBef>
                <a:spcPts val="500"/>
              </a:spcBef>
              <a:buClr>
                <a:srgbClr val="E31B23"/>
              </a:buClr>
              <a:buFont typeface="Arial"/>
              <a:buNone/>
              <a:defRPr sz="2500" b="0" i="0" u="none" strike="noStrike" cap="none">
                <a:solidFill>
                  <a:srgbClr val="E31B23"/>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736600" y="3434012"/>
            <a:ext cx="7710032" cy="2143260"/>
          </a:xfrm>
          <a:prstGeom prst="rect">
            <a:avLst/>
          </a:prstGeom>
          <a:noFill/>
          <a:ln>
            <a:noFill/>
          </a:ln>
        </p:spPr>
        <p:txBody>
          <a:bodyPr lIns="91425" tIns="91425" rIns="91425" bIns="91425" anchor="t" anchorCtr="0"/>
          <a:lstStyle>
            <a:lvl1pPr marL="223838" marR="0" lvl="0" indent="-109538" algn="l" rtl="0">
              <a:spcBef>
                <a:spcPts val="360"/>
              </a:spcBef>
              <a:spcAft>
                <a:spcPts val="1000"/>
              </a:spcAft>
              <a:buClr>
                <a:srgbClr val="7F7F7F"/>
              </a:buClr>
              <a:buSzPct val="100000"/>
              <a:buFont typeface="Arial"/>
              <a:buChar char="•"/>
              <a:defRPr sz="1800" b="0" i="0" u="none" strike="noStrike" cap="none">
                <a:solidFill>
                  <a:srgbClr val="7F7F7F"/>
                </a:solidFill>
                <a:latin typeface="Arial"/>
                <a:ea typeface="Arial"/>
                <a:cs typeface="Arial"/>
                <a:sym typeface="Arial"/>
              </a:defRPr>
            </a:lvl1pPr>
            <a:lvl2pPr marL="742950" marR="0" lvl="1" indent="-17145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2pPr>
            <a:lvl3pPr marL="1143000" marR="0" lvl="2"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p:nvPr/>
        </p:nvSpPr>
        <p:spPr>
          <a:xfrm>
            <a:off x="0" y="6117771"/>
            <a:ext cx="9144000" cy="740228"/>
          </a:xfrm>
          <a:prstGeom prst="parallelogram">
            <a:avLst>
              <a:gd name="adj" fmla="val 0"/>
            </a:avLst>
          </a:prstGeom>
          <a:solidFill>
            <a:srgbClr val="9DC43A"/>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Calibri"/>
                <a:ea typeface="Calibri"/>
                <a:cs typeface="Calibri"/>
                <a:sym typeface="Calibri"/>
              </a:rPr>
              <a:t> </a:t>
            </a:r>
          </a:p>
        </p:txBody>
      </p:sp>
      <p:sp>
        <p:nvSpPr>
          <p:cNvPr id="21" name="Shape 21"/>
          <p:cNvSpPr txBox="1">
            <a:spLocks noGrp="1"/>
          </p:cNvSpPr>
          <p:nvPr>
            <p:ph type="body" idx="3"/>
          </p:nvPr>
        </p:nvSpPr>
        <p:spPr>
          <a:xfrm>
            <a:off x="736600" y="336422"/>
            <a:ext cx="3222046" cy="1652426"/>
          </a:xfrm>
          <a:prstGeom prst="rect">
            <a:avLst/>
          </a:prstGeom>
          <a:noFill/>
          <a:ln>
            <a:noFill/>
          </a:ln>
        </p:spPr>
        <p:txBody>
          <a:bodyPr lIns="91425" tIns="91425" rIns="91425" bIns="91425" anchor="ctr" anchorCtr="0"/>
          <a:lstStyle>
            <a:lvl1pPr marL="0" marR="0" lvl="0" indent="0" algn="l" rtl="0">
              <a:spcBef>
                <a:spcPts val="600"/>
              </a:spcBef>
              <a:buClr>
                <a:schemeClr val="lt1"/>
              </a:buClr>
              <a:buFont typeface="Arial"/>
              <a:buNone/>
              <a:defRPr sz="30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2">
            <a:alphaModFix/>
          </a:blip>
          <a:srcRect/>
          <a:stretch/>
        </p:blipFill>
        <p:spPr>
          <a:xfrm>
            <a:off x="7647742" y="6117778"/>
            <a:ext cx="1496257" cy="740220"/>
          </a:xfrm>
          <a:prstGeom prst="rect">
            <a:avLst/>
          </a:prstGeom>
          <a:noFill/>
          <a:ln>
            <a:noFill/>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descr="Logo_Saputo.png"/>
          <p:cNvSpPr/>
          <p:nvPr/>
        </p:nvSpPr>
        <p:spPr>
          <a:xfrm>
            <a:off x="7981765" y="6448741"/>
            <a:ext cx="685994" cy="20067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 name="Shape 11"/>
          <p:cNvSpPr txBox="1"/>
          <p:nvPr/>
        </p:nvSpPr>
        <p:spPr>
          <a:xfrm>
            <a:off x="8625781" y="6356350"/>
            <a:ext cx="39631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rgbClr val="E31B23"/>
                </a:solidFill>
                <a:latin typeface="Arial"/>
                <a:ea typeface="Arial"/>
                <a:cs typeface="Arial"/>
                <a:sym typeface="Arial"/>
              </a:rPr>
              <a:pPr marL="0" marR="0" lvl="0" indent="0" algn="r" rtl="0">
                <a:spcBef>
                  <a:spcPts val="0"/>
                </a:spcBef>
                <a:buSzPct val="25000"/>
                <a:buNone/>
              </a:pPr>
              <a:t>‹#›</a:t>
            </a:fld>
            <a:endParaRPr lang="en-US" sz="1000" b="0" i="0" u="none" strike="noStrike" cap="none">
              <a:solidFill>
                <a:srgbClr val="E31B2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7" name="Shape 47"/>
          <p:cNvSpPr txBox="1">
            <a:spLocks noGrp="1"/>
          </p:cNvSpPr>
          <p:nvPr>
            <p:ph type="body" idx="1"/>
          </p:nvPr>
        </p:nvSpPr>
        <p:spPr>
          <a:xfrm>
            <a:off x="0" y="260648"/>
            <a:ext cx="4831286" cy="38164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FF"/>
              </a:buClr>
              <a:buSzPct val="25000"/>
              <a:buFont typeface="Arial"/>
              <a:buNone/>
            </a:pPr>
            <a:r>
              <a:rPr lang="en-US" sz="8200" b="1" i="0" u="none" strike="noStrike" cap="none" dirty="0">
                <a:solidFill>
                  <a:srgbClr val="FFFFFF"/>
                </a:solidFill>
                <a:latin typeface="Amatic SC" charset="-79"/>
                <a:cs typeface="Amatic SC" charset="-79"/>
                <a:sym typeface="Arial"/>
              </a:rPr>
              <a:t>Welcome </a:t>
            </a:r>
          </a:p>
          <a:p>
            <a:pPr marL="0" marR="0" lvl="0" indent="0" algn="ctr" rtl="0">
              <a:spcBef>
                <a:spcPts val="0"/>
              </a:spcBef>
              <a:spcAft>
                <a:spcPts val="0"/>
              </a:spcAft>
              <a:buClr>
                <a:srgbClr val="FFFFFF"/>
              </a:buClr>
              <a:buSzPct val="25000"/>
              <a:buFont typeface="Arial"/>
              <a:buNone/>
            </a:pPr>
            <a:r>
              <a:rPr lang="en-US" sz="8200" b="1" i="0" u="none" strike="noStrike" cap="none" dirty="0">
                <a:solidFill>
                  <a:srgbClr val="FFFFFF"/>
                </a:solidFill>
                <a:latin typeface="Amatic SC" charset="-79"/>
                <a:cs typeface="Amatic SC" charset="-79"/>
                <a:sym typeface="Arial"/>
              </a:rPr>
              <a:t>to</a:t>
            </a:r>
          </a:p>
          <a:p>
            <a:pPr marL="0" marR="0" lvl="0" indent="0" algn="ctr" rtl="0">
              <a:spcBef>
                <a:spcPts val="0"/>
              </a:spcBef>
              <a:buClr>
                <a:srgbClr val="FFFFFF"/>
              </a:buClr>
              <a:buSzPct val="25000"/>
              <a:buFont typeface="Arial"/>
              <a:buNone/>
            </a:pPr>
            <a:r>
              <a:rPr lang="en-US" sz="8200" b="1" i="0" u="none" strike="noStrike" cap="none" dirty="0">
                <a:solidFill>
                  <a:srgbClr val="FFFFFF"/>
                </a:solidFill>
                <a:latin typeface="Amatic SC" charset="-79"/>
                <a:cs typeface="Amatic SC" charset="-79"/>
                <a:sym typeface="Arial"/>
              </a:rPr>
              <a:t>Sundae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spcBef>
                <a:spcPts val="0"/>
              </a:spcBef>
              <a:buClr>
                <a:srgbClr val="E31B23"/>
              </a:buClr>
              <a:buSzPct val="25000"/>
              <a:buFont typeface="Arial"/>
              <a:buNone/>
            </a:pPr>
            <a:r>
              <a:rPr lang="en-US" sz="4000" b="1" i="0" u="none" strike="noStrike" cap="none" dirty="0" smtClean="0">
                <a:solidFill>
                  <a:srgbClr val="E31B23"/>
                </a:solidFill>
                <a:latin typeface="Amatic SC" charset="-79"/>
                <a:cs typeface="Amatic SC" charset="-79"/>
                <a:sym typeface="Arial"/>
              </a:rPr>
              <a:t>Fun Facts About Cows</a:t>
            </a:r>
            <a:endParaRPr lang="en-US" sz="4000" b="1" i="0" u="none" strike="noStrike" cap="none" dirty="0">
              <a:solidFill>
                <a:srgbClr val="E31B23"/>
              </a:solidFill>
              <a:latin typeface="Amatic SC" charset="-79"/>
              <a:cs typeface="Amatic SC" charset="-79"/>
              <a:sym typeface="Arial"/>
            </a:endParaRPr>
          </a:p>
        </p:txBody>
      </p:sp>
      <p:sp>
        <p:nvSpPr>
          <p:cNvPr id="126" name="Shape 126"/>
          <p:cNvSpPr txBox="1"/>
          <p:nvPr/>
        </p:nvSpPr>
        <p:spPr>
          <a:xfrm>
            <a:off x="1691680" y="4869160"/>
            <a:ext cx="2821200" cy="573900"/>
          </a:xfrm>
          <a:prstGeom prst="rect">
            <a:avLst/>
          </a:prstGeom>
          <a:noFill/>
          <a:ln>
            <a:noFill/>
          </a:ln>
        </p:spPr>
        <p:txBody>
          <a:bodyPr lIns="91425" tIns="91425" rIns="91425" bIns="91425" anchor="ctr" anchorCtr="0">
            <a:noAutofit/>
          </a:bodyPr>
          <a:lstStyle/>
          <a:p>
            <a:pPr lvl="0" rtl="0">
              <a:spcBef>
                <a:spcPts val="1400"/>
              </a:spcBef>
              <a:buNone/>
            </a:pPr>
            <a:r>
              <a:rPr lang="en-US" sz="2000" i="1" dirty="0">
                <a:solidFill>
                  <a:srgbClr val="7F7F7F"/>
                </a:solidFill>
              </a:rPr>
              <a:t>Cows also like music!!</a:t>
            </a:r>
          </a:p>
        </p:txBody>
      </p:sp>
      <p:sp>
        <p:nvSpPr>
          <p:cNvPr id="127" name="Shape 127"/>
          <p:cNvSpPr txBox="1"/>
          <p:nvPr/>
        </p:nvSpPr>
        <p:spPr>
          <a:xfrm>
            <a:off x="1475656" y="3356992"/>
            <a:ext cx="3384376" cy="648072"/>
          </a:xfrm>
          <a:prstGeom prst="rect">
            <a:avLst/>
          </a:prstGeom>
          <a:noFill/>
          <a:ln>
            <a:noFill/>
          </a:ln>
        </p:spPr>
        <p:txBody>
          <a:bodyPr lIns="91425" tIns="91425" rIns="91425" bIns="91425" anchor="ctr" anchorCtr="0">
            <a:noAutofit/>
          </a:bodyPr>
          <a:lstStyle/>
          <a:p>
            <a:pPr lvl="0" rtl="0">
              <a:spcBef>
                <a:spcPts val="1400"/>
              </a:spcBef>
              <a:buNone/>
            </a:pPr>
            <a:r>
              <a:rPr lang="en-US" sz="2000" i="1" dirty="0">
                <a:solidFill>
                  <a:srgbClr val="7F7F7F"/>
                </a:solidFill>
              </a:rPr>
              <a:t>Cows are creatures of habit</a:t>
            </a:r>
          </a:p>
        </p:txBody>
      </p:sp>
      <p:pic>
        <p:nvPicPr>
          <p:cNvPr id="128" name="Shape 128"/>
          <p:cNvPicPr preferRelativeResize="0"/>
          <p:nvPr/>
        </p:nvPicPr>
        <p:blipFill>
          <a:blip r:embed="rId3">
            <a:alphaModFix/>
          </a:blip>
          <a:stretch>
            <a:fillRect/>
          </a:stretch>
        </p:blipFill>
        <p:spPr>
          <a:xfrm>
            <a:off x="5364088" y="1196752"/>
            <a:ext cx="3528392" cy="3024336"/>
          </a:xfrm>
          <a:prstGeom prst="rect">
            <a:avLst/>
          </a:prstGeom>
          <a:noFill/>
          <a:ln>
            <a:noFill/>
          </a:ln>
        </p:spPr>
      </p:pic>
      <p:pic>
        <p:nvPicPr>
          <p:cNvPr id="1026" name="Picture 2" descr="E:\Timboon Fine Ice Cream\Marketing\IMG_20140804_191819.jpg"/>
          <p:cNvPicPr>
            <a:picLocks noChangeAspect="1" noChangeArrowheads="1"/>
          </p:cNvPicPr>
          <p:nvPr/>
        </p:nvPicPr>
        <p:blipFill>
          <a:blip r:embed="rId4"/>
          <a:srcRect/>
          <a:stretch>
            <a:fillRect/>
          </a:stretch>
        </p:blipFill>
        <p:spPr bwMode="auto">
          <a:xfrm>
            <a:off x="2627784" y="764704"/>
            <a:ext cx="2592288" cy="2592288"/>
          </a:xfrm>
          <a:prstGeom prst="rect">
            <a:avLst/>
          </a:prstGeom>
          <a:noFill/>
        </p:spPr>
      </p:pic>
      <p:pic>
        <p:nvPicPr>
          <p:cNvPr id="125" name="Shape 125"/>
          <p:cNvPicPr preferRelativeResize="0"/>
          <p:nvPr/>
        </p:nvPicPr>
        <p:blipFill rotWithShape="1">
          <a:blip r:embed="rId5">
            <a:alphaModFix/>
          </a:blip>
          <a:srcRect/>
          <a:stretch/>
        </p:blipFill>
        <p:spPr>
          <a:xfrm>
            <a:off x="4572000" y="3861048"/>
            <a:ext cx="4320480" cy="2122754"/>
          </a:xfrm>
          <a:prstGeom prst="rect">
            <a:avLst/>
          </a:prstGeom>
          <a:noFill/>
          <a:ln>
            <a:noFill/>
          </a:ln>
        </p:spPr>
      </p:pic>
      <p:sp>
        <p:nvSpPr>
          <p:cNvPr id="10" name="Shape 126"/>
          <p:cNvSpPr txBox="1"/>
          <p:nvPr/>
        </p:nvSpPr>
        <p:spPr>
          <a:xfrm>
            <a:off x="5796136" y="692696"/>
            <a:ext cx="3347864" cy="573900"/>
          </a:xfrm>
          <a:prstGeom prst="rect">
            <a:avLst/>
          </a:prstGeom>
          <a:noFill/>
          <a:ln>
            <a:noFill/>
          </a:ln>
        </p:spPr>
        <p:txBody>
          <a:bodyPr lIns="91425" tIns="91425" rIns="91425" bIns="91425" anchor="ctr" anchorCtr="0">
            <a:noAutofit/>
          </a:bodyPr>
          <a:lstStyle/>
          <a:p>
            <a:pPr lvl="0" rtl="0">
              <a:spcBef>
                <a:spcPts val="1400"/>
              </a:spcBef>
              <a:buNone/>
            </a:pPr>
            <a:r>
              <a:rPr lang="en-US" sz="2000" i="1" dirty="0">
                <a:solidFill>
                  <a:srgbClr val="7F7F7F"/>
                </a:solidFill>
              </a:rPr>
              <a:t>Cows </a:t>
            </a:r>
            <a:r>
              <a:rPr lang="en-US" sz="2000" i="1" dirty="0" smtClean="0">
                <a:solidFill>
                  <a:srgbClr val="7F7F7F"/>
                </a:solidFill>
              </a:rPr>
              <a:t>are very curious…</a:t>
            </a:r>
            <a:endParaRPr lang="en-US" sz="2000" i="1" dirty="0">
              <a:solidFill>
                <a:srgbClr val="7F7F7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 Facts - </a:t>
            </a:r>
            <a:r>
              <a:rPr lang="en-US" sz="4000" b="1" i="0" u="none" strike="noStrike" cap="none" dirty="0" err="1">
                <a:solidFill>
                  <a:srgbClr val="E31B23"/>
                </a:solidFill>
                <a:latin typeface="Amatic SC" charset="-79"/>
                <a:cs typeface="Amatic SC" charset="-79"/>
                <a:sym typeface="Arial"/>
              </a:rPr>
              <a:t>Favourite</a:t>
            </a:r>
            <a:r>
              <a:rPr lang="en-US" sz="4000" b="1" i="0" u="none" strike="noStrike" cap="none" dirty="0">
                <a:solidFill>
                  <a:srgbClr val="E31B23"/>
                </a:solidFill>
                <a:latin typeface="Amatic SC" charset="-79"/>
                <a:cs typeface="Amatic SC" charset="-79"/>
                <a:sym typeface="Arial"/>
              </a:rPr>
              <a:t> </a:t>
            </a:r>
            <a:r>
              <a:rPr lang="en-US" sz="4000" b="1" i="0" u="none" strike="noStrike" cap="none" dirty="0" err="1">
                <a:solidFill>
                  <a:srgbClr val="E31B23"/>
                </a:solidFill>
                <a:latin typeface="Amatic SC" charset="-79"/>
                <a:cs typeface="Amatic SC" charset="-79"/>
                <a:sym typeface="Arial"/>
              </a:rPr>
              <a:t>Flavours</a:t>
            </a:r>
            <a:endParaRPr lang="en-US" sz="4000" b="1" i="0" u="none" strike="noStrike" cap="none" dirty="0">
              <a:solidFill>
                <a:srgbClr val="E31B23"/>
              </a:solidFill>
              <a:latin typeface="Amatic SC" charset="-79"/>
              <a:cs typeface="Amatic SC" charset="-79"/>
              <a:sym typeface="Arial"/>
            </a:endParaRPr>
          </a:p>
        </p:txBody>
      </p:sp>
      <p:sp>
        <p:nvSpPr>
          <p:cNvPr id="105" name="Shape 105"/>
          <p:cNvSpPr txBox="1">
            <a:spLocks noGrp="1"/>
          </p:cNvSpPr>
          <p:nvPr>
            <p:ph type="body" idx="2"/>
          </p:nvPr>
        </p:nvSpPr>
        <p:spPr>
          <a:xfrm>
            <a:off x="1691680" y="1268760"/>
            <a:ext cx="7128792" cy="4320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000" b="0" i="1" u="none" strike="noStrike" cap="none" dirty="0">
                <a:solidFill>
                  <a:srgbClr val="7F7F7F"/>
                </a:solidFill>
                <a:latin typeface="Arial"/>
                <a:ea typeface="Arial"/>
                <a:cs typeface="Arial"/>
                <a:sym typeface="Arial"/>
              </a:rPr>
              <a:t>Can you guess the 5 Most Popular </a:t>
            </a:r>
            <a:r>
              <a:rPr lang="en-US" sz="2000" b="0" i="1" u="none" strike="noStrike" cap="none" dirty="0" err="1">
                <a:solidFill>
                  <a:srgbClr val="7F7F7F"/>
                </a:solidFill>
                <a:latin typeface="Arial"/>
                <a:ea typeface="Arial"/>
                <a:cs typeface="Arial"/>
                <a:sym typeface="Arial"/>
              </a:rPr>
              <a:t>Flavours</a:t>
            </a:r>
            <a:r>
              <a:rPr lang="en-US" sz="2000" b="0" i="1" u="none" strike="noStrike" cap="none" dirty="0">
                <a:solidFill>
                  <a:srgbClr val="7F7F7F"/>
                </a:solidFill>
                <a:latin typeface="Arial"/>
                <a:ea typeface="Arial"/>
                <a:cs typeface="Arial"/>
                <a:sym typeface="Arial"/>
              </a:rPr>
              <a:t> of Our Ice Cream?</a:t>
            </a:r>
          </a:p>
          <a:p>
            <a:pPr marL="342900" marR="0" lvl="0" indent="-342900" algn="l" rtl="0">
              <a:spcBef>
                <a:spcPts val="1400"/>
              </a:spcBef>
              <a:spcAft>
                <a:spcPts val="0"/>
              </a:spcAft>
              <a:buClr>
                <a:srgbClr val="7F7F7F"/>
              </a:buClr>
              <a:buSzPct val="100000"/>
              <a:buFont typeface="Calibri"/>
              <a:buAutoNum type="arabicPeriod"/>
            </a:pPr>
            <a:r>
              <a:rPr lang="en-US" sz="2000" b="0" i="1" u="none" strike="noStrike" cap="none" dirty="0">
                <a:solidFill>
                  <a:srgbClr val="7F7F7F"/>
                </a:solidFill>
                <a:latin typeface="Arial"/>
                <a:ea typeface="Arial"/>
                <a:cs typeface="Arial"/>
                <a:sym typeface="Arial"/>
              </a:rPr>
              <a:t> Vanilla</a:t>
            </a:r>
          </a:p>
          <a:p>
            <a:pPr marL="342900" marR="0" lvl="0" indent="-342900" algn="l" rtl="0">
              <a:spcBef>
                <a:spcPts val="1400"/>
              </a:spcBef>
              <a:spcAft>
                <a:spcPts val="0"/>
              </a:spcAft>
              <a:buClr>
                <a:srgbClr val="7F7F7F"/>
              </a:buClr>
              <a:buSzPct val="100000"/>
              <a:buFont typeface="Calibri"/>
              <a:buAutoNum type="arabicPeriod"/>
            </a:pPr>
            <a:r>
              <a:rPr lang="en-US" sz="2000" b="0" i="1" u="none" strike="noStrike" cap="none" dirty="0">
                <a:solidFill>
                  <a:srgbClr val="7F7F7F"/>
                </a:solidFill>
                <a:latin typeface="Arial"/>
                <a:ea typeface="Arial"/>
                <a:cs typeface="Arial"/>
                <a:sym typeface="Arial"/>
              </a:rPr>
              <a:t> Salted Caramel</a:t>
            </a:r>
          </a:p>
          <a:p>
            <a:pPr marL="342900" marR="0" lvl="0" indent="-342900" algn="l" rtl="0">
              <a:spcBef>
                <a:spcPts val="1400"/>
              </a:spcBef>
              <a:spcAft>
                <a:spcPts val="0"/>
              </a:spcAft>
              <a:buClr>
                <a:srgbClr val="7F7F7F"/>
              </a:buClr>
              <a:buSzPct val="100000"/>
              <a:buFont typeface="Calibri"/>
              <a:buAutoNum type="arabicPeriod"/>
            </a:pPr>
            <a:r>
              <a:rPr lang="en-US" sz="2000" b="0" i="1" u="none" strike="noStrike" cap="none" dirty="0">
                <a:solidFill>
                  <a:srgbClr val="7F7F7F"/>
                </a:solidFill>
                <a:latin typeface="Arial"/>
                <a:ea typeface="Arial"/>
                <a:cs typeface="Arial"/>
                <a:sym typeface="Arial"/>
              </a:rPr>
              <a:t> White Chocolate and Raspberry</a:t>
            </a:r>
          </a:p>
          <a:p>
            <a:pPr marL="342900" marR="0" lvl="0" indent="-342900" algn="l" rtl="0">
              <a:spcBef>
                <a:spcPts val="1400"/>
              </a:spcBef>
              <a:spcAft>
                <a:spcPts val="0"/>
              </a:spcAft>
              <a:buClr>
                <a:srgbClr val="7F7F7F"/>
              </a:buClr>
              <a:buSzPct val="100000"/>
              <a:buFont typeface="Calibri"/>
              <a:buAutoNum type="arabicPeriod"/>
            </a:pPr>
            <a:r>
              <a:rPr lang="en-US" sz="2000" b="0" i="1" u="none" strike="noStrike" cap="none" dirty="0">
                <a:solidFill>
                  <a:srgbClr val="7F7F7F"/>
                </a:solidFill>
                <a:latin typeface="Arial"/>
                <a:ea typeface="Arial"/>
                <a:cs typeface="Arial"/>
                <a:sym typeface="Arial"/>
              </a:rPr>
              <a:t> Mint Choc Chip</a:t>
            </a:r>
          </a:p>
          <a:p>
            <a:pPr marL="342900" marR="0" lvl="0" indent="-342900" algn="l" rtl="0">
              <a:spcBef>
                <a:spcPts val="1400"/>
              </a:spcBef>
              <a:spcAft>
                <a:spcPts val="0"/>
              </a:spcAft>
              <a:buClr>
                <a:srgbClr val="7F7F7F"/>
              </a:buClr>
              <a:buSzPct val="100000"/>
              <a:buFont typeface="Calibri"/>
              <a:buAutoNum type="arabicPeriod"/>
            </a:pPr>
            <a:r>
              <a:rPr lang="en-US" sz="2000" b="0" i="1" u="none" strike="noStrike" cap="none" dirty="0">
                <a:solidFill>
                  <a:srgbClr val="7F7F7F"/>
                </a:solidFill>
                <a:latin typeface="Arial"/>
                <a:ea typeface="Arial"/>
                <a:cs typeface="Arial"/>
                <a:sym typeface="Arial"/>
              </a:rPr>
              <a:t> Chocolate</a:t>
            </a:r>
          </a:p>
        </p:txBody>
      </p:sp>
      <p:sp>
        <p:nvSpPr>
          <p:cNvPr id="107" name="Shape 107"/>
          <p:cNvSpPr/>
          <p:nvPr/>
        </p:nvSpPr>
        <p:spPr>
          <a:xfrm>
            <a:off x="2286000" y="2828835"/>
            <a:ext cx="4572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1" u="none" strike="noStrike" cap="none">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Shape 115"/>
          <p:cNvSpPr txBox="1">
            <a:spLocks noGrp="1"/>
          </p:cNvSpPr>
          <p:nvPr>
            <p:ph type="body" idx="1"/>
          </p:nvPr>
        </p:nvSpPr>
        <p:spPr>
          <a:xfrm>
            <a:off x="1" y="0"/>
            <a:ext cx="6012159" cy="692696"/>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Who Eats the most Ice Cream?</a:t>
            </a:r>
          </a:p>
        </p:txBody>
      </p:sp>
      <p:sp>
        <p:nvSpPr>
          <p:cNvPr id="123" name="Shape 123"/>
          <p:cNvSpPr txBox="1"/>
          <p:nvPr/>
        </p:nvSpPr>
        <p:spPr>
          <a:xfrm>
            <a:off x="7467322" y="1332333"/>
            <a:ext cx="638366"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23</a:t>
            </a:r>
          </a:p>
        </p:txBody>
      </p:sp>
      <p:sp>
        <p:nvSpPr>
          <p:cNvPr id="124" name="Shape 124"/>
          <p:cNvSpPr txBox="1"/>
          <p:nvPr/>
        </p:nvSpPr>
        <p:spPr>
          <a:xfrm>
            <a:off x="2252627" y="3137169"/>
            <a:ext cx="615126"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12</a:t>
            </a:r>
          </a:p>
        </p:txBody>
      </p:sp>
      <p:sp>
        <p:nvSpPr>
          <p:cNvPr id="125" name="Shape 125"/>
          <p:cNvSpPr txBox="1"/>
          <p:nvPr/>
        </p:nvSpPr>
        <p:spPr>
          <a:xfrm>
            <a:off x="3305375" y="2753416"/>
            <a:ext cx="615491"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14</a:t>
            </a:r>
          </a:p>
        </p:txBody>
      </p:sp>
      <p:sp>
        <p:nvSpPr>
          <p:cNvPr id="126" name="Shape 126"/>
          <p:cNvSpPr txBox="1"/>
          <p:nvPr/>
        </p:nvSpPr>
        <p:spPr>
          <a:xfrm>
            <a:off x="1290730" y="3612941"/>
            <a:ext cx="612120"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11</a:t>
            </a:r>
          </a:p>
        </p:txBody>
      </p:sp>
      <p:sp>
        <p:nvSpPr>
          <p:cNvPr id="127" name="Shape 127"/>
          <p:cNvSpPr txBox="1"/>
          <p:nvPr/>
        </p:nvSpPr>
        <p:spPr>
          <a:xfrm>
            <a:off x="4519730" y="2402057"/>
            <a:ext cx="626129"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18</a:t>
            </a:r>
          </a:p>
        </p:txBody>
      </p:sp>
      <p:sp>
        <p:nvSpPr>
          <p:cNvPr id="128" name="Shape 128"/>
          <p:cNvSpPr txBox="1"/>
          <p:nvPr/>
        </p:nvSpPr>
        <p:spPr>
          <a:xfrm>
            <a:off x="5867912" y="1914953"/>
            <a:ext cx="650601"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21</a:t>
            </a:r>
          </a:p>
        </p:txBody>
      </p:sp>
      <p:sp>
        <p:nvSpPr>
          <p:cNvPr id="129" name="Shape 129"/>
          <p:cNvSpPr txBox="1"/>
          <p:nvPr/>
        </p:nvSpPr>
        <p:spPr>
          <a:xfrm>
            <a:off x="467544" y="3861048"/>
            <a:ext cx="533280" cy="485261"/>
          </a:xfrm>
          <a:prstGeom prst="rect">
            <a:avLst/>
          </a:prstGeom>
          <a:noFill/>
          <a:ln>
            <a:noFill/>
          </a:ln>
        </p:spPr>
        <p:txBody>
          <a:bodyPr lIns="91425" tIns="45700" rIns="91425" bIns="45700" anchor="t" anchorCtr="0">
            <a:noAutofit/>
          </a:bodyPr>
          <a:lstStyle/>
          <a:p>
            <a:pPr marL="0" marR="0" lvl="0" indent="0" algn="ctr" rtl="0">
              <a:lnSpc>
                <a:spcPct val="225000"/>
              </a:lnSpc>
              <a:spcBef>
                <a:spcPts val="0"/>
              </a:spcBef>
              <a:buSzPct val="25000"/>
              <a:buNone/>
            </a:pPr>
            <a:r>
              <a:rPr lang="en-US" sz="1600" b="1" dirty="0">
                <a:solidFill>
                  <a:srgbClr val="D22328"/>
                </a:solidFill>
                <a:latin typeface="Arial"/>
                <a:ea typeface="Arial"/>
                <a:cs typeface="Arial"/>
                <a:sym typeface="Arial"/>
              </a:rPr>
              <a:t>10</a:t>
            </a:r>
          </a:p>
        </p:txBody>
      </p:sp>
      <p:sp>
        <p:nvSpPr>
          <p:cNvPr id="130" name="Shape 130"/>
          <p:cNvSpPr txBox="1"/>
          <p:nvPr/>
        </p:nvSpPr>
        <p:spPr>
          <a:xfrm>
            <a:off x="323528" y="5517233"/>
            <a:ext cx="1068229" cy="504056"/>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Denmark</a:t>
            </a:r>
          </a:p>
        </p:txBody>
      </p:sp>
      <p:sp>
        <p:nvSpPr>
          <p:cNvPr id="131" name="Shape 131"/>
          <p:cNvSpPr txBox="1"/>
          <p:nvPr/>
        </p:nvSpPr>
        <p:spPr>
          <a:xfrm>
            <a:off x="1187624" y="5517232"/>
            <a:ext cx="1068229" cy="504056"/>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Canada</a:t>
            </a:r>
          </a:p>
        </p:txBody>
      </p:sp>
      <p:sp>
        <p:nvSpPr>
          <p:cNvPr id="132" name="Shape 132"/>
          <p:cNvSpPr txBox="1"/>
          <p:nvPr/>
        </p:nvSpPr>
        <p:spPr>
          <a:xfrm>
            <a:off x="2123728" y="5517232"/>
            <a:ext cx="1030157" cy="504056"/>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Sweden</a:t>
            </a:r>
          </a:p>
        </p:txBody>
      </p:sp>
      <p:sp>
        <p:nvSpPr>
          <p:cNvPr id="133" name="Shape 133"/>
          <p:cNvSpPr txBox="1"/>
          <p:nvPr/>
        </p:nvSpPr>
        <p:spPr>
          <a:xfrm>
            <a:off x="3132633" y="5511873"/>
            <a:ext cx="1068229" cy="479426"/>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Finland</a:t>
            </a:r>
          </a:p>
        </p:txBody>
      </p:sp>
      <p:sp>
        <p:nvSpPr>
          <p:cNvPr id="134" name="Shape 134"/>
          <p:cNvSpPr txBox="1"/>
          <p:nvPr/>
        </p:nvSpPr>
        <p:spPr>
          <a:xfrm>
            <a:off x="4339207" y="5499419"/>
            <a:ext cx="1068229" cy="479426"/>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Australia</a:t>
            </a:r>
          </a:p>
        </p:txBody>
      </p:sp>
      <p:sp>
        <p:nvSpPr>
          <p:cNvPr id="135" name="Shape 135"/>
          <p:cNvSpPr txBox="1"/>
          <p:nvPr/>
        </p:nvSpPr>
        <p:spPr>
          <a:xfrm>
            <a:off x="5911610" y="5484030"/>
            <a:ext cx="790046" cy="553997"/>
          </a:xfrm>
          <a:prstGeom prst="rect">
            <a:avLst/>
          </a:prstGeom>
          <a:noFill/>
          <a:ln>
            <a:noFill/>
          </a:ln>
        </p:spPr>
        <p:txBody>
          <a:bodyPr lIns="91425" tIns="45700" rIns="91425" bIns="45700" anchor="ctr" anchorCtr="0">
            <a:noAutofit/>
          </a:bodyPr>
          <a:lstStyle/>
          <a:p>
            <a:pPr marL="0" marR="0" lvl="0" indent="0" algn="ctr" rtl="0">
              <a:lnSpc>
                <a:spcPct val="257142"/>
              </a:lnSpc>
              <a:spcBef>
                <a:spcPts val="0"/>
              </a:spcBef>
              <a:buSzPct val="25000"/>
              <a:buNone/>
            </a:pPr>
            <a:r>
              <a:rPr lang="en-US" sz="1400" b="1" dirty="0">
                <a:solidFill>
                  <a:srgbClr val="D22328"/>
                </a:solidFill>
                <a:latin typeface="Arial"/>
                <a:ea typeface="Arial"/>
                <a:cs typeface="Arial"/>
                <a:sym typeface="Arial"/>
              </a:rPr>
              <a:t>USA</a:t>
            </a:r>
          </a:p>
        </p:txBody>
      </p:sp>
      <p:sp>
        <p:nvSpPr>
          <p:cNvPr id="136" name="Shape 136"/>
          <p:cNvSpPr txBox="1"/>
          <p:nvPr/>
        </p:nvSpPr>
        <p:spPr>
          <a:xfrm>
            <a:off x="7280528" y="5499419"/>
            <a:ext cx="1068229" cy="5232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400" b="1" dirty="0">
                <a:solidFill>
                  <a:srgbClr val="D22328"/>
                </a:solidFill>
                <a:latin typeface="Arial"/>
                <a:ea typeface="Arial"/>
                <a:cs typeface="Arial"/>
                <a:sym typeface="Arial"/>
              </a:rPr>
              <a:t>New Zealand</a:t>
            </a:r>
          </a:p>
        </p:txBody>
      </p:sp>
      <p:pic>
        <p:nvPicPr>
          <p:cNvPr id="26" name="Picture 2" descr="E:\TFIC-stack-of-tubs-illust-2.jpg"/>
          <p:cNvPicPr>
            <a:picLocks noChangeAspect="1" noChangeArrowheads="1"/>
          </p:cNvPicPr>
          <p:nvPr/>
        </p:nvPicPr>
        <p:blipFill>
          <a:blip r:embed="rId3"/>
          <a:srcRect/>
          <a:stretch>
            <a:fillRect/>
          </a:stretch>
        </p:blipFill>
        <p:spPr bwMode="auto">
          <a:xfrm>
            <a:off x="467544" y="4365104"/>
            <a:ext cx="576064" cy="1249558"/>
          </a:xfrm>
          <a:prstGeom prst="rect">
            <a:avLst/>
          </a:prstGeom>
          <a:noFill/>
        </p:spPr>
      </p:pic>
      <p:pic>
        <p:nvPicPr>
          <p:cNvPr id="27" name="Picture 2" descr="E:\TFIC-stack-of-tubs-illust-2.jpg"/>
          <p:cNvPicPr>
            <a:picLocks noChangeAspect="1" noChangeArrowheads="1"/>
          </p:cNvPicPr>
          <p:nvPr/>
        </p:nvPicPr>
        <p:blipFill>
          <a:blip r:embed="rId3"/>
          <a:srcRect/>
          <a:stretch>
            <a:fillRect/>
          </a:stretch>
        </p:blipFill>
        <p:spPr bwMode="auto">
          <a:xfrm>
            <a:off x="1298443" y="4136901"/>
            <a:ext cx="681269" cy="1477761"/>
          </a:xfrm>
          <a:prstGeom prst="rect">
            <a:avLst/>
          </a:prstGeom>
          <a:noFill/>
        </p:spPr>
      </p:pic>
      <p:pic>
        <p:nvPicPr>
          <p:cNvPr id="28" name="Picture 2" descr="E:\TFIC-stack-of-tubs-illust-2.jpg"/>
          <p:cNvPicPr>
            <a:picLocks noChangeAspect="1" noChangeArrowheads="1"/>
          </p:cNvPicPr>
          <p:nvPr/>
        </p:nvPicPr>
        <p:blipFill>
          <a:blip r:embed="rId3"/>
          <a:srcRect/>
          <a:stretch>
            <a:fillRect/>
          </a:stretch>
        </p:blipFill>
        <p:spPr bwMode="auto">
          <a:xfrm>
            <a:off x="2195736" y="3645024"/>
            <a:ext cx="864096" cy="1944216"/>
          </a:xfrm>
          <a:prstGeom prst="rect">
            <a:avLst/>
          </a:prstGeom>
          <a:noFill/>
        </p:spPr>
      </p:pic>
      <p:pic>
        <p:nvPicPr>
          <p:cNvPr id="30" name="Picture 2" descr="E:\TFIC-stack-of-tubs-illust-2.jpg"/>
          <p:cNvPicPr>
            <a:picLocks noChangeAspect="1" noChangeArrowheads="1"/>
          </p:cNvPicPr>
          <p:nvPr/>
        </p:nvPicPr>
        <p:blipFill>
          <a:blip r:embed="rId3"/>
          <a:srcRect/>
          <a:stretch>
            <a:fillRect/>
          </a:stretch>
        </p:blipFill>
        <p:spPr bwMode="auto">
          <a:xfrm>
            <a:off x="3131839" y="3284984"/>
            <a:ext cx="1056117" cy="2376264"/>
          </a:xfrm>
          <a:prstGeom prst="rect">
            <a:avLst/>
          </a:prstGeom>
          <a:noFill/>
        </p:spPr>
      </p:pic>
      <p:pic>
        <p:nvPicPr>
          <p:cNvPr id="31" name="Picture 2" descr="E:\TFIC-stack-of-tubs-illust-2.jpg"/>
          <p:cNvPicPr>
            <a:picLocks noChangeAspect="1" noChangeArrowheads="1"/>
          </p:cNvPicPr>
          <p:nvPr/>
        </p:nvPicPr>
        <p:blipFill>
          <a:blip r:embed="rId3"/>
          <a:srcRect/>
          <a:stretch>
            <a:fillRect/>
          </a:stretch>
        </p:blipFill>
        <p:spPr bwMode="auto">
          <a:xfrm>
            <a:off x="4251964" y="2924944"/>
            <a:ext cx="1216135" cy="2736304"/>
          </a:xfrm>
          <a:prstGeom prst="rect">
            <a:avLst/>
          </a:prstGeom>
          <a:noFill/>
        </p:spPr>
      </p:pic>
      <p:pic>
        <p:nvPicPr>
          <p:cNvPr id="32" name="Picture 2" descr="E:\TFIC-stack-of-tubs-illust-2.jpg"/>
          <p:cNvPicPr>
            <a:picLocks noChangeAspect="1" noChangeArrowheads="1"/>
          </p:cNvPicPr>
          <p:nvPr/>
        </p:nvPicPr>
        <p:blipFill>
          <a:blip r:embed="rId3"/>
          <a:srcRect/>
          <a:stretch>
            <a:fillRect/>
          </a:stretch>
        </p:blipFill>
        <p:spPr bwMode="auto">
          <a:xfrm>
            <a:off x="5540108" y="2420888"/>
            <a:ext cx="1408156" cy="3168354"/>
          </a:xfrm>
          <a:prstGeom prst="rect">
            <a:avLst/>
          </a:prstGeom>
          <a:noFill/>
        </p:spPr>
      </p:pic>
      <p:pic>
        <p:nvPicPr>
          <p:cNvPr id="33" name="Picture 2" descr="E:\TFIC-stack-of-tubs-illust-2.jpg"/>
          <p:cNvPicPr>
            <a:picLocks noChangeAspect="1" noChangeArrowheads="1"/>
          </p:cNvPicPr>
          <p:nvPr/>
        </p:nvPicPr>
        <p:blipFill>
          <a:blip r:embed="rId3"/>
          <a:srcRect/>
          <a:stretch>
            <a:fillRect/>
          </a:stretch>
        </p:blipFill>
        <p:spPr bwMode="auto">
          <a:xfrm>
            <a:off x="7020272" y="1862824"/>
            <a:ext cx="1656184" cy="3726418"/>
          </a:xfrm>
          <a:prstGeom prst="rect">
            <a:avLst/>
          </a:prstGeom>
          <a:noFill/>
        </p:spPr>
      </p:pic>
      <p:sp>
        <p:nvSpPr>
          <p:cNvPr id="36" name="TextBox 35"/>
          <p:cNvSpPr txBox="1"/>
          <p:nvPr/>
        </p:nvSpPr>
        <p:spPr>
          <a:xfrm>
            <a:off x="251520" y="980728"/>
            <a:ext cx="6336704" cy="830997"/>
          </a:xfrm>
          <a:prstGeom prst="rect">
            <a:avLst/>
          </a:prstGeom>
          <a:noFill/>
        </p:spPr>
        <p:txBody>
          <a:bodyPr wrap="square" rtlCol="0">
            <a:spAutoFit/>
          </a:bodyPr>
          <a:lstStyle/>
          <a:p>
            <a:r>
              <a:rPr lang="en-AU" sz="2400" dirty="0" smtClean="0">
                <a:solidFill>
                  <a:srgbClr val="7F7F7F"/>
                </a:solidFill>
              </a:rPr>
              <a:t>Ice</a:t>
            </a:r>
            <a:r>
              <a:rPr lang="en-AU" sz="2400" i="1" dirty="0" smtClean="0"/>
              <a:t> </a:t>
            </a:r>
            <a:r>
              <a:rPr lang="en-AU" sz="2400" dirty="0" smtClean="0">
                <a:solidFill>
                  <a:srgbClr val="7F7F7F"/>
                </a:solidFill>
              </a:rPr>
              <a:t>cream</a:t>
            </a:r>
            <a:r>
              <a:rPr lang="en-AU" sz="2400" i="1" dirty="0" smtClean="0"/>
              <a:t> </a:t>
            </a:r>
            <a:r>
              <a:rPr lang="en-AU" sz="2400" dirty="0" smtClean="0">
                <a:solidFill>
                  <a:srgbClr val="7F7F7F"/>
                </a:solidFill>
              </a:rPr>
              <a:t>consumption</a:t>
            </a:r>
            <a:r>
              <a:rPr lang="en-AU" sz="2400" i="1" dirty="0" smtClean="0"/>
              <a:t> – </a:t>
            </a:r>
            <a:r>
              <a:rPr lang="en-AU" sz="2400" dirty="0" smtClean="0">
                <a:solidFill>
                  <a:srgbClr val="7F7F7F"/>
                </a:solidFill>
              </a:rPr>
              <a:t>Litres</a:t>
            </a:r>
            <a:r>
              <a:rPr lang="en-AU" sz="2400" i="1" dirty="0" smtClean="0"/>
              <a:t> </a:t>
            </a:r>
            <a:r>
              <a:rPr lang="en-AU" sz="2400" dirty="0" smtClean="0">
                <a:solidFill>
                  <a:srgbClr val="7F7F7F"/>
                </a:solidFill>
              </a:rPr>
              <a:t>per</a:t>
            </a:r>
            <a:r>
              <a:rPr lang="en-AU" sz="2400" i="1" dirty="0" smtClean="0"/>
              <a:t> </a:t>
            </a:r>
            <a:r>
              <a:rPr lang="en-AU" sz="2400" dirty="0" smtClean="0">
                <a:solidFill>
                  <a:srgbClr val="7F7F7F"/>
                </a:solidFill>
              </a:rPr>
              <a:t>Person</a:t>
            </a:r>
          </a:p>
          <a:p>
            <a:r>
              <a:rPr lang="en-AU" sz="2400" dirty="0" smtClean="0">
                <a:solidFill>
                  <a:srgbClr val="7F7F7F"/>
                </a:solidFill>
              </a:rPr>
              <a:t>Top 7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dissolve">
                                      <p:cBhvr>
                                        <p:cTn id="21" dur="500"/>
                                        <p:tgtEl>
                                          <p:spTgt spid="1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dissolve">
                                      <p:cBhvr>
                                        <p:cTn id="32" dur="500"/>
                                        <p:tgtEl>
                                          <p:spTgt spid="13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dissolve">
                                      <p:cBhvr>
                                        <p:cTn id="43" dur="500"/>
                                        <p:tgtEl>
                                          <p:spTgt spid="13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dissolve">
                                      <p:cBhvr>
                                        <p:cTn id="54" dur="500"/>
                                        <p:tgtEl>
                                          <p:spTgt spid="13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dissolve">
                                      <p:cBhvr>
                                        <p:cTn id="65" dur="500"/>
                                        <p:tgtEl>
                                          <p:spTgt spid="13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2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dissolve">
                                      <p:cBhvr>
                                        <p:cTn id="76" dur="500"/>
                                        <p:tgtEl>
                                          <p:spTgt spid="135"/>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dissolve">
                                      <p:cBhvr>
                                        <p:cTn id="8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dirty="0" smtClean="0">
                <a:latin typeface="Amatic SC" charset="-79"/>
                <a:cs typeface="Amatic SC" charset="-79"/>
              </a:rPr>
              <a:t>What </a:t>
            </a:r>
            <a:r>
              <a:rPr lang="en-US" sz="4000" b="1" dirty="0">
                <a:latin typeface="Amatic SC" charset="-79"/>
                <a:cs typeface="Amatic SC" charset="-79"/>
              </a:rPr>
              <a:t>makes </a:t>
            </a:r>
            <a:r>
              <a:rPr lang="en-US" sz="4000" b="1" i="0" u="none" strike="noStrike" cap="none" dirty="0">
                <a:solidFill>
                  <a:srgbClr val="E31B23"/>
                </a:solidFill>
                <a:latin typeface="Amatic SC" charset="-79"/>
                <a:cs typeface="Amatic SC" charset="-79"/>
                <a:sym typeface="Arial"/>
              </a:rPr>
              <a:t>Ice Cream</a:t>
            </a:r>
            <a:r>
              <a:rPr lang="en-US" sz="4000" b="1" dirty="0">
                <a:latin typeface="Amatic SC" charset="-79"/>
                <a:cs typeface="Amatic SC" charset="-79"/>
              </a:rPr>
              <a:t>?</a:t>
            </a:r>
          </a:p>
        </p:txBody>
      </p:sp>
      <p:sp>
        <p:nvSpPr>
          <p:cNvPr id="143" name="Shape 143"/>
          <p:cNvSpPr txBox="1">
            <a:spLocks noGrp="1"/>
          </p:cNvSpPr>
          <p:nvPr>
            <p:ph type="body" idx="2"/>
          </p:nvPr>
        </p:nvSpPr>
        <p:spPr>
          <a:xfrm>
            <a:off x="1691679" y="1268760"/>
            <a:ext cx="6755061" cy="4320480"/>
          </a:xfrm>
          <a:prstGeom prst="rect">
            <a:avLst/>
          </a:prstGeom>
          <a:noFill/>
          <a:ln>
            <a:noFill/>
          </a:ln>
        </p:spPr>
        <p:txBody>
          <a:bodyPr lIns="91425" tIns="45700" rIns="91425" bIns="45700" anchor="t" anchorCtr="0">
            <a:noAutofit/>
          </a:bodyPr>
          <a:lstStyle/>
          <a:p>
            <a:pPr marL="223838" marR="0" lvl="0" indent="-223838" algn="l" rtl="0">
              <a:spcBef>
                <a:spcPts val="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Milk</a:t>
            </a:r>
          </a:p>
          <a:p>
            <a:pPr marL="223837" marR="0" lvl="0" indent="-223837"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Cream</a:t>
            </a:r>
          </a:p>
          <a:p>
            <a:pPr marL="223838" marR="0" lvl="0" indent="-223838" algn="l" rtl="0">
              <a:spcBef>
                <a:spcPts val="1480"/>
              </a:spcBef>
              <a:spcAft>
                <a:spcPts val="0"/>
              </a:spcAft>
              <a:buClr>
                <a:srgbClr val="7F7F7F"/>
              </a:buClr>
              <a:buSzPct val="100000"/>
              <a:buFont typeface="Noto Sans Symbols"/>
              <a:buChar char="❑"/>
            </a:pPr>
            <a:r>
              <a:rPr lang="en-US" sz="2400" i="1" dirty="0"/>
              <a:t> Sugar</a:t>
            </a: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a:t>
            </a:r>
            <a:r>
              <a:rPr lang="en-US" sz="2400" i="1" dirty="0" smtClean="0"/>
              <a:t>Milk Protein</a:t>
            </a:r>
            <a:r>
              <a:rPr lang="en-US" sz="2400" b="0" i="1" u="none" strike="noStrike" cap="none" dirty="0" smtClean="0">
                <a:solidFill>
                  <a:srgbClr val="7F7F7F"/>
                </a:solidFill>
                <a:latin typeface="Arial"/>
                <a:ea typeface="Arial"/>
                <a:cs typeface="Arial"/>
                <a:sym typeface="Arial"/>
              </a:rPr>
              <a:t> </a:t>
            </a:r>
            <a:r>
              <a:rPr lang="en-US" sz="2400" b="0" i="1" u="none" strike="noStrike" cap="none" dirty="0">
                <a:solidFill>
                  <a:srgbClr val="7F7F7F"/>
                </a:solidFill>
                <a:latin typeface="Arial"/>
                <a:ea typeface="Arial"/>
                <a:cs typeface="Arial"/>
                <a:sym typeface="Arial"/>
              </a:rPr>
              <a:t>(</a:t>
            </a:r>
            <a:r>
              <a:rPr lang="en-US" sz="2400" b="0" i="1" u="none" strike="noStrike" cap="none" dirty="0" err="1">
                <a:solidFill>
                  <a:srgbClr val="7F7F7F"/>
                </a:solidFill>
                <a:latin typeface="Arial"/>
                <a:ea typeface="Arial"/>
                <a:cs typeface="Arial"/>
                <a:sym typeface="Arial"/>
              </a:rPr>
              <a:t>eg</a:t>
            </a:r>
            <a:r>
              <a:rPr lang="en-US" sz="2400" b="0" i="1" u="none" strike="noStrike" cap="none" dirty="0">
                <a:solidFill>
                  <a:srgbClr val="7F7F7F"/>
                </a:solidFill>
                <a:latin typeface="Arial"/>
                <a:ea typeface="Arial"/>
                <a:cs typeface="Arial"/>
                <a:sym typeface="Arial"/>
              </a:rPr>
              <a:t> Skim Milk Powder)</a:t>
            </a: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Emulsifiers</a:t>
            </a: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a:t>
            </a:r>
            <a:r>
              <a:rPr lang="en-US" sz="2400" b="0" i="1" u="none" strike="noStrike" cap="none" dirty="0" err="1">
                <a:solidFill>
                  <a:srgbClr val="7F7F7F"/>
                </a:solidFill>
                <a:latin typeface="Arial"/>
                <a:ea typeface="Arial"/>
                <a:cs typeface="Arial"/>
                <a:sym typeface="Arial"/>
              </a:rPr>
              <a:t>Stabiliser</a:t>
            </a:r>
            <a:endParaRPr lang="en-US" sz="2400" b="0" i="1" u="none" strike="noStrike" cap="none" dirty="0">
              <a:solidFill>
                <a:srgbClr val="7F7F7F"/>
              </a:solidFill>
              <a:latin typeface="Arial"/>
              <a:ea typeface="Arial"/>
              <a:cs typeface="Arial"/>
              <a:sym typeface="Arial"/>
            </a:endParaRP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a:t>
            </a:r>
            <a:r>
              <a:rPr lang="en-US" sz="2400" i="1" dirty="0"/>
              <a:t>Inclusions. </a:t>
            </a:r>
            <a:r>
              <a:rPr lang="en-US" sz="2400" i="1" dirty="0" err="1"/>
              <a:t>flavours</a:t>
            </a:r>
            <a:endParaRPr lang="en-US" sz="2400" i="1" dirty="0"/>
          </a:p>
          <a:p>
            <a:pPr marL="0" marR="0" lvl="0" indent="0" algn="l" rtl="0">
              <a:spcBef>
                <a:spcPts val="1480"/>
              </a:spcBef>
              <a:spcAft>
                <a:spcPts val="0"/>
              </a:spcAft>
              <a:buNone/>
            </a:pPr>
            <a:endParaRPr sz="24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 Making Process</a:t>
            </a:r>
          </a:p>
        </p:txBody>
      </p:sp>
      <p:sp>
        <p:nvSpPr>
          <p:cNvPr id="151" name="Shape 151"/>
          <p:cNvSpPr txBox="1">
            <a:spLocks noGrp="1"/>
          </p:cNvSpPr>
          <p:nvPr>
            <p:ph type="body" idx="2"/>
          </p:nvPr>
        </p:nvSpPr>
        <p:spPr>
          <a:xfrm>
            <a:off x="1691679" y="1268760"/>
            <a:ext cx="6755061" cy="4320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400" b="0" i="0" u="none" strike="noStrike" cap="none" dirty="0">
                <a:solidFill>
                  <a:srgbClr val="7F7F7F"/>
                </a:solidFill>
                <a:latin typeface="Arial"/>
                <a:ea typeface="Arial"/>
                <a:cs typeface="Arial"/>
                <a:sym typeface="Arial"/>
              </a:rPr>
              <a:t>Making Ice Cream is a 7-Step process</a:t>
            </a: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Blending of the ice cream mix</a:t>
            </a: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a:t>
            </a:r>
            <a:r>
              <a:rPr lang="en-US" sz="2400" b="0" i="0" u="none" strike="noStrike" cap="none" dirty="0" smtClean="0">
                <a:solidFill>
                  <a:srgbClr val="7F7F7F"/>
                </a:solidFill>
                <a:latin typeface="Arial"/>
                <a:ea typeface="Arial"/>
                <a:cs typeface="Arial"/>
                <a:sym typeface="Arial"/>
              </a:rPr>
              <a:t>Pasteurisation</a:t>
            </a:r>
            <a:endParaRPr lang="en-US" sz="2400" b="0" i="0" u="none" strike="noStrike" cap="none" dirty="0">
              <a:solidFill>
                <a:srgbClr val="7F7F7F"/>
              </a:solidFill>
              <a:latin typeface="Arial"/>
              <a:ea typeface="Arial"/>
              <a:cs typeface="Arial"/>
              <a:sym typeface="Arial"/>
            </a:endParaRP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a:t>
            </a:r>
            <a:r>
              <a:rPr lang="en-US" sz="2400" b="0" i="0" u="none" strike="noStrike" cap="none" dirty="0" smtClean="0">
                <a:solidFill>
                  <a:srgbClr val="7F7F7F"/>
                </a:solidFill>
                <a:latin typeface="Arial"/>
                <a:ea typeface="Arial"/>
                <a:cs typeface="Arial"/>
                <a:sym typeface="Arial"/>
              </a:rPr>
              <a:t>Homogenisation</a:t>
            </a:r>
            <a:endParaRPr lang="en-US" sz="2400" b="0" i="0" u="none" strike="noStrike" cap="none" dirty="0">
              <a:solidFill>
                <a:srgbClr val="7F7F7F"/>
              </a:solidFill>
              <a:latin typeface="Arial"/>
              <a:ea typeface="Arial"/>
              <a:cs typeface="Arial"/>
              <a:sym typeface="Arial"/>
            </a:endParaRP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Aging the mix</a:t>
            </a: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Freezing the ice cream</a:t>
            </a: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Packing</a:t>
            </a:r>
          </a:p>
          <a:p>
            <a:pPr marL="223838" marR="0" lvl="0" indent="-223838" algn="l" rtl="0">
              <a:spcBef>
                <a:spcPts val="1480"/>
              </a:spcBef>
              <a:spcAft>
                <a:spcPts val="0"/>
              </a:spcAft>
              <a:buClr>
                <a:srgbClr val="7F7F7F"/>
              </a:buClr>
              <a:buSzPct val="100000"/>
              <a:buFont typeface="Noto Sans Symbols"/>
              <a:buChar char="❑"/>
            </a:pPr>
            <a:r>
              <a:rPr lang="en-US" sz="2400" b="0" i="0" u="none" strike="noStrike" cap="none" dirty="0">
                <a:solidFill>
                  <a:srgbClr val="7F7F7F"/>
                </a:solidFill>
                <a:latin typeface="Arial"/>
                <a:ea typeface="Arial"/>
                <a:cs typeface="Arial"/>
                <a:sym typeface="Arial"/>
              </a:rPr>
              <a:t> Hardening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dirty="0">
                <a:latin typeface="Amatic SC" charset="-79"/>
                <a:cs typeface="Amatic SC" charset="-79"/>
              </a:rPr>
              <a:t>Mixing and </a:t>
            </a:r>
            <a:r>
              <a:rPr lang="en-US" sz="4000" b="1" i="0" u="none" strike="noStrike" cap="none" dirty="0">
                <a:solidFill>
                  <a:srgbClr val="E31B23"/>
                </a:solidFill>
                <a:latin typeface="Amatic SC" charset="-79"/>
                <a:cs typeface="Amatic SC" charset="-79"/>
                <a:sym typeface="Arial"/>
              </a:rPr>
              <a:t>Pasteurisation</a:t>
            </a:r>
          </a:p>
        </p:txBody>
      </p:sp>
      <p:sp>
        <p:nvSpPr>
          <p:cNvPr id="159" name="Shape 159"/>
          <p:cNvSpPr txBox="1">
            <a:spLocks noGrp="1"/>
          </p:cNvSpPr>
          <p:nvPr>
            <p:ph type="body" idx="2"/>
          </p:nvPr>
        </p:nvSpPr>
        <p:spPr>
          <a:xfrm>
            <a:off x="1691680" y="1268760"/>
            <a:ext cx="6754920" cy="4320480"/>
          </a:xfrm>
          <a:prstGeom prst="rect">
            <a:avLst/>
          </a:prstGeom>
          <a:noFill/>
          <a:ln>
            <a:noFill/>
          </a:ln>
        </p:spPr>
        <p:txBody>
          <a:bodyPr lIns="91425" tIns="45700" rIns="91425" bIns="45700" anchor="t" anchorCtr="0">
            <a:noAutofit/>
          </a:bodyPr>
          <a:lstStyle/>
          <a:p>
            <a:pPr marL="223837" marR="0" lvl="0" indent="-223837" algn="l" rtl="0">
              <a:spcBef>
                <a:spcPts val="1480"/>
              </a:spcBef>
              <a:spcAft>
                <a:spcPts val="0"/>
              </a:spcAft>
              <a:buClr>
                <a:srgbClr val="7F7F7F"/>
              </a:buClr>
              <a:buSzPct val="100000"/>
              <a:buFont typeface="Noto Sans Symbols"/>
              <a:buChar char="❑"/>
            </a:pPr>
            <a:r>
              <a:rPr lang="en-US" sz="2400" i="1" dirty="0"/>
              <a:t>Illustration of  wooden spoon in big pot milk boiling on stove with thermo?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Homogenisation</a:t>
            </a:r>
          </a:p>
        </p:txBody>
      </p:sp>
      <p:sp>
        <p:nvSpPr>
          <p:cNvPr id="167" name="Shape 167"/>
          <p:cNvSpPr txBox="1">
            <a:spLocks noGrp="1"/>
          </p:cNvSpPr>
          <p:nvPr>
            <p:ph type="body" idx="2"/>
          </p:nvPr>
        </p:nvSpPr>
        <p:spPr>
          <a:xfrm>
            <a:off x="1691680" y="1268760"/>
            <a:ext cx="6754920" cy="4534250"/>
          </a:xfrm>
          <a:prstGeom prst="rect">
            <a:avLst/>
          </a:prstGeom>
          <a:noFill/>
          <a:ln>
            <a:noFill/>
          </a:ln>
        </p:spPr>
        <p:txBody>
          <a:bodyPr lIns="91425" tIns="45700" rIns="91425" bIns="45700" anchor="t" anchorCtr="0">
            <a:noAutofit/>
          </a:bodyPr>
          <a:lstStyle/>
          <a:p>
            <a:pPr marL="0" lvl="0" indent="0" rtl="0">
              <a:spcBef>
                <a:spcPts val="1480"/>
              </a:spcBef>
              <a:spcAft>
                <a:spcPts val="0"/>
              </a:spcAft>
              <a:buClr>
                <a:srgbClr val="7F7F7F"/>
              </a:buClr>
              <a:buSzPct val="25000"/>
              <a:buFont typeface="Arial"/>
              <a:buNone/>
            </a:pPr>
            <a:r>
              <a:rPr lang="en-US" sz="2400" i="1" dirty="0"/>
              <a:t>Illustration of homo valve here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Cooling and Ageing</a:t>
            </a:r>
          </a:p>
        </p:txBody>
      </p:sp>
      <p:sp>
        <p:nvSpPr>
          <p:cNvPr id="175" name="Shape 175"/>
          <p:cNvSpPr txBox="1">
            <a:spLocks noGrp="1"/>
          </p:cNvSpPr>
          <p:nvPr>
            <p:ph type="body" idx="2"/>
          </p:nvPr>
        </p:nvSpPr>
        <p:spPr>
          <a:xfrm>
            <a:off x="9822650" y="2579110"/>
            <a:ext cx="7710000" cy="4014000"/>
          </a:xfrm>
          <a:prstGeom prst="rect">
            <a:avLst/>
          </a:prstGeom>
          <a:noFill/>
          <a:ln>
            <a:noFill/>
          </a:ln>
        </p:spPr>
        <p:txBody>
          <a:bodyPr lIns="91425" tIns="45700" rIns="91425" bIns="45700" anchor="t" anchorCtr="0">
            <a:noAutofit/>
          </a:bodyPr>
          <a:lstStyle/>
          <a:p>
            <a:pPr marL="223837" marR="0" lvl="0" indent="-223837" algn="l" rtl="0">
              <a:lnSpc>
                <a:spcPct val="100000"/>
              </a:lnSpc>
              <a:spcBef>
                <a:spcPts val="0"/>
              </a:spcBef>
              <a:spcAft>
                <a:spcPts val="0"/>
              </a:spcAft>
              <a:buClr>
                <a:srgbClr val="7F7F7F"/>
              </a:buClr>
              <a:buSzPct val="100000"/>
              <a:buFont typeface="Noto Sans Symbols"/>
              <a:buChar char="❑"/>
            </a:pPr>
            <a:endParaRPr sz="2400" b="0" i="1" u="none" strike="noStrike" cap="none">
              <a:solidFill>
                <a:srgbClr val="7F7F7F"/>
              </a:solidFill>
              <a:latin typeface="Arial"/>
              <a:ea typeface="Arial"/>
              <a:cs typeface="Arial"/>
              <a:sym typeface="Arial"/>
            </a:endParaRPr>
          </a:p>
          <a:p>
            <a:pPr marL="742950" marR="0" lvl="1" indent="-285750" algn="l" rtl="0">
              <a:spcBef>
                <a:spcPts val="480"/>
              </a:spcBef>
              <a:buClr>
                <a:srgbClr val="7F7F7F"/>
              </a:buClr>
              <a:buSzPct val="100000"/>
              <a:buFont typeface="Noto Sans Symbols"/>
              <a:buNone/>
            </a:pPr>
            <a:endParaRPr sz="2400" b="0" i="1" u="none" strike="noStrike" cap="none">
              <a:solidFill>
                <a:srgbClr val="7F7F7F"/>
              </a:solidFill>
              <a:latin typeface="Arial"/>
              <a:ea typeface="Arial"/>
              <a:cs typeface="Arial"/>
              <a:sym typeface="Arial"/>
            </a:endParaRPr>
          </a:p>
        </p:txBody>
      </p:sp>
      <p:sp>
        <p:nvSpPr>
          <p:cNvPr id="177" name="Shape 177"/>
          <p:cNvSpPr txBox="1">
            <a:spLocks noGrp="1"/>
          </p:cNvSpPr>
          <p:nvPr>
            <p:ph type="body" idx="2"/>
          </p:nvPr>
        </p:nvSpPr>
        <p:spPr>
          <a:xfrm>
            <a:off x="1691679" y="1268761"/>
            <a:ext cx="6875695" cy="4320480"/>
          </a:xfrm>
          <a:prstGeom prst="rect">
            <a:avLst/>
          </a:prstGeom>
          <a:noFill/>
          <a:ln>
            <a:noFill/>
          </a:ln>
        </p:spPr>
        <p:txBody>
          <a:bodyPr lIns="91425" tIns="45700" rIns="91425" bIns="45700" anchor="t" anchorCtr="0">
            <a:noAutofit/>
          </a:bodyPr>
          <a:lstStyle/>
          <a:p>
            <a:pPr marL="223837" marR="0" lvl="0" indent="-223837" algn="l" rtl="0">
              <a:lnSpc>
                <a:spcPct val="100000"/>
              </a:lnSpc>
              <a:spcBef>
                <a:spcPts val="0"/>
              </a:spcBef>
              <a:spcAft>
                <a:spcPts val="0"/>
              </a:spcAft>
              <a:buClr>
                <a:srgbClr val="7F7F7F"/>
              </a:buClr>
              <a:buSzPct val="100000"/>
              <a:buFont typeface="Noto Sans Symbols"/>
              <a:buChar char="❑"/>
            </a:pPr>
            <a:r>
              <a:rPr lang="en-US" sz="2400" i="1" dirty="0"/>
              <a:t>Old man and clock illustration here?</a:t>
            </a:r>
          </a:p>
          <a:p>
            <a:pPr marL="742950" marR="0" lvl="1" indent="-285750" algn="l" rtl="0">
              <a:spcBef>
                <a:spcPts val="480"/>
              </a:spcBef>
              <a:buClr>
                <a:srgbClr val="7F7F7F"/>
              </a:buClr>
              <a:buSzPct val="100000"/>
              <a:buFont typeface="Noto Sans Symbols"/>
              <a:buNone/>
            </a:pPr>
            <a:endParaRPr sz="24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dirty="0">
                <a:latin typeface="Amatic SC" charset="-79"/>
                <a:cs typeface="Amatic SC" charset="-79"/>
              </a:rPr>
              <a:t>Overrun, whipping and freezing</a:t>
            </a:r>
          </a:p>
        </p:txBody>
      </p:sp>
      <p:sp>
        <p:nvSpPr>
          <p:cNvPr id="184" name="Shape 184"/>
          <p:cNvSpPr txBox="1">
            <a:spLocks noGrp="1"/>
          </p:cNvSpPr>
          <p:nvPr>
            <p:ph type="body" idx="2"/>
          </p:nvPr>
        </p:nvSpPr>
        <p:spPr>
          <a:xfrm>
            <a:off x="1691680" y="1268760"/>
            <a:ext cx="6754920" cy="4320480"/>
          </a:xfrm>
          <a:prstGeom prst="rect">
            <a:avLst/>
          </a:prstGeom>
          <a:noFill/>
          <a:ln>
            <a:noFill/>
          </a:ln>
        </p:spPr>
        <p:txBody>
          <a:bodyPr lIns="91425" tIns="45700" rIns="91425" bIns="45700" anchor="t" anchorCtr="0">
            <a:noAutofit/>
          </a:bodyPr>
          <a:lstStyle/>
          <a:p>
            <a:pPr marL="223838" marR="0" lvl="0" indent="-223838" algn="l" rtl="0">
              <a:spcBef>
                <a:spcPts val="1480"/>
              </a:spcBef>
              <a:spcAft>
                <a:spcPts val="0"/>
              </a:spcAft>
              <a:buClr>
                <a:srgbClr val="7F7F7F"/>
              </a:buClr>
              <a:buSzPct val="100000"/>
              <a:buFont typeface="Noto Sans Symbols"/>
              <a:buChar char="❑"/>
            </a:pPr>
            <a:r>
              <a:rPr lang="en-US" sz="2400" i="1" dirty="0" err="1"/>
              <a:t>Pic</a:t>
            </a:r>
            <a:r>
              <a:rPr lang="en-US" sz="2400" i="1" dirty="0"/>
              <a:t> of ice cream coming out of our churn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Hardening – the final Step</a:t>
            </a:r>
          </a:p>
        </p:txBody>
      </p:sp>
      <p:sp>
        <p:nvSpPr>
          <p:cNvPr id="192" name="Shape 192"/>
          <p:cNvSpPr txBox="1">
            <a:spLocks noGrp="1"/>
          </p:cNvSpPr>
          <p:nvPr>
            <p:ph type="body" idx="2"/>
          </p:nvPr>
        </p:nvSpPr>
        <p:spPr>
          <a:xfrm>
            <a:off x="1691680" y="1268760"/>
            <a:ext cx="6754920" cy="4320480"/>
          </a:xfrm>
          <a:prstGeom prst="rect">
            <a:avLst/>
          </a:prstGeom>
          <a:noFill/>
          <a:ln>
            <a:noFill/>
          </a:ln>
        </p:spPr>
        <p:txBody>
          <a:bodyPr lIns="91425" tIns="45700" rIns="91425" bIns="45700" anchor="t" anchorCtr="0">
            <a:noAutofit/>
          </a:bodyPr>
          <a:lstStyle/>
          <a:p>
            <a:pPr marL="223838" marR="0" lvl="0" indent="-223838" algn="l" rtl="0">
              <a:spcBef>
                <a:spcPts val="1480"/>
              </a:spcBef>
              <a:spcAft>
                <a:spcPts val="0"/>
              </a:spcAft>
              <a:buClr>
                <a:srgbClr val="7F7F7F"/>
              </a:buClr>
              <a:buSzPct val="100000"/>
              <a:buFont typeface="Noto Sans Symbols"/>
              <a:buChar char="❑"/>
            </a:pPr>
            <a:r>
              <a:rPr lang="en-US" sz="2400" i="1" dirty="0"/>
              <a:t>Picture of a scoop or tub of finished product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smtClean="0">
                <a:solidFill>
                  <a:srgbClr val="E31B23"/>
                </a:solidFill>
                <a:latin typeface="Amatic SC" charset="-79"/>
                <a:cs typeface="Amatic SC" charset="-79"/>
                <a:sym typeface="Arial"/>
              </a:rPr>
              <a:t>Sundae School lessons for Today</a:t>
            </a:r>
            <a:endParaRPr lang="en-US" sz="4000" b="1" i="0" u="none" strike="noStrike" cap="none" dirty="0">
              <a:solidFill>
                <a:srgbClr val="E31B23"/>
              </a:solidFill>
              <a:latin typeface="Amatic SC" charset="-79"/>
              <a:cs typeface="Amatic SC" charset="-79"/>
              <a:sym typeface="Arial"/>
            </a:endParaRPr>
          </a:p>
        </p:txBody>
      </p:sp>
      <p:sp>
        <p:nvSpPr>
          <p:cNvPr id="55" name="Shape 55"/>
          <p:cNvSpPr txBox="1">
            <a:spLocks noGrp="1"/>
          </p:cNvSpPr>
          <p:nvPr>
            <p:ph type="body" idx="2"/>
          </p:nvPr>
        </p:nvSpPr>
        <p:spPr>
          <a:xfrm>
            <a:off x="1691680" y="1268761"/>
            <a:ext cx="6576698" cy="4320480"/>
          </a:xfrm>
          <a:prstGeom prst="rect">
            <a:avLst/>
          </a:prstGeom>
          <a:noFill/>
          <a:ln>
            <a:noFill/>
          </a:ln>
        </p:spPr>
        <p:txBody>
          <a:bodyPr lIns="91425" tIns="45700" rIns="91425" bIns="45700" anchor="t" anchorCtr="0">
            <a:noAutofit/>
          </a:bodyPr>
          <a:lstStyle/>
          <a:p>
            <a:pPr marL="223838" marR="0" lvl="0" indent="-223838" algn="l" rtl="0">
              <a:spcBef>
                <a:spcPts val="0"/>
              </a:spcBef>
              <a:spcAft>
                <a:spcPts val="0"/>
              </a:spcAft>
              <a:buClr>
                <a:srgbClr val="7F7F7F"/>
              </a:buClr>
              <a:buSzPct val="100000"/>
              <a:buFont typeface="Arial"/>
              <a:buChar char="•"/>
            </a:pPr>
            <a:r>
              <a:rPr lang="en-US" sz="2800" b="0" i="0" u="none" strike="noStrike" cap="none" dirty="0">
                <a:solidFill>
                  <a:srgbClr val="7F7F7F"/>
                </a:solidFill>
                <a:latin typeface="Arial"/>
                <a:ea typeface="Arial"/>
                <a:cs typeface="Arial"/>
                <a:sym typeface="Arial"/>
              </a:rPr>
              <a:t> </a:t>
            </a:r>
            <a:r>
              <a:rPr lang="en-US" sz="2800" dirty="0"/>
              <a:t>ice cream olden days</a:t>
            </a:r>
          </a:p>
          <a:p>
            <a:pPr marL="223837" marR="0" lvl="0" indent="-223837" algn="l" rtl="0">
              <a:spcBef>
                <a:spcPts val="1560"/>
              </a:spcBef>
              <a:spcAft>
                <a:spcPts val="0"/>
              </a:spcAft>
              <a:buClr>
                <a:srgbClr val="7F7F7F"/>
              </a:buClr>
              <a:buSzPct val="100000"/>
              <a:buFont typeface="Arial"/>
              <a:buChar char="•"/>
            </a:pPr>
            <a:r>
              <a:rPr lang="en-US" sz="2800" dirty="0"/>
              <a:t> ice cream fun f</a:t>
            </a:r>
            <a:r>
              <a:rPr lang="en-US" sz="2800" b="0" i="0" u="none" strike="noStrike" cap="none" dirty="0">
                <a:solidFill>
                  <a:srgbClr val="7F7F7F"/>
                </a:solidFill>
                <a:latin typeface="Arial"/>
                <a:ea typeface="Arial"/>
                <a:cs typeface="Arial"/>
                <a:sym typeface="Arial"/>
              </a:rPr>
              <a:t>acts</a:t>
            </a:r>
          </a:p>
          <a:p>
            <a:pPr marL="223838" marR="0" lvl="0" indent="-223838" algn="l" rtl="0">
              <a:spcBef>
                <a:spcPts val="1560"/>
              </a:spcBef>
              <a:spcAft>
                <a:spcPts val="0"/>
              </a:spcAft>
              <a:buClr>
                <a:srgbClr val="7F7F7F"/>
              </a:buClr>
              <a:buSzPct val="100000"/>
              <a:buFont typeface="Arial"/>
              <a:buChar char="•"/>
            </a:pPr>
            <a:r>
              <a:rPr lang="en-US" sz="2800" dirty="0"/>
              <a:t> about us at </a:t>
            </a:r>
            <a:r>
              <a:rPr lang="en-US" sz="2800" dirty="0" err="1"/>
              <a:t>Timboon</a:t>
            </a:r>
            <a:endParaRPr lang="en-US" sz="2800" dirty="0"/>
          </a:p>
          <a:p>
            <a:pPr marL="223838" marR="0" lvl="0" indent="-223838" algn="l" rtl="0">
              <a:spcBef>
                <a:spcPts val="1560"/>
              </a:spcBef>
              <a:spcAft>
                <a:spcPts val="0"/>
              </a:spcAft>
              <a:buClr>
                <a:srgbClr val="7F7F7F"/>
              </a:buClr>
              <a:buSzPct val="100000"/>
              <a:buFont typeface="Arial"/>
              <a:buChar char="•"/>
            </a:pPr>
            <a:r>
              <a:rPr lang="en-US" sz="2800" dirty="0"/>
              <a:t> i</a:t>
            </a:r>
            <a:r>
              <a:rPr lang="en-US" sz="2800" b="0" i="0" u="none" strike="noStrike" cap="none" dirty="0">
                <a:solidFill>
                  <a:srgbClr val="7F7F7F"/>
                </a:solidFill>
                <a:latin typeface="Arial"/>
                <a:ea typeface="Arial"/>
                <a:cs typeface="Arial"/>
                <a:sym typeface="Arial"/>
              </a:rPr>
              <a:t>ce cream </a:t>
            </a:r>
            <a:r>
              <a:rPr lang="en-US" sz="2800" dirty="0"/>
              <a:t>about cows</a:t>
            </a:r>
          </a:p>
          <a:p>
            <a:pPr marL="223838" marR="0" lvl="0" indent="-223838" algn="l" rtl="0">
              <a:spcBef>
                <a:spcPts val="1560"/>
              </a:spcBef>
              <a:spcAft>
                <a:spcPts val="0"/>
              </a:spcAft>
              <a:buClr>
                <a:srgbClr val="7F7F7F"/>
              </a:buClr>
              <a:buSzPct val="100000"/>
              <a:buFont typeface="Arial"/>
              <a:buChar char="•"/>
            </a:pPr>
            <a:r>
              <a:rPr lang="en-US" sz="2800" dirty="0"/>
              <a:t> </a:t>
            </a:r>
            <a:r>
              <a:rPr lang="en-US" sz="2800" b="0" i="0" u="none" strike="noStrike" cap="none" dirty="0">
                <a:solidFill>
                  <a:srgbClr val="7F7F7F"/>
                </a:solidFill>
                <a:latin typeface="Arial"/>
                <a:ea typeface="Arial"/>
                <a:cs typeface="Arial"/>
                <a:sym typeface="Arial"/>
              </a:rPr>
              <a:t>ice cream </a:t>
            </a:r>
            <a:r>
              <a:rPr lang="en-US" sz="2800" dirty="0"/>
              <a:t>how we do it</a:t>
            </a:r>
          </a:p>
          <a:p>
            <a:pPr marL="223838" marR="0" lvl="0" indent="-223838" algn="l" rtl="0">
              <a:spcBef>
                <a:spcPts val="1560"/>
              </a:spcBef>
              <a:spcAft>
                <a:spcPts val="0"/>
              </a:spcAft>
              <a:buClr>
                <a:srgbClr val="7F7F7F"/>
              </a:buClr>
              <a:buSzPct val="100000"/>
              <a:buFont typeface="Arial"/>
              <a:buChar char="•"/>
            </a:pPr>
            <a:r>
              <a:rPr lang="en-US" sz="2800" dirty="0"/>
              <a:t> l</a:t>
            </a:r>
            <a:r>
              <a:rPr lang="en-US" sz="2800" b="0" i="0" u="none" strike="noStrike" cap="none" dirty="0">
                <a:solidFill>
                  <a:srgbClr val="7F7F7F"/>
                </a:solidFill>
                <a:latin typeface="Arial"/>
                <a:ea typeface="Arial"/>
                <a:cs typeface="Arial"/>
                <a:sym typeface="Arial"/>
              </a:rPr>
              <a:t>et’s </a:t>
            </a:r>
            <a:r>
              <a:rPr lang="en-US" sz="2800" dirty="0"/>
              <a:t>do it!! </a:t>
            </a:r>
            <a:r>
              <a:rPr lang="en-US" sz="1400" dirty="0"/>
              <a:t>make some, that 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 Styles of Ice Cream</a:t>
            </a:r>
          </a:p>
        </p:txBody>
      </p:sp>
      <p:sp>
        <p:nvSpPr>
          <p:cNvPr id="201" name="Shape 201"/>
          <p:cNvSpPr txBox="1">
            <a:spLocks noGrp="1"/>
          </p:cNvSpPr>
          <p:nvPr>
            <p:ph type="body" idx="2"/>
          </p:nvPr>
        </p:nvSpPr>
        <p:spPr>
          <a:xfrm>
            <a:off x="1691680" y="1268761"/>
            <a:ext cx="6912768" cy="4320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Gelato</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Frozen Yoghurt</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Milk Ice</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Sorbet</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Sherbet</a:t>
            </a:r>
          </a:p>
          <a:p>
            <a:pPr marL="223837" marR="0" lvl="0" indent="-223837" algn="l" rtl="0">
              <a:lnSpc>
                <a:spcPct val="200000"/>
              </a:lnSpc>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Hard scoop</a:t>
            </a:r>
          </a:p>
          <a:p>
            <a:pPr marL="223837" marR="0" lvl="0" indent="-223837" algn="l" rtl="0">
              <a:lnSpc>
                <a:spcPct val="200000"/>
              </a:lnSpc>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Soft Serve</a:t>
            </a:r>
          </a:p>
          <a:p>
            <a:pPr marL="0" marR="0" lvl="0" indent="0" algn="l" rtl="0">
              <a:spcBef>
                <a:spcPts val="1480"/>
              </a:spcBef>
              <a:spcAft>
                <a:spcPts val="0"/>
              </a:spcAft>
              <a:buClr>
                <a:srgbClr val="7F7F7F"/>
              </a:buClr>
              <a:buSzPct val="25000"/>
              <a:buFont typeface="Arial"/>
              <a:buNone/>
            </a:pPr>
            <a:endParaRPr sz="2400" b="0" i="1" u="none" strike="noStrike" cap="none" dirty="0">
              <a:solidFill>
                <a:srgbClr val="7F7F7F"/>
              </a:solidFill>
              <a:latin typeface="Arial"/>
              <a:ea typeface="Arial"/>
              <a:cs typeface="Arial"/>
              <a:sym typeface="Arial"/>
            </a:endParaRPr>
          </a:p>
          <a:p>
            <a:pPr marL="223838" marR="0" lvl="0" indent="-223838" algn="l" rtl="0">
              <a:spcBef>
                <a:spcPts val="1480"/>
              </a:spcBef>
              <a:spcAft>
                <a:spcPts val="0"/>
              </a:spcAft>
              <a:buClr>
                <a:srgbClr val="7F7F7F"/>
              </a:buClr>
              <a:buSzPct val="100000"/>
              <a:buFont typeface="Noto Sans Symbols"/>
              <a:buNone/>
            </a:pPr>
            <a:endParaRPr sz="2400" b="0" i="1" u="none" strike="noStrike" cap="none" dirty="0">
              <a:solidFill>
                <a:srgbClr val="7F7F7F"/>
              </a:solidFill>
              <a:latin typeface="Arial"/>
              <a:ea typeface="Arial"/>
              <a:cs typeface="Arial"/>
              <a:sym typeface="Arial"/>
            </a:endParaRPr>
          </a:p>
          <a:p>
            <a:pPr marL="223838" marR="0" lvl="0" indent="-223838" algn="l" rtl="0">
              <a:spcBef>
                <a:spcPts val="1360"/>
              </a:spcBef>
              <a:spcAft>
                <a:spcPts val="0"/>
              </a:spcAft>
              <a:buClr>
                <a:srgbClr val="7F7F7F"/>
              </a:buClr>
              <a:buSzPct val="100000"/>
              <a:buFont typeface="Noto Sans Symbols"/>
              <a:buNone/>
            </a:pPr>
            <a:endParaRPr sz="1800" b="0" i="1" u="none" strike="noStrike" cap="none" dirty="0">
              <a:solidFill>
                <a:srgbClr val="7F7F7F"/>
              </a:solidFill>
              <a:latin typeface="Arial"/>
              <a:ea typeface="Arial"/>
              <a:cs typeface="Arial"/>
              <a:sym typeface="Arial"/>
            </a:endParaRPr>
          </a:p>
          <a:p>
            <a:pPr marL="0" marR="0" lvl="0" indent="0" algn="l" rtl="0">
              <a:spcBef>
                <a:spcPts val="1360"/>
              </a:spcBef>
              <a:spcAft>
                <a:spcPts val="0"/>
              </a:spcAft>
              <a:buClr>
                <a:srgbClr val="7F7F7F"/>
              </a:buClr>
              <a:buSzPct val="25000"/>
              <a:buFont typeface="Arial"/>
              <a:buNone/>
            </a:pPr>
            <a:endParaRPr sz="18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body" idx="1"/>
          </p:nvPr>
        </p:nvSpPr>
        <p:spPr>
          <a:xfrm>
            <a:off x="1"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i="0" u="none" strike="noStrike" cap="none" dirty="0">
                <a:solidFill>
                  <a:srgbClr val="E31B23"/>
                </a:solidFill>
                <a:latin typeface="Amatic SC" charset="-79"/>
                <a:cs typeface="Amatic SC" charset="-79"/>
                <a:sym typeface="Arial"/>
              </a:rPr>
              <a:t>What is Ice Cream?</a:t>
            </a:r>
          </a:p>
        </p:txBody>
      </p:sp>
      <p:sp>
        <p:nvSpPr>
          <p:cNvPr id="182" name="Shape 182"/>
          <p:cNvSpPr txBox="1">
            <a:spLocks noGrp="1"/>
          </p:cNvSpPr>
          <p:nvPr>
            <p:ph type="body" idx="2"/>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400" b="0" i="1" u="none" strike="noStrike" cap="none" dirty="0" smtClean="0">
                <a:solidFill>
                  <a:srgbClr val="7F7F7F"/>
                </a:solidFill>
                <a:latin typeface="Arial"/>
                <a:ea typeface="Arial"/>
                <a:cs typeface="Arial"/>
                <a:sym typeface="Arial"/>
              </a:rPr>
              <a:t>.</a:t>
            </a:r>
            <a:endParaRPr lang="en-US" sz="2400" b="0" i="1" u="none" strike="noStrike" cap="none" dirty="0">
              <a:solidFill>
                <a:srgbClr val="7F7F7F"/>
              </a:solidFill>
              <a:latin typeface="Arial"/>
              <a:ea typeface="Arial"/>
              <a:cs typeface="Arial"/>
              <a:sym typeface="Arial"/>
            </a:endParaRPr>
          </a:p>
        </p:txBody>
      </p:sp>
      <p:pic>
        <p:nvPicPr>
          <p:cNvPr id="2050" name="Picture 2" descr="E:\Timboon Fine Ice Cream\Creamery\Sundae School\icecreamstructurefull-02.png"/>
          <p:cNvPicPr>
            <a:picLocks noChangeAspect="1" noChangeArrowheads="1"/>
          </p:cNvPicPr>
          <p:nvPr/>
        </p:nvPicPr>
        <p:blipFill>
          <a:blip r:embed="rId3"/>
          <a:srcRect/>
          <a:stretch>
            <a:fillRect/>
          </a:stretch>
        </p:blipFill>
        <p:spPr bwMode="auto">
          <a:xfrm>
            <a:off x="323528" y="2420888"/>
            <a:ext cx="8512848" cy="295232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What is Ice Cream? </a:t>
            </a:r>
          </a:p>
        </p:txBody>
      </p:sp>
      <p:sp>
        <p:nvSpPr>
          <p:cNvPr id="192" name="Shape 192"/>
          <p:cNvSpPr txBox="1">
            <a:spLocks noGrp="1"/>
          </p:cNvSpPr>
          <p:nvPr>
            <p:ph type="body" idx="2"/>
          </p:nvPr>
        </p:nvSpPr>
        <p:spPr>
          <a:xfrm>
            <a:off x="1691680" y="1268760"/>
            <a:ext cx="6912768" cy="4320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Arial"/>
              <a:buNone/>
            </a:pPr>
            <a:endParaRPr lang="en-US" sz="2000" b="1" i="0" u="none" strike="noStrike" cap="none" dirty="0" smtClean="0">
              <a:solidFill>
                <a:srgbClr val="7F7F7F"/>
              </a:solidFill>
              <a:latin typeface="Arial"/>
              <a:ea typeface="Arial"/>
              <a:cs typeface="Arial"/>
              <a:sym typeface="Arial"/>
            </a:endParaRPr>
          </a:p>
          <a:p>
            <a:pPr marL="0" marR="0" lvl="0" indent="0" algn="l" rtl="0">
              <a:spcBef>
                <a:spcPts val="0"/>
              </a:spcBef>
              <a:spcAft>
                <a:spcPts val="0"/>
              </a:spcAft>
              <a:buClr>
                <a:srgbClr val="7F7F7F"/>
              </a:buClr>
              <a:buSzPct val="25000"/>
              <a:buFont typeface="Arial"/>
              <a:buNone/>
            </a:pPr>
            <a:r>
              <a:rPr lang="en-US" sz="2400" b="1" i="0" u="none" strike="noStrike" cap="none" dirty="0" smtClean="0">
                <a:solidFill>
                  <a:srgbClr val="7F7F7F"/>
                </a:solidFill>
                <a:latin typeface="Arial"/>
                <a:ea typeface="Arial"/>
                <a:cs typeface="Arial"/>
                <a:sym typeface="Arial"/>
              </a:rPr>
              <a:t>Ice </a:t>
            </a:r>
            <a:r>
              <a:rPr lang="en-US" sz="2400" b="1" i="0" u="none" strike="noStrike" cap="none" dirty="0">
                <a:solidFill>
                  <a:srgbClr val="7F7F7F"/>
                </a:solidFill>
                <a:latin typeface="Arial"/>
                <a:ea typeface="Arial"/>
                <a:cs typeface="Arial"/>
                <a:sym typeface="Arial"/>
              </a:rPr>
              <a:t>Cream</a:t>
            </a:r>
            <a:r>
              <a:rPr lang="en-US" sz="2400" b="0" i="0" u="none" strike="noStrike" cap="none" dirty="0">
                <a:solidFill>
                  <a:srgbClr val="7F7F7F"/>
                </a:solidFill>
                <a:latin typeface="Arial"/>
                <a:ea typeface="Arial"/>
                <a:cs typeface="Arial"/>
                <a:sym typeface="Arial"/>
              </a:rPr>
              <a:t> </a:t>
            </a:r>
            <a:r>
              <a:rPr lang="en-US" sz="2400" b="0" i="0" u="none" strike="noStrike" cap="none" dirty="0" smtClean="0">
                <a:solidFill>
                  <a:srgbClr val="7F7F7F"/>
                </a:solidFill>
                <a:latin typeface="Arial"/>
                <a:ea typeface="Arial"/>
                <a:cs typeface="Arial"/>
                <a:sym typeface="Arial"/>
              </a:rPr>
              <a:t>has a specific definition in Australia – it must contain 10% milk fat and there is </a:t>
            </a:r>
            <a:r>
              <a:rPr lang="en-US" sz="2400" dirty="0" smtClean="0"/>
              <a:t>a limit to</a:t>
            </a:r>
            <a:r>
              <a:rPr lang="en-US" sz="2400" b="0" i="0" u="none" strike="noStrike" cap="none" dirty="0" smtClean="0">
                <a:solidFill>
                  <a:srgbClr val="7F7F7F"/>
                </a:solidFill>
                <a:latin typeface="Arial"/>
                <a:ea typeface="Arial"/>
                <a:cs typeface="Arial"/>
                <a:sym typeface="Arial"/>
              </a:rPr>
              <a:t> how much air it can have in it.</a:t>
            </a:r>
            <a:endParaRPr lang="en-US" sz="2400" b="0" i="0" u="none" strike="noStrike" cap="none" dirty="0">
              <a:solidFill>
                <a:srgbClr val="7F7F7F"/>
              </a:solidFill>
              <a:latin typeface="Arial"/>
              <a:ea typeface="Arial"/>
              <a:cs typeface="Arial"/>
              <a:sym typeface="Arial"/>
            </a:endParaRPr>
          </a:p>
          <a:p>
            <a:pPr marL="0" lvl="0" indent="0">
              <a:spcBef>
                <a:spcPts val="1400"/>
              </a:spcBef>
              <a:spcAft>
                <a:spcPts val="0"/>
              </a:spcAft>
              <a:buSzPct val="25000"/>
              <a:buNone/>
            </a:pPr>
            <a:r>
              <a:rPr lang="en-US" sz="2400" b="0" i="0" u="none" strike="noStrike" cap="none" dirty="0">
                <a:solidFill>
                  <a:srgbClr val="7F7F7F"/>
                </a:solidFill>
                <a:latin typeface="Arial"/>
                <a:ea typeface="Arial"/>
                <a:cs typeface="Arial"/>
                <a:sym typeface="Arial"/>
              </a:rPr>
              <a:t>There are </a:t>
            </a:r>
            <a:r>
              <a:rPr lang="en-US" sz="2400" b="0" i="0" u="none" strike="noStrike" cap="none" dirty="0" smtClean="0">
                <a:solidFill>
                  <a:srgbClr val="7F7F7F"/>
                </a:solidFill>
                <a:latin typeface="Arial"/>
                <a:ea typeface="Arial"/>
                <a:cs typeface="Arial"/>
                <a:sym typeface="Arial"/>
              </a:rPr>
              <a:t>also definitions </a:t>
            </a:r>
            <a:r>
              <a:rPr lang="en-US" sz="2400" b="0" i="0" u="none" strike="noStrike" cap="none" dirty="0">
                <a:solidFill>
                  <a:srgbClr val="7F7F7F"/>
                </a:solidFill>
                <a:latin typeface="Arial"/>
                <a:ea typeface="Arial"/>
                <a:cs typeface="Arial"/>
                <a:sym typeface="Arial"/>
              </a:rPr>
              <a:t>for </a:t>
            </a:r>
            <a:r>
              <a:rPr lang="en-US" sz="2400" b="1" dirty="0" smtClean="0"/>
              <a:t>Reduced Fat Ice Cream, Low Fat Ice Cream and Frozen Confection, </a:t>
            </a:r>
            <a:r>
              <a:rPr lang="en-US" sz="2400" dirty="0" smtClean="0"/>
              <a:t>which all have lower amounts of fat</a:t>
            </a:r>
            <a:r>
              <a:rPr lang="en-US" sz="2400" b="0" i="0" u="none" strike="noStrike" cap="none" dirty="0" smtClean="0">
                <a:solidFill>
                  <a:srgbClr val="7F7F7F"/>
                </a:solidFill>
                <a:latin typeface="Arial"/>
                <a:ea typeface="Arial"/>
                <a:cs typeface="Arial"/>
                <a:sym typeface="Arial"/>
              </a:rPr>
              <a:t>.</a:t>
            </a:r>
            <a:endParaRPr lang="en-US" sz="2400" b="0" i="0" u="none" strike="noStrike" cap="none" dirty="0">
              <a:solidFill>
                <a:srgbClr val="7F7F7F"/>
              </a:solidFill>
              <a:latin typeface="Arial"/>
              <a:ea typeface="Arial"/>
              <a:cs typeface="Arial"/>
              <a:sym typeface="Arial"/>
            </a:endParaRPr>
          </a:p>
        </p:txBody>
      </p:sp>
      <p:sp>
        <p:nvSpPr>
          <p:cNvPr id="4" name="TextBox 3"/>
          <p:cNvSpPr txBox="1"/>
          <p:nvPr/>
        </p:nvSpPr>
        <p:spPr>
          <a:xfrm>
            <a:off x="1691680" y="4797152"/>
            <a:ext cx="6552728" cy="1015663"/>
          </a:xfrm>
          <a:prstGeom prst="rect">
            <a:avLst/>
          </a:prstGeom>
          <a:noFill/>
        </p:spPr>
        <p:txBody>
          <a:bodyPr wrap="square" rtlCol="0">
            <a:spAutoFit/>
          </a:bodyPr>
          <a:lstStyle/>
          <a:p>
            <a:r>
              <a:rPr lang="en-AU" sz="2000" i="1" dirty="0" smtClean="0">
                <a:solidFill>
                  <a:srgbClr val="FF0000"/>
                </a:solidFill>
              </a:rPr>
              <a:t>I think that a slide something like this needs to go back in here as it brings context to the comments about products that are/are not ice cream</a:t>
            </a:r>
            <a:endParaRPr lang="en-AU" sz="2000" i="1"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This </a:t>
            </a:r>
            <a:r>
              <a:rPr lang="en-US" sz="4000" b="1" i="1" u="none" strike="noStrike" cap="none" dirty="0">
                <a:solidFill>
                  <a:srgbClr val="E31B23"/>
                </a:solidFill>
                <a:latin typeface="Amatic SC" charset="-79"/>
                <a:cs typeface="Amatic SC" charset="-79"/>
                <a:sym typeface="Arial"/>
              </a:rPr>
              <a:t>isn’t</a:t>
            </a:r>
            <a:r>
              <a:rPr lang="en-US" sz="4000" b="1" i="0" u="none" strike="noStrike" cap="none" dirty="0">
                <a:solidFill>
                  <a:srgbClr val="E31B23"/>
                </a:solidFill>
                <a:latin typeface="Amatic SC" charset="-79"/>
                <a:cs typeface="Amatic SC" charset="-79"/>
                <a:sym typeface="Arial"/>
              </a:rPr>
              <a:t> </a:t>
            </a:r>
            <a:r>
              <a:rPr lang="en-US" sz="4000" b="1" i="0" u="none" strike="noStrike" cap="none" dirty="0" smtClean="0">
                <a:solidFill>
                  <a:srgbClr val="E31B23"/>
                </a:solidFill>
                <a:latin typeface="Amatic SC" charset="-79"/>
                <a:cs typeface="Amatic SC" charset="-79"/>
                <a:sym typeface="Arial"/>
              </a:rPr>
              <a:t> Ice </a:t>
            </a:r>
            <a:r>
              <a:rPr lang="en-US" sz="4000" b="1" i="0" u="none" strike="noStrike" cap="none" dirty="0">
                <a:solidFill>
                  <a:srgbClr val="E31B23"/>
                </a:solidFill>
                <a:latin typeface="Amatic SC" charset="-79"/>
                <a:cs typeface="Amatic SC" charset="-79"/>
                <a:sym typeface="Arial"/>
              </a:rPr>
              <a:t>Cream</a:t>
            </a:r>
          </a:p>
        </p:txBody>
      </p:sp>
      <p:pic>
        <p:nvPicPr>
          <p:cNvPr id="210" name="Shape 210"/>
          <p:cNvPicPr preferRelativeResize="0"/>
          <p:nvPr/>
        </p:nvPicPr>
        <p:blipFill rotWithShape="1">
          <a:blip r:embed="rId3">
            <a:alphaModFix/>
          </a:blip>
          <a:srcRect/>
          <a:stretch/>
        </p:blipFill>
        <p:spPr>
          <a:xfrm>
            <a:off x="1619672" y="1052736"/>
            <a:ext cx="5004003" cy="2727905"/>
          </a:xfrm>
          <a:prstGeom prst="rect">
            <a:avLst/>
          </a:prstGeom>
          <a:noFill/>
          <a:ln>
            <a:noFill/>
          </a:ln>
        </p:spPr>
      </p:pic>
      <p:pic>
        <p:nvPicPr>
          <p:cNvPr id="211" name="Shape 211"/>
          <p:cNvPicPr preferRelativeResize="0"/>
          <p:nvPr/>
        </p:nvPicPr>
        <p:blipFill rotWithShape="1">
          <a:blip r:embed="rId4">
            <a:alphaModFix/>
          </a:blip>
          <a:srcRect/>
          <a:stretch/>
        </p:blipFill>
        <p:spPr>
          <a:xfrm>
            <a:off x="1907704" y="3501008"/>
            <a:ext cx="2254226" cy="2254226"/>
          </a:xfrm>
          <a:prstGeom prst="rect">
            <a:avLst/>
          </a:prstGeom>
          <a:noFill/>
          <a:ln>
            <a:noFill/>
          </a:ln>
        </p:spPr>
      </p:pic>
      <p:pic>
        <p:nvPicPr>
          <p:cNvPr id="212" name="Shape 212"/>
          <p:cNvPicPr preferRelativeResize="0"/>
          <p:nvPr/>
        </p:nvPicPr>
        <p:blipFill rotWithShape="1">
          <a:blip r:embed="rId5">
            <a:alphaModFix/>
          </a:blip>
          <a:srcRect/>
          <a:stretch/>
        </p:blipFill>
        <p:spPr>
          <a:xfrm>
            <a:off x="6732240" y="3356993"/>
            <a:ext cx="2411760" cy="2520280"/>
          </a:xfrm>
          <a:prstGeom prst="rect">
            <a:avLst/>
          </a:prstGeom>
          <a:noFill/>
          <a:ln>
            <a:noFill/>
          </a:ln>
        </p:spPr>
      </p:pic>
      <p:pic>
        <p:nvPicPr>
          <p:cNvPr id="213" name="Shape 213"/>
          <p:cNvPicPr preferRelativeResize="0"/>
          <p:nvPr/>
        </p:nvPicPr>
        <p:blipFill rotWithShape="1">
          <a:blip r:embed="rId6">
            <a:alphaModFix/>
          </a:blip>
          <a:srcRect/>
          <a:stretch/>
        </p:blipFill>
        <p:spPr>
          <a:xfrm>
            <a:off x="6511550" y="908720"/>
            <a:ext cx="2632450" cy="2632450"/>
          </a:xfrm>
          <a:prstGeom prst="rect">
            <a:avLst/>
          </a:prstGeom>
          <a:noFill/>
          <a:ln>
            <a:noFill/>
          </a:ln>
        </p:spPr>
      </p:pic>
      <p:pic>
        <p:nvPicPr>
          <p:cNvPr id="214" name="Shape 214"/>
          <p:cNvPicPr preferRelativeResize="0"/>
          <p:nvPr/>
        </p:nvPicPr>
        <p:blipFill rotWithShape="1">
          <a:blip r:embed="rId7">
            <a:alphaModFix/>
          </a:blip>
          <a:srcRect/>
          <a:stretch/>
        </p:blipFill>
        <p:spPr>
          <a:xfrm>
            <a:off x="3275856" y="2204864"/>
            <a:ext cx="4536504" cy="4501851"/>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7509741" y="3212976"/>
            <a:ext cx="1634259" cy="2195626"/>
          </a:xfrm>
          <a:prstGeom prst="rect">
            <a:avLst/>
          </a:prstGeom>
          <a:noFill/>
          <a:ln>
            <a:noFill/>
          </a:ln>
        </p:spPr>
      </p:pic>
      <p:pic>
        <p:nvPicPr>
          <p:cNvPr id="220" name="Shape 220"/>
          <p:cNvPicPr preferRelativeResize="0"/>
          <p:nvPr/>
        </p:nvPicPr>
        <p:blipFill rotWithShape="1">
          <a:blip r:embed="rId4">
            <a:alphaModFix/>
          </a:blip>
          <a:srcRect/>
          <a:stretch/>
        </p:blipFill>
        <p:spPr>
          <a:xfrm>
            <a:off x="1619672" y="1196752"/>
            <a:ext cx="2348709" cy="2348709"/>
          </a:xfrm>
          <a:prstGeom prst="rect">
            <a:avLst/>
          </a:prstGeom>
          <a:noFill/>
          <a:ln>
            <a:noFill/>
          </a:ln>
        </p:spPr>
      </p:pic>
      <p:sp>
        <p:nvSpPr>
          <p:cNvPr id="221" name="Shape 221"/>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This </a:t>
            </a:r>
            <a:r>
              <a:rPr lang="en-US" sz="4000" b="1" i="1" u="none" strike="noStrike" cap="none" dirty="0">
                <a:solidFill>
                  <a:srgbClr val="E31B23"/>
                </a:solidFill>
                <a:latin typeface="Amatic SC" charset="-79"/>
                <a:cs typeface="Amatic SC" charset="-79"/>
                <a:sym typeface="Arial"/>
              </a:rPr>
              <a:t>is</a:t>
            </a:r>
            <a:r>
              <a:rPr lang="en-US" sz="4000" b="1" i="0" u="none" strike="noStrike" cap="none" dirty="0">
                <a:solidFill>
                  <a:srgbClr val="E31B23"/>
                </a:solidFill>
                <a:latin typeface="Amatic SC" charset="-79"/>
                <a:cs typeface="Amatic SC" charset="-79"/>
                <a:sym typeface="Arial"/>
              </a:rPr>
              <a:t> </a:t>
            </a:r>
            <a:r>
              <a:rPr lang="en-US" sz="4000" b="1" i="0" u="none" strike="noStrike" cap="none" dirty="0" smtClean="0">
                <a:solidFill>
                  <a:srgbClr val="E31B23"/>
                </a:solidFill>
                <a:latin typeface="Amatic SC" charset="-79"/>
                <a:cs typeface="Amatic SC" charset="-79"/>
                <a:sym typeface="Arial"/>
              </a:rPr>
              <a:t> Ice </a:t>
            </a:r>
            <a:r>
              <a:rPr lang="en-US" sz="4000" b="1" i="0" u="none" strike="noStrike" cap="none" dirty="0">
                <a:solidFill>
                  <a:srgbClr val="E31B23"/>
                </a:solidFill>
                <a:latin typeface="Amatic SC" charset="-79"/>
                <a:cs typeface="Amatic SC" charset="-79"/>
                <a:sym typeface="Arial"/>
              </a:rPr>
              <a:t>Cream</a:t>
            </a:r>
          </a:p>
        </p:txBody>
      </p:sp>
      <p:pic>
        <p:nvPicPr>
          <p:cNvPr id="224" name="Shape 224"/>
          <p:cNvPicPr preferRelativeResize="0"/>
          <p:nvPr/>
        </p:nvPicPr>
        <p:blipFill rotWithShape="1">
          <a:blip r:embed="rId5">
            <a:alphaModFix/>
          </a:blip>
          <a:srcRect/>
          <a:stretch/>
        </p:blipFill>
        <p:spPr>
          <a:xfrm>
            <a:off x="1403648" y="3573016"/>
            <a:ext cx="2143125" cy="2143125"/>
          </a:xfrm>
          <a:prstGeom prst="rect">
            <a:avLst/>
          </a:prstGeom>
          <a:noFill/>
          <a:ln>
            <a:noFill/>
          </a:ln>
        </p:spPr>
      </p:pic>
      <p:pic>
        <p:nvPicPr>
          <p:cNvPr id="225" name="Shape 225"/>
          <p:cNvPicPr preferRelativeResize="0"/>
          <p:nvPr/>
        </p:nvPicPr>
        <p:blipFill rotWithShape="1">
          <a:blip r:embed="rId6">
            <a:alphaModFix/>
          </a:blip>
          <a:srcRect/>
          <a:stretch/>
        </p:blipFill>
        <p:spPr>
          <a:xfrm>
            <a:off x="3563888" y="3429000"/>
            <a:ext cx="4012526" cy="2247015"/>
          </a:xfrm>
          <a:prstGeom prst="rect">
            <a:avLst/>
          </a:prstGeom>
          <a:noFill/>
          <a:ln>
            <a:noFill/>
          </a:ln>
        </p:spPr>
      </p:pic>
      <p:pic>
        <p:nvPicPr>
          <p:cNvPr id="226" name="Shape 226"/>
          <p:cNvPicPr preferRelativeResize="0"/>
          <p:nvPr/>
        </p:nvPicPr>
        <p:blipFill rotWithShape="1">
          <a:blip r:embed="rId7">
            <a:alphaModFix/>
          </a:blip>
          <a:srcRect/>
          <a:stretch/>
        </p:blipFill>
        <p:spPr>
          <a:xfrm>
            <a:off x="3851920" y="764704"/>
            <a:ext cx="4536504" cy="2493295"/>
          </a:xfrm>
          <a:prstGeom prst="rect">
            <a:avLst/>
          </a:prstGeom>
          <a:noFill/>
          <a:ln>
            <a:noFill/>
          </a:ln>
        </p:spPr>
      </p:pic>
      <p:pic>
        <p:nvPicPr>
          <p:cNvPr id="228" name="Shape 228"/>
          <p:cNvPicPr preferRelativeResize="0"/>
          <p:nvPr/>
        </p:nvPicPr>
        <p:blipFill rotWithShape="1">
          <a:blip r:embed="rId8">
            <a:alphaModFix/>
          </a:blip>
          <a:srcRect/>
          <a:stretch/>
        </p:blipFill>
        <p:spPr>
          <a:xfrm>
            <a:off x="1907704" y="1124744"/>
            <a:ext cx="6912768" cy="4320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dissolve">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Styles of Ice Cream</a:t>
            </a:r>
          </a:p>
        </p:txBody>
      </p:sp>
      <p:sp>
        <p:nvSpPr>
          <p:cNvPr id="235" name="Shape 235"/>
          <p:cNvSpPr txBox="1">
            <a:spLocks noGrp="1"/>
          </p:cNvSpPr>
          <p:nvPr>
            <p:ph type="body" idx="2"/>
          </p:nvPr>
        </p:nvSpPr>
        <p:spPr>
          <a:xfrm>
            <a:off x="1691679" y="1268760"/>
            <a:ext cx="6754945" cy="4320480"/>
          </a:xfrm>
          <a:prstGeom prst="rect">
            <a:avLst/>
          </a:prstGeom>
          <a:noFill/>
          <a:ln>
            <a:noFill/>
          </a:ln>
        </p:spPr>
        <p:txBody>
          <a:bodyPr lIns="91425" tIns="45700" rIns="91425" bIns="45700" anchor="t" anchorCtr="0">
            <a:noAutofit/>
          </a:bodyPr>
          <a:lstStyle/>
          <a:p>
            <a:pPr marL="223838" marR="0" lvl="0" indent="-223838" algn="l" rtl="0">
              <a:spcBef>
                <a:spcPts val="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Everyday</a:t>
            </a: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Premium</a:t>
            </a:r>
          </a:p>
          <a:p>
            <a:pPr marL="223838" marR="0" lvl="0" indent="-223838" algn="l" rtl="0">
              <a:spcBef>
                <a:spcPts val="148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Super Premium</a:t>
            </a:r>
          </a:p>
          <a:p>
            <a:pPr marL="223838" marR="0" lvl="0" indent="-223838" algn="l" rtl="0">
              <a:spcBef>
                <a:spcPts val="1480"/>
              </a:spcBef>
              <a:spcAft>
                <a:spcPts val="0"/>
              </a:spcAft>
              <a:buClr>
                <a:srgbClr val="7F7F7F"/>
              </a:buClr>
              <a:buSzPct val="100000"/>
              <a:buFont typeface="Noto Sans Symbols"/>
              <a:buNone/>
            </a:pPr>
            <a:endParaRPr sz="2400" b="0" i="1" u="none" strike="noStrike" cap="none" dirty="0">
              <a:solidFill>
                <a:srgbClr val="7F7F7F"/>
              </a:solidFill>
              <a:latin typeface="Arial"/>
              <a:ea typeface="Arial"/>
              <a:cs typeface="Arial"/>
              <a:sym typeface="Arial"/>
            </a:endParaRPr>
          </a:p>
          <a:p>
            <a:pPr marL="223838" marR="0" lvl="0" indent="-223838" algn="l" rtl="0">
              <a:spcBef>
                <a:spcPts val="1360"/>
              </a:spcBef>
              <a:spcAft>
                <a:spcPts val="0"/>
              </a:spcAft>
              <a:buClr>
                <a:srgbClr val="7F7F7F"/>
              </a:buClr>
              <a:buSzPct val="100000"/>
              <a:buFont typeface="Noto Sans Symbols"/>
              <a:buNone/>
            </a:pPr>
            <a:endParaRPr sz="1800" b="0" i="1" u="none" strike="noStrike" cap="none" dirty="0">
              <a:solidFill>
                <a:srgbClr val="7F7F7F"/>
              </a:solidFill>
              <a:latin typeface="Arial"/>
              <a:ea typeface="Arial"/>
              <a:cs typeface="Arial"/>
              <a:sym typeface="Arial"/>
            </a:endParaRPr>
          </a:p>
          <a:p>
            <a:pPr marL="0" marR="0" lvl="0" indent="0" algn="l" rtl="0">
              <a:spcBef>
                <a:spcPts val="1360"/>
              </a:spcBef>
              <a:spcAft>
                <a:spcPts val="0"/>
              </a:spcAft>
              <a:buClr>
                <a:srgbClr val="7F7F7F"/>
              </a:buClr>
              <a:buSzPct val="25000"/>
              <a:buFont typeface="Arial"/>
              <a:buNone/>
            </a:pPr>
            <a:endParaRPr sz="18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2339752" y="2924944"/>
            <a:ext cx="6264696" cy="1224136"/>
          </a:xfrm>
        </p:spPr>
        <p:txBody>
          <a:bodyPr anchor="ctr"/>
          <a:lstStyle/>
          <a:p>
            <a:pPr>
              <a:buNone/>
            </a:pPr>
            <a:r>
              <a:rPr lang="en-AU" sz="5400" b="1" dirty="0" smtClean="0">
                <a:solidFill>
                  <a:srgbClr val="FF0000"/>
                </a:solidFill>
                <a:latin typeface="Amatic SC" charset="-79"/>
                <a:cs typeface="Amatic SC" charset="-79"/>
              </a:rPr>
              <a:t>Now let’s make some!</a:t>
            </a:r>
            <a:endParaRPr lang="en-AU" sz="5400" b="1" dirty="0">
              <a:solidFill>
                <a:srgbClr val="FF0000"/>
              </a:solidFill>
              <a:latin typeface="Amatic SC" charset="-79"/>
              <a:cs typeface="Amatic SC"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0" y="0"/>
            <a:ext cx="2915816"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a:ea typeface="Amatic SC"/>
                <a:cs typeface="Amatic SC"/>
                <a:sym typeface="Amatic SC"/>
              </a:rPr>
              <a:t>What is Ice Cream</a:t>
            </a:r>
            <a:r>
              <a:rPr lang="en-US" sz="4000" b="1" i="0" u="none" strike="noStrike" cap="none" dirty="0" smtClean="0">
                <a:solidFill>
                  <a:srgbClr val="E31B23"/>
                </a:solidFill>
                <a:latin typeface="Amatic SC"/>
                <a:ea typeface="Amatic SC"/>
                <a:cs typeface="Amatic SC"/>
                <a:sym typeface="Amatic SC"/>
              </a:rPr>
              <a:t>?</a:t>
            </a:r>
            <a:endParaRPr lang="en-US" sz="1800" b="1" dirty="0">
              <a:latin typeface="Amatic SC"/>
              <a:ea typeface="Amatic SC"/>
              <a:cs typeface="Amatic SC"/>
              <a:sym typeface="Amatic SC"/>
            </a:endParaRPr>
          </a:p>
        </p:txBody>
      </p:sp>
      <p:sp>
        <p:nvSpPr>
          <p:cNvPr id="63" name="Shape 63"/>
          <p:cNvSpPr txBox="1"/>
          <p:nvPr/>
        </p:nvSpPr>
        <p:spPr>
          <a:xfrm>
            <a:off x="1691680" y="4365104"/>
            <a:ext cx="7132894" cy="1512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200" b="0" i="1" u="none" strike="noStrike" cap="none" dirty="0">
                <a:solidFill>
                  <a:srgbClr val="7F7F7F"/>
                </a:solidFill>
                <a:latin typeface="Arial"/>
                <a:ea typeface="Arial"/>
                <a:cs typeface="Arial"/>
                <a:sym typeface="Arial"/>
              </a:rPr>
              <a:t> It is “an extremely complex, intricate and delicate substance and has been described as just about the most complex food colloid of all” and unlike any other frozen food, is normally eaten in the frozen state.</a:t>
            </a:r>
          </a:p>
        </p:txBody>
      </p:sp>
      <p:sp>
        <p:nvSpPr>
          <p:cNvPr id="64" name="Shape 64"/>
          <p:cNvSpPr txBox="1"/>
          <p:nvPr/>
        </p:nvSpPr>
        <p:spPr>
          <a:xfrm>
            <a:off x="1691680" y="2780928"/>
            <a:ext cx="7132894" cy="1440160"/>
          </a:xfrm>
          <a:prstGeom prst="rect">
            <a:avLst/>
          </a:prstGeom>
          <a:noFill/>
          <a:ln>
            <a:noFill/>
          </a:ln>
        </p:spPr>
        <p:txBody>
          <a:bodyPr lIns="91425" tIns="45700" rIns="91425" bIns="45700" anchor="t" anchorCtr="0">
            <a:noAutofit/>
          </a:bodyPr>
          <a:lstStyle/>
          <a:p>
            <a:pPr lvl="0">
              <a:buSzPct val="25000"/>
            </a:pPr>
            <a:r>
              <a:rPr lang="en-US" sz="2200" i="1" dirty="0" smtClean="0">
                <a:solidFill>
                  <a:srgbClr val="7F7F7F"/>
                </a:solidFill>
              </a:rPr>
              <a:t>Ice </a:t>
            </a:r>
            <a:r>
              <a:rPr lang="en-US" sz="2200" b="0" i="1" u="none" strike="noStrike" cap="none" dirty="0">
                <a:solidFill>
                  <a:srgbClr val="7F7F7F"/>
                </a:solidFill>
                <a:latin typeface="Arial"/>
                <a:ea typeface="Arial"/>
                <a:cs typeface="Arial"/>
                <a:sym typeface="Arial"/>
              </a:rPr>
              <a:t>cream exists as a both an emulsion and a foam, in a complex microstructure of “ice crystals, air bubbles and fat globules in a viscous solution of sugars, polysaccharides and milk proteins”.</a:t>
            </a:r>
          </a:p>
        </p:txBody>
      </p:sp>
      <p:sp>
        <p:nvSpPr>
          <p:cNvPr id="6" name="TextBox 5"/>
          <p:cNvSpPr txBox="1"/>
          <p:nvPr/>
        </p:nvSpPr>
        <p:spPr>
          <a:xfrm>
            <a:off x="1691680" y="1196752"/>
            <a:ext cx="6984776" cy="1446550"/>
          </a:xfrm>
          <a:prstGeom prst="rect">
            <a:avLst/>
          </a:prstGeom>
          <a:noFill/>
        </p:spPr>
        <p:txBody>
          <a:bodyPr wrap="square" rtlCol="0">
            <a:spAutoFit/>
          </a:bodyPr>
          <a:lstStyle/>
          <a:p>
            <a:r>
              <a:rPr lang="en-US" sz="2200" i="1" dirty="0" smtClean="0">
                <a:solidFill>
                  <a:srgbClr val="7F7F7F"/>
                </a:solidFill>
              </a:rPr>
              <a:t>… a dairy confection made by whipping air into a mixture of milk fats and solids, sugar and </a:t>
            </a:r>
            <a:r>
              <a:rPr lang="en-US" sz="2200" i="1" dirty="0" err="1" smtClean="0">
                <a:solidFill>
                  <a:srgbClr val="7F7F7F"/>
                </a:solidFill>
              </a:rPr>
              <a:t>stabiliser</a:t>
            </a:r>
            <a:r>
              <a:rPr lang="en-US" sz="2200" i="1" dirty="0" smtClean="0">
                <a:solidFill>
                  <a:srgbClr val="7F7F7F"/>
                </a:solidFill>
              </a:rPr>
              <a:t>/emulsifier, plus </a:t>
            </a:r>
            <a:r>
              <a:rPr lang="en-US" sz="2200" i="1" dirty="0" err="1" smtClean="0">
                <a:solidFill>
                  <a:srgbClr val="7F7F7F"/>
                </a:solidFill>
              </a:rPr>
              <a:t>flavours</a:t>
            </a:r>
            <a:r>
              <a:rPr lang="en-US" sz="2200" i="1" dirty="0" smtClean="0">
                <a:solidFill>
                  <a:srgbClr val="7F7F7F"/>
                </a:solidFill>
              </a:rPr>
              <a:t>, at freezing temperatures.</a:t>
            </a:r>
            <a:endParaRPr lang="en-AU" sz="2200" dirty="0"/>
          </a:p>
        </p:txBody>
      </p:sp>
      <p:sp>
        <p:nvSpPr>
          <p:cNvPr id="7" name="TextBox 6"/>
          <p:cNvSpPr txBox="1"/>
          <p:nvPr/>
        </p:nvSpPr>
        <p:spPr>
          <a:xfrm>
            <a:off x="2987824" y="130324"/>
            <a:ext cx="2952328" cy="523220"/>
          </a:xfrm>
          <a:prstGeom prst="rect">
            <a:avLst/>
          </a:prstGeom>
          <a:noFill/>
        </p:spPr>
        <p:txBody>
          <a:bodyPr wrap="square" rtlCol="0" anchor="ctr">
            <a:spAutoFit/>
          </a:bodyPr>
          <a:lstStyle/>
          <a:p>
            <a:pPr lvl="0">
              <a:buClr>
                <a:srgbClr val="E31B23"/>
              </a:buClr>
              <a:buSzPct val="25000"/>
            </a:pPr>
            <a:r>
              <a:rPr lang="en-US" sz="2800" b="1" dirty="0" smtClean="0">
                <a:solidFill>
                  <a:srgbClr val="FF0000"/>
                </a:solidFill>
                <a:latin typeface="Amatic SC"/>
                <a:ea typeface="Amatic SC"/>
                <a:cs typeface="Amatic SC"/>
                <a:sym typeface="Amatic SC"/>
              </a:rPr>
              <a:t>Well, Technically  it  is…</a:t>
            </a:r>
            <a:endParaRPr lang="en-US" sz="2800" b="1" dirty="0">
              <a:solidFill>
                <a:srgbClr val="FF0000"/>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a:t>
            </a:r>
            <a:r>
              <a:rPr lang="en-US" sz="4000" b="1" dirty="0">
                <a:latin typeface="Amatic SC" charset="-79"/>
                <a:cs typeface="Amatic SC" charset="-79"/>
              </a:rPr>
              <a:t>, way back when..</a:t>
            </a:r>
          </a:p>
        </p:txBody>
      </p:sp>
      <p:pic>
        <p:nvPicPr>
          <p:cNvPr id="47106" name="Picture 2" descr="Image result for emperor nero"/>
          <p:cNvPicPr>
            <a:picLocks noChangeAspect="1" noChangeArrowheads="1"/>
          </p:cNvPicPr>
          <p:nvPr/>
        </p:nvPicPr>
        <p:blipFill>
          <a:blip r:embed="rId3"/>
          <a:srcRect/>
          <a:stretch>
            <a:fillRect/>
          </a:stretch>
        </p:blipFill>
        <p:spPr bwMode="auto">
          <a:xfrm>
            <a:off x="1763688" y="836712"/>
            <a:ext cx="2304256" cy="2304256"/>
          </a:xfrm>
          <a:prstGeom prst="rect">
            <a:avLst/>
          </a:prstGeom>
          <a:noFill/>
        </p:spPr>
      </p:pic>
      <p:pic>
        <p:nvPicPr>
          <p:cNvPr id="47108" name="Picture 4" descr="Image result for marco polo china"/>
          <p:cNvPicPr>
            <a:picLocks noChangeAspect="1" noChangeArrowheads="1"/>
          </p:cNvPicPr>
          <p:nvPr/>
        </p:nvPicPr>
        <p:blipFill>
          <a:blip r:embed="rId4"/>
          <a:srcRect/>
          <a:stretch>
            <a:fillRect/>
          </a:stretch>
        </p:blipFill>
        <p:spPr bwMode="auto">
          <a:xfrm>
            <a:off x="2555776" y="1268760"/>
            <a:ext cx="3936437" cy="2952328"/>
          </a:xfrm>
          <a:prstGeom prst="rect">
            <a:avLst/>
          </a:prstGeom>
          <a:noFill/>
        </p:spPr>
      </p:pic>
      <p:pic>
        <p:nvPicPr>
          <p:cNvPr id="47110" name="Picture 6" descr="Image result for Catherine de’Medici"/>
          <p:cNvPicPr>
            <a:picLocks noChangeAspect="1" noChangeArrowheads="1"/>
          </p:cNvPicPr>
          <p:nvPr/>
        </p:nvPicPr>
        <p:blipFill>
          <a:blip r:embed="rId5"/>
          <a:srcRect/>
          <a:stretch>
            <a:fillRect/>
          </a:stretch>
        </p:blipFill>
        <p:spPr bwMode="auto">
          <a:xfrm>
            <a:off x="4355976" y="1988840"/>
            <a:ext cx="2386115" cy="3240360"/>
          </a:xfrm>
          <a:prstGeom prst="rect">
            <a:avLst/>
          </a:prstGeom>
          <a:noFill/>
        </p:spPr>
      </p:pic>
      <p:pic>
        <p:nvPicPr>
          <p:cNvPr id="47112" name="Picture 8" descr="Image result for charles i of england"/>
          <p:cNvPicPr>
            <a:picLocks noChangeAspect="1" noChangeArrowheads="1"/>
          </p:cNvPicPr>
          <p:nvPr/>
        </p:nvPicPr>
        <p:blipFill>
          <a:blip r:embed="rId6"/>
          <a:srcRect/>
          <a:stretch>
            <a:fillRect/>
          </a:stretch>
        </p:blipFill>
        <p:spPr bwMode="auto">
          <a:xfrm>
            <a:off x="5917849" y="2276872"/>
            <a:ext cx="3226151" cy="381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a:t>
            </a:r>
            <a:r>
              <a:rPr lang="en-US" sz="4000" b="1" dirty="0">
                <a:latin typeface="Amatic SC" charset="-79"/>
                <a:cs typeface="Amatic SC" charset="-79"/>
              </a:rPr>
              <a:t>, way back when..</a:t>
            </a:r>
          </a:p>
        </p:txBody>
      </p:sp>
      <p:sp>
        <p:nvSpPr>
          <p:cNvPr id="71" name="Shape 71"/>
          <p:cNvSpPr txBox="1">
            <a:spLocks noGrp="1"/>
          </p:cNvSpPr>
          <p:nvPr>
            <p:ph type="body" idx="2"/>
          </p:nvPr>
        </p:nvSpPr>
        <p:spPr>
          <a:xfrm>
            <a:off x="1691680" y="1268760"/>
            <a:ext cx="6754920" cy="4320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457200" marR="0" lvl="0" indent="0" algn="l" rtl="0">
              <a:lnSpc>
                <a:spcPct val="150000"/>
              </a:lnSpc>
              <a:spcBef>
                <a:spcPts val="1400"/>
              </a:spcBef>
              <a:spcAft>
                <a:spcPts val="0"/>
              </a:spcAft>
              <a:buNone/>
            </a:pPr>
            <a:endParaRPr dirty="0"/>
          </a:p>
          <a:p>
            <a:pPr marL="457200" marR="0" lvl="0" indent="0" algn="l" rtl="0">
              <a:lnSpc>
                <a:spcPct val="150000"/>
              </a:lnSpc>
              <a:spcBef>
                <a:spcPts val="400"/>
              </a:spcBef>
              <a:buNone/>
            </a:pPr>
            <a:r>
              <a:rPr lang="en-US" sz="2000" i="1" dirty="0"/>
              <a:t>Illustration of old ice cream </a:t>
            </a:r>
            <a:r>
              <a:rPr lang="en-US" sz="2000" i="1" dirty="0" err="1"/>
              <a:t>chinese</a:t>
            </a:r>
            <a:r>
              <a:rPr lang="en-US" sz="2000" i="1" dirty="0"/>
              <a:t> man eating ice cream in the snow</a:t>
            </a:r>
            <a:r>
              <a:rPr lang="en-US" sz="2000" i="1" dirty="0" smtClean="0"/>
              <a:t>??</a:t>
            </a:r>
          </a:p>
          <a:p>
            <a:pPr marL="457200" marR="0" lvl="0" indent="0" algn="l" rtl="0">
              <a:lnSpc>
                <a:spcPct val="150000"/>
              </a:lnSpc>
              <a:spcBef>
                <a:spcPts val="400"/>
              </a:spcBef>
              <a:buNone/>
            </a:pPr>
            <a:endParaRPr lang="en-US" sz="20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 </a:t>
            </a:r>
            <a:r>
              <a:rPr lang="en-US" sz="4000" b="1" dirty="0">
                <a:latin typeface="Amatic SC" charset="-79"/>
                <a:cs typeface="Amatic SC" charset="-79"/>
              </a:rPr>
              <a:t>fun facts</a:t>
            </a:r>
          </a:p>
        </p:txBody>
      </p:sp>
      <p:sp>
        <p:nvSpPr>
          <p:cNvPr id="79" name="Shape 79"/>
          <p:cNvSpPr txBox="1">
            <a:spLocks noGrp="1"/>
          </p:cNvSpPr>
          <p:nvPr>
            <p:ph type="body" idx="2"/>
          </p:nvPr>
        </p:nvSpPr>
        <p:spPr>
          <a:xfrm>
            <a:off x="1691680" y="1268760"/>
            <a:ext cx="6701888" cy="4320480"/>
          </a:xfrm>
          <a:prstGeom prst="rect">
            <a:avLst/>
          </a:prstGeom>
          <a:noFill/>
          <a:ln>
            <a:noFill/>
          </a:ln>
        </p:spPr>
        <p:txBody>
          <a:bodyPr lIns="91425" tIns="45700" rIns="91425" bIns="45700" anchor="t" anchorCtr="0">
            <a:noAutofit/>
          </a:bodyPr>
          <a:lstStyle/>
          <a:p>
            <a:pPr marL="223837" marR="0" lvl="0" indent="-223837" algn="l" rtl="0">
              <a:spcBef>
                <a:spcPts val="1400"/>
              </a:spcBef>
              <a:spcAft>
                <a:spcPts val="0"/>
              </a:spcAft>
              <a:buClr>
                <a:srgbClr val="7F7F7F"/>
              </a:buClr>
              <a:buSzPct val="100000"/>
              <a:buFont typeface="Noto Sans Symbols"/>
              <a:buChar char="❑"/>
            </a:pPr>
            <a:r>
              <a:rPr lang="en-US" sz="2000" i="1" dirty="0"/>
              <a:t>illustration of  brain freeze</a:t>
            </a:r>
          </a:p>
          <a:p>
            <a:pPr marL="223837" marR="0" lvl="0" indent="-223837" algn="l" rtl="0">
              <a:spcBef>
                <a:spcPts val="1360"/>
              </a:spcBef>
              <a:spcAft>
                <a:spcPts val="0"/>
              </a:spcAft>
              <a:buClr>
                <a:srgbClr val="7F7F7F"/>
              </a:buClr>
              <a:buSzPct val="100000"/>
              <a:buFont typeface="Noto Sans Symbols"/>
              <a:buNone/>
            </a:pPr>
            <a:endParaRPr sz="1800" b="0" i="1" u="none" strike="noStrike" cap="none" dirty="0">
              <a:solidFill>
                <a:srgbClr val="7F7F7F"/>
              </a:solidFill>
              <a:latin typeface="Arial"/>
              <a:ea typeface="Arial"/>
              <a:cs typeface="Arial"/>
              <a:sym typeface="Arial"/>
            </a:endParaRPr>
          </a:p>
          <a:p>
            <a:pPr marL="0" marR="0" lvl="0" indent="0" algn="l" rtl="0">
              <a:spcBef>
                <a:spcPts val="1360"/>
              </a:spcBef>
              <a:spcAft>
                <a:spcPts val="0"/>
              </a:spcAft>
              <a:buClr>
                <a:srgbClr val="7F7F7F"/>
              </a:buClr>
              <a:buSzPct val="25000"/>
              <a:buFont typeface="Arial"/>
              <a:buNone/>
            </a:pPr>
            <a:endParaRPr sz="18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Ice Cream </a:t>
            </a:r>
            <a:r>
              <a:rPr lang="en-US" sz="4000" b="1" i="0" u="none" strike="noStrike" cap="none" dirty="0" smtClean="0">
                <a:solidFill>
                  <a:srgbClr val="E31B23"/>
                </a:solidFill>
                <a:latin typeface="Amatic SC" charset="-79"/>
                <a:cs typeface="Amatic SC" charset="-79"/>
                <a:sym typeface="Arial"/>
              </a:rPr>
              <a:t>Fun Facts</a:t>
            </a:r>
            <a:endParaRPr lang="en-US" sz="4000" b="1" i="0" u="none" strike="noStrike" cap="none" dirty="0">
              <a:solidFill>
                <a:srgbClr val="E31B23"/>
              </a:solidFill>
              <a:latin typeface="Amatic SC" charset="-79"/>
              <a:cs typeface="Amatic SC" charset="-79"/>
              <a:sym typeface="Arial"/>
            </a:endParaRPr>
          </a:p>
        </p:txBody>
      </p:sp>
      <p:sp>
        <p:nvSpPr>
          <p:cNvPr id="135" name="Shape 135"/>
          <p:cNvSpPr txBox="1">
            <a:spLocks noGrp="1"/>
          </p:cNvSpPr>
          <p:nvPr>
            <p:ph type="body" idx="2"/>
          </p:nvPr>
        </p:nvSpPr>
        <p:spPr>
          <a:xfrm>
            <a:off x="1691680" y="2204864"/>
            <a:ext cx="6912768" cy="33843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000" b="0" i="1" u="none" strike="noStrike" cap="none" dirty="0">
                <a:solidFill>
                  <a:srgbClr val="7F7F7F"/>
                </a:solidFill>
                <a:latin typeface="Arial"/>
                <a:ea typeface="Arial"/>
                <a:cs typeface="Arial"/>
                <a:sym typeface="Arial"/>
              </a:rPr>
              <a:t>And one fun fact for the kids in us all……..</a:t>
            </a:r>
          </a:p>
          <a:p>
            <a:pPr marL="0" marR="0" lvl="0" indent="0" algn="l" rtl="0">
              <a:spcBef>
                <a:spcPts val="1560"/>
              </a:spcBef>
              <a:spcAft>
                <a:spcPts val="0"/>
              </a:spcAft>
              <a:buClr>
                <a:srgbClr val="7F7F7F"/>
              </a:buClr>
              <a:buSzPct val="25000"/>
              <a:buFont typeface="Arial"/>
              <a:buNone/>
            </a:pPr>
            <a:r>
              <a:rPr lang="en-US" sz="2800" b="0" i="1" u="none" strike="noStrike" cap="none" dirty="0" smtClean="0">
                <a:solidFill>
                  <a:srgbClr val="7F7F7F"/>
                </a:solidFill>
                <a:latin typeface="Arial"/>
                <a:ea typeface="Arial"/>
                <a:cs typeface="Arial"/>
                <a:sym typeface="Arial"/>
              </a:rPr>
              <a:t>Ice </a:t>
            </a:r>
            <a:r>
              <a:rPr lang="en-US" sz="2800" b="0" i="1" u="none" strike="noStrike" cap="none" dirty="0">
                <a:solidFill>
                  <a:srgbClr val="7F7F7F"/>
                </a:solidFill>
                <a:latin typeface="Arial"/>
                <a:ea typeface="Arial"/>
                <a:cs typeface="Arial"/>
                <a:sym typeface="Arial"/>
              </a:rPr>
              <a:t>Cream is the breakfast food of champions!</a:t>
            </a:r>
          </a:p>
          <a:p>
            <a:pPr marL="265113" marR="0" lvl="0" indent="-265113" algn="l" rtl="0">
              <a:spcBef>
                <a:spcPts val="1360"/>
              </a:spcBef>
              <a:spcAft>
                <a:spcPts val="0"/>
              </a:spcAft>
              <a:buClr>
                <a:srgbClr val="7F7F7F"/>
              </a:buClr>
              <a:buSzPct val="25000"/>
              <a:buFont typeface="Arial"/>
              <a:buNone/>
            </a:pPr>
            <a:r>
              <a:rPr lang="en-US" sz="1800" b="0" i="1" u="none" strike="noStrike" cap="none" dirty="0">
                <a:solidFill>
                  <a:srgbClr val="7F7F7F"/>
                </a:solidFill>
                <a:latin typeface="Arial"/>
                <a:ea typeface="Arial"/>
                <a:cs typeface="Arial"/>
                <a:sym typeface="Arial"/>
              </a:rPr>
              <a:t>	</a:t>
            </a:r>
            <a:r>
              <a:rPr lang="en-US" sz="2000" b="0" i="1" u="none" strike="noStrike" cap="none" dirty="0" smtClean="0">
                <a:solidFill>
                  <a:srgbClr val="7F7F7F"/>
                </a:solidFill>
                <a:latin typeface="Arial"/>
                <a:ea typeface="Arial"/>
                <a:cs typeface="Arial"/>
                <a:sym typeface="Arial"/>
              </a:rPr>
              <a:t>It’s </a:t>
            </a:r>
            <a:r>
              <a:rPr lang="en-US" sz="2000" b="0" i="1" u="none" strike="noStrike" cap="none" dirty="0">
                <a:solidFill>
                  <a:srgbClr val="7F7F7F"/>
                </a:solidFill>
                <a:latin typeface="Arial"/>
                <a:ea typeface="Arial"/>
                <a:cs typeface="Arial"/>
                <a:sym typeface="Arial"/>
              </a:rPr>
              <a:t>a source of protein and has less fat and sugar than some popular breakfast cereals!!!</a:t>
            </a:r>
          </a:p>
          <a:p>
            <a:pPr marL="265113" marR="0" lvl="0" indent="-265113" algn="l" rtl="0">
              <a:spcBef>
                <a:spcPts val="1400"/>
              </a:spcBef>
              <a:spcAft>
                <a:spcPts val="0"/>
              </a:spcAft>
              <a:buClr>
                <a:srgbClr val="7F7F7F"/>
              </a:buClr>
              <a:buSzPct val="25000"/>
              <a:buFont typeface="Arial"/>
              <a:buNone/>
            </a:pPr>
            <a:r>
              <a:rPr lang="en-US" sz="2000" b="0" i="1" u="none" strike="noStrike" cap="none" dirty="0">
                <a:solidFill>
                  <a:srgbClr val="7F7F7F"/>
                </a:solidFill>
                <a:latin typeface="Arial"/>
                <a:ea typeface="Arial"/>
                <a:cs typeface="Arial"/>
                <a:sym typeface="Arial"/>
              </a:rPr>
              <a:t>							……… sorry Mum and Dad!	</a:t>
            </a:r>
          </a:p>
        </p:txBody>
      </p:sp>
      <p:sp>
        <p:nvSpPr>
          <p:cNvPr id="5" name="TextBox 4"/>
          <p:cNvSpPr txBox="1"/>
          <p:nvPr/>
        </p:nvSpPr>
        <p:spPr>
          <a:xfrm>
            <a:off x="1547664" y="1124744"/>
            <a:ext cx="5688632" cy="646331"/>
          </a:xfrm>
          <a:prstGeom prst="rect">
            <a:avLst/>
          </a:prstGeom>
          <a:noFill/>
        </p:spPr>
        <p:txBody>
          <a:bodyPr wrap="square" rtlCol="0">
            <a:spAutoFit/>
          </a:bodyPr>
          <a:lstStyle/>
          <a:p>
            <a:r>
              <a:rPr lang="en-AU" sz="1800" dirty="0" smtClean="0">
                <a:solidFill>
                  <a:srgbClr val="FF0000"/>
                </a:solidFill>
              </a:rPr>
              <a:t>Insert illustration – someone eating ice cream in pyjamas??</a:t>
            </a:r>
            <a:endParaRPr lang="en-AU" sz="1800"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4000" b="1" i="0" u="none" strike="noStrike" cap="none" dirty="0">
                <a:solidFill>
                  <a:srgbClr val="E31B23"/>
                </a:solidFill>
                <a:latin typeface="Amatic SC" charset="-79"/>
                <a:cs typeface="Amatic SC" charset="-79"/>
                <a:sym typeface="Arial"/>
              </a:rPr>
              <a:t>Our History</a:t>
            </a:r>
          </a:p>
        </p:txBody>
      </p:sp>
      <p:sp>
        <p:nvSpPr>
          <p:cNvPr id="87" name="Shape 87"/>
          <p:cNvSpPr txBox="1">
            <a:spLocks noGrp="1"/>
          </p:cNvSpPr>
          <p:nvPr>
            <p:ph type="body" idx="2"/>
          </p:nvPr>
        </p:nvSpPr>
        <p:spPr>
          <a:xfrm>
            <a:off x="1691680" y="1268760"/>
            <a:ext cx="6754920" cy="4608512"/>
          </a:xfrm>
          <a:prstGeom prst="rect">
            <a:avLst/>
          </a:prstGeom>
          <a:noFill/>
          <a:ln>
            <a:noFill/>
          </a:ln>
        </p:spPr>
        <p:txBody>
          <a:bodyPr lIns="91425" tIns="45700" rIns="91425" bIns="45700" anchor="t" anchorCtr="0">
            <a:noAutofit/>
          </a:bodyPr>
          <a:lstStyle/>
          <a:p>
            <a:pPr marL="223838" marR="0" lvl="0" indent="-223838" algn="l" rtl="0">
              <a:spcBef>
                <a:spcPts val="0"/>
              </a:spcBef>
              <a:spcAft>
                <a:spcPts val="0"/>
              </a:spcAft>
              <a:buClr>
                <a:srgbClr val="7F7F7F"/>
              </a:buClr>
              <a:buSzPct val="100000"/>
              <a:buFont typeface="Noto Sans Symbols"/>
              <a:buChar char="❑"/>
            </a:pPr>
            <a:r>
              <a:rPr lang="en-US" sz="2400" b="0" i="1" u="none" strike="noStrike" cap="none" dirty="0">
                <a:solidFill>
                  <a:srgbClr val="7F7F7F"/>
                </a:solidFill>
                <a:latin typeface="Arial"/>
                <a:ea typeface="Arial"/>
                <a:cs typeface="Arial"/>
                <a:sym typeface="Arial"/>
              </a:rPr>
              <a:t> </a:t>
            </a:r>
            <a:r>
              <a:rPr lang="en-US" sz="2000" b="0" i="1" u="none" strike="noStrike" cap="none" dirty="0" err="1">
                <a:solidFill>
                  <a:srgbClr val="7F7F7F"/>
                </a:solidFill>
                <a:latin typeface="Arial"/>
                <a:ea typeface="Arial"/>
                <a:cs typeface="Arial"/>
                <a:sym typeface="Arial"/>
              </a:rPr>
              <a:t>Marwood</a:t>
            </a:r>
            <a:r>
              <a:rPr lang="en-US" sz="2000" b="0" i="1" u="none" strike="noStrike" cap="none" dirty="0">
                <a:solidFill>
                  <a:srgbClr val="7F7F7F"/>
                </a:solidFill>
                <a:latin typeface="Arial"/>
                <a:ea typeface="Arial"/>
                <a:cs typeface="Arial"/>
                <a:sym typeface="Arial"/>
              </a:rPr>
              <a:t> Dairy History</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TFIC beginnings</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Philosophy</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Provenance</a:t>
            </a:r>
          </a:p>
          <a:p>
            <a:pPr marL="223838" marR="0" lvl="0" indent="-223838" algn="l" rtl="0">
              <a:spcBef>
                <a:spcPts val="1400"/>
              </a:spcBef>
              <a:spcAft>
                <a:spcPts val="0"/>
              </a:spcAft>
              <a:buClr>
                <a:srgbClr val="7F7F7F"/>
              </a:buClr>
              <a:buSzPct val="100000"/>
              <a:buFont typeface="Noto Sans Symbols"/>
              <a:buChar char="❑"/>
            </a:pPr>
            <a:r>
              <a:rPr lang="en-US" sz="2000" b="0" i="1" u="none" strike="noStrike" cap="none" dirty="0">
                <a:solidFill>
                  <a:srgbClr val="7F7F7F"/>
                </a:solidFill>
                <a:latin typeface="Arial"/>
                <a:ea typeface="Arial"/>
                <a:cs typeface="Arial"/>
                <a:sym typeface="Arial"/>
              </a:rPr>
              <a:t> The Business </a:t>
            </a:r>
            <a:r>
              <a:rPr lang="en-US" sz="2000" b="0" i="1" u="none" strike="noStrike" cap="none" dirty="0" smtClean="0">
                <a:solidFill>
                  <a:srgbClr val="7F7F7F"/>
                </a:solidFill>
                <a:latin typeface="Arial"/>
                <a:ea typeface="Arial"/>
                <a:cs typeface="Arial"/>
                <a:sym typeface="Arial"/>
              </a:rPr>
              <a:t>today</a:t>
            </a:r>
          </a:p>
          <a:p>
            <a:pPr marL="223838" marR="0" lvl="0" indent="-223838" algn="l" rtl="0">
              <a:spcBef>
                <a:spcPts val="1400"/>
              </a:spcBef>
              <a:spcAft>
                <a:spcPts val="0"/>
              </a:spcAft>
              <a:buClr>
                <a:srgbClr val="7F7F7F"/>
              </a:buClr>
              <a:buSzPct val="100000"/>
              <a:buNone/>
            </a:pPr>
            <a:r>
              <a:rPr lang="en-US" sz="2000" dirty="0" smtClean="0">
                <a:solidFill>
                  <a:srgbClr val="FF0000"/>
                </a:solidFill>
              </a:rPr>
              <a:t>This slide will have 4 illustrations from the mural as talking points</a:t>
            </a:r>
          </a:p>
          <a:p>
            <a:pPr marL="223838" marR="0" lvl="0" indent="-223838" algn="l" rtl="0">
              <a:spcBef>
                <a:spcPts val="0"/>
              </a:spcBef>
              <a:spcAft>
                <a:spcPts val="0"/>
              </a:spcAft>
              <a:buClr>
                <a:srgbClr val="7F7F7F"/>
              </a:buClr>
              <a:buSzPct val="100000"/>
              <a:buNone/>
            </a:pPr>
            <a:r>
              <a:rPr lang="en-US" sz="2000" b="0" u="none" strike="noStrike" cap="none" dirty="0" smtClean="0">
                <a:solidFill>
                  <a:srgbClr val="FF0000"/>
                </a:solidFill>
                <a:latin typeface="Arial"/>
                <a:ea typeface="Arial"/>
                <a:cs typeface="Arial"/>
                <a:sym typeface="Arial"/>
              </a:rPr>
              <a:t>	</a:t>
            </a:r>
            <a:r>
              <a:rPr lang="en-US" sz="2000" dirty="0" smtClean="0">
                <a:solidFill>
                  <a:srgbClr val="FF0000"/>
                </a:solidFill>
              </a:rPr>
              <a:t>- </a:t>
            </a:r>
            <a:r>
              <a:rPr lang="en-US" sz="2000" b="0" u="none" strike="noStrike" cap="none" dirty="0" err="1" smtClean="0">
                <a:solidFill>
                  <a:srgbClr val="FF0000"/>
                </a:solidFill>
                <a:latin typeface="Arial"/>
                <a:ea typeface="Arial"/>
                <a:cs typeface="Arial"/>
                <a:sym typeface="Arial"/>
              </a:rPr>
              <a:t>Marwood</a:t>
            </a:r>
            <a:r>
              <a:rPr lang="en-US" sz="2000" b="0" u="none" strike="noStrike" cap="none" dirty="0" smtClean="0">
                <a:solidFill>
                  <a:srgbClr val="FF0000"/>
                </a:solidFill>
                <a:latin typeface="Arial"/>
                <a:ea typeface="Arial"/>
                <a:cs typeface="Arial"/>
                <a:sym typeface="Arial"/>
              </a:rPr>
              <a:t> Dairy</a:t>
            </a:r>
          </a:p>
          <a:p>
            <a:pPr marL="223838" marR="0" lvl="0" indent="-223838" algn="l" rtl="0">
              <a:spcBef>
                <a:spcPts val="0"/>
              </a:spcBef>
              <a:spcAft>
                <a:spcPts val="0"/>
              </a:spcAft>
              <a:buClr>
                <a:srgbClr val="7F7F7F"/>
              </a:buClr>
              <a:buSzPct val="100000"/>
              <a:buNone/>
            </a:pPr>
            <a:r>
              <a:rPr lang="en-US" sz="2000" dirty="0" smtClean="0">
                <a:solidFill>
                  <a:srgbClr val="FF0000"/>
                </a:solidFill>
              </a:rPr>
              <a:t>	- The start of the ice cream business</a:t>
            </a:r>
          </a:p>
          <a:p>
            <a:pPr marL="223838" marR="0" lvl="0" indent="-223838" algn="l" rtl="0">
              <a:spcBef>
                <a:spcPts val="0"/>
              </a:spcBef>
              <a:spcAft>
                <a:spcPts val="0"/>
              </a:spcAft>
              <a:buClr>
                <a:srgbClr val="7F7F7F"/>
              </a:buClr>
              <a:buSzPct val="100000"/>
              <a:buNone/>
            </a:pPr>
            <a:r>
              <a:rPr lang="en-US" sz="2000" b="0" u="none" strike="noStrike" cap="none" dirty="0" smtClean="0">
                <a:solidFill>
                  <a:srgbClr val="FF0000"/>
                </a:solidFill>
                <a:latin typeface="Arial"/>
                <a:ea typeface="Arial"/>
                <a:cs typeface="Arial"/>
                <a:sym typeface="Arial"/>
              </a:rPr>
              <a:t>	-  Local ingredients/provenance – cow/strawberries etc</a:t>
            </a:r>
          </a:p>
          <a:p>
            <a:pPr marL="223838" marR="0" lvl="0" indent="-223838" algn="l" rtl="0">
              <a:spcBef>
                <a:spcPts val="0"/>
              </a:spcBef>
              <a:spcAft>
                <a:spcPts val="0"/>
              </a:spcAft>
              <a:buClr>
                <a:srgbClr val="7F7F7F"/>
              </a:buClr>
              <a:buSzPct val="100000"/>
              <a:buNone/>
            </a:pPr>
            <a:r>
              <a:rPr lang="en-US" sz="2000" dirty="0" smtClean="0">
                <a:solidFill>
                  <a:srgbClr val="FF0000"/>
                </a:solidFill>
              </a:rPr>
              <a:t>	- Ice cream van</a:t>
            </a:r>
            <a:endParaRPr lang="en-US" sz="2000" b="0" u="none" strike="noStrike" cap="none" dirty="0" smtClean="0">
              <a:solidFill>
                <a:srgbClr val="FF0000"/>
              </a:solidFill>
              <a:latin typeface="Arial"/>
              <a:ea typeface="Arial"/>
              <a:cs typeface="Arial"/>
              <a:sym typeface="Arial"/>
            </a:endParaRPr>
          </a:p>
          <a:p>
            <a:pPr marL="223838" marR="0" lvl="0" indent="-223838" algn="l" rtl="0">
              <a:spcBef>
                <a:spcPts val="1400"/>
              </a:spcBef>
              <a:spcAft>
                <a:spcPts val="0"/>
              </a:spcAft>
              <a:buClr>
                <a:srgbClr val="7F7F7F"/>
              </a:buClr>
              <a:buSzPct val="100000"/>
              <a:buNone/>
            </a:pPr>
            <a:endParaRPr lang="en-US" sz="2000" b="0" u="none" strike="noStrike" cap="none" dirty="0">
              <a:solidFill>
                <a:srgbClr val="FF0000"/>
              </a:solidFill>
              <a:latin typeface="Arial"/>
              <a:ea typeface="Arial"/>
              <a:cs typeface="Arial"/>
              <a:sym typeface="Arial"/>
            </a:endParaRPr>
          </a:p>
          <a:p>
            <a:pPr marL="0" marR="0" lvl="0" indent="0" algn="l" rtl="0">
              <a:spcBef>
                <a:spcPts val="1480"/>
              </a:spcBef>
              <a:spcAft>
                <a:spcPts val="0"/>
              </a:spcAft>
              <a:buClr>
                <a:srgbClr val="7F7F7F"/>
              </a:buClr>
              <a:buSzPct val="25000"/>
              <a:buFont typeface="Arial"/>
              <a:buNone/>
            </a:pPr>
            <a:endParaRPr sz="2400" b="0" i="1" u="none" strike="noStrike" cap="none" dirty="0">
              <a:solidFill>
                <a:srgbClr val="7F7F7F"/>
              </a:solidFill>
              <a:latin typeface="Arial"/>
              <a:ea typeface="Arial"/>
              <a:cs typeface="Arial"/>
              <a:sym typeface="Arial"/>
            </a:endParaRPr>
          </a:p>
          <a:p>
            <a:pPr marL="223838" marR="0" lvl="0" indent="-223838" algn="l" rtl="0">
              <a:spcBef>
                <a:spcPts val="1480"/>
              </a:spcBef>
              <a:spcAft>
                <a:spcPts val="0"/>
              </a:spcAft>
              <a:buClr>
                <a:srgbClr val="7F7F7F"/>
              </a:buClr>
              <a:buSzPct val="100000"/>
              <a:buFont typeface="Noto Sans Symbols"/>
              <a:buNone/>
            </a:pPr>
            <a:endParaRPr sz="2400" b="0" i="1" u="none" strike="noStrike" cap="none" dirty="0">
              <a:solidFill>
                <a:srgbClr val="7F7F7F"/>
              </a:solidFill>
              <a:latin typeface="Arial"/>
              <a:ea typeface="Arial"/>
              <a:cs typeface="Arial"/>
              <a:sym typeface="Arial"/>
            </a:endParaRPr>
          </a:p>
          <a:p>
            <a:pPr marL="223838" marR="0" lvl="0" indent="-223838" algn="l" rtl="0">
              <a:spcBef>
                <a:spcPts val="1360"/>
              </a:spcBef>
              <a:spcAft>
                <a:spcPts val="0"/>
              </a:spcAft>
              <a:buClr>
                <a:srgbClr val="7F7F7F"/>
              </a:buClr>
              <a:buSzPct val="100000"/>
              <a:buFont typeface="Noto Sans Symbols"/>
              <a:buNone/>
            </a:pPr>
            <a:endParaRPr sz="1800" b="0" i="1" u="none" strike="noStrike" cap="none" dirty="0">
              <a:solidFill>
                <a:srgbClr val="7F7F7F"/>
              </a:solidFill>
              <a:latin typeface="Arial"/>
              <a:ea typeface="Arial"/>
              <a:cs typeface="Arial"/>
              <a:sym typeface="Arial"/>
            </a:endParaRPr>
          </a:p>
          <a:p>
            <a:pPr marL="0" marR="0" lvl="0" indent="0" algn="l" rtl="0">
              <a:spcBef>
                <a:spcPts val="1360"/>
              </a:spcBef>
              <a:spcAft>
                <a:spcPts val="0"/>
              </a:spcAft>
              <a:buClr>
                <a:srgbClr val="7F7F7F"/>
              </a:buClr>
              <a:buSzPct val="25000"/>
              <a:buFont typeface="Arial"/>
              <a:buNone/>
            </a:pPr>
            <a:endParaRPr sz="1800" b="0" i="1" u="none" strike="noStrike" cap="none" dirty="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0" y="0"/>
            <a:ext cx="6012160" cy="764704"/>
          </a:xfrm>
          <a:prstGeom prst="rect">
            <a:avLst/>
          </a:prstGeom>
          <a:noFill/>
          <a:ln>
            <a:noFill/>
          </a:ln>
        </p:spPr>
        <p:txBody>
          <a:bodyPr lIns="91425" tIns="45700" rIns="91425" bIns="45700" anchor="ctr" anchorCtr="0">
            <a:noAutofit/>
          </a:bodyPr>
          <a:lstStyle/>
          <a:p>
            <a:pPr marL="0" marR="0" lvl="0" indent="0" algn="l" rtl="0">
              <a:spcBef>
                <a:spcPts val="0"/>
              </a:spcBef>
              <a:buClr>
                <a:srgbClr val="E31B23"/>
              </a:buClr>
              <a:buSzPct val="25000"/>
              <a:buFont typeface="Arial"/>
              <a:buNone/>
            </a:pPr>
            <a:r>
              <a:rPr lang="en-US" sz="3940" b="1" dirty="0">
                <a:latin typeface="Amatic SC" charset="-79"/>
                <a:cs typeface="Amatic SC" charset="-79"/>
              </a:rPr>
              <a:t>Happy cows make  high quality fresh milk</a:t>
            </a:r>
          </a:p>
        </p:txBody>
      </p:sp>
      <p:sp>
        <p:nvSpPr>
          <p:cNvPr id="94" name="Shape 94"/>
          <p:cNvSpPr txBox="1">
            <a:spLocks noGrp="1"/>
          </p:cNvSpPr>
          <p:nvPr>
            <p:ph type="body" idx="2"/>
          </p:nvPr>
        </p:nvSpPr>
        <p:spPr>
          <a:xfrm>
            <a:off x="1547664" y="1124744"/>
            <a:ext cx="4392488" cy="1512168"/>
          </a:xfrm>
          <a:prstGeom prst="rect">
            <a:avLst/>
          </a:prstGeom>
          <a:noFill/>
          <a:ln>
            <a:noFill/>
          </a:ln>
        </p:spPr>
        <p:txBody>
          <a:bodyPr lIns="91425" tIns="45700" rIns="91425" bIns="45700" anchor="t" anchorCtr="0">
            <a:noAutofit/>
          </a:bodyPr>
          <a:lstStyle/>
          <a:p>
            <a:pPr marL="0" lvl="0" indent="0" rtl="0">
              <a:spcBef>
                <a:spcPts val="1400"/>
              </a:spcBef>
              <a:spcAft>
                <a:spcPts val="0"/>
              </a:spcAft>
              <a:buClr>
                <a:srgbClr val="7F7F7F"/>
              </a:buClr>
              <a:buSzPct val="25000"/>
              <a:buFont typeface="Arial"/>
              <a:buNone/>
            </a:pPr>
            <a:r>
              <a:rPr lang="en-US" sz="2000" i="1" dirty="0"/>
              <a:t>We get our milk from our </a:t>
            </a:r>
            <a:r>
              <a:rPr lang="en-US" sz="2000" i="1" dirty="0" err="1"/>
              <a:t>neighbours</a:t>
            </a:r>
            <a:r>
              <a:rPr lang="en-US" sz="2000" i="1" dirty="0"/>
              <a:t>, The </a:t>
            </a:r>
            <a:r>
              <a:rPr lang="en-US" sz="2000" i="1" dirty="0" err="1"/>
              <a:t>Doolans</a:t>
            </a:r>
            <a:r>
              <a:rPr lang="en-US" sz="2000" i="1" dirty="0" smtClean="0"/>
              <a:t>.</a:t>
            </a:r>
          </a:p>
          <a:p>
            <a:pPr marL="0" lvl="0" indent="0" rtl="0">
              <a:spcBef>
                <a:spcPts val="1400"/>
              </a:spcBef>
              <a:spcAft>
                <a:spcPts val="0"/>
              </a:spcAft>
              <a:buClr>
                <a:srgbClr val="7F7F7F"/>
              </a:buClr>
              <a:buSzPct val="25000"/>
              <a:buFont typeface="Arial"/>
              <a:buNone/>
            </a:pPr>
            <a:r>
              <a:rPr lang="en-US" sz="2000" i="1" dirty="0" smtClean="0"/>
              <a:t>They have 500 free range cows that feed on grass, hay &amp; silage</a:t>
            </a:r>
          </a:p>
        </p:txBody>
      </p:sp>
      <p:pic>
        <p:nvPicPr>
          <p:cNvPr id="96" name="Shape 96"/>
          <p:cNvPicPr preferRelativeResize="0"/>
          <p:nvPr/>
        </p:nvPicPr>
        <p:blipFill rotWithShape="1">
          <a:blip r:embed="rId3">
            <a:alphaModFix/>
          </a:blip>
          <a:srcRect/>
          <a:stretch/>
        </p:blipFill>
        <p:spPr>
          <a:xfrm>
            <a:off x="3923928" y="2636912"/>
            <a:ext cx="2304256" cy="1976708"/>
          </a:xfrm>
          <a:prstGeom prst="rect">
            <a:avLst/>
          </a:prstGeom>
          <a:noFill/>
          <a:ln>
            <a:noFill/>
          </a:ln>
        </p:spPr>
      </p:pic>
      <p:pic>
        <p:nvPicPr>
          <p:cNvPr id="97" name="Shape 97"/>
          <p:cNvPicPr preferRelativeResize="0"/>
          <p:nvPr/>
        </p:nvPicPr>
        <p:blipFill rotWithShape="1">
          <a:blip r:embed="rId4">
            <a:alphaModFix/>
          </a:blip>
          <a:srcRect/>
          <a:stretch/>
        </p:blipFill>
        <p:spPr>
          <a:xfrm>
            <a:off x="6228184" y="1196752"/>
            <a:ext cx="2808312" cy="2304256"/>
          </a:xfrm>
          <a:prstGeom prst="rect">
            <a:avLst/>
          </a:prstGeom>
          <a:noFill/>
          <a:ln>
            <a:noFill/>
          </a:ln>
        </p:spPr>
      </p:pic>
      <p:pic>
        <p:nvPicPr>
          <p:cNvPr id="98" name="Shape 98"/>
          <p:cNvPicPr preferRelativeResize="0"/>
          <p:nvPr/>
        </p:nvPicPr>
        <p:blipFill rotWithShape="1">
          <a:blip r:embed="rId5">
            <a:alphaModFix/>
          </a:blip>
          <a:srcRect/>
          <a:stretch/>
        </p:blipFill>
        <p:spPr>
          <a:xfrm>
            <a:off x="4932040" y="4437112"/>
            <a:ext cx="3983952" cy="151216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pu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2908</Words>
  <Application>Microsoft Office PowerPoint</Application>
  <PresentationFormat>On-screen Show (4:3)</PresentationFormat>
  <Paragraphs>343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Amatic SC</vt:lpstr>
      <vt:lpstr>Noto Sans Symbols</vt:lpstr>
      <vt:lpstr>Calibri</vt:lpstr>
      <vt:lpstr>Saputo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52</cp:revision>
  <dcterms:modified xsi:type="dcterms:W3CDTF">2017-04-25T12:06:43Z</dcterms:modified>
</cp:coreProperties>
</file>