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278" r:id="rId3"/>
    <p:sldId id="277" r:id="rId4"/>
    <p:sldId id="272" r:id="rId5"/>
    <p:sldId id="274" r:id="rId6"/>
    <p:sldId id="260" r:id="rId7"/>
    <p:sldId id="275" r:id="rId8"/>
    <p:sldId id="276"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3A63"/>
    <a:srgbClr val="D61F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57"/>
    <p:restoredTop sz="91211"/>
  </p:normalViewPr>
  <p:slideViewPr>
    <p:cSldViewPr snapToGrid="0" snapToObjects="1">
      <p:cViewPr varScale="1">
        <p:scale>
          <a:sx n="179" d="100"/>
          <a:sy n="179" d="100"/>
        </p:scale>
        <p:origin x="9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68384544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5796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VIKINGR was founded by SOF vets</a:t>
            </a:r>
            <a:r>
              <a:rPr lang="en-US" baseline="0" dirty="0" smtClean="0"/>
              <a:t>. Our business, </a:t>
            </a:r>
            <a:r>
              <a:rPr lang="en-US" baseline="0" dirty="0" err="1" smtClean="0"/>
              <a:t>desing</a:t>
            </a:r>
            <a:r>
              <a:rPr lang="en-US" baseline="0" dirty="0" smtClean="0"/>
              <a:t>, and testing principles were forged in the fire of combat. We are a brotherhood that welcomes all that will stand with us.</a:t>
            </a:r>
            <a:endParaRPr dirty="0"/>
          </a:p>
        </p:txBody>
      </p:sp>
    </p:spTree>
    <p:extLst>
      <p:ext uri="{BB962C8B-B14F-4D97-AF65-F5344CB8AC3E}">
        <p14:creationId xmlns:p14="http://schemas.microsoft.com/office/powerpoint/2010/main" val="99047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Direct</a:t>
            </a:r>
            <a:r>
              <a:rPr lang="en-US" baseline="0" dirty="0" smtClean="0"/>
              <a:t> to consumer for profit business that is committed to giving back to causes near to this country’s heart. Veteran, public land use, </a:t>
            </a:r>
            <a:endParaRPr dirty="0"/>
          </a:p>
        </p:txBody>
      </p:sp>
    </p:spTree>
    <p:extLst>
      <p:ext uri="{BB962C8B-B14F-4D97-AF65-F5344CB8AC3E}">
        <p14:creationId xmlns:p14="http://schemas.microsoft.com/office/powerpoint/2010/main" val="170830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Because we sell</a:t>
            </a:r>
            <a:r>
              <a:rPr lang="en-US" baseline="0" dirty="0" smtClean="0"/>
              <a:t> directly to consumers that is who we design our gear for. We aren’t beholden to big box retailers price points and timelines. We can rapidly prototype a new idea or make design changes mid production stream. In the end we give customers to product they deserve and want.</a:t>
            </a:r>
            <a:endParaRPr dirty="0"/>
          </a:p>
        </p:txBody>
      </p:sp>
    </p:spTree>
    <p:extLst>
      <p:ext uri="{BB962C8B-B14F-4D97-AF65-F5344CB8AC3E}">
        <p14:creationId xmlns:p14="http://schemas.microsoft.com/office/powerpoint/2010/main" val="187198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At VIKINGR we have</a:t>
            </a:r>
            <a:r>
              <a:rPr lang="en-US" baseline="0" dirty="0" smtClean="0"/>
              <a:t> lived a life of purpose and vow to bring purpose to everything we do in life and in business. Some customers treat their customers as commodities at VIKINGR our customers are our brothers and sisters bonded by a common belief in hunting and fishing.</a:t>
            </a:r>
            <a:endParaRPr dirty="0"/>
          </a:p>
        </p:txBody>
      </p:sp>
    </p:spTree>
    <p:extLst>
      <p:ext uri="{BB962C8B-B14F-4D97-AF65-F5344CB8AC3E}">
        <p14:creationId xmlns:p14="http://schemas.microsoft.com/office/powerpoint/2010/main" val="135678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baseline="0" dirty="0" smtClean="0"/>
              <a:t>At VIKINGR we honor the deed itself not just the result and our gear is designed with this in mind. The end use starts at the trail head and extends back to it at the journeys end. The Deed is not when the arrow is loosed and the glory is not when you stand over your kill.</a:t>
            </a:r>
            <a:endParaRPr dirty="0"/>
          </a:p>
        </p:txBody>
      </p:sp>
    </p:spTree>
    <p:extLst>
      <p:ext uri="{BB962C8B-B14F-4D97-AF65-F5344CB8AC3E}">
        <p14:creationId xmlns:p14="http://schemas.microsoft.com/office/powerpoint/2010/main" val="13622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descr="6.jpeg"/>
          <p:cNvPicPr preferRelativeResize="0"/>
          <p:nvPr/>
        </p:nvPicPr>
        <p:blipFill>
          <a:blip r:embed="rId3">
            <a:alphaModFix/>
          </a:blip>
          <a:stretch>
            <a:fillRect/>
          </a:stretch>
        </p:blipFill>
        <p:spPr>
          <a:xfrm>
            <a:off x="-5" y="-120972"/>
            <a:ext cx="9144005" cy="5264472"/>
          </a:xfrm>
          <a:prstGeom prst="rect">
            <a:avLst/>
          </a:prstGeom>
          <a:ln/>
        </p:spPr>
        <p:style>
          <a:lnRef idx="1">
            <a:schemeClr val="accent2"/>
          </a:lnRef>
          <a:fillRef idx="3">
            <a:schemeClr val="accent2"/>
          </a:fillRef>
          <a:effectRef idx="2">
            <a:schemeClr val="accent2"/>
          </a:effectRef>
          <a:fontRef idx="minor">
            <a:schemeClr val="lt1"/>
          </a:fontRef>
        </p:style>
      </p:pic>
      <p:sp>
        <p:nvSpPr>
          <p:cNvPr id="55" name="Shape 55"/>
          <p:cNvSpPr txBox="1">
            <a:spLocks noGrp="1"/>
          </p:cNvSpPr>
          <p:nvPr>
            <p:ph type="ctrTitle"/>
          </p:nvPr>
        </p:nvSpPr>
        <p:spPr>
          <a:xfrm>
            <a:off x="3814556" y="1068356"/>
            <a:ext cx="5344500" cy="1563880"/>
          </a:xfrm>
          <a:prstGeom prst="rect">
            <a:avLst/>
          </a:prstGeom>
        </p:spPr>
        <p:txBody>
          <a:bodyPr lIns="91425" tIns="91425" rIns="91425" bIns="91425" anchor="b" anchorCtr="0">
            <a:noAutofit/>
          </a:bodyPr>
          <a:lstStyle/>
          <a:p>
            <a:pPr>
              <a:buClr>
                <a:schemeClr val="dk2"/>
              </a:buClr>
            </a:pPr>
            <a:r>
              <a:rPr lang="en" sz="7200" spc="400" dirty="0">
                <a:solidFill>
                  <a:schemeClr val="bg1"/>
                </a:solidFill>
                <a:latin typeface="Oriya MN" charset="0"/>
                <a:ea typeface="Oriya MN" charset="0"/>
                <a:cs typeface="Oriya MN" charset="0"/>
                <a:sym typeface="Raleway"/>
              </a:rPr>
              <a:t>VÍKINGR</a:t>
            </a:r>
          </a:p>
          <a:p>
            <a:pPr lvl="0" rtl="0">
              <a:spcBef>
                <a:spcPts val="0"/>
              </a:spcBef>
              <a:buNone/>
            </a:pPr>
            <a:endParaRPr sz="2400" u="sng" dirty="0">
              <a:latin typeface="Neucha"/>
              <a:ea typeface="Neucha"/>
              <a:cs typeface="Neucha"/>
              <a:sym typeface="Neucha"/>
            </a:endParaRPr>
          </a:p>
        </p:txBody>
      </p:sp>
      <p:sp>
        <p:nvSpPr>
          <p:cNvPr id="2" name="TextBox 1"/>
          <p:cNvSpPr txBox="1"/>
          <p:nvPr/>
        </p:nvSpPr>
        <p:spPr>
          <a:xfrm>
            <a:off x="4759263" y="2032271"/>
            <a:ext cx="3455085" cy="369332"/>
          </a:xfrm>
          <a:prstGeom prst="rect">
            <a:avLst/>
          </a:prstGeom>
          <a:noFill/>
        </p:spPr>
        <p:txBody>
          <a:bodyPr wrap="square" rtlCol="0">
            <a:spAutoFit/>
          </a:bodyPr>
          <a:lstStyle/>
          <a:p>
            <a:pPr algn="ctr"/>
            <a:r>
              <a:rPr lang="en-US" sz="1800" dirty="0">
                <a:solidFill>
                  <a:schemeClr val="bg1"/>
                </a:solidFill>
                <a:latin typeface="Avenir Next Ultra Light" charset="0"/>
                <a:ea typeface="Avenir Next Ultra Light" charset="0"/>
                <a:cs typeface="Avenir Next Ultra Light" charset="0"/>
                <a:sym typeface="Raleway"/>
              </a:rPr>
              <a:t>m</a:t>
            </a:r>
            <a:r>
              <a:rPr lang="en-US" sz="1800" dirty="0" smtClean="0">
                <a:solidFill>
                  <a:schemeClr val="bg1"/>
                </a:solidFill>
                <a:latin typeface="Avenir Next Ultra Light" charset="0"/>
                <a:ea typeface="Avenir Next Ultra Light" charset="0"/>
                <a:cs typeface="Avenir Next Ultra Light" charset="0"/>
                <a:sym typeface="Raleway"/>
              </a:rPr>
              <a:t>ountain / </a:t>
            </a:r>
            <a:r>
              <a:rPr lang="en" sz="1800" dirty="0" smtClean="0">
                <a:solidFill>
                  <a:schemeClr val="bg1"/>
                </a:solidFill>
                <a:latin typeface="Avenir Next Ultra Light" charset="0"/>
                <a:ea typeface="Avenir Next Ultra Light" charset="0"/>
                <a:cs typeface="Avenir Next Ultra Light" charset="0"/>
                <a:sym typeface="Raleway"/>
              </a:rPr>
              <a:t>hunt</a:t>
            </a:r>
            <a:r>
              <a:rPr lang="en-US" sz="1800" dirty="0" smtClean="0">
                <a:solidFill>
                  <a:schemeClr val="bg1"/>
                </a:solidFill>
                <a:latin typeface="Avenir Next Ultra Light" charset="0"/>
                <a:ea typeface="Avenir Next Ultra Light" charset="0"/>
                <a:cs typeface="Avenir Next Ultra Light" charset="0"/>
                <a:sym typeface="Raleway"/>
              </a:rPr>
              <a:t>ing</a:t>
            </a:r>
            <a:r>
              <a:rPr lang="en" sz="1800" dirty="0" smtClean="0">
                <a:solidFill>
                  <a:schemeClr val="bg1"/>
                </a:solidFill>
                <a:latin typeface="Avenir Next Ultra Light" charset="0"/>
                <a:ea typeface="Avenir Next Ultra Light" charset="0"/>
                <a:cs typeface="Avenir Next Ultra Light" charset="0"/>
                <a:sym typeface="Raleway"/>
              </a:rPr>
              <a:t> </a:t>
            </a:r>
            <a:r>
              <a:rPr lang="en" sz="1800" dirty="0">
                <a:solidFill>
                  <a:schemeClr val="bg1"/>
                </a:solidFill>
                <a:latin typeface="Avenir Next Ultra Light" charset="0"/>
                <a:ea typeface="Avenir Next Ultra Light" charset="0"/>
                <a:cs typeface="Avenir Next Ultra Light" charset="0"/>
                <a:sym typeface="Raleway"/>
              </a:rPr>
              <a:t>/ </a:t>
            </a:r>
            <a:r>
              <a:rPr lang="en-US" sz="1800" dirty="0" smtClean="0">
                <a:solidFill>
                  <a:schemeClr val="bg1"/>
                </a:solidFill>
                <a:latin typeface="Avenir Next Ultra Light" charset="0"/>
                <a:ea typeface="Avenir Next Ultra Light" charset="0"/>
                <a:cs typeface="Avenir Next Ultra Light" charset="0"/>
                <a:sym typeface="Raleway"/>
              </a:rPr>
              <a:t>fishing</a:t>
            </a:r>
            <a:r>
              <a:rPr lang="en" sz="1800" dirty="0" smtClean="0">
                <a:solidFill>
                  <a:schemeClr val="bg1"/>
                </a:solidFill>
                <a:latin typeface="Avenir Next Ultra Light" charset="0"/>
                <a:ea typeface="Avenir Next Ultra Light" charset="0"/>
                <a:cs typeface="Avenir Next Ultra Light" charset="0"/>
                <a:sym typeface="Raleway"/>
              </a:rPr>
              <a:t> </a:t>
            </a:r>
            <a:endParaRPr lang="en-US" sz="1800" dirty="0">
              <a:solidFill>
                <a:schemeClr val="bg1"/>
              </a:solidFill>
              <a:latin typeface="Avenir Next Ultra Light" charset="0"/>
              <a:ea typeface="Avenir Next Ultra Light" charset="0"/>
              <a:cs typeface="Avenir Next Ultra Light" charset="0"/>
            </a:endParaRPr>
          </a:p>
        </p:txBody>
      </p:sp>
      <p:sp>
        <p:nvSpPr>
          <p:cNvPr id="3" name="TextBox 2"/>
          <p:cNvSpPr txBox="1"/>
          <p:nvPr/>
        </p:nvSpPr>
        <p:spPr>
          <a:xfrm>
            <a:off x="5510415" y="4133461"/>
            <a:ext cx="1952779" cy="307777"/>
          </a:xfrm>
          <a:prstGeom prst="rect">
            <a:avLst/>
          </a:prstGeom>
          <a:noFill/>
        </p:spPr>
        <p:txBody>
          <a:bodyPr wrap="none" rtlCol="0">
            <a:spAutoFit/>
          </a:bodyPr>
          <a:lstStyle/>
          <a:p>
            <a:r>
              <a:rPr lang="en-US" dirty="0" smtClean="0">
                <a:solidFill>
                  <a:schemeClr val="bg1"/>
                </a:solidFill>
                <a:latin typeface="Avenir Next Ultra Light" charset="0"/>
                <a:ea typeface="Avenir Next Ultra Light" charset="0"/>
                <a:cs typeface="Avenir Next Ultra Light" charset="0"/>
              </a:rPr>
              <a:t>INTERNAL USE ONLY</a:t>
            </a:r>
            <a:endParaRPr lang="en-US" dirty="0">
              <a:solidFill>
                <a:schemeClr val="bg1"/>
              </a:solidFill>
              <a:latin typeface="Avenir Next Ultra Light" charset="0"/>
              <a:ea typeface="Avenir Next Ultra Light" charset="0"/>
              <a:cs typeface="Avenir Next Ultra Light"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38" y="1119163"/>
            <a:ext cx="8520600" cy="2090787"/>
          </a:xfrm>
        </p:spPr>
        <p:txBody>
          <a:bodyPr/>
          <a:lstStyle/>
          <a:p>
            <a:r>
              <a:rPr lang="en-US" sz="2400">
                <a:solidFill>
                  <a:schemeClr val="bg1">
                    <a:lumMod val="95000"/>
                  </a:schemeClr>
                </a:solidFill>
                <a:latin typeface="Avenir Next Ultra Light" charset="0"/>
                <a:ea typeface="Avenir Next Ultra Light" charset="0"/>
                <a:cs typeface="Avenir Next Ultra Light" charset="0"/>
              </a:rPr>
              <a:t>VÍKINGR is the brand that people measure their lives against.</a:t>
            </a:r>
          </a:p>
          <a:p>
            <a:endParaRPr lang="en-US" sz="2400" smtClean="0">
              <a:solidFill>
                <a:schemeClr val="bg1">
                  <a:lumMod val="95000"/>
                </a:schemeClr>
              </a:solidFill>
              <a:latin typeface="Avenir Next Ultra Light" charset="0"/>
              <a:ea typeface="Avenir Next Ultra Light" charset="0"/>
              <a:cs typeface="Avenir Next Ultra Light" charset="0"/>
            </a:endParaRPr>
          </a:p>
          <a:p>
            <a:r>
              <a:rPr lang="en-US" sz="2400" dirty="0" smtClean="0">
                <a:solidFill>
                  <a:schemeClr val="bg1">
                    <a:lumMod val="95000"/>
                  </a:schemeClr>
                </a:solidFill>
                <a:latin typeface="Avenir Next Ultra Light" charset="0"/>
                <a:ea typeface="Avenir Next Ultra Light" charset="0"/>
                <a:cs typeface="Avenir Next Ultra Light" charset="0"/>
              </a:rPr>
              <a:t>VÍKINGR </a:t>
            </a:r>
            <a:r>
              <a:rPr lang="en-US" sz="2400" dirty="0">
                <a:solidFill>
                  <a:schemeClr val="bg1">
                    <a:lumMod val="95000"/>
                  </a:schemeClr>
                </a:solidFill>
                <a:latin typeface="Avenir Next Ultra Light" charset="0"/>
                <a:ea typeface="Avenir Next Ultra Light" charset="0"/>
                <a:cs typeface="Avenir Next Ultra Light" charset="0"/>
              </a:rPr>
              <a:t>was founded by Special Operations veterans as a brand that delivers an elite lifestyle and experience to its consumers. </a:t>
            </a:r>
          </a:p>
          <a:p>
            <a:endParaRPr lang="en-US" sz="2400" dirty="0">
              <a:solidFill>
                <a:schemeClr val="bg1">
                  <a:lumMod val="95000"/>
                </a:schemeClr>
              </a:solidFill>
              <a:latin typeface="Avenir Next Ultra Light" charset="0"/>
              <a:ea typeface="Avenir Next Ultra Light" charset="0"/>
              <a:cs typeface="Avenir Next Ultra Light" charset="0"/>
            </a:endParaRPr>
          </a:p>
        </p:txBody>
      </p:sp>
    </p:spTree>
    <p:extLst>
      <p:ext uri="{BB962C8B-B14F-4D97-AF65-F5344CB8AC3E}">
        <p14:creationId xmlns:p14="http://schemas.microsoft.com/office/powerpoint/2010/main" val="161173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794"/>
            <a:ext cx="9144000" cy="2347913"/>
          </a:xfrm>
          <a:prstGeom prst="rect">
            <a:avLst/>
          </a:prstGeom>
        </p:spPr>
      </p:pic>
      <p:sp>
        <p:nvSpPr>
          <p:cNvPr id="5" name="Rectangle 4"/>
          <p:cNvSpPr/>
          <p:nvPr/>
        </p:nvSpPr>
        <p:spPr>
          <a:xfrm>
            <a:off x="2065862" y="74355"/>
            <a:ext cx="5012271" cy="1323439"/>
          </a:xfrm>
          <a:prstGeom prst="rect">
            <a:avLst/>
          </a:prstGeom>
        </p:spPr>
        <p:txBody>
          <a:bodyPr wrap="square">
            <a:spAutoFit/>
          </a:bodyPr>
          <a:lstStyle/>
          <a:p>
            <a:pPr algn="ctr"/>
            <a:r>
              <a:rPr lang="en" sz="8000" spc="400" dirty="0">
                <a:solidFill>
                  <a:schemeClr val="bg1"/>
                </a:solidFill>
                <a:latin typeface="Oriya MN" charset="0"/>
                <a:ea typeface="Oriya MN" charset="0"/>
                <a:cs typeface="Oriya MN" charset="0"/>
                <a:sym typeface="Raleway"/>
              </a:rPr>
              <a:t>VÍKINGR</a:t>
            </a:r>
            <a:endParaRPr lang="en-US" sz="8000" dirty="0"/>
          </a:p>
        </p:txBody>
      </p:sp>
      <p:sp>
        <p:nvSpPr>
          <p:cNvPr id="6" name="Rectangle 5"/>
          <p:cNvSpPr/>
          <p:nvPr/>
        </p:nvSpPr>
        <p:spPr>
          <a:xfrm>
            <a:off x="2820978" y="4109560"/>
            <a:ext cx="3502038" cy="400110"/>
          </a:xfrm>
          <a:prstGeom prst="rect">
            <a:avLst/>
          </a:prstGeom>
        </p:spPr>
        <p:txBody>
          <a:bodyPr wrap="square">
            <a:spAutoFit/>
          </a:bodyPr>
          <a:lstStyle/>
          <a:p>
            <a:pPr algn="ctr"/>
            <a:r>
              <a:rPr lang="en-US" sz="2000">
                <a:solidFill>
                  <a:schemeClr val="bg1"/>
                </a:solidFill>
                <a:latin typeface="Avenir Next Ultra Light" charset="0"/>
                <a:ea typeface="Avenir Next Ultra Light" charset="0"/>
                <a:cs typeface="Avenir Next Ultra Light" charset="0"/>
                <a:sym typeface="Raleway"/>
              </a:rPr>
              <a:t>m</a:t>
            </a:r>
            <a:r>
              <a:rPr lang="en-US" sz="2000" smtClean="0">
                <a:solidFill>
                  <a:schemeClr val="bg1"/>
                </a:solidFill>
                <a:latin typeface="Avenir Next Ultra Light" charset="0"/>
                <a:ea typeface="Avenir Next Ultra Light" charset="0"/>
                <a:cs typeface="Avenir Next Ultra Light" charset="0"/>
                <a:sym typeface="Raleway"/>
              </a:rPr>
              <a:t>ountain /</a:t>
            </a:r>
            <a:r>
              <a:rPr lang="en-US" sz="2000" dirty="0" smtClean="0">
                <a:solidFill>
                  <a:schemeClr val="bg1"/>
                </a:solidFill>
                <a:latin typeface="Avenir Next Ultra Light" charset="0"/>
                <a:ea typeface="Avenir Next Ultra Light" charset="0"/>
                <a:cs typeface="Avenir Next Ultra Light" charset="0"/>
              </a:rPr>
              <a:t> </a:t>
            </a:r>
            <a:r>
              <a:rPr lang="en" sz="2000" dirty="0" smtClean="0">
                <a:solidFill>
                  <a:schemeClr val="bg1"/>
                </a:solidFill>
                <a:latin typeface="Avenir Next Ultra Light" charset="0"/>
                <a:ea typeface="Avenir Next Ultra Light" charset="0"/>
                <a:cs typeface="Avenir Next Ultra Light" charset="0"/>
                <a:sym typeface="Raleway"/>
              </a:rPr>
              <a:t>hunt</a:t>
            </a:r>
            <a:r>
              <a:rPr lang="en-US" sz="2000" dirty="0">
                <a:solidFill>
                  <a:schemeClr val="bg1"/>
                </a:solidFill>
                <a:latin typeface="Avenir Next Ultra Light" charset="0"/>
                <a:ea typeface="Avenir Next Ultra Light" charset="0"/>
                <a:cs typeface="Avenir Next Ultra Light" charset="0"/>
                <a:sym typeface="Raleway"/>
              </a:rPr>
              <a:t>ing</a:t>
            </a:r>
            <a:r>
              <a:rPr lang="en" sz="2000" dirty="0">
                <a:solidFill>
                  <a:schemeClr val="bg1"/>
                </a:solidFill>
                <a:latin typeface="Avenir Next Ultra Light" charset="0"/>
                <a:ea typeface="Avenir Next Ultra Light" charset="0"/>
                <a:cs typeface="Avenir Next Ultra Light" charset="0"/>
                <a:sym typeface="Raleway"/>
              </a:rPr>
              <a:t> / </a:t>
            </a:r>
            <a:r>
              <a:rPr lang="en-US" sz="2000" dirty="0" smtClean="0">
                <a:solidFill>
                  <a:schemeClr val="bg1"/>
                </a:solidFill>
                <a:latin typeface="Avenir Next Ultra Light" charset="0"/>
                <a:ea typeface="Avenir Next Ultra Light" charset="0"/>
                <a:cs typeface="Avenir Next Ultra Light" charset="0"/>
                <a:sym typeface="Raleway"/>
              </a:rPr>
              <a:t>fishing</a:t>
            </a:r>
            <a:endParaRPr lang="en-US" sz="2000" dirty="0">
              <a:solidFill>
                <a:schemeClr val="bg1"/>
              </a:solidFill>
              <a:latin typeface="Avenir Next Ultra Light" charset="0"/>
              <a:ea typeface="Avenir Next Ultra Light" charset="0"/>
              <a:cs typeface="Avenir Next Ultra Light" charset="0"/>
            </a:endParaRPr>
          </a:p>
        </p:txBody>
      </p:sp>
    </p:spTree>
    <p:extLst>
      <p:ext uri="{BB962C8B-B14F-4D97-AF65-F5344CB8AC3E}">
        <p14:creationId xmlns:p14="http://schemas.microsoft.com/office/powerpoint/2010/main" val="2139074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368115" y="1497524"/>
            <a:ext cx="3736920" cy="461665"/>
          </a:xfrm>
          <a:prstGeom prst="rect">
            <a:avLst/>
          </a:prstGeom>
        </p:spPr>
        <p:txBody>
          <a:bodyPr wrap="none">
            <a:spAutoFit/>
          </a:bodyPr>
          <a:lstStyle/>
          <a:p>
            <a:pPr algn="ctr"/>
            <a:r>
              <a:rPr lang="en-US" sz="2400" spc="400" dirty="0" smtClean="0">
                <a:solidFill>
                  <a:schemeClr val="bg1"/>
                </a:solidFill>
                <a:latin typeface="Avenir Next Ultra Light" charset="0"/>
                <a:ea typeface="Avenir Next Ultra Light" charset="0"/>
                <a:cs typeface="Avenir Next Ultra Light" charset="0"/>
                <a:sym typeface="Raleway"/>
              </a:rPr>
              <a:t>forged by adversity</a:t>
            </a:r>
            <a:endParaRPr lang="en-US" sz="2400" dirty="0">
              <a:solidFill>
                <a:schemeClr val="bg1"/>
              </a:solidFill>
              <a:latin typeface="Avenir Next Ultra Light" charset="0"/>
              <a:ea typeface="Avenir Next Ultra Light" charset="0"/>
              <a:cs typeface="Avenir Next Ultra Light" charset="0"/>
            </a:endParaRPr>
          </a:p>
        </p:txBody>
      </p:sp>
    </p:spTree>
    <p:extLst>
      <p:ext uri="{BB962C8B-B14F-4D97-AF65-F5344CB8AC3E}">
        <p14:creationId xmlns:p14="http://schemas.microsoft.com/office/powerpoint/2010/main" val="1543942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16"/>
            <a:ext cx="9144000" cy="5380893"/>
          </a:xfrm>
          <a:prstGeom prst="rect">
            <a:avLst/>
          </a:prstGeom>
        </p:spPr>
      </p:pic>
      <p:sp>
        <p:nvSpPr>
          <p:cNvPr id="39" name="Rectangle 38"/>
          <p:cNvSpPr/>
          <p:nvPr/>
        </p:nvSpPr>
        <p:spPr>
          <a:xfrm>
            <a:off x="3138160" y="2943207"/>
            <a:ext cx="5464958" cy="461665"/>
          </a:xfrm>
          <a:prstGeom prst="rect">
            <a:avLst/>
          </a:prstGeom>
        </p:spPr>
        <p:txBody>
          <a:bodyPr wrap="none">
            <a:spAutoFit/>
          </a:bodyPr>
          <a:lstStyle/>
          <a:p>
            <a:pPr algn="ctr"/>
            <a:r>
              <a:rPr lang="en-US" sz="2400" spc="400" dirty="0" smtClean="0">
                <a:solidFill>
                  <a:schemeClr val="bg1"/>
                </a:solidFill>
                <a:latin typeface="Avenir Next Ultra Light" charset="0"/>
                <a:ea typeface="Avenir Next Ultra Light" charset="0"/>
                <a:cs typeface="Avenir Next Ultra Light" charset="0"/>
                <a:sym typeface="Raleway"/>
              </a:rPr>
              <a:t>a different kind of company</a:t>
            </a:r>
            <a:endParaRPr lang="en-US" sz="2400" dirty="0">
              <a:solidFill>
                <a:schemeClr val="bg1"/>
              </a:solidFill>
              <a:latin typeface="Avenir Next Ultra Light" charset="0"/>
              <a:ea typeface="Avenir Next Ultra Light" charset="0"/>
              <a:cs typeface="Avenir Next Ultra Light" charset="0"/>
            </a:endParaRPr>
          </a:p>
        </p:txBody>
      </p:sp>
    </p:spTree>
    <p:extLst>
      <p:ext uri="{BB962C8B-B14F-4D97-AF65-F5344CB8AC3E}">
        <p14:creationId xmlns:p14="http://schemas.microsoft.com/office/powerpoint/2010/main" val="1795314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8" y="-1354206"/>
            <a:ext cx="9144000" cy="6497706"/>
          </a:xfrm>
          <a:prstGeom prst="rect">
            <a:avLst/>
          </a:prstGeom>
          <a:solidFill>
            <a:schemeClr val="bg1">
              <a:lumMod val="95000"/>
            </a:schemeClr>
          </a:solidFill>
        </p:spPr>
      </p:pic>
      <p:sp>
        <p:nvSpPr>
          <p:cNvPr id="8" name="Rectangle 7"/>
          <p:cNvSpPr/>
          <p:nvPr/>
        </p:nvSpPr>
        <p:spPr>
          <a:xfrm>
            <a:off x="5630952" y="1753133"/>
            <a:ext cx="2892056" cy="1569660"/>
          </a:xfrm>
          <a:prstGeom prst="rect">
            <a:avLst/>
          </a:prstGeom>
        </p:spPr>
        <p:txBody>
          <a:bodyPr wrap="square">
            <a:spAutoFit/>
          </a:bodyPr>
          <a:lstStyle/>
          <a:p>
            <a:r>
              <a:rPr lang="en-US" sz="2400" spc="400" dirty="0" smtClean="0">
                <a:solidFill>
                  <a:schemeClr val="bg1"/>
                </a:solidFill>
                <a:latin typeface="Avenir Next Ultra Light" charset="0"/>
                <a:ea typeface="Avenir Next Ultra Light" charset="0"/>
                <a:cs typeface="Avenir Next Ultra Light" charset="0"/>
                <a:sym typeface="Raleway"/>
              </a:rPr>
              <a:t>beholden only to the men &amp; women that use our gear</a:t>
            </a:r>
            <a:endParaRPr lang="en-US" sz="2400" dirty="0">
              <a:solidFill>
                <a:schemeClr val="bg1"/>
              </a:solidFill>
              <a:latin typeface="Avenir Next Ultra Light" charset="0"/>
              <a:ea typeface="Avenir Next Ultra Light" charset="0"/>
              <a:cs typeface="Avenir Next Ultra Light"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954096" y="1455740"/>
            <a:ext cx="3983075" cy="830997"/>
          </a:xfrm>
          <a:prstGeom prst="rect">
            <a:avLst/>
          </a:prstGeom>
        </p:spPr>
        <p:txBody>
          <a:bodyPr wrap="square">
            <a:spAutoFit/>
          </a:bodyPr>
          <a:lstStyle/>
          <a:p>
            <a:pPr algn="ctr"/>
            <a:r>
              <a:rPr lang="en-US" sz="2400" spc="400" dirty="0" smtClean="0">
                <a:solidFill>
                  <a:schemeClr val="bg1"/>
                </a:solidFill>
                <a:latin typeface="Avenir Next Ultra Light" charset="0"/>
                <a:ea typeface="Avenir Next Ultra Light" charset="0"/>
                <a:cs typeface="Avenir Next Ultra Light" charset="0"/>
                <a:sym typeface="Raleway"/>
              </a:rPr>
              <a:t>committed to a life of purpose </a:t>
            </a:r>
            <a:endParaRPr lang="en-US" sz="2400" dirty="0">
              <a:solidFill>
                <a:schemeClr val="bg1"/>
              </a:solidFill>
              <a:latin typeface="Avenir Next Ultra Light" charset="0"/>
              <a:ea typeface="Avenir Next Ultra Light" charset="0"/>
              <a:cs typeface="Avenir Next Ultra Light" charset="0"/>
            </a:endParaRPr>
          </a:p>
        </p:txBody>
      </p:sp>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557706" y="2286737"/>
            <a:ext cx="2775853" cy="1461949"/>
          </a:xfrm>
          <a:prstGeom prst="rect">
            <a:avLst/>
          </a:prstGeom>
        </p:spPr>
      </p:pic>
    </p:spTree>
    <p:extLst>
      <p:ext uri="{BB962C8B-B14F-4D97-AF65-F5344CB8AC3E}">
        <p14:creationId xmlns:p14="http://schemas.microsoft.com/office/powerpoint/2010/main" val="24996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232"/>
            <a:ext cx="9144000" cy="6097904"/>
          </a:xfrm>
          <a:prstGeom prst="rect">
            <a:avLst/>
          </a:prstGeom>
        </p:spPr>
      </p:pic>
      <p:sp>
        <p:nvSpPr>
          <p:cNvPr id="2" name="Rectangle 1"/>
          <p:cNvSpPr/>
          <p:nvPr/>
        </p:nvSpPr>
        <p:spPr>
          <a:xfrm>
            <a:off x="4106942" y="4364594"/>
            <a:ext cx="4831316" cy="461665"/>
          </a:xfrm>
          <a:prstGeom prst="rect">
            <a:avLst/>
          </a:prstGeom>
        </p:spPr>
        <p:txBody>
          <a:bodyPr wrap="square">
            <a:spAutoFit/>
          </a:bodyPr>
          <a:lstStyle/>
          <a:p>
            <a:pPr lvl="0" algn="ctr"/>
            <a:r>
              <a:rPr lang="en-US" sz="2400" dirty="0">
                <a:solidFill>
                  <a:schemeClr val="bg1"/>
                </a:solidFill>
                <a:latin typeface="Avenir Next Ultra Light" charset="0"/>
                <a:ea typeface="Avenir Next Ultra Light" charset="0"/>
                <a:cs typeface="Avenir Next Ultra Light" charset="0"/>
                <a:sym typeface="Raleway"/>
              </a:rPr>
              <a:t>V</a:t>
            </a:r>
            <a:r>
              <a:rPr lang="en-US" sz="2400" dirty="0" smtClean="0">
                <a:solidFill>
                  <a:schemeClr val="bg1"/>
                </a:solidFill>
                <a:latin typeface="Avenir Next Ultra Light" charset="0"/>
                <a:ea typeface="Avenir Next Ultra Light" charset="0"/>
                <a:cs typeface="Avenir Next Ultra Light" charset="0"/>
                <a:sym typeface="Raleway"/>
              </a:rPr>
              <a:t>eteran </a:t>
            </a:r>
            <a:r>
              <a:rPr lang="en-US" sz="2400" dirty="0">
                <a:solidFill>
                  <a:schemeClr val="bg1"/>
                </a:solidFill>
                <a:latin typeface="Avenir Next Ultra Light" charset="0"/>
                <a:ea typeface="Avenir Next Ultra Light" charset="0"/>
                <a:cs typeface="Avenir Next Ultra Light" charset="0"/>
                <a:sym typeface="Raleway"/>
              </a:rPr>
              <a:t>o</a:t>
            </a:r>
            <a:r>
              <a:rPr lang="en-US" sz="2400" dirty="0" smtClean="0">
                <a:solidFill>
                  <a:schemeClr val="bg1"/>
                </a:solidFill>
                <a:latin typeface="Avenir Next Ultra Light" charset="0"/>
                <a:ea typeface="Avenir Next Ultra Light" charset="0"/>
                <a:cs typeface="Avenir Next Ultra Light" charset="0"/>
                <a:sym typeface="Raleway"/>
              </a:rPr>
              <a:t>wned</a:t>
            </a:r>
            <a:endParaRPr lang="en" sz="2400" dirty="0">
              <a:solidFill>
                <a:schemeClr val="bg1"/>
              </a:solidFill>
              <a:latin typeface="Avenir Next Ultra Light" charset="0"/>
              <a:ea typeface="Avenir Next Ultra Light" charset="0"/>
              <a:cs typeface="Avenir Next Ultra Light" charset="0"/>
              <a:sym typeface="Raleway"/>
            </a:endParaRPr>
          </a:p>
        </p:txBody>
      </p:sp>
      <p:sp>
        <p:nvSpPr>
          <p:cNvPr id="3" name="Rectangle 2"/>
          <p:cNvSpPr/>
          <p:nvPr/>
        </p:nvSpPr>
        <p:spPr>
          <a:xfrm>
            <a:off x="694920" y="320981"/>
            <a:ext cx="4365298" cy="1200329"/>
          </a:xfrm>
          <a:prstGeom prst="rect">
            <a:avLst/>
          </a:prstGeom>
        </p:spPr>
        <p:txBody>
          <a:bodyPr wrap="none">
            <a:spAutoFit/>
          </a:bodyPr>
          <a:lstStyle/>
          <a:p>
            <a:r>
              <a:rPr lang="en" sz="7200" spc="400" dirty="0">
                <a:solidFill>
                  <a:schemeClr val="bg1"/>
                </a:solidFill>
                <a:latin typeface="Oriya MN" charset="0"/>
                <a:ea typeface="Oriya MN" charset="0"/>
                <a:cs typeface="Oriya MN" charset="0"/>
                <a:sym typeface="Raleway"/>
              </a:rPr>
              <a:t>VÍKINGR</a:t>
            </a:r>
            <a:endParaRPr lang="en-US" sz="7200" dirty="0"/>
          </a:p>
        </p:txBody>
      </p:sp>
      <p:sp>
        <p:nvSpPr>
          <p:cNvPr id="4" name="TextBox 3"/>
          <p:cNvSpPr txBox="1"/>
          <p:nvPr/>
        </p:nvSpPr>
        <p:spPr>
          <a:xfrm>
            <a:off x="1227362" y="1521310"/>
            <a:ext cx="3300413" cy="338554"/>
          </a:xfrm>
          <a:prstGeom prst="rect">
            <a:avLst/>
          </a:prstGeom>
          <a:noFill/>
        </p:spPr>
        <p:txBody>
          <a:bodyPr wrap="square" rtlCol="0">
            <a:spAutoFit/>
          </a:bodyPr>
          <a:lstStyle/>
          <a:p>
            <a:pPr algn="ctr"/>
            <a:r>
              <a:rPr lang="en-US" sz="1600" dirty="0" smtClean="0">
                <a:solidFill>
                  <a:schemeClr val="bg1">
                    <a:lumMod val="95000"/>
                  </a:schemeClr>
                </a:solidFill>
                <a:latin typeface="Avenir Next Ultra Light" charset="0"/>
                <a:ea typeface="Avenir Next Ultra Light" charset="0"/>
                <a:cs typeface="Avenir Next Ultra Light" charset="0"/>
              </a:rPr>
              <a:t>It’s the deed – not the glory</a:t>
            </a:r>
            <a:endParaRPr lang="en-US" sz="1600" dirty="0">
              <a:solidFill>
                <a:schemeClr val="bg1">
                  <a:lumMod val="95000"/>
                </a:schemeClr>
              </a:solidFill>
              <a:latin typeface="Avenir Next Ultra Light" charset="0"/>
              <a:ea typeface="Avenir Next Ultra Light" charset="0"/>
              <a:cs typeface="Avenir Next Ultra Light" charset="0"/>
            </a:endParaRPr>
          </a:p>
        </p:txBody>
      </p:sp>
    </p:spTree>
    <p:extLst>
      <p:ext uri="{BB962C8B-B14F-4D97-AF65-F5344CB8AC3E}">
        <p14:creationId xmlns:p14="http://schemas.microsoft.com/office/powerpoint/2010/main" val="848239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8401</TotalTime>
  <Words>311</Words>
  <Application>Microsoft Macintosh PowerPoint</Application>
  <PresentationFormat>On-screen Show (16:9)</PresentationFormat>
  <Paragraphs>20</Paragraphs>
  <Slides>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Avenir Next Ultra Light</vt:lpstr>
      <vt:lpstr>Neucha</vt:lpstr>
      <vt:lpstr>Oriya MN</vt:lpstr>
      <vt:lpstr>Raleway</vt:lpstr>
      <vt:lpstr>simple-light-2</vt:lpstr>
      <vt:lpstr>VÍKINGR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VÍKINGR hunting / mountain / tactical </dc:title>
  <cp:lastModifiedBy>M H</cp:lastModifiedBy>
  <cp:revision>113</cp:revision>
  <cp:lastPrinted>2017-04-07T18:16:15Z</cp:lastPrinted>
  <dcterms:modified xsi:type="dcterms:W3CDTF">2017-05-11T17:29:04Z</dcterms:modified>
</cp:coreProperties>
</file>