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304" r:id="rId3"/>
    <p:sldId id="297" r:id="rId4"/>
    <p:sldId id="280" r:id="rId5"/>
    <p:sldId id="302" r:id="rId6"/>
    <p:sldId id="303" r:id="rId7"/>
    <p:sldId id="305" r:id="rId8"/>
    <p:sldId id="306"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522"/>
    <a:srgbClr val="37930A"/>
    <a:srgbClr val="38930B"/>
    <a:srgbClr val="75A145"/>
    <a:srgbClr val="E2E3E2"/>
    <a:srgbClr val="BBBBBB"/>
    <a:srgbClr val="000000"/>
    <a:srgbClr val="404040"/>
    <a:srgbClr val="B2D4A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2" autoAdjust="0"/>
    <p:restoredTop sz="94660"/>
  </p:normalViewPr>
  <p:slideViewPr>
    <p:cSldViewPr snapToGrid="0">
      <p:cViewPr>
        <p:scale>
          <a:sx n="70" d="100"/>
          <a:sy n="70" d="100"/>
        </p:scale>
        <p:origin x="1512" y="3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72CC1639-B3B7-4812-B16F-B993C596D860}" type="datetimeFigureOut">
              <a:rPr lang="es-ES" smtClean="0"/>
              <a:t>10/05/2017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9B6839-DD97-4491-8A58-B3C8081ACAE5}" type="slidenum">
              <a:rPr lang="es-ES" smtClean="0"/>
              <a:t>‹Nº›</a:t>
            </a:fld>
            <a:endParaRPr lang="es-ES"/>
          </a:p>
        </p:txBody>
      </p:sp>
    </p:spTree>
    <p:extLst>
      <p:ext uri="{BB962C8B-B14F-4D97-AF65-F5344CB8AC3E}">
        <p14:creationId xmlns:p14="http://schemas.microsoft.com/office/powerpoint/2010/main" val="209203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2CC1639-B3B7-4812-B16F-B993C596D860}" type="datetimeFigureOut">
              <a:rPr lang="es-ES" smtClean="0"/>
              <a:t>10/05/2017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9B6839-DD97-4491-8A58-B3C8081ACAE5}" type="slidenum">
              <a:rPr lang="es-ES" smtClean="0"/>
              <a:t>‹Nº›</a:t>
            </a:fld>
            <a:endParaRPr lang="es-ES"/>
          </a:p>
        </p:txBody>
      </p:sp>
    </p:spTree>
    <p:extLst>
      <p:ext uri="{BB962C8B-B14F-4D97-AF65-F5344CB8AC3E}">
        <p14:creationId xmlns:p14="http://schemas.microsoft.com/office/powerpoint/2010/main" val="1004111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2CC1639-B3B7-4812-B16F-B993C596D860}" type="datetimeFigureOut">
              <a:rPr lang="es-ES" smtClean="0"/>
              <a:t>10/05/2017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9B6839-DD97-4491-8A58-B3C8081ACAE5}" type="slidenum">
              <a:rPr lang="es-ES" smtClean="0"/>
              <a:t>‹Nº›</a:t>
            </a:fld>
            <a:endParaRPr lang="es-ES"/>
          </a:p>
        </p:txBody>
      </p:sp>
    </p:spTree>
    <p:extLst>
      <p:ext uri="{BB962C8B-B14F-4D97-AF65-F5344CB8AC3E}">
        <p14:creationId xmlns:p14="http://schemas.microsoft.com/office/powerpoint/2010/main" val="306420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72CC1639-B3B7-4812-B16F-B993C596D860}" type="datetimeFigureOut">
              <a:rPr lang="es-ES" smtClean="0"/>
              <a:t>10/05/2017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9B6839-DD97-4491-8A58-B3C8081ACAE5}" type="slidenum">
              <a:rPr lang="es-ES" smtClean="0"/>
              <a:t>‹Nº›</a:t>
            </a:fld>
            <a:endParaRPr lang="es-ES"/>
          </a:p>
        </p:txBody>
      </p:sp>
    </p:spTree>
    <p:extLst>
      <p:ext uri="{BB962C8B-B14F-4D97-AF65-F5344CB8AC3E}">
        <p14:creationId xmlns:p14="http://schemas.microsoft.com/office/powerpoint/2010/main" val="3854832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72CC1639-B3B7-4812-B16F-B993C596D860}" type="datetimeFigureOut">
              <a:rPr lang="es-ES" smtClean="0"/>
              <a:t>10/05/2017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29B6839-DD97-4491-8A58-B3C8081ACAE5}" type="slidenum">
              <a:rPr lang="es-ES" smtClean="0"/>
              <a:t>‹Nº›</a:t>
            </a:fld>
            <a:endParaRPr lang="es-ES"/>
          </a:p>
        </p:txBody>
      </p:sp>
    </p:spTree>
    <p:extLst>
      <p:ext uri="{BB962C8B-B14F-4D97-AF65-F5344CB8AC3E}">
        <p14:creationId xmlns:p14="http://schemas.microsoft.com/office/powerpoint/2010/main" val="3649463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72CC1639-B3B7-4812-B16F-B993C596D860}" type="datetimeFigureOut">
              <a:rPr lang="es-ES" smtClean="0"/>
              <a:t>10/05/2017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29B6839-DD97-4491-8A58-B3C8081ACAE5}" type="slidenum">
              <a:rPr lang="es-ES" smtClean="0"/>
              <a:t>‹Nº›</a:t>
            </a:fld>
            <a:endParaRPr lang="es-ES"/>
          </a:p>
        </p:txBody>
      </p:sp>
    </p:spTree>
    <p:extLst>
      <p:ext uri="{BB962C8B-B14F-4D97-AF65-F5344CB8AC3E}">
        <p14:creationId xmlns:p14="http://schemas.microsoft.com/office/powerpoint/2010/main" val="149212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72CC1639-B3B7-4812-B16F-B993C596D860}" type="datetimeFigureOut">
              <a:rPr lang="es-ES" smtClean="0"/>
              <a:t>10/05/2017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29B6839-DD97-4491-8A58-B3C8081ACAE5}" type="slidenum">
              <a:rPr lang="es-ES" smtClean="0"/>
              <a:t>‹Nº›</a:t>
            </a:fld>
            <a:endParaRPr lang="es-ES"/>
          </a:p>
        </p:txBody>
      </p:sp>
    </p:spTree>
    <p:extLst>
      <p:ext uri="{BB962C8B-B14F-4D97-AF65-F5344CB8AC3E}">
        <p14:creationId xmlns:p14="http://schemas.microsoft.com/office/powerpoint/2010/main" val="259823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72CC1639-B3B7-4812-B16F-B993C596D860}" type="datetimeFigureOut">
              <a:rPr lang="es-ES" smtClean="0"/>
              <a:t>10/05/2017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29B6839-DD97-4491-8A58-B3C8081ACAE5}" type="slidenum">
              <a:rPr lang="es-ES" smtClean="0"/>
              <a:t>‹Nº›</a:t>
            </a:fld>
            <a:endParaRPr lang="es-ES"/>
          </a:p>
        </p:txBody>
      </p:sp>
    </p:spTree>
    <p:extLst>
      <p:ext uri="{BB962C8B-B14F-4D97-AF65-F5344CB8AC3E}">
        <p14:creationId xmlns:p14="http://schemas.microsoft.com/office/powerpoint/2010/main" val="2916535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2CC1639-B3B7-4812-B16F-B993C596D860}" type="datetimeFigureOut">
              <a:rPr lang="es-ES" smtClean="0"/>
              <a:t>10/05/2017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29B6839-DD97-4491-8A58-B3C8081ACAE5}" type="slidenum">
              <a:rPr lang="es-ES" smtClean="0"/>
              <a:t>‹Nº›</a:t>
            </a:fld>
            <a:endParaRPr lang="es-ES"/>
          </a:p>
        </p:txBody>
      </p:sp>
    </p:spTree>
    <p:extLst>
      <p:ext uri="{BB962C8B-B14F-4D97-AF65-F5344CB8AC3E}">
        <p14:creationId xmlns:p14="http://schemas.microsoft.com/office/powerpoint/2010/main" val="308458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72CC1639-B3B7-4812-B16F-B993C596D860}" type="datetimeFigureOut">
              <a:rPr lang="es-ES" smtClean="0"/>
              <a:t>10/05/2017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29B6839-DD97-4491-8A58-B3C8081ACAE5}" type="slidenum">
              <a:rPr lang="es-ES" smtClean="0"/>
              <a:t>‹Nº›</a:t>
            </a:fld>
            <a:endParaRPr lang="es-ES"/>
          </a:p>
        </p:txBody>
      </p:sp>
    </p:spTree>
    <p:extLst>
      <p:ext uri="{BB962C8B-B14F-4D97-AF65-F5344CB8AC3E}">
        <p14:creationId xmlns:p14="http://schemas.microsoft.com/office/powerpoint/2010/main" val="320631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72CC1639-B3B7-4812-B16F-B993C596D860}" type="datetimeFigureOut">
              <a:rPr lang="es-ES" smtClean="0"/>
              <a:t>10/05/2017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29B6839-DD97-4491-8A58-B3C8081ACAE5}" type="slidenum">
              <a:rPr lang="es-ES" smtClean="0"/>
              <a:t>‹Nº›</a:t>
            </a:fld>
            <a:endParaRPr lang="es-ES"/>
          </a:p>
        </p:txBody>
      </p:sp>
    </p:spTree>
    <p:extLst>
      <p:ext uri="{BB962C8B-B14F-4D97-AF65-F5344CB8AC3E}">
        <p14:creationId xmlns:p14="http://schemas.microsoft.com/office/powerpoint/2010/main" val="1496668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C1639-B3B7-4812-B16F-B993C596D860}" type="datetimeFigureOut">
              <a:rPr lang="es-ES" smtClean="0"/>
              <a:t>10/05/2017</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B6839-DD97-4491-8A58-B3C8081ACAE5}" type="slidenum">
              <a:rPr lang="es-ES" smtClean="0"/>
              <a:t>‹Nº›</a:t>
            </a:fld>
            <a:endParaRPr lang="es-ES"/>
          </a:p>
        </p:txBody>
      </p:sp>
    </p:spTree>
    <p:extLst>
      <p:ext uri="{BB962C8B-B14F-4D97-AF65-F5344CB8AC3E}">
        <p14:creationId xmlns:p14="http://schemas.microsoft.com/office/powerpoint/2010/main" val="1273876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jpeg"/><Relationship Id="rId11" Type="http://schemas.microsoft.com/office/2007/relationships/hdphoto" Target="../media/hdphoto3.wdp"/><Relationship Id="rId5" Type="http://schemas.openxmlformats.org/officeDocument/2006/relationships/image" Target="../media/image10.png"/><Relationship Id="rId10"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95927" y="775855"/>
            <a:ext cx="9845964" cy="3693319"/>
          </a:xfrm>
          <a:prstGeom prst="rect">
            <a:avLst/>
          </a:prstGeom>
          <a:noFill/>
        </p:spPr>
        <p:txBody>
          <a:bodyPr wrap="square" rtlCol="0">
            <a:spAutoFit/>
          </a:bodyPr>
          <a:lstStyle/>
          <a:p>
            <a:r>
              <a:rPr lang="en-US" dirty="0">
                <a:solidFill>
                  <a:schemeClr val="bg1">
                    <a:lumMod val="50000"/>
                  </a:schemeClr>
                </a:solidFill>
                <a:latin typeface="Segoe UI Semibold" panose="020B0702040204020203" pitchFamily="34" charset="0"/>
                <a:cs typeface="Segoe UI Semibold" panose="020B0702040204020203" pitchFamily="34" charset="0"/>
              </a:rPr>
              <a:t>CONTEXT</a:t>
            </a:r>
          </a:p>
          <a:p>
            <a:endParaRPr lang="en-US" dirty="0">
              <a:solidFill>
                <a:schemeClr val="bg1">
                  <a:lumMod val="50000"/>
                </a:schemeClr>
              </a:solidFill>
              <a:latin typeface="Segoe UI Semibold" panose="020B0702040204020203" pitchFamily="34" charset="0"/>
              <a:cs typeface="Segoe UI Semibold" panose="020B0702040204020203" pitchFamily="34" charset="0"/>
            </a:endParaRPr>
          </a:p>
          <a:p>
            <a:r>
              <a:rPr lang="en-US" dirty="0">
                <a:solidFill>
                  <a:schemeClr val="bg1">
                    <a:lumMod val="50000"/>
                  </a:schemeClr>
                </a:solidFill>
                <a:latin typeface="Segoe UI Semibold" panose="020B0702040204020203" pitchFamily="34" charset="0"/>
                <a:cs typeface="Segoe UI Semibold" panose="020B0702040204020203" pitchFamily="34" charset="0"/>
              </a:rPr>
              <a:t>easyBOX is a smart locker box that allows you to solve without moving from your work or your house many errands and purchases that stole your free time.</a:t>
            </a:r>
          </a:p>
          <a:p>
            <a:endParaRPr lang="en-US" dirty="0">
              <a:solidFill>
                <a:schemeClr val="bg1">
                  <a:lumMod val="50000"/>
                </a:schemeClr>
              </a:solidFill>
              <a:latin typeface="Segoe UI Semibold" panose="020B0702040204020203" pitchFamily="34" charset="0"/>
              <a:cs typeface="Segoe UI Semibold" panose="020B0702040204020203" pitchFamily="34" charset="0"/>
            </a:endParaRPr>
          </a:p>
          <a:p>
            <a:r>
              <a:rPr lang="en-US" dirty="0">
                <a:solidFill>
                  <a:schemeClr val="bg1">
                    <a:lumMod val="50000"/>
                  </a:schemeClr>
                </a:solidFill>
                <a:latin typeface="Segoe UI Semibold" panose="020B0702040204020203" pitchFamily="34" charset="0"/>
                <a:cs typeface="Segoe UI Semibold" panose="020B0702040204020203" pitchFamily="34" charset="0"/>
              </a:rPr>
              <a:t>Through the screen you can request purchases, services, errands and so on. You can leave your clothes for the dry cleaner at the locker and close it. The next day you receive a code and when you enter it,  the locker is opened and you can pick up your clean suit. You can also pick up a perfume you have ordered, etc.</a:t>
            </a:r>
          </a:p>
          <a:p>
            <a:endParaRPr lang="en-US" dirty="0">
              <a:solidFill>
                <a:schemeClr val="bg1">
                  <a:lumMod val="50000"/>
                </a:schemeClr>
              </a:solidFill>
              <a:latin typeface="Segoe UI Semibold" panose="020B0702040204020203" pitchFamily="34" charset="0"/>
              <a:cs typeface="Segoe UI Semibold" panose="020B0702040204020203" pitchFamily="34" charset="0"/>
            </a:endParaRPr>
          </a:p>
          <a:p>
            <a:r>
              <a:rPr lang="en-US" dirty="0">
                <a:solidFill>
                  <a:schemeClr val="bg1">
                    <a:lumMod val="50000"/>
                  </a:schemeClr>
                </a:solidFill>
                <a:latin typeface="Segoe UI Semibold" panose="020B0702040204020203" pitchFamily="34" charset="0"/>
                <a:cs typeface="Segoe UI Semibold" panose="020B0702040204020203" pitchFamily="34" charset="0"/>
              </a:rPr>
              <a:t>This way, the time you save is available for devoting it to more interesting tasks.</a:t>
            </a:r>
          </a:p>
          <a:p>
            <a:endParaRPr lang="en-US" dirty="0">
              <a:solidFill>
                <a:schemeClr val="bg1">
                  <a:lumMod val="50000"/>
                </a:schemeClr>
              </a:solidFill>
              <a:latin typeface="Segoe UI Semibold" panose="020B0702040204020203" pitchFamily="34" charset="0"/>
              <a:cs typeface="Segoe UI Semibold" panose="020B0702040204020203" pitchFamily="34" charset="0"/>
            </a:endParaRPr>
          </a:p>
          <a:p>
            <a:r>
              <a:rPr lang="en-US" dirty="0">
                <a:solidFill>
                  <a:schemeClr val="bg1">
                    <a:lumMod val="50000"/>
                  </a:schemeClr>
                </a:solidFill>
                <a:latin typeface="Segoe UI Semibold" panose="020B0702040204020203" pitchFamily="34" charset="0"/>
                <a:cs typeface="Segoe UI Semibold" panose="020B0702040204020203" pitchFamily="34" charset="0"/>
              </a:rPr>
              <a:t>We need some icons for the app and screen software</a:t>
            </a:r>
            <a:endParaRPr lang="es-ES" dirty="0">
              <a:solidFill>
                <a:schemeClr val="bg1">
                  <a:lumMod val="50000"/>
                </a:schemeClr>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240096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p:cNvGrpSpPr/>
          <p:nvPr/>
        </p:nvGrpSpPr>
        <p:grpSpPr>
          <a:xfrm>
            <a:off x="950080" y="1737996"/>
            <a:ext cx="2998413" cy="2589537"/>
            <a:chOff x="707571" y="2837453"/>
            <a:chExt cx="2998413" cy="2589537"/>
          </a:xfrm>
        </p:grpSpPr>
        <p:pic>
          <p:nvPicPr>
            <p:cNvPr id="10" name="Imagen 9"/>
            <p:cNvPicPr>
              <a:picLocks noChangeAspect="1"/>
            </p:cNvPicPr>
            <p:nvPr/>
          </p:nvPicPr>
          <p:blipFill>
            <a:blip r:embed="rId2"/>
            <a:stretch>
              <a:fillRect/>
            </a:stretch>
          </p:blipFill>
          <p:spPr>
            <a:xfrm>
              <a:off x="707571" y="2837453"/>
              <a:ext cx="2998413" cy="2589537"/>
            </a:xfrm>
            <a:prstGeom prst="rect">
              <a:avLst/>
            </a:prstGeom>
          </p:spPr>
        </p:pic>
        <p:pic>
          <p:nvPicPr>
            <p:cNvPr id="21" name="Imagen 20"/>
            <p:cNvPicPr>
              <a:picLocks noChangeAspect="1"/>
            </p:cNvPicPr>
            <p:nvPr/>
          </p:nvPicPr>
          <p:blipFill>
            <a:blip r:embed="rId3"/>
            <a:stretch>
              <a:fillRect/>
            </a:stretch>
          </p:blipFill>
          <p:spPr>
            <a:xfrm>
              <a:off x="1811965" y="3044984"/>
              <a:ext cx="767852" cy="322107"/>
            </a:xfrm>
            <a:prstGeom prst="rect">
              <a:avLst/>
            </a:prstGeom>
          </p:spPr>
        </p:pic>
      </p:grpSp>
      <p:sp>
        <p:nvSpPr>
          <p:cNvPr id="2" name="CuadroTexto 1"/>
          <p:cNvSpPr txBox="1"/>
          <p:nvPr/>
        </p:nvSpPr>
        <p:spPr>
          <a:xfrm>
            <a:off x="895927" y="775855"/>
            <a:ext cx="9845964" cy="646331"/>
          </a:xfrm>
          <a:prstGeom prst="rect">
            <a:avLst/>
          </a:prstGeom>
          <a:noFill/>
        </p:spPr>
        <p:txBody>
          <a:bodyPr wrap="square" rtlCol="0">
            <a:spAutoFit/>
          </a:bodyPr>
          <a:lstStyle/>
          <a:p>
            <a:r>
              <a:rPr lang="en-US" dirty="0">
                <a:solidFill>
                  <a:schemeClr val="bg1">
                    <a:lumMod val="50000"/>
                  </a:schemeClr>
                </a:solidFill>
                <a:latin typeface="Segoe UI Semibold" panose="020B0702040204020203" pitchFamily="34" charset="0"/>
                <a:cs typeface="Segoe UI Semibold" panose="020B0702040204020203" pitchFamily="34" charset="0"/>
              </a:rPr>
              <a:t>ICON DESIGN CRITERIA</a:t>
            </a:r>
          </a:p>
          <a:p>
            <a:endParaRPr lang="en-US" dirty="0">
              <a:solidFill>
                <a:schemeClr val="bg1">
                  <a:lumMod val="50000"/>
                </a:schemeClr>
              </a:solidFill>
              <a:latin typeface="Segoe UI Semibold" panose="020B0702040204020203" pitchFamily="34" charset="0"/>
              <a:cs typeface="Segoe UI Semibold" panose="020B0702040204020203" pitchFamily="34" charset="0"/>
            </a:endParaRPr>
          </a:p>
        </p:txBody>
      </p:sp>
      <p:cxnSp>
        <p:nvCxnSpPr>
          <p:cNvPr id="12" name="Conector recto de flecha 11"/>
          <p:cNvCxnSpPr/>
          <p:nvPr/>
        </p:nvCxnSpPr>
        <p:spPr>
          <a:xfrm>
            <a:off x="3592286" y="2090057"/>
            <a:ext cx="3385457"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7260771" y="1905391"/>
            <a:ext cx="2917372" cy="369332"/>
          </a:xfrm>
          <a:prstGeom prst="rect">
            <a:avLst/>
          </a:prstGeom>
          <a:noFill/>
        </p:spPr>
        <p:txBody>
          <a:bodyPr wrap="square" rtlCol="0">
            <a:spAutoFit/>
          </a:bodyPr>
          <a:lstStyle/>
          <a:p>
            <a:r>
              <a:rPr lang="es-ES" dirty="0"/>
              <a:t>Rounded </a:t>
            </a:r>
            <a:r>
              <a:rPr lang="es-ES" dirty="0" err="1"/>
              <a:t>squares</a:t>
            </a:r>
            <a:r>
              <a:rPr lang="es-ES" dirty="0"/>
              <a:t> app </a:t>
            </a:r>
            <a:r>
              <a:rPr lang="es-ES" dirty="0" err="1"/>
              <a:t>style</a:t>
            </a:r>
            <a:endParaRPr lang="es-ES" dirty="0"/>
          </a:p>
        </p:txBody>
      </p:sp>
      <p:cxnSp>
        <p:nvCxnSpPr>
          <p:cNvPr id="14" name="Conector recto de flecha 13"/>
          <p:cNvCxnSpPr>
            <a:cxnSpLocks/>
          </p:cNvCxnSpPr>
          <p:nvPr/>
        </p:nvCxnSpPr>
        <p:spPr>
          <a:xfrm>
            <a:off x="2928258" y="2732314"/>
            <a:ext cx="4049485"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CuadroTexto 15"/>
          <p:cNvSpPr txBox="1"/>
          <p:nvPr/>
        </p:nvSpPr>
        <p:spPr>
          <a:xfrm>
            <a:off x="7260770" y="2547648"/>
            <a:ext cx="3102429" cy="646331"/>
          </a:xfrm>
          <a:prstGeom prst="rect">
            <a:avLst/>
          </a:prstGeom>
          <a:noFill/>
        </p:spPr>
        <p:txBody>
          <a:bodyPr wrap="square" rtlCol="0">
            <a:spAutoFit/>
          </a:bodyPr>
          <a:lstStyle/>
          <a:p>
            <a:r>
              <a:rPr lang="es-ES" dirty="0"/>
              <a:t>Green </a:t>
            </a:r>
            <a:r>
              <a:rPr lang="es-ES" dirty="0" err="1"/>
              <a:t>image</a:t>
            </a:r>
            <a:r>
              <a:rPr lang="es-ES" dirty="0"/>
              <a:t>, </a:t>
            </a:r>
            <a:r>
              <a:rPr lang="es-ES" dirty="0" err="1"/>
              <a:t>same</a:t>
            </a:r>
            <a:r>
              <a:rPr lang="es-ES" dirty="0"/>
              <a:t> Green of </a:t>
            </a:r>
            <a:r>
              <a:rPr lang="es-ES" dirty="0" err="1"/>
              <a:t>the</a:t>
            </a:r>
            <a:r>
              <a:rPr lang="es-ES" dirty="0"/>
              <a:t> </a:t>
            </a:r>
            <a:r>
              <a:rPr lang="es-ES" dirty="0" err="1"/>
              <a:t>word</a:t>
            </a:r>
            <a:r>
              <a:rPr lang="es-ES" dirty="0"/>
              <a:t> </a:t>
            </a:r>
            <a:r>
              <a:rPr lang="es-ES" i="1" dirty="0"/>
              <a:t>BOX </a:t>
            </a:r>
            <a:r>
              <a:rPr lang="es-ES" dirty="0"/>
              <a:t>of easyBOX logo</a:t>
            </a:r>
          </a:p>
        </p:txBody>
      </p:sp>
      <p:cxnSp>
        <p:nvCxnSpPr>
          <p:cNvPr id="17" name="Conector recto de flecha 16"/>
          <p:cNvCxnSpPr>
            <a:cxnSpLocks/>
          </p:cNvCxnSpPr>
          <p:nvPr/>
        </p:nvCxnSpPr>
        <p:spPr>
          <a:xfrm>
            <a:off x="2830286" y="3679371"/>
            <a:ext cx="4049485"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7260770" y="3356205"/>
            <a:ext cx="3102429" cy="646331"/>
          </a:xfrm>
          <a:prstGeom prst="rect">
            <a:avLst/>
          </a:prstGeom>
          <a:noFill/>
        </p:spPr>
        <p:txBody>
          <a:bodyPr wrap="square" rtlCol="0">
            <a:spAutoFit/>
          </a:bodyPr>
          <a:lstStyle/>
          <a:p>
            <a:r>
              <a:rPr lang="es-ES" dirty="0"/>
              <a:t>Text in grey, </a:t>
            </a:r>
            <a:r>
              <a:rPr lang="es-ES" dirty="0" err="1"/>
              <a:t>same</a:t>
            </a:r>
            <a:r>
              <a:rPr lang="es-ES" dirty="0"/>
              <a:t> gray of </a:t>
            </a:r>
            <a:r>
              <a:rPr lang="es-ES" dirty="0" err="1"/>
              <a:t>the</a:t>
            </a:r>
            <a:r>
              <a:rPr lang="es-ES" dirty="0"/>
              <a:t> </a:t>
            </a:r>
            <a:r>
              <a:rPr lang="es-ES" dirty="0" err="1"/>
              <a:t>word</a:t>
            </a:r>
            <a:r>
              <a:rPr lang="es-ES" dirty="0"/>
              <a:t> </a:t>
            </a:r>
            <a:r>
              <a:rPr lang="es-ES" i="1" dirty="0" err="1"/>
              <a:t>easy</a:t>
            </a:r>
            <a:r>
              <a:rPr lang="es-ES" dirty="0"/>
              <a:t> of easyBOX logo</a:t>
            </a:r>
          </a:p>
        </p:txBody>
      </p:sp>
      <p:cxnSp>
        <p:nvCxnSpPr>
          <p:cNvPr id="23" name="Conector recto de flecha 22"/>
          <p:cNvCxnSpPr>
            <a:cxnSpLocks/>
          </p:cNvCxnSpPr>
          <p:nvPr/>
        </p:nvCxnSpPr>
        <p:spPr>
          <a:xfrm>
            <a:off x="2928258" y="4327533"/>
            <a:ext cx="3951513" cy="31507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7260770" y="4319441"/>
            <a:ext cx="3102429" cy="369332"/>
          </a:xfrm>
          <a:prstGeom prst="rect">
            <a:avLst/>
          </a:prstGeom>
          <a:noFill/>
        </p:spPr>
        <p:txBody>
          <a:bodyPr wrap="square" rtlCol="0">
            <a:spAutoFit/>
          </a:bodyPr>
          <a:lstStyle/>
          <a:p>
            <a:r>
              <a:rPr lang="es-ES" dirty="0"/>
              <a:t>Green </a:t>
            </a:r>
            <a:r>
              <a:rPr lang="es-ES" dirty="0" err="1"/>
              <a:t>border</a:t>
            </a:r>
            <a:endParaRPr lang="es-ES" dirty="0"/>
          </a:p>
        </p:txBody>
      </p:sp>
    </p:spTree>
    <p:extLst>
      <p:ext uri="{BB962C8B-B14F-4D97-AF65-F5344CB8AC3E}">
        <p14:creationId xmlns:p14="http://schemas.microsoft.com/office/powerpoint/2010/main" val="1108303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72359" y="-16328"/>
            <a:ext cx="9403312"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6188530" y="0"/>
            <a:ext cx="2628900" cy="685800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6343652" y="4506686"/>
            <a:ext cx="2318656" cy="102870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6343652" y="5649686"/>
            <a:ext cx="2318656" cy="102870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8923561" y="130628"/>
            <a:ext cx="1526721" cy="3298372"/>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10548254" y="130628"/>
            <a:ext cx="1545771" cy="3298372"/>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8929000" y="3532425"/>
            <a:ext cx="1526721" cy="3145961"/>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10553693" y="3532425"/>
            <a:ext cx="1545771" cy="3145961"/>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p:cNvSpPr/>
          <p:nvPr/>
        </p:nvSpPr>
        <p:spPr>
          <a:xfrm>
            <a:off x="2872853" y="130628"/>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p:cNvSpPr/>
          <p:nvPr/>
        </p:nvSpPr>
        <p:spPr>
          <a:xfrm>
            <a:off x="4544782" y="130628"/>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p:cNvSpPr/>
          <p:nvPr/>
        </p:nvSpPr>
        <p:spPr>
          <a:xfrm>
            <a:off x="2878292" y="1001484"/>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p:cNvSpPr/>
          <p:nvPr/>
        </p:nvSpPr>
        <p:spPr>
          <a:xfrm>
            <a:off x="4550221" y="1001484"/>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p:cNvSpPr/>
          <p:nvPr/>
        </p:nvSpPr>
        <p:spPr>
          <a:xfrm>
            <a:off x="2870145" y="1856008"/>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p:cNvSpPr/>
          <p:nvPr/>
        </p:nvSpPr>
        <p:spPr>
          <a:xfrm>
            <a:off x="4542074" y="1856008"/>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p:cNvSpPr/>
          <p:nvPr/>
        </p:nvSpPr>
        <p:spPr>
          <a:xfrm>
            <a:off x="2878292" y="2737753"/>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p:cNvSpPr/>
          <p:nvPr/>
        </p:nvSpPr>
        <p:spPr>
          <a:xfrm>
            <a:off x="4550221" y="2737753"/>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p:cNvSpPr/>
          <p:nvPr/>
        </p:nvSpPr>
        <p:spPr>
          <a:xfrm>
            <a:off x="2889175" y="4561093"/>
            <a:ext cx="1534886" cy="40822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p:cNvSpPr/>
          <p:nvPr/>
        </p:nvSpPr>
        <p:spPr>
          <a:xfrm>
            <a:off x="4561104" y="4561093"/>
            <a:ext cx="1534886" cy="40822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p:cNvSpPr/>
          <p:nvPr/>
        </p:nvSpPr>
        <p:spPr>
          <a:xfrm>
            <a:off x="2878292" y="5110816"/>
            <a:ext cx="1534886" cy="40822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p:cNvSpPr/>
          <p:nvPr/>
        </p:nvSpPr>
        <p:spPr>
          <a:xfrm>
            <a:off x="4550221" y="5110816"/>
            <a:ext cx="1534886" cy="40822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p:cNvSpPr/>
          <p:nvPr/>
        </p:nvSpPr>
        <p:spPr>
          <a:xfrm>
            <a:off x="2861960" y="5644222"/>
            <a:ext cx="1534886" cy="40822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p:cNvSpPr/>
          <p:nvPr/>
        </p:nvSpPr>
        <p:spPr>
          <a:xfrm>
            <a:off x="4533889" y="5644222"/>
            <a:ext cx="1534886" cy="40822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p:cNvSpPr/>
          <p:nvPr/>
        </p:nvSpPr>
        <p:spPr>
          <a:xfrm>
            <a:off x="2851077" y="6193945"/>
            <a:ext cx="1534886" cy="40822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p:cNvSpPr/>
          <p:nvPr/>
        </p:nvSpPr>
        <p:spPr>
          <a:xfrm>
            <a:off x="4523006" y="6193945"/>
            <a:ext cx="1534886" cy="40822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p:cNvSpPr/>
          <p:nvPr/>
        </p:nvSpPr>
        <p:spPr>
          <a:xfrm>
            <a:off x="2867405" y="3608608"/>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ángulo 34"/>
          <p:cNvSpPr/>
          <p:nvPr/>
        </p:nvSpPr>
        <p:spPr>
          <a:xfrm>
            <a:off x="4539334" y="3608608"/>
            <a:ext cx="1534886" cy="734786"/>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8" name="Imagen 6" descr="Smartphone"/>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90449" y="-33080"/>
            <a:ext cx="4344738" cy="4344738"/>
          </a:xfrm>
          <a:prstGeom prst="rect">
            <a:avLst/>
          </a:prstGeom>
          <a:ln w="38100" cap="sq">
            <a:noFill/>
            <a:prstDash val="solid"/>
            <a:miter lim="800000"/>
          </a:ln>
        </p:spPr>
      </p:pic>
      <p:pic>
        <p:nvPicPr>
          <p:cNvPr id="6" name="Imagen 5"/>
          <p:cNvPicPr>
            <a:picLocks noChangeAspect="1"/>
          </p:cNvPicPr>
          <p:nvPr/>
        </p:nvPicPr>
        <p:blipFill rotWithShape="1">
          <a:blip r:embed="rId4"/>
          <a:srcRect b="14339"/>
          <a:stretch/>
        </p:blipFill>
        <p:spPr>
          <a:xfrm>
            <a:off x="6305631" y="130628"/>
            <a:ext cx="2256894" cy="3555854"/>
          </a:xfrm>
          <a:prstGeom prst="rect">
            <a:avLst/>
          </a:prstGeom>
        </p:spPr>
      </p:pic>
      <p:pic>
        <p:nvPicPr>
          <p:cNvPr id="45" name="Imagen 44"/>
          <p:cNvPicPr>
            <a:picLocks noChangeAspect="1"/>
          </p:cNvPicPr>
          <p:nvPr/>
        </p:nvPicPr>
        <p:blipFill>
          <a:blip r:embed="rId5"/>
          <a:stretch>
            <a:fillRect/>
          </a:stretch>
        </p:blipFill>
        <p:spPr>
          <a:xfrm>
            <a:off x="6362418" y="3713911"/>
            <a:ext cx="2200107" cy="594243"/>
          </a:xfrm>
          <a:prstGeom prst="rect">
            <a:avLst/>
          </a:prstGeom>
        </p:spPr>
      </p:pic>
      <p:pic>
        <p:nvPicPr>
          <p:cNvPr id="46" name="Imagen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7486" y="5632908"/>
            <a:ext cx="1641136" cy="768818"/>
          </a:xfrm>
          <a:prstGeom prst="rect">
            <a:avLst/>
          </a:prstGeom>
        </p:spPr>
      </p:pic>
      <p:sp>
        <p:nvSpPr>
          <p:cNvPr id="22" name="CuadroTexto 21"/>
          <p:cNvSpPr txBox="1"/>
          <p:nvPr/>
        </p:nvSpPr>
        <p:spPr>
          <a:xfrm>
            <a:off x="387927" y="498021"/>
            <a:ext cx="2235460" cy="3416320"/>
          </a:xfrm>
          <a:prstGeom prst="rect">
            <a:avLst/>
          </a:prstGeom>
          <a:noFill/>
        </p:spPr>
        <p:txBody>
          <a:bodyPr wrap="square" rtlCol="0">
            <a:spAutoFit/>
          </a:bodyPr>
          <a:lstStyle/>
          <a:p>
            <a:r>
              <a:rPr lang="es-ES" dirty="0" err="1"/>
              <a:t>This</a:t>
            </a:r>
            <a:r>
              <a:rPr lang="es-ES" dirty="0"/>
              <a:t> </a:t>
            </a:r>
            <a:r>
              <a:rPr lang="es-ES" dirty="0" err="1"/>
              <a:t>is</a:t>
            </a:r>
            <a:r>
              <a:rPr lang="es-ES" dirty="0"/>
              <a:t> </a:t>
            </a:r>
            <a:r>
              <a:rPr lang="es-ES" dirty="0" err="1"/>
              <a:t>the</a:t>
            </a:r>
            <a:r>
              <a:rPr lang="es-ES" dirty="0"/>
              <a:t> </a:t>
            </a:r>
            <a:r>
              <a:rPr lang="es-ES" dirty="0" err="1"/>
              <a:t>way</a:t>
            </a:r>
            <a:r>
              <a:rPr lang="es-ES" dirty="0"/>
              <a:t> </a:t>
            </a:r>
            <a:r>
              <a:rPr lang="es-ES" dirty="0" err="1"/>
              <a:t>the</a:t>
            </a:r>
            <a:r>
              <a:rPr lang="es-ES" dirty="0"/>
              <a:t> box looks </a:t>
            </a:r>
            <a:r>
              <a:rPr lang="es-ES" dirty="0" err="1"/>
              <a:t>like</a:t>
            </a:r>
            <a:r>
              <a:rPr lang="es-ES" dirty="0"/>
              <a:t>.</a:t>
            </a:r>
          </a:p>
          <a:p>
            <a:endParaRPr lang="es-ES" dirty="0"/>
          </a:p>
          <a:p>
            <a:r>
              <a:rPr lang="es-ES" dirty="0" err="1"/>
              <a:t>Several</a:t>
            </a:r>
            <a:r>
              <a:rPr lang="es-ES" dirty="0"/>
              <a:t> </a:t>
            </a:r>
            <a:r>
              <a:rPr lang="es-ES" dirty="0" err="1"/>
              <a:t>screen-savers</a:t>
            </a:r>
            <a:r>
              <a:rPr lang="es-ES" dirty="0"/>
              <a:t> </a:t>
            </a:r>
            <a:r>
              <a:rPr lang="es-ES" dirty="0" err="1"/>
              <a:t>explain</a:t>
            </a:r>
            <a:r>
              <a:rPr lang="es-ES" dirty="0"/>
              <a:t> </a:t>
            </a:r>
            <a:r>
              <a:rPr lang="es-ES" dirty="0" err="1"/>
              <a:t>the</a:t>
            </a:r>
            <a:r>
              <a:rPr lang="es-ES" dirty="0"/>
              <a:t> </a:t>
            </a:r>
            <a:r>
              <a:rPr lang="es-ES" dirty="0" err="1"/>
              <a:t>service</a:t>
            </a:r>
            <a:r>
              <a:rPr lang="es-ES" dirty="0"/>
              <a:t>.</a:t>
            </a:r>
          </a:p>
          <a:p>
            <a:endParaRPr lang="es-ES" dirty="0"/>
          </a:p>
          <a:p>
            <a:r>
              <a:rPr lang="es-ES" dirty="0" err="1"/>
              <a:t>When</a:t>
            </a:r>
            <a:r>
              <a:rPr lang="es-ES" dirty="0"/>
              <a:t> </a:t>
            </a:r>
            <a:r>
              <a:rPr lang="es-ES" dirty="0" err="1"/>
              <a:t>you</a:t>
            </a:r>
            <a:r>
              <a:rPr lang="es-ES" dirty="0"/>
              <a:t> </a:t>
            </a:r>
            <a:r>
              <a:rPr lang="es-ES" dirty="0" err="1"/>
              <a:t>touch</a:t>
            </a:r>
            <a:r>
              <a:rPr lang="es-ES" dirty="0"/>
              <a:t> </a:t>
            </a:r>
            <a:r>
              <a:rPr lang="es-ES" dirty="0" err="1"/>
              <a:t>the</a:t>
            </a:r>
            <a:r>
              <a:rPr lang="es-ES" dirty="0"/>
              <a:t> </a:t>
            </a:r>
            <a:r>
              <a:rPr lang="es-ES" dirty="0" err="1"/>
              <a:t>screen</a:t>
            </a:r>
            <a:r>
              <a:rPr lang="es-ES" dirty="0"/>
              <a:t>, </a:t>
            </a:r>
            <a:r>
              <a:rPr lang="es-ES" dirty="0" err="1"/>
              <a:t>the</a:t>
            </a:r>
            <a:r>
              <a:rPr lang="es-ES" dirty="0"/>
              <a:t> clic leads </a:t>
            </a:r>
            <a:r>
              <a:rPr lang="es-ES" dirty="0" err="1"/>
              <a:t>you</a:t>
            </a:r>
            <a:r>
              <a:rPr lang="es-ES" dirty="0"/>
              <a:t> </a:t>
            </a:r>
            <a:r>
              <a:rPr lang="es-ES" dirty="0" err="1"/>
              <a:t>to</a:t>
            </a:r>
            <a:r>
              <a:rPr lang="es-ES" dirty="0"/>
              <a:t> </a:t>
            </a:r>
            <a:r>
              <a:rPr lang="es-ES" dirty="0" err="1"/>
              <a:t>the</a:t>
            </a:r>
            <a:r>
              <a:rPr lang="es-ES" dirty="0"/>
              <a:t> </a:t>
            </a:r>
            <a:r>
              <a:rPr lang="es-ES" dirty="0" err="1"/>
              <a:t>landing</a:t>
            </a:r>
            <a:r>
              <a:rPr lang="es-ES" dirty="0"/>
              <a:t> page. </a:t>
            </a:r>
          </a:p>
          <a:p>
            <a:endParaRPr lang="es-ES" dirty="0"/>
          </a:p>
          <a:p>
            <a:r>
              <a:rPr lang="es-ES" dirty="0" err="1"/>
              <a:t>See</a:t>
            </a:r>
            <a:r>
              <a:rPr lang="es-ES" dirty="0"/>
              <a:t> </a:t>
            </a:r>
            <a:r>
              <a:rPr lang="es-ES" dirty="0" err="1"/>
              <a:t>next</a:t>
            </a:r>
            <a:r>
              <a:rPr lang="es-ES" dirty="0"/>
              <a:t> chart</a:t>
            </a:r>
          </a:p>
        </p:txBody>
      </p:sp>
      <p:cxnSp>
        <p:nvCxnSpPr>
          <p:cNvPr id="24" name="Conector recto de flecha 23"/>
          <p:cNvCxnSpPr/>
          <p:nvPr/>
        </p:nvCxnSpPr>
        <p:spPr>
          <a:xfrm>
            <a:off x="2049611" y="2223401"/>
            <a:ext cx="4437519" cy="514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213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3897168" y="0"/>
            <a:ext cx="3857625" cy="6858000"/>
          </a:xfrm>
          <a:prstGeom prst="rect">
            <a:avLst/>
          </a:prstGeom>
          <a:ln w="38100">
            <a:solidFill>
              <a:schemeClr val="bg1">
                <a:lumMod val="50000"/>
              </a:schemeClr>
            </a:solidFill>
          </a:ln>
        </p:spPr>
      </p:pic>
      <p:sp>
        <p:nvSpPr>
          <p:cNvPr id="5" name="Rectángulo 4"/>
          <p:cNvSpPr/>
          <p:nvPr/>
        </p:nvSpPr>
        <p:spPr>
          <a:xfrm>
            <a:off x="3914892" y="957262"/>
            <a:ext cx="3839896" cy="4943475"/>
          </a:xfrm>
          <a:prstGeom prst="rect">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p:cNvSpPr txBox="1"/>
          <p:nvPr/>
        </p:nvSpPr>
        <p:spPr>
          <a:xfrm>
            <a:off x="3861704" y="1244372"/>
            <a:ext cx="3857625" cy="261610"/>
          </a:xfrm>
          <a:prstGeom prst="rect">
            <a:avLst/>
          </a:prstGeom>
          <a:noFill/>
        </p:spPr>
        <p:txBody>
          <a:bodyPr wrap="square" rtlCol="0">
            <a:spAutoFit/>
          </a:bodyPr>
          <a:lstStyle/>
          <a:p>
            <a:pPr algn="ctr"/>
            <a:r>
              <a:rPr lang="es-ES" sz="1050" dirty="0">
                <a:solidFill>
                  <a:schemeClr val="tx1">
                    <a:lumMod val="75000"/>
                    <a:lumOff val="25000"/>
                  </a:schemeClr>
                </a:solidFill>
                <a:latin typeface="Segoe UI Semibold" panose="020B0702040204020203" pitchFamily="34" charset="0"/>
                <a:ea typeface="Verdana" panose="020B0604030504040204" pitchFamily="34" charset="0"/>
                <a:cs typeface="Segoe UI Semibold" panose="020B0702040204020203" pitchFamily="34" charset="0"/>
              </a:rPr>
              <a:t>TUS DESEOS SON ÓRDENES PARA MÍ</a:t>
            </a:r>
          </a:p>
        </p:txBody>
      </p:sp>
      <p:sp>
        <p:nvSpPr>
          <p:cNvPr id="12" name="CuadroTexto 11"/>
          <p:cNvSpPr txBox="1"/>
          <p:nvPr/>
        </p:nvSpPr>
        <p:spPr>
          <a:xfrm>
            <a:off x="3861697" y="1004117"/>
            <a:ext cx="3893090" cy="261610"/>
          </a:xfrm>
          <a:prstGeom prst="rect">
            <a:avLst/>
          </a:prstGeom>
          <a:noFill/>
        </p:spPr>
        <p:txBody>
          <a:bodyPr wrap="square" rtlCol="0">
            <a:spAutoFit/>
          </a:bodyPr>
          <a:lstStyle/>
          <a:p>
            <a:pPr algn="ctr"/>
            <a:r>
              <a:rPr lang="es-ES" sz="1100" dirty="0">
                <a:solidFill>
                  <a:schemeClr val="tx1">
                    <a:lumMod val="75000"/>
                    <a:lumOff val="25000"/>
                  </a:schemeClr>
                </a:solidFill>
                <a:latin typeface="Segoe UI Semibold" panose="020B0702040204020203" pitchFamily="34" charset="0"/>
                <a:ea typeface="Verdana" panose="020B0604030504040204" pitchFamily="34" charset="0"/>
                <a:cs typeface="Segoe UI Semibold" panose="020B0702040204020203" pitchFamily="34" charset="0"/>
              </a:rPr>
              <a:t>¿</a:t>
            </a:r>
            <a:r>
              <a:rPr lang="es-ES" sz="1050" dirty="0">
                <a:solidFill>
                  <a:schemeClr val="tx1">
                    <a:lumMod val="75000"/>
                    <a:lumOff val="25000"/>
                  </a:schemeClr>
                </a:solidFill>
                <a:latin typeface="Segoe UI Semibold" panose="020B0702040204020203" pitchFamily="34" charset="0"/>
                <a:ea typeface="Verdana" panose="020B0604030504040204" pitchFamily="34" charset="0"/>
                <a:cs typeface="Segoe UI Semibold" panose="020B0702040204020203" pitchFamily="34" charset="0"/>
              </a:rPr>
              <a:t>en qué puedo ayudarte?</a:t>
            </a:r>
          </a:p>
        </p:txBody>
      </p:sp>
      <p:sp>
        <p:nvSpPr>
          <p:cNvPr id="11" name="Rectángulo: esquinas redondeadas 10"/>
          <p:cNvSpPr/>
          <p:nvPr/>
        </p:nvSpPr>
        <p:spPr>
          <a:xfrm>
            <a:off x="4270242" y="4171404"/>
            <a:ext cx="1021098" cy="982980"/>
          </a:xfrm>
          <a:prstGeom prst="roundRect">
            <a:avLst/>
          </a:prstGeom>
          <a:solidFill>
            <a:schemeClr val="bg1"/>
          </a:solidFill>
          <a:ln w="60325" cap="rnd" cmpd="thickThin">
            <a:solidFill>
              <a:srgbClr val="3893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esquinas redondeadas 22"/>
          <p:cNvSpPr/>
          <p:nvPr/>
        </p:nvSpPr>
        <p:spPr>
          <a:xfrm>
            <a:off x="4262622" y="1725813"/>
            <a:ext cx="1021098" cy="982980"/>
          </a:xfrm>
          <a:prstGeom prst="roundRect">
            <a:avLst/>
          </a:prstGeom>
          <a:solidFill>
            <a:schemeClr val="bg1"/>
          </a:solidFill>
          <a:ln w="60325" cap="rnd" cmpd="thickThin">
            <a:solidFill>
              <a:srgbClr val="3893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uadroTexto 23"/>
          <p:cNvSpPr txBox="1"/>
          <p:nvPr/>
        </p:nvSpPr>
        <p:spPr>
          <a:xfrm>
            <a:off x="4270242" y="2408210"/>
            <a:ext cx="1013478" cy="230832"/>
          </a:xfrm>
          <a:prstGeom prst="rect">
            <a:avLst/>
          </a:prstGeom>
          <a:noFill/>
        </p:spPr>
        <p:txBody>
          <a:bodyPr wrap="square" rtlCol="0">
            <a:spAutoFit/>
          </a:bodyPr>
          <a:lstStyle/>
          <a:p>
            <a:pPr algn="ctr"/>
            <a:r>
              <a:rPr lang="es-ES" sz="900" dirty="0">
                <a:solidFill>
                  <a:schemeClr val="tx1">
                    <a:lumMod val="65000"/>
                    <a:lumOff val="35000"/>
                  </a:schemeClr>
                </a:solidFill>
                <a:latin typeface="Segoe UI Semibold" panose="020B0702040204020203" pitchFamily="34" charset="0"/>
                <a:ea typeface="Verdana" panose="020B0604030504040204" pitchFamily="34" charset="0"/>
                <a:cs typeface="Segoe UI Semibold" panose="020B0702040204020203" pitchFamily="34" charset="0"/>
              </a:rPr>
              <a:t>VER SERVICIOS</a:t>
            </a:r>
          </a:p>
        </p:txBody>
      </p:sp>
      <p:pic>
        <p:nvPicPr>
          <p:cNvPr id="25" name="Imagen 24"/>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643733" y="2124199"/>
            <a:ext cx="274114" cy="345659"/>
          </a:xfrm>
          <a:prstGeom prst="rect">
            <a:avLst/>
          </a:prstGeom>
          <a:noFill/>
        </p:spPr>
      </p:pic>
      <p:pic>
        <p:nvPicPr>
          <p:cNvPr id="26" name="Imagen 25"/>
          <p:cNvPicPr>
            <a:picLocks noChangeAspect="1"/>
          </p:cNvPicPr>
          <p:nvPr/>
        </p:nvPicPr>
        <p:blipFill rotWithShape="1">
          <a:blip r:embed="rId5" cstate="print">
            <a:extLst>
              <a:ext uri="{28A0092B-C50C-407E-A947-70E740481C1C}">
                <a14:useLocalDpi xmlns:a14="http://schemas.microsoft.com/office/drawing/2010/main" val="0"/>
              </a:ext>
            </a:extLst>
          </a:blip>
          <a:srcRect l="8849" t="27213" r="7047" b="39476"/>
          <a:stretch/>
        </p:blipFill>
        <p:spPr>
          <a:xfrm>
            <a:off x="4455631" y="1860578"/>
            <a:ext cx="704857" cy="233910"/>
          </a:xfrm>
          <a:prstGeom prst="rect">
            <a:avLst/>
          </a:prstGeom>
        </p:spPr>
      </p:pic>
      <p:sp>
        <p:nvSpPr>
          <p:cNvPr id="27" name="Rectángulo: esquinas redondeadas 26"/>
          <p:cNvSpPr/>
          <p:nvPr/>
        </p:nvSpPr>
        <p:spPr>
          <a:xfrm>
            <a:off x="4262622" y="2901503"/>
            <a:ext cx="1021098" cy="982980"/>
          </a:xfrm>
          <a:prstGeom prst="roundRect">
            <a:avLst/>
          </a:prstGeom>
          <a:solidFill>
            <a:schemeClr val="bg1"/>
          </a:solidFill>
          <a:ln w="60325" cap="rnd" cmpd="thickThin">
            <a:solidFill>
              <a:srgbClr val="3893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4" name="Picture 2" descr="Resultado de imagen de entrega icono"/>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62513" y="3068610"/>
            <a:ext cx="556473" cy="55647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Resultado de imagen de recibir paquete icono"/>
          <p:cNvPicPr>
            <a:picLocks noChangeAspect="1" noChangeArrowheads="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472300" y="4237640"/>
            <a:ext cx="582576" cy="5825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de courier icon"/>
          <p:cNvPicPr>
            <a:picLocks noChangeAspect="1" noChangeArrowheads="1"/>
          </p:cNvPicPr>
          <p:nvPr/>
        </p:nvPicPr>
        <p:blipFill>
          <a:blip r:embed="rId9">
            <a:lum bright="70000" contrast="-70000"/>
            <a:extLst>
              <a:ext uri="{28A0092B-C50C-407E-A947-70E740481C1C}">
                <a14:useLocalDpi xmlns:a14="http://schemas.microsoft.com/office/drawing/2010/main" val="0"/>
              </a:ext>
            </a:extLst>
          </a:blip>
          <a:srcRect/>
          <a:stretch>
            <a:fillRect/>
          </a:stretch>
        </p:blipFill>
        <p:spPr bwMode="auto">
          <a:xfrm>
            <a:off x="6973884" y="5104197"/>
            <a:ext cx="468530" cy="46853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t4.ftcdn.net/jpg/00/90/50/35/500_F_90503585_Y185DFngFDuPCjTHxsXePkNgDnqpMPek.jpg"/>
          <p:cNvPicPr>
            <a:picLocks noChangeAspect="1" noChangeArrowheads="1"/>
          </p:cNvPicPr>
          <p:nvPr/>
        </p:nvPicPr>
        <p:blipFill rotWithShape="1">
          <a:blip r:embed="rId10">
            <a:clrChange>
              <a:clrFrom>
                <a:srgbClr val="000000">
                  <a:alpha val="0"/>
                </a:srgbClr>
              </a:clrFrom>
              <a:clrTo>
                <a:srgbClr val="000000">
                  <a:alpha val="0"/>
                </a:srgbClr>
              </a:clrTo>
            </a:clrChange>
            <a:extLst>
              <a:ext uri="{BEBA8EAE-BF5A-486C-A8C5-ECC9F3942E4B}">
                <a14:imgProps xmlns:a14="http://schemas.microsoft.com/office/drawing/2010/main">
                  <a14:imgLayer r:embed="rId11">
                    <a14:imgEffect>
                      <a14:backgroundRemoval t="10000" b="90000" l="10000" r="90000">
                        <a14:foregroundMark x1="51000" y1="31600" x2="51000" y2="31600"/>
                      </a14:backgroundRemoval>
                    </a14:imgEffect>
                    <a14:imgEffect>
                      <a14:saturation sat="200000"/>
                    </a14:imgEffect>
                  </a14:imgLayer>
                </a14:imgProps>
              </a:ext>
              <a:ext uri="{28A0092B-C50C-407E-A947-70E740481C1C}">
                <a14:useLocalDpi xmlns:a14="http://schemas.microsoft.com/office/drawing/2010/main" val="0"/>
              </a:ext>
            </a:extLst>
          </a:blip>
          <a:srcRect l="17172" r="20478"/>
          <a:stretch/>
        </p:blipFill>
        <p:spPr bwMode="auto">
          <a:xfrm>
            <a:off x="5398125" y="1531583"/>
            <a:ext cx="2321204" cy="3722819"/>
          </a:xfrm>
          <a:prstGeom prst="rect">
            <a:avLst/>
          </a:prstGeom>
          <a:noFill/>
          <a:extLst>
            <a:ext uri="{909E8E84-426E-40DD-AFC4-6F175D3DCCD1}">
              <a14:hiddenFill xmlns:a14="http://schemas.microsoft.com/office/drawing/2010/main">
                <a:solidFill>
                  <a:srgbClr val="FFFFFF"/>
                </a:solidFill>
              </a14:hiddenFill>
            </a:ext>
          </a:extLst>
        </p:spPr>
      </p:pic>
      <p:sp>
        <p:nvSpPr>
          <p:cNvPr id="37" name="CuadroTexto 36"/>
          <p:cNvSpPr txBox="1"/>
          <p:nvPr/>
        </p:nvSpPr>
        <p:spPr>
          <a:xfrm>
            <a:off x="6687885" y="5539391"/>
            <a:ext cx="903514" cy="276999"/>
          </a:xfrm>
          <a:prstGeom prst="rect">
            <a:avLst/>
          </a:prstGeom>
          <a:noFill/>
        </p:spPr>
        <p:txBody>
          <a:bodyPr wrap="square" rtlCol="0">
            <a:spAutoFit/>
          </a:bodyPr>
          <a:lstStyle/>
          <a:p>
            <a:pPr algn="ctr"/>
            <a:r>
              <a:rPr lang="es-ES" sz="600"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Acceso Proveedores</a:t>
            </a:r>
          </a:p>
        </p:txBody>
      </p:sp>
      <p:pic>
        <p:nvPicPr>
          <p:cNvPr id="2" name="Imagen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02099" y="5446912"/>
            <a:ext cx="557382" cy="261115"/>
          </a:xfrm>
          <a:prstGeom prst="rect">
            <a:avLst/>
          </a:prstGeom>
        </p:spPr>
      </p:pic>
      <p:sp>
        <p:nvSpPr>
          <p:cNvPr id="4" name="Rectángulo 3"/>
          <p:cNvSpPr/>
          <p:nvPr/>
        </p:nvSpPr>
        <p:spPr>
          <a:xfrm>
            <a:off x="3914892" y="5900737"/>
            <a:ext cx="3839895" cy="957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a:solidFill>
                  <a:schemeClr val="bg1"/>
                </a:solidFill>
                <a:latin typeface="Segoe UI Semibold" panose="020B0702040204020203" pitchFamily="34" charset="0"/>
                <a:cs typeface="Segoe UI Semibold" panose="020B0702040204020203" pitchFamily="34" charset="0"/>
              </a:rPr>
              <a:t>CLIENT LOGO</a:t>
            </a:r>
          </a:p>
        </p:txBody>
      </p:sp>
      <p:sp>
        <p:nvSpPr>
          <p:cNvPr id="29" name="CuadroTexto 28"/>
          <p:cNvSpPr txBox="1"/>
          <p:nvPr/>
        </p:nvSpPr>
        <p:spPr>
          <a:xfrm>
            <a:off x="387927" y="498021"/>
            <a:ext cx="2706255" cy="5078313"/>
          </a:xfrm>
          <a:prstGeom prst="rect">
            <a:avLst/>
          </a:prstGeom>
          <a:noFill/>
        </p:spPr>
        <p:txBody>
          <a:bodyPr wrap="square" rtlCol="0">
            <a:spAutoFit/>
          </a:bodyPr>
          <a:lstStyle/>
          <a:p>
            <a:r>
              <a:rPr lang="es-ES" dirty="0" err="1"/>
              <a:t>This</a:t>
            </a:r>
            <a:r>
              <a:rPr lang="es-ES" dirty="0"/>
              <a:t> </a:t>
            </a:r>
            <a:r>
              <a:rPr lang="es-ES" dirty="0" err="1"/>
              <a:t>is</a:t>
            </a:r>
            <a:r>
              <a:rPr lang="es-ES" dirty="0"/>
              <a:t> </a:t>
            </a:r>
            <a:r>
              <a:rPr lang="es-ES" dirty="0" err="1"/>
              <a:t>the</a:t>
            </a:r>
            <a:r>
              <a:rPr lang="es-ES" dirty="0"/>
              <a:t> </a:t>
            </a:r>
            <a:r>
              <a:rPr lang="es-ES" dirty="0" err="1"/>
              <a:t>way</a:t>
            </a:r>
            <a:r>
              <a:rPr lang="es-ES" dirty="0"/>
              <a:t> </a:t>
            </a:r>
            <a:r>
              <a:rPr lang="es-ES" dirty="0" err="1"/>
              <a:t>the</a:t>
            </a:r>
            <a:r>
              <a:rPr lang="es-ES" dirty="0"/>
              <a:t> </a:t>
            </a:r>
            <a:r>
              <a:rPr lang="es-ES" dirty="0" err="1"/>
              <a:t>landing</a:t>
            </a:r>
            <a:r>
              <a:rPr lang="es-ES" dirty="0"/>
              <a:t> page looks </a:t>
            </a:r>
            <a:r>
              <a:rPr lang="es-ES" dirty="0" err="1"/>
              <a:t>like</a:t>
            </a:r>
            <a:endParaRPr lang="es-ES" dirty="0"/>
          </a:p>
          <a:p>
            <a:endParaRPr lang="es-ES" dirty="0"/>
          </a:p>
          <a:p>
            <a:r>
              <a:rPr lang="es-ES" dirty="0" err="1"/>
              <a:t>The</a:t>
            </a:r>
            <a:r>
              <a:rPr lang="es-ES" dirty="0"/>
              <a:t> </a:t>
            </a:r>
            <a:r>
              <a:rPr lang="es-ES" dirty="0" err="1"/>
              <a:t>Genius</a:t>
            </a:r>
            <a:r>
              <a:rPr lang="es-ES" dirty="0"/>
              <a:t> </a:t>
            </a:r>
            <a:r>
              <a:rPr lang="es-ES" dirty="0" err="1"/>
              <a:t>is</a:t>
            </a:r>
            <a:r>
              <a:rPr lang="es-ES" dirty="0"/>
              <a:t> </a:t>
            </a:r>
            <a:r>
              <a:rPr lang="es-ES" dirty="0" err="1"/>
              <a:t>being</a:t>
            </a:r>
            <a:r>
              <a:rPr lang="es-ES" dirty="0"/>
              <a:t> </a:t>
            </a:r>
            <a:r>
              <a:rPr lang="es-ES" dirty="0" err="1"/>
              <a:t>developed</a:t>
            </a:r>
            <a:r>
              <a:rPr lang="es-ES" dirty="0"/>
              <a:t> </a:t>
            </a:r>
            <a:r>
              <a:rPr lang="es-ES" dirty="0" err="1"/>
              <a:t>through</a:t>
            </a:r>
            <a:r>
              <a:rPr lang="es-ES" dirty="0"/>
              <a:t> </a:t>
            </a:r>
            <a:r>
              <a:rPr lang="es-ES" dirty="0" err="1"/>
              <a:t>other</a:t>
            </a:r>
            <a:r>
              <a:rPr lang="es-ES" dirty="0"/>
              <a:t> Project in </a:t>
            </a:r>
            <a:r>
              <a:rPr lang="es-ES" dirty="0" err="1"/>
              <a:t>DesingCrowd</a:t>
            </a:r>
            <a:endParaRPr lang="es-ES" dirty="0"/>
          </a:p>
          <a:p>
            <a:endParaRPr lang="es-ES" dirty="0"/>
          </a:p>
          <a:p>
            <a:r>
              <a:rPr lang="es-ES" dirty="0"/>
              <a:t>So </a:t>
            </a:r>
            <a:r>
              <a:rPr lang="es-ES" dirty="0" err="1"/>
              <a:t>firstly</a:t>
            </a:r>
            <a:r>
              <a:rPr lang="es-ES" dirty="0"/>
              <a:t> </a:t>
            </a:r>
            <a:r>
              <a:rPr lang="es-ES" dirty="0" err="1"/>
              <a:t>we</a:t>
            </a:r>
            <a:r>
              <a:rPr lang="es-ES" dirty="0"/>
              <a:t> </a:t>
            </a:r>
            <a:r>
              <a:rPr lang="es-ES" dirty="0" err="1"/>
              <a:t>need</a:t>
            </a:r>
            <a:r>
              <a:rPr lang="es-ES" dirty="0"/>
              <a:t> </a:t>
            </a:r>
            <a:r>
              <a:rPr lang="es-ES" dirty="0" err="1"/>
              <a:t>this</a:t>
            </a:r>
            <a:r>
              <a:rPr lang="es-ES" dirty="0"/>
              <a:t> </a:t>
            </a:r>
            <a:r>
              <a:rPr lang="es-ES" dirty="0" err="1"/>
              <a:t>three</a:t>
            </a:r>
            <a:r>
              <a:rPr lang="es-ES" dirty="0"/>
              <a:t> </a:t>
            </a:r>
            <a:r>
              <a:rPr lang="es-ES" dirty="0" err="1"/>
              <a:t>icons</a:t>
            </a:r>
            <a:r>
              <a:rPr lang="es-ES" dirty="0"/>
              <a:t> </a:t>
            </a:r>
            <a:r>
              <a:rPr lang="es-ES" dirty="0" err="1"/>
              <a:t>you</a:t>
            </a:r>
            <a:r>
              <a:rPr lang="es-ES" dirty="0"/>
              <a:t> can </a:t>
            </a:r>
            <a:r>
              <a:rPr lang="es-ES" dirty="0" err="1"/>
              <a:t>see</a:t>
            </a:r>
            <a:r>
              <a:rPr lang="es-ES" dirty="0"/>
              <a:t> in </a:t>
            </a:r>
            <a:r>
              <a:rPr lang="es-ES" dirty="0" err="1"/>
              <a:t>the</a:t>
            </a:r>
            <a:r>
              <a:rPr lang="es-ES" dirty="0"/>
              <a:t> </a:t>
            </a:r>
            <a:r>
              <a:rPr lang="es-ES" dirty="0" err="1"/>
              <a:t>landing</a:t>
            </a:r>
            <a:r>
              <a:rPr lang="es-ES" dirty="0"/>
              <a:t> page</a:t>
            </a:r>
          </a:p>
          <a:p>
            <a:endParaRPr lang="es-ES" dirty="0"/>
          </a:p>
          <a:p>
            <a:r>
              <a:rPr lang="es-ES" dirty="0" err="1"/>
              <a:t>Those</a:t>
            </a:r>
            <a:r>
              <a:rPr lang="es-ES" dirty="0"/>
              <a:t> </a:t>
            </a:r>
            <a:r>
              <a:rPr lang="es-ES" dirty="0" err="1"/>
              <a:t>you</a:t>
            </a:r>
            <a:r>
              <a:rPr lang="es-ES" dirty="0"/>
              <a:t> can </a:t>
            </a:r>
            <a:r>
              <a:rPr lang="es-ES" dirty="0" err="1"/>
              <a:t>see</a:t>
            </a:r>
            <a:r>
              <a:rPr lang="es-ES" dirty="0"/>
              <a:t> </a:t>
            </a:r>
            <a:r>
              <a:rPr lang="es-ES" dirty="0" err="1"/>
              <a:t>here</a:t>
            </a:r>
            <a:r>
              <a:rPr lang="es-ES" dirty="0"/>
              <a:t> are </a:t>
            </a:r>
            <a:r>
              <a:rPr lang="es-ES" dirty="0" err="1"/>
              <a:t>just</a:t>
            </a:r>
            <a:r>
              <a:rPr lang="es-ES" dirty="0"/>
              <a:t> ideas. </a:t>
            </a:r>
          </a:p>
          <a:p>
            <a:endParaRPr lang="es-ES" dirty="0"/>
          </a:p>
          <a:p>
            <a:r>
              <a:rPr lang="es-ES" dirty="0"/>
              <a:t>Please </a:t>
            </a:r>
            <a:r>
              <a:rPr lang="es-ES" dirty="0" err="1"/>
              <a:t>feel</a:t>
            </a:r>
            <a:r>
              <a:rPr lang="es-ES" dirty="0"/>
              <a:t> free of </a:t>
            </a:r>
            <a:r>
              <a:rPr lang="es-ES" dirty="0" err="1"/>
              <a:t>proposing</a:t>
            </a:r>
            <a:r>
              <a:rPr lang="es-ES" dirty="0"/>
              <a:t> de </a:t>
            </a:r>
            <a:r>
              <a:rPr lang="es-ES" dirty="0" err="1"/>
              <a:t>images</a:t>
            </a:r>
            <a:r>
              <a:rPr lang="es-ES" dirty="0"/>
              <a:t> </a:t>
            </a:r>
            <a:r>
              <a:rPr lang="es-ES" dirty="0" err="1"/>
              <a:t>you</a:t>
            </a:r>
            <a:r>
              <a:rPr lang="es-ES" dirty="0"/>
              <a:t> </a:t>
            </a:r>
            <a:r>
              <a:rPr lang="es-ES" dirty="0" err="1"/>
              <a:t>like</a:t>
            </a:r>
            <a:r>
              <a:rPr lang="es-ES" dirty="0"/>
              <a:t> </a:t>
            </a:r>
            <a:r>
              <a:rPr lang="es-ES" dirty="0" err="1"/>
              <a:t>to</a:t>
            </a:r>
            <a:r>
              <a:rPr lang="es-ES" dirty="0"/>
              <a:t> mean </a:t>
            </a:r>
            <a:r>
              <a:rPr lang="es-ES" dirty="0" err="1"/>
              <a:t>the</a:t>
            </a:r>
            <a:r>
              <a:rPr lang="es-ES" dirty="0"/>
              <a:t> </a:t>
            </a:r>
            <a:r>
              <a:rPr lang="es-ES" dirty="0" err="1"/>
              <a:t>Icon</a:t>
            </a:r>
            <a:r>
              <a:rPr lang="es-ES" dirty="0"/>
              <a:t> </a:t>
            </a:r>
            <a:r>
              <a:rPr lang="es-ES" dirty="0" err="1"/>
              <a:t>action</a:t>
            </a:r>
            <a:r>
              <a:rPr lang="es-ES" dirty="0"/>
              <a:t>.</a:t>
            </a:r>
          </a:p>
        </p:txBody>
      </p:sp>
      <p:cxnSp>
        <p:nvCxnSpPr>
          <p:cNvPr id="10" name="Conector recto de flecha 9"/>
          <p:cNvCxnSpPr/>
          <p:nvPr/>
        </p:nvCxnSpPr>
        <p:spPr>
          <a:xfrm>
            <a:off x="5116945" y="2050473"/>
            <a:ext cx="3842328"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8986962" y="1626657"/>
            <a:ext cx="2660073" cy="646331"/>
          </a:xfrm>
          <a:prstGeom prst="rect">
            <a:avLst/>
          </a:prstGeom>
          <a:noFill/>
        </p:spPr>
        <p:txBody>
          <a:bodyPr wrap="square" rtlCol="0">
            <a:spAutoFit/>
          </a:bodyPr>
          <a:lstStyle/>
          <a:p>
            <a:r>
              <a:rPr lang="es-ES" dirty="0" err="1"/>
              <a:t>First</a:t>
            </a:r>
            <a:r>
              <a:rPr lang="es-ES" dirty="0"/>
              <a:t> </a:t>
            </a:r>
            <a:r>
              <a:rPr lang="es-ES" dirty="0" err="1"/>
              <a:t>Icon</a:t>
            </a:r>
            <a:r>
              <a:rPr lang="es-ES" dirty="0"/>
              <a:t>: </a:t>
            </a:r>
            <a:r>
              <a:rPr lang="es-ES" dirty="0" err="1"/>
              <a:t>Is</a:t>
            </a:r>
            <a:r>
              <a:rPr lang="es-ES" dirty="0"/>
              <a:t> </a:t>
            </a:r>
            <a:r>
              <a:rPr lang="es-ES" dirty="0" err="1"/>
              <a:t>for</a:t>
            </a:r>
            <a:r>
              <a:rPr lang="es-ES" dirty="0"/>
              <a:t> </a:t>
            </a:r>
            <a:r>
              <a:rPr lang="es-ES" dirty="0" err="1"/>
              <a:t>selecting</a:t>
            </a:r>
            <a:r>
              <a:rPr lang="es-ES" dirty="0"/>
              <a:t> easyBOX services.</a:t>
            </a:r>
          </a:p>
        </p:txBody>
      </p:sp>
      <p:sp>
        <p:nvSpPr>
          <p:cNvPr id="30" name="CuadroTexto 29"/>
          <p:cNvSpPr txBox="1"/>
          <p:nvPr/>
        </p:nvSpPr>
        <p:spPr>
          <a:xfrm>
            <a:off x="4124926" y="3610428"/>
            <a:ext cx="1209404" cy="230832"/>
          </a:xfrm>
          <a:prstGeom prst="rect">
            <a:avLst/>
          </a:prstGeom>
          <a:noFill/>
        </p:spPr>
        <p:txBody>
          <a:bodyPr wrap="square" rtlCol="0">
            <a:spAutoFit/>
          </a:bodyPr>
          <a:lstStyle/>
          <a:p>
            <a:pPr algn="ctr"/>
            <a:r>
              <a:rPr lang="es-ES" sz="900" dirty="0">
                <a:solidFill>
                  <a:schemeClr val="tx1">
                    <a:lumMod val="65000"/>
                    <a:lumOff val="35000"/>
                  </a:schemeClr>
                </a:solidFill>
                <a:latin typeface="Segoe UI Semibold" panose="020B0702040204020203" pitchFamily="34" charset="0"/>
                <a:ea typeface="Verdana" panose="020B0604030504040204" pitchFamily="34" charset="0"/>
                <a:cs typeface="Segoe UI Semibold" panose="020B0702040204020203" pitchFamily="34" charset="0"/>
              </a:rPr>
              <a:t>RECOGER PEDIDO</a:t>
            </a:r>
          </a:p>
        </p:txBody>
      </p:sp>
      <p:sp>
        <p:nvSpPr>
          <p:cNvPr id="31" name="CuadroTexto 30"/>
          <p:cNvSpPr txBox="1"/>
          <p:nvPr/>
        </p:nvSpPr>
        <p:spPr>
          <a:xfrm>
            <a:off x="4137427" y="4805747"/>
            <a:ext cx="1209404" cy="369332"/>
          </a:xfrm>
          <a:prstGeom prst="rect">
            <a:avLst/>
          </a:prstGeom>
          <a:noFill/>
        </p:spPr>
        <p:txBody>
          <a:bodyPr wrap="square" rtlCol="0">
            <a:spAutoFit/>
          </a:bodyPr>
          <a:lstStyle/>
          <a:p>
            <a:pPr algn="ctr"/>
            <a:r>
              <a:rPr lang="es-ES" sz="900" dirty="0">
                <a:solidFill>
                  <a:schemeClr val="tx1">
                    <a:lumMod val="65000"/>
                    <a:lumOff val="35000"/>
                  </a:schemeClr>
                </a:solidFill>
                <a:latin typeface="Segoe UI Semibold" panose="020B0702040204020203" pitchFamily="34" charset="0"/>
                <a:ea typeface="Verdana" panose="020B0604030504040204" pitchFamily="34" charset="0"/>
                <a:cs typeface="Segoe UI Semibold" panose="020B0702040204020203" pitchFamily="34" charset="0"/>
              </a:rPr>
              <a:t>RECIBIR COMPRA ON LINE</a:t>
            </a:r>
          </a:p>
        </p:txBody>
      </p:sp>
      <p:cxnSp>
        <p:nvCxnSpPr>
          <p:cNvPr id="32" name="Conector recto de flecha 31"/>
          <p:cNvCxnSpPr/>
          <p:nvPr/>
        </p:nvCxnSpPr>
        <p:spPr>
          <a:xfrm>
            <a:off x="5055789" y="3467070"/>
            <a:ext cx="3842328"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3" name="CuadroTexto 32"/>
          <p:cNvSpPr txBox="1"/>
          <p:nvPr/>
        </p:nvSpPr>
        <p:spPr>
          <a:xfrm>
            <a:off x="8959273" y="3194497"/>
            <a:ext cx="2660073" cy="646331"/>
          </a:xfrm>
          <a:prstGeom prst="rect">
            <a:avLst/>
          </a:prstGeom>
          <a:noFill/>
        </p:spPr>
        <p:txBody>
          <a:bodyPr wrap="square" rtlCol="0">
            <a:spAutoFit/>
          </a:bodyPr>
          <a:lstStyle/>
          <a:p>
            <a:r>
              <a:rPr lang="es-ES" dirty="0" err="1"/>
              <a:t>Second</a:t>
            </a:r>
            <a:r>
              <a:rPr lang="es-ES" dirty="0"/>
              <a:t> </a:t>
            </a:r>
            <a:r>
              <a:rPr lang="es-ES" dirty="0" err="1"/>
              <a:t>Icon</a:t>
            </a:r>
            <a:r>
              <a:rPr lang="es-ES" dirty="0"/>
              <a:t>: </a:t>
            </a:r>
            <a:r>
              <a:rPr lang="es-ES" dirty="0" err="1"/>
              <a:t>Is</a:t>
            </a:r>
            <a:r>
              <a:rPr lang="es-ES" dirty="0"/>
              <a:t> </a:t>
            </a:r>
            <a:r>
              <a:rPr lang="es-ES" dirty="0" err="1"/>
              <a:t>for</a:t>
            </a:r>
            <a:r>
              <a:rPr lang="es-ES" dirty="0"/>
              <a:t> </a:t>
            </a:r>
            <a:r>
              <a:rPr lang="es-ES" dirty="0" err="1"/>
              <a:t>picking</a:t>
            </a:r>
            <a:r>
              <a:rPr lang="es-ES" dirty="0"/>
              <a:t> up </a:t>
            </a:r>
            <a:r>
              <a:rPr lang="es-ES" dirty="0" err="1"/>
              <a:t>your</a:t>
            </a:r>
            <a:r>
              <a:rPr lang="es-ES" dirty="0"/>
              <a:t> </a:t>
            </a:r>
            <a:r>
              <a:rPr lang="es-ES" dirty="0" err="1"/>
              <a:t>product</a:t>
            </a:r>
            <a:r>
              <a:rPr lang="es-ES" dirty="0"/>
              <a:t> </a:t>
            </a:r>
            <a:r>
              <a:rPr lang="es-ES" dirty="0" err="1"/>
              <a:t>or</a:t>
            </a:r>
            <a:r>
              <a:rPr lang="es-ES" dirty="0"/>
              <a:t> </a:t>
            </a:r>
            <a:r>
              <a:rPr lang="es-ES" dirty="0" err="1"/>
              <a:t>service</a:t>
            </a:r>
            <a:endParaRPr lang="es-ES" dirty="0"/>
          </a:p>
        </p:txBody>
      </p:sp>
      <p:cxnSp>
        <p:nvCxnSpPr>
          <p:cNvPr id="36" name="Conector recto de flecha 35"/>
          <p:cNvCxnSpPr/>
          <p:nvPr/>
        </p:nvCxnSpPr>
        <p:spPr>
          <a:xfrm>
            <a:off x="5040549" y="5036790"/>
            <a:ext cx="3842328"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8" name="CuadroTexto 37"/>
          <p:cNvSpPr txBox="1"/>
          <p:nvPr/>
        </p:nvSpPr>
        <p:spPr>
          <a:xfrm>
            <a:off x="8944033" y="4764217"/>
            <a:ext cx="2660073" cy="1477328"/>
          </a:xfrm>
          <a:prstGeom prst="rect">
            <a:avLst/>
          </a:prstGeom>
          <a:noFill/>
        </p:spPr>
        <p:txBody>
          <a:bodyPr wrap="square" rtlCol="0">
            <a:spAutoFit/>
          </a:bodyPr>
          <a:lstStyle/>
          <a:p>
            <a:r>
              <a:rPr lang="es-ES" dirty="0" err="1"/>
              <a:t>Thirth</a:t>
            </a:r>
            <a:r>
              <a:rPr lang="es-ES" dirty="0"/>
              <a:t> </a:t>
            </a:r>
            <a:r>
              <a:rPr lang="es-ES" dirty="0" err="1"/>
              <a:t>Icon</a:t>
            </a:r>
            <a:r>
              <a:rPr lang="es-ES" dirty="0"/>
              <a:t>: </a:t>
            </a:r>
            <a:r>
              <a:rPr lang="es-ES" dirty="0" err="1"/>
              <a:t>Is</a:t>
            </a:r>
            <a:r>
              <a:rPr lang="es-ES" dirty="0"/>
              <a:t> </a:t>
            </a:r>
            <a:r>
              <a:rPr lang="es-ES" dirty="0" err="1"/>
              <a:t>for</a:t>
            </a:r>
            <a:r>
              <a:rPr lang="es-ES" dirty="0"/>
              <a:t> </a:t>
            </a:r>
            <a:r>
              <a:rPr lang="es-ES" dirty="0" err="1"/>
              <a:t>receiving</a:t>
            </a:r>
            <a:r>
              <a:rPr lang="es-ES" dirty="0"/>
              <a:t> online </a:t>
            </a:r>
            <a:r>
              <a:rPr lang="es-ES" dirty="0" err="1"/>
              <a:t>purchases</a:t>
            </a:r>
            <a:r>
              <a:rPr lang="es-ES" dirty="0"/>
              <a:t> </a:t>
            </a:r>
            <a:r>
              <a:rPr lang="es-ES" dirty="0" err="1"/>
              <a:t>through</a:t>
            </a:r>
            <a:r>
              <a:rPr lang="es-ES" dirty="0"/>
              <a:t> </a:t>
            </a:r>
            <a:r>
              <a:rPr lang="es-ES" dirty="0" err="1"/>
              <a:t>the</a:t>
            </a:r>
            <a:r>
              <a:rPr lang="es-ES" dirty="0"/>
              <a:t> </a:t>
            </a:r>
            <a:r>
              <a:rPr lang="es-ES" dirty="0" err="1"/>
              <a:t>locker</a:t>
            </a:r>
            <a:r>
              <a:rPr lang="es-ES" dirty="0"/>
              <a:t>…so </a:t>
            </a:r>
            <a:r>
              <a:rPr lang="es-ES" dirty="0" err="1"/>
              <a:t>it</a:t>
            </a:r>
            <a:r>
              <a:rPr lang="es-ES" dirty="0"/>
              <a:t> </a:t>
            </a:r>
            <a:r>
              <a:rPr lang="es-ES" dirty="0" err="1"/>
              <a:t>is</a:t>
            </a:r>
            <a:r>
              <a:rPr lang="es-ES" dirty="0"/>
              <a:t> </a:t>
            </a:r>
            <a:r>
              <a:rPr lang="es-ES" dirty="0" err="1"/>
              <a:t>like</a:t>
            </a:r>
            <a:r>
              <a:rPr lang="es-ES" dirty="0"/>
              <a:t> a </a:t>
            </a:r>
            <a:r>
              <a:rPr lang="es-ES" dirty="0" err="1"/>
              <a:t>mailbox</a:t>
            </a:r>
            <a:r>
              <a:rPr lang="es-ES" dirty="0"/>
              <a:t>.. </a:t>
            </a:r>
            <a:r>
              <a:rPr lang="es-ES" dirty="0" err="1"/>
              <a:t>Meaning</a:t>
            </a:r>
            <a:r>
              <a:rPr lang="es-ES" dirty="0"/>
              <a:t> “</a:t>
            </a:r>
            <a:r>
              <a:rPr lang="es-ES" dirty="0" err="1"/>
              <a:t>receiving</a:t>
            </a:r>
            <a:r>
              <a:rPr lang="es-ES" dirty="0"/>
              <a:t>”</a:t>
            </a:r>
          </a:p>
        </p:txBody>
      </p:sp>
    </p:spTree>
    <p:extLst>
      <p:ext uri="{BB962C8B-B14F-4D97-AF65-F5344CB8AC3E}">
        <p14:creationId xmlns:p14="http://schemas.microsoft.com/office/powerpoint/2010/main" val="3530751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a la derecha 3"/>
          <p:cNvSpPr/>
          <p:nvPr/>
        </p:nvSpPr>
        <p:spPr>
          <a:xfrm>
            <a:off x="2771057" y="3745526"/>
            <a:ext cx="678428" cy="453627"/>
          </a:xfrm>
          <a:prstGeom prst="rightArrow">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 name="Grupo 2"/>
          <p:cNvGrpSpPr/>
          <p:nvPr/>
        </p:nvGrpSpPr>
        <p:grpSpPr>
          <a:xfrm>
            <a:off x="597954" y="1123963"/>
            <a:ext cx="2247774" cy="3672010"/>
            <a:chOff x="595187" y="1900115"/>
            <a:chExt cx="2247774" cy="3672010"/>
          </a:xfrm>
        </p:grpSpPr>
        <p:pic>
          <p:nvPicPr>
            <p:cNvPr id="14" name="Imagen 13"/>
            <p:cNvPicPr>
              <a:picLocks noChangeAspect="1"/>
            </p:cNvPicPr>
            <p:nvPr/>
          </p:nvPicPr>
          <p:blipFill>
            <a:blip r:embed="rId2"/>
            <a:stretch>
              <a:fillRect/>
            </a:stretch>
          </p:blipFill>
          <p:spPr>
            <a:xfrm>
              <a:off x="595187" y="1900115"/>
              <a:ext cx="2247774" cy="3672010"/>
            </a:xfrm>
            <a:prstGeom prst="rect">
              <a:avLst/>
            </a:prstGeom>
          </p:spPr>
        </p:pic>
        <p:pic>
          <p:nvPicPr>
            <p:cNvPr id="2" name="Imagen 1"/>
            <p:cNvPicPr>
              <a:picLocks noChangeAspect="1"/>
            </p:cNvPicPr>
            <p:nvPr/>
          </p:nvPicPr>
          <p:blipFill>
            <a:blip r:embed="rId3"/>
            <a:stretch>
              <a:fillRect/>
            </a:stretch>
          </p:blipFill>
          <p:spPr>
            <a:xfrm>
              <a:off x="595187" y="5004333"/>
              <a:ext cx="2034705" cy="543814"/>
            </a:xfrm>
            <a:prstGeom prst="rect">
              <a:avLst/>
            </a:prstGeom>
          </p:spPr>
        </p:pic>
      </p:grpSp>
      <p:sp>
        <p:nvSpPr>
          <p:cNvPr id="18" name="Flecha: a la derecha 17"/>
          <p:cNvSpPr/>
          <p:nvPr/>
        </p:nvSpPr>
        <p:spPr>
          <a:xfrm rot="16200000">
            <a:off x="1713098" y="4545181"/>
            <a:ext cx="1213759" cy="453627"/>
          </a:xfrm>
          <a:prstGeom prst="rightArrow">
            <a:avLst/>
          </a:prstGeom>
          <a:solidFill>
            <a:srgbClr val="38930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0" name="Grupo 19"/>
          <p:cNvGrpSpPr/>
          <p:nvPr/>
        </p:nvGrpSpPr>
        <p:grpSpPr>
          <a:xfrm>
            <a:off x="3523868" y="111574"/>
            <a:ext cx="4032390" cy="6637011"/>
            <a:chOff x="595187" y="1900115"/>
            <a:chExt cx="2247774" cy="3672010"/>
          </a:xfrm>
        </p:grpSpPr>
        <p:pic>
          <p:nvPicPr>
            <p:cNvPr id="21" name="Imagen 20"/>
            <p:cNvPicPr>
              <a:picLocks noChangeAspect="1"/>
            </p:cNvPicPr>
            <p:nvPr/>
          </p:nvPicPr>
          <p:blipFill>
            <a:blip r:embed="rId2"/>
            <a:stretch>
              <a:fillRect/>
            </a:stretch>
          </p:blipFill>
          <p:spPr>
            <a:xfrm>
              <a:off x="595187" y="1900115"/>
              <a:ext cx="2247774" cy="3672010"/>
            </a:xfrm>
            <a:prstGeom prst="rect">
              <a:avLst/>
            </a:prstGeom>
          </p:spPr>
        </p:pic>
        <p:pic>
          <p:nvPicPr>
            <p:cNvPr id="22" name="Imagen 21"/>
            <p:cNvPicPr>
              <a:picLocks noChangeAspect="1"/>
            </p:cNvPicPr>
            <p:nvPr/>
          </p:nvPicPr>
          <p:blipFill>
            <a:blip r:embed="rId3"/>
            <a:stretch>
              <a:fillRect/>
            </a:stretch>
          </p:blipFill>
          <p:spPr>
            <a:xfrm>
              <a:off x="595187" y="5004333"/>
              <a:ext cx="2034705" cy="543814"/>
            </a:xfrm>
            <a:prstGeom prst="rect">
              <a:avLst/>
            </a:prstGeom>
          </p:spPr>
        </p:pic>
      </p:grpSp>
      <p:sp>
        <p:nvSpPr>
          <p:cNvPr id="5" name="Rectángulo 4"/>
          <p:cNvSpPr/>
          <p:nvPr/>
        </p:nvSpPr>
        <p:spPr>
          <a:xfrm>
            <a:off x="3556526" y="1023257"/>
            <a:ext cx="3650155" cy="469906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5" name="Grupo 34"/>
          <p:cNvGrpSpPr/>
          <p:nvPr/>
        </p:nvGrpSpPr>
        <p:grpSpPr>
          <a:xfrm>
            <a:off x="3883527" y="3773478"/>
            <a:ext cx="1209404" cy="982980"/>
            <a:chOff x="4406496" y="4287355"/>
            <a:chExt cx="1209404" cy="982980"/>
          </a:xfrm>
        </p:grpSpPr>
        <p:sp>
          <p:nvSpPr>
            <p:cNvPr id="23" name="Rectángulo: esquinas redondeadas 22"/>
            <p:cNvSpPr/>
            <p:nvPr/>
          </p:nvSpPr>
          <p:spPr>
            <a:xfrm>
              <a:off x="4521981" y="4287355"/>
              <a:ext cx="1021098" cy="982980"/>
            </a:xfrm>
            <a:prstGeom prst="roundRect">
              <a:avLst/>
            </a:prstGeom>
            <a:solidFill>
              <a:schemeClr val="bg1"/>
            </a:solidFill>
            <a:ln w="60325" cap="rnd" cmpd="thickThin">
              <a:solidFill>
                <a:srgbClr val="3893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p:cNvSpPr txBox="1"/>
            <p:nvPr/>
          </p:nvSpPr>
          <p:spPr>
            <a:xfrm>
              <a:off x="4406496" y="4763450"/>
              <a:ext cx="1209404" cy="369332"/>
            </a:xfrm>
            <a:prstGeom prst="rect">
              <a:avLst/>
            </a:prstGeom>
            <a:noFill/>
          </p:spPr>
          <p:txBody>
            <a:bodyPr wrap="square" rtlCol="0">
              <a:spAutoFit/>
            </a:bodyPr>
            <a:lstStyle/>
            <a:p>
              <a:pPr algn="ctr"/>
              <a:r>
                <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ENTREGA</a:t>
              </a:r>
            </a:p>
            <a:p>
              <a:pPr algn="ctr"/>
              <a:r>
                <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 </a:t>
              </a:r>
              <a:r>
                <a:rPr lang="es-ES" sz="8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COMPRA ON LINE</a:t>
              </a:r>
              <a:endPar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endParaRPr>
            </a:p>
          </p:txBody>
        </p:sp>
        <p:pic>
          <p:nvPicPr>
            <p:cNvPr id="29" name="Imagen 28" descr="Imagen que contiene gráficos vectoriales&#10;&#10;Descripción generada con confianza alta"/>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858945" y="4357348"/>
              <a:ext cx="372952" cy="435111"/>
            </a:xfrm>
            <a:prstGeom prst="rect">
              <a:avLst/>
            </a:prstGeom>
          </p:spPr>
        </p:pic>
      </p:grpSp>
      <p:grpSp>
        <p:nvGrpSpPr>
          <p:cNvPr id="41" name="Grupo 40"/>
          <p:cNvGrpSpPr/>
          <p:nvPr/>
        </p:nvGrpSpPr>
        <p:grpSpPr>
          <a:xfrm>
            <a:off x="3883527" y="2522845"/>
            <a:ext cx="1209404" cy="1071281"/>
            <a:chOff x="4158886" y="2509188"/>
            <a:chExt cx="1209404" cy="1071281"/>
          </a:xfrm>
        </p:grpSpPr>
        <p:sp>
          <p:nvSpPr>
            <p:cNvPr id="30" name="Rectángulo: esquinas redondeadas 29"/>
            <p:cNvSpPr/>
            <p:nvPr/>
          </p:nvSpPr>
          <p:spPr>
            <a:xfrm>
              <a:off x="4270242" y="2509188"/>
              <a:ext cx="1021098" cy="982980"/>
            </a:xfrm>
            <a:prstGeom prst="roundRect">
              <a:avLst/>
            </a:prstGeom>
            <a:solidFill>
              <a:schemeClr val="bg1"/>
            </a:solidFill>
            <a:ln w="60325" cap="rnd" cmpd="thickThin">
              <a:solidFill>
                <a:srgbClr val="3893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CuadroTexto 30"/>
            <p:cNvSpPr txBox="1"/>
            <p:nvPr/>
          </p:nvSpPr>
          <p:spPr>
            <a:xfrm>
              <a:off x="4158886" y="3072638"/>
              <a:ext cx="1209404" cy="507831"/>
            </a:xfrm>
            <a:prstGeom prst="rect">
              <a:avLst/>
            </a:prstGeom>
            <a:noFill/>
          </p:spPr>
          <p:txBody>
            <a:bodyPr wrap="square" rtlCol="0">
              <a:spAutoFit/>
            </a:bodyPr>
            <a:lstStyle/>
            <a:p>
              <a:pPr algn="ctr"/>
              <a:r>
                <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PERSONAL </a:t>
              </a:r>
            </a:p>
            <a:p>
              <a:pPr algn="ctr"/>
              <a:r>
                <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PROPIO</a:t>
              </a:r>
            </a:p>
            <a:p>
              <a:pPr algn="ctr"/>
              <a:r>
                <a:rPr lang="es-ES" sz="900" dirty="0">
                  <a:solidFill>
                    <a:schemeClr val="tx1">
                      <a:lumMod val="65000"/>
                      <a:lumOff val="35000"/>
                    </a:schemeClr>
                  </a:solidFill>
                  <a:latin typeface="Segoe UI Semibold" panose="020B0702040204020203" pitchFamily="34" charset="0"/>
                  <a:ea typeface="Verdana" panose="020B0604030504040204" pitchFamily="34" charset="0"/>
                  <a:cs typeface="Segoe UI Semibold" panose="020B0702040204020203" pitchFamily="34" charset="0"/>
                </a:rPr>
                <a:t> </a:t>
              </a:r>
            </a:p>
          </p:txBody>
        </p:sp>
        <p:pic>
          <p:nvPicPr>
            <p:cNvPr id="33" name="Imagen 32"/>
            <p:cNvPicPr>
              <a:picLocks noChangeAspect="1"/>
            </p:cNvPicPr>
            <p:nvPr/>
          </p:nvPicPr>
          <p:blipFill rotWithShape="1">
            <a:blip r:embed="rId5" cstate="print">
              <a:extLst>
                <a:ext uri="{28A0092B-C50C-407E-A947-70E740481C1C}">
                  <a14:useLocalDpi xmlns:a14="http://schemas.microsoft.com/office/drawing/2010/main" val="0"/>
                </a:ext>
              </a:extLst>
            </a:blip>
            <a:srcRect l="8849" t="27213" r="7047" b="39476"/>
            <a:stretch/>
          </p:blipFill>
          <p:spPr>
            <a:xfrm>
              <a:off x="4387503" y="2776841"/>
              <a:ext cx="844394" cy="280216"/>
            </a:xfrm>
            <a:prstGeom prst="rect">
              <a:avLst/>
            </a:prstGeom>
          </p:spPr>
        </p:pic>
      </p:grpSp>
      <p:pic>
        <p:nvPicPr>
          <p:cNvPr id="34" name="Picture 2" descr="https://t4.ftcdn.net/jpg/00/90/50/35/500_F_90503585_Y185DFngFDuPCjTHxsXePkNgDnqpMPek.jp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51800" y1="32400" x2="51800" y2="32400"/>
                      </a14:backgroundRemoval>
                    </a14:imgEffect>
                    <a14:imgEffect>
                      <a14:saturation sat="200000"/>
                    </a14:imgEffect>
                  </a14:imgLayer>
                </a14:imgProps>
              </a:ext>
              <a:ext uri="{28A0092B-C50C-407E-A947-70E740481C1C}">
                <a14:useLocalDpi xmlns:a14="http://schemas.microsoft.com/office/drawing/2010/main" val="0"/>
              </a:ext>
            </a:extLst>
          </a:blip>
          <a:srcRect r="23333"/>
          <a:stretch/>
        </p:blipFill>
        <p:spPr bwMode="auto">
          <a:xfrm>
            <a:off x="5589962" y="1728187"/>
            <a:ext cx="1584061" cy="2066158"/>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Conector recto de flecha 35"/>
          <p:cNvCxnSpPr/>
          <p:nvPr/>
        </p:nvCxnSpPr>
        <p:spPr>
          <a:xfrm>
            <a:off x="5144634" y="3481539"/>
            <a:ext cx="3842328"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7" name="CuadroTexto 36"/>
          <p:cNvSpPr txBox="1"/>
          <p:nvPr/>
        </p:nvSpPr>
        <p:spPr>
          <a:xfrm>
            <a:off x="8687451" y="2776841"/>
            <a:ext cx="2660073" cy="646331"/>
          </a:xfrm>
          <a:prstGeom prst="rect">
            <a:avLst/>
          </a:prstGeom>
          <a:noFill/>
        </p:spPr>
        <p:txBody>
          <a:bodyPr wrap="square" rtlCol="0">
            <a:spAutoFit/>
          </a:bodyPr>
          <a:lstStyle/>
          <a:p>
            <a:r>
              <a:rPr lang="es-ES" dirty="0" err="1"/>
              <a:t>Fourth</a:t>
            </a:r>
            <a:r>
              <a:rPr lang="es-ES" dirty="0"/>
              <a:t> </a:t>
            </a:r>
            <a:r>
              <a:rPr lang="es-ES" dirty="0" err="1"/>
              <a:t>Icon</a:t>
            </a:r>
            <a:r>
              <a:rPr lang="es-ES" dirty="0"/>
              <a:t>: </a:t>
            </a:r>
            <a:r>
              <a:rPr lang="es-ES" dirty="0" err="1"/>
              <a:t>for</a:t>
            </a:r>
            <a:r>
              <a:rPr lang="es-ES" dirty="0"/>
              <a:t> easyBOX </a:t>
            </a:r>
            <a:r>
              <a:rPr lang="es-ES" dirty="0" err="1"/>
              <a:t>employees</a:t>
            </a:r>
            <a:r>
              <a:rPr lang="es-ES" dirty="0"/>
              <a:t> </a:t>
            </a:r>
            <a:r>
              <a:rPr lang="es-ES" dirty="0" err="1"/>
              <a:t>delivery</a:t>
            </a:r>
            <a:endParaRPr lang="es-ES" dirty="0"/>
          </a:p>
        </p:txBody>
      </p:sp>
      <p:cxnSp>
        <p:nvCxnSpPr>
          <p:cNvPr id="38" name="Conector recto de flecha 37"/>
          <p:cNvCxnSpPr/>
          <p:nvPr/>
        </p:nvCxnSpPr>
        <p:spPr>
          <a:xfrm>
            <a:off x="5116945" y="4401786"/>
            <a:ext cx="3842328"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9" name="CuadroTexto 38"/>
          <p:cNvSpPr txBox="1"/>
          <p:nvPr/>
        </p:nvSpPr>
        <p:spPr>
          <a:xfrm>
            <a:off x="8986962" y="3977970"/>
            <a:ext cx="2660073" cy="646331"/>
          </a:xfrm>
          <a:prstGeom prst="rect">
            <a:avLst/>
          </a:prstGeom>
          <a:noFill/>
        </p:spPr>
        <p:txBody>
          <a:bodyPr wrap="square" rtlCol="0">
            <a:spAutoFit/>
          </a:bodyPr>
          <a:lstStyle/>
          <a:p>
            <a:r>
              <a:rPr lang="es-ES" dirty="0" err="1"/>
              <a:t>Fifth</a:t>
            </a:r>
            <a:r>
              <a:rPr lang="es-ES" dirty="0"/>
              <a:t> </a:t>
            </a:r>
            <a:r>
              <a:rPr lang="es-ES" dirty="0" err="1"/>
              <a:t>Icon</a:t>
            </a:r>
            <a:r>
              <a:rPr lang="es-ES" dirty="0"/>
              <a:t>: </a:t>
            </a:r>
            <a:r>
              <a:rPr lang="es-ES" dirty="0" err="1"/>
              <a:t>For</a:t>
            </a:r>
            <a:r>
              <a:rPr lang="es-ES" dirty="0"/>
              <a:t> Online </a:t>
            </a:r>
            <a:r>
              <a:rPr lang="es-ES" dirty="0" err="1"/>
              <a:t>purchases</a:t>
            </a:r>
            <a:r>
              <a:rPr lang="es-ES" dirty="0"/>
              <a:t> </a:t>
            </a:r>
            <a:r>
              <a:rPr lang="es-ES" dirty="0" err="1"/>
              <a:t>delivery</a:t>
            </a:r>
            <a:endParaRPr lang="es-ES" dirty="0"/>
          </a:p>
        </p:txBody>
      </p:sp>
      <p:sp>
        <p:nvSpPr>
          <p:cNvPr id="42" name="CuadroTexto 41"/>
          <p:cNvSpPr txBox="1"/>
          <p:nvPr/>
        </p:nvSpPr>
        <p:spPr>
          <a:xfrm>
            <a:off x="185655" y="5828493"/>
            <a:ext cx="2660073" cy="923330"/>
          </a:xfrm>
          <a:prstGeom prst="rect">
            <a:avLst/>
          </a:prstGeom>
          <a:noFill/>
        </p:spPr>
        <p:txBody>
          <a:bodyPr wrap="square" rtlCol="0">
            <a:spAutoFit/>
          </a:bodyPr>
          <a:lstStyle/>
          <a:p>
            <a:r>
              <a:rPr lang="es-ES" dirty="0" err="1"/>
              <a:t>If</a:t>
            </a:r>
            <a:r>
              <a:rPr lang="es-ES" dirty="0"/>
              <a:t> </a:t>
            </a:r>
            <a:r>
              <a:rPr lang="es-ES" dirty="0" err="1"/>
              <a:t>you</a:t>
            </a:r>
            <a:r>
              <a:rPr lang="es-ES" dirty="0"/>
              <a:t> </a:t>
            </a:r>
            <a:r>
              <a:rPr lang="es-ES" dirty="0" err="1"/>
              <a:t>choose</a:t>
            </a:r>
            <a:r>
              <a:rPr lang="es-ES" dirty="0"/>
              <a:t> </a:t>
            </a:r>
            <a:r>
              <a:rPr lang="es-ES" dirty="0" err="1"/>
              <a:t>the</a:t>
            </a:r>
            <a:r>
              <a:rPr lang="es-ES" dirty="0"/>
              <a:t> Little </a:t>
            </a:r>
            <a:r>
              <a:rPr lang="es-ES" dirty="0" err="1"/>
              <a:t>courrier</a:t>
            </a:r>
            <a:r>
              <a:rPr lang="es-ES" dirty="0"/>
              <a:t> </a:t>
            </a:r>
            <a:r>
              <a:rPr lang="es-ES" dirty="0" err="1"/>
              <a:t>Icon</a:t>
            </a:r>
            <a:r>
              <a:rPr lang="es-ES" dirty="0"/>
              <a:t>…</a:t>
            </a:r>
            <a:r>
              <a:rPr lang="es-ES" dirty="0" err="1"/>
              <a:t>then</a:t>
            </a:r>
            <a:r>
              <a:rPr lang="es-ES" dirty="0"/>
              <a:t> </a:t>
            </a:r>
            <a:r>
              <a:rPr lang="es-ES" dirty="0" err="1"/>
              <a:t>you</a:t>
            </a:r>
            <a:r>
              <a:rPr lang="es-ES" dirty="0"/>
              <a:t> </a:t>
            </a:r>
            <a:r>
              <a:rPr lang="es-ES" dirty="0" err="1"/>
              <a:t>go</a:t>
            </a:r>
            <a:r>
              <a:rPr lang="es-ES" dirty="0"/>
              <a:t> </a:t>
            </a:r>
            <a:r>
              <a:rPr lang="es-ES" dirty="0" err="1"/>
              <a:t>next</a:t>
            </a:r>
            <a:endParaRPr lang="es-ES" dirty="0"/>
          </a:p>
        </p:txBody>
      </p:sp>
    </p:spTree>
    <p:extLst>
      <p:ext uri="{BB962C8B-B14F-4D97-AF65-F5344CB8AC3E}">
        <p14:creationId xmlns:p14="http://schemas.microsoft.com/office/powerpoint/2010/main" val="345309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381319" y="1061409"/>
            <a:ext cx="1230736" cy="982980"/>
            <a:chOff x="4146291" y="2008466"/>
            <a:chExt cx="1230736" cy="982980"/>
          </a:xfrm>
        </p:grpSpPr>
        <p:sp>
          <p:nvSpPr>
            <p:cNvPr id="26" name="CuadroTexto 25"/>
            <p:cNvSpPr txBox="1"/>
            <p:nvPr/>
          </p:nvSpPr>
          <p:spPr>
            <a:xfrm>
              <a:off x="4146291" y="2484561"/>
              <a:ext cx="1209404" cy="369332"/>
            </a:xfrm>
            <a:prstGeom prst="rect">
              <a:avLst/>
            </a:prstGeom>
            <a:noFill/>
          </p:spPr>
          <p:txBody>
            <a:bodyPr wrap="square" rtlCol="0">
              <a:spAutoFit/>
            </a:bodyPr>
            <a:lstStyle/>
            <a:p>
              <a:pPr algn="ctr"/>
              <a:r>
                <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ENTREGA</a:t>
              </a:r>
            </a:p>
            <a:p>
              <a:pPr algn="ctr"/>
              <a:r>
                <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 </a:t>
              </a:r>
              <a:r>
                <a:rPr lang="es-ES" sz="8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COMPRA ON LINE</a:t>
              </a:r>
              <a:endPar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endParaRPr>
            </a:p>
          </p:txBody>
        </p:sp>
        <p:pic>
          <p:nvPicPr>
            <p:cNvPr id="27" name="Imagen 26" descr="Imagen que contiene gráficos vectoriales&#10;&#10;Descripción generada con confianza alta"/>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598740" y="2078459"/>
              <a:ext cx="372952" cy="435111"/>
            </a:xfrm>
            <a:prstGeom prst="rect">
              <a:avLst/>
            </a:prstGeom>
          </p:spPr>
        </p:pic>
        <p:grpSp>
          <p:nvGrpSpPr>
            <p:cNvPr id="28" name="Grupo 27"/>
            <p:cNvGrpSpPr/>
            <p:nvPr/>
          </p:nvGrpSpPr>
          <p:grpSpPr>
            <a:xfrm>
              <a:off x="4167623" y="2008466"/>
              <a:ext cx="1209404" cy="982980"/>
              <a:chOff x="4427828" y="4287355"/>
              <a:chExt cx="1209404" cy="982980"/>
            </a:xfrm>
          </p:grpSpPr>
          <p:sp>
            <p:nvSpPr>
              <p:cNvPr id="29" name="Rectángulo: esquinas redondeadas 28"/>
              <p:cNvSpPr/>
              <p:nvPr/>
            </p:nvSpPr>
            <p:spPr>
              <a:xfrm>
                <a:off x="4521981" y="4287355"/>
                <a:ext cx="1021098" cy="982980"/>
              </a:xfrm>
              <a:prstGeom prst="roundRect">
                <a:avLst/>
              </a:prstGeom>
              <a:solidFill>
                <a:schemeClr val="bg1"/>
              </a:solidFill>
              <a:ln w="60325" cap="rnd" cmpd="thickThin">
                <a:solidFill>
                  <a:srgbClr val="3893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CuadroTexto 29"/>
              <p:cNvSpPr txBox="1"/>
              <p:nvPr/>
            </p:nvSpPr>
            <p:spPr>
              <a:xfrm>
                <a:off x="4427828" y="4923722"/>
                <a:ext cx="1209404" cy="246221"/>
              </a:xfrm>
              <a:prstGeom prst="rect">
                <a:avLst/>
              </a:prstGeom>
              <a:noFill/>
            </p:spPr>
            <p:txBody>
              <a:bodyPr wrap="square" rtlCol="0">
                <a:spAutoFit/>
              </a:bodyPr>
              <a:lstStyle/>
              <a:p>
                <a:pPr algn="ctr"/>
                <a:r>
                  <a:rPr lang="es-ES" sz="10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PEQUEÑO</a:t>
                </a:r>
              </a:p>
            </p:txBody>
          </p:sp>
        </p:grpSp>
        <p:pic>
          <p:nvPicPr>
            <p:cNvPr id="31" name="Picture 4" descr="Imagen relacionada"/>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96035" y="2125695"/>
              <a:ext cx="709916" cy="497366"/>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CuadroTexto 19"/>
          <p:cNvSpPr txBox="1"/>
          <p:nvPr/>
        </p:nvSpPr>
        <p:spPr>
          <a:xfrm>
            <a:off x="1363443" y="2757641"/>
            <a:ext cx="1209404" cy="369332"/>
          </a:xfrm>
          <a:prstGeom prst="rect">
            <a:avLst/>
          </a:prstGeom>
          <a:noFill/>
        </p:spPr>
        <p:txBody>
          <a:bodyPr wrap="square" rtlCol="0">
            <a:spAutoFit/>
          </a:bodyPr>
          <a:lstStyle/>
          <a:p>
            <a:pPr algn="ctr"/>
            <a:r>
              <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ENTREGA</a:t>
            </a:r>
          </a:p>
          <a:p>
            <a:pPr algn="ctr"/>
            <a:r>
              <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 </a:t>
            </a:r>
            <a:r>
              <a:rPr lang="es-ES" sz="8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COMPRA ON LINE</a:t>
            </a:r>
            <a:endPar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endParaRPr>
          </a:p>
        </p:txBody>
      </p:sp>
      <p:pic>
        <p:nvPicPr>
          <p:cNvPr id="21" name="Imagen 20" descr="Imagen que contiene gráficos vectoriales&#10;&#10;Descripción generada con confianza alta"/>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815892" y="2351539"/>
            <a:ext cx="372952" cy="435111"/>
          </a:xfrm>
          <a:prstGeom prst="rect">
            <a:avLst/>
          </a:prstGeom>
        </p:spPr>
      </p:pic>
      <p:grpSp>
        <p:nvGrpSpPr>
          <p:cNvPr id="22" name="Grupo 21"/>
          <p:cNvGrpSpPr/>
          <p:nvPr/>
        </p:nvGrpSpPr>
        <p:grpSpPr>
          <a:xfrm>
            <a:off x="1395691" y="2281546"/>
            <a:ext cx="1209404" cy="982980"/>
            <a:chOff x="4438744" y="4287355"/>
            <a:chExt cx="1209404" cy="982980"/>
          </a:xfrm>
        </p:grpSpPr>
        <p:sp>
          <p:nvSpPr>
            <p:cNvPr id="23" name="Rectángulo: esquinas redondeadas 22"/>
            <p:cNvSpPr/>
            <p:nvPr/>
          </p:nvSpPr>
          <p:spPr>
            <a:xfrm>
              <a:off x="4521981" y="4287355"/>
              <a:ext cx="1021098" cy="982980"/>
            </a:xfrm>
            <a:prstGeom prst="roundRect">
              <a:avLst/>
            </a:prstGeom>
            <a:solidFill>
              <a:schemeClr val="bg1"/>
            </a:solidFill>
            <a:ln w="60325" cap="rnd" cmpd="thickThin">
              <a:solidFill>
                <a:srgbClr val="3893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uadroTexto 23"/>
            <p:cNvSpPr txBox="1"/>
            <p:nvPr/>
          </p:nvSpPr>
          <p:spPr>
            <a:xfrm>
              <a:off x="4438744" y="4937914"/>
              <a:ext cx="1209404" cy="246221"/>
            </a:xfrm>
            <a:prstGeom prst="rect">
              <a:avLst/>
            </a:prstGeom>
            <a:noFill/>
          </p:spPr>
          <p:txBody>
            <a:bodyPr wrap="square" rtlCol="0">
              <a:spAutoFit/>
            </a:bodyPr>
            <a:lstStyle/>
            <a:p>
              <a:pPr algn="ctr"/>
              <a:r>
                <a:rPr lang="es-ES" sz="10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MEDIANO</a:t>
              </a:r>
            </a:p>
          </p:txBody>
        </p:sp>
      </p:grpSp>
      <p:pic>
        <p:nvPicPr>
          <p:cNvPr id="1030" name="Picture 6" descr="Resultado de imagen de ICONO CAJA"/>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15892" y="2516760"/>
            <a:ext cx="354436" cy="354436"/>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upo 38"/>
          <p:cNvGrpSpPr/>
          <p:nvPr/>
        </p:nvGrpSpPr>
        <p:grpSpPr>
          <a:xfrm>
            <a:off x="1336705" y="4667094"/>
            <a:ext cx="1209404" cy="982980"/>
            <a:chOff x="1397665" y="3600294"/>
            <a:chExt cx="1209404" cy="982980"/>
          </a:xfrm>
        </p:grpSpPr>
        <p:sp>
          <p:nvSpPr>
            <p:cNvPr id="33" name="CuadroTexto 32"/>
            <p:cNvSpPr txBox="1"/>
            <p:nvPr/>
          </p:nvSpPr>
          <p:spPr>
            <a:xfrm>
              <a:off x="1397665" y="4091784"/>
              <a:ext cx="1209404" cy="369332"/>
            </a:xfrm>
            <a:prstGeom prst="rect">
              <a:avLst/>
            </a:prstGeom>
            <a:noFill/>
          </p:spPr>
          <p:txBody>
            <a:bodyPr wrap="square" rtlCol="0">
              <a:spAutoFit/>
            </a:bodyPr>
            <a:lstStyle/>
            <a:p>
              <a:pPr algn="ctr"/>
              <a:r>
                <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ENTREGA</a:t>
              </a:r>
            </a:p>
            <a:p>
              <a:pPr algn="ctr"/>
              <a:r>
                <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 </a:t>
              </a:r>
              <a:r>
                <a:rPr lang="es-ES" sz="8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COMPRA ON LINE</a:t>
              </a:r>
              <a:endPar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endParaRPr>
            </a:p>
          </p:txBody>
        </p:sp>
        <p:pic>
          <p:nvPicPr>
            <p:cNvPr id="34" name="Imagen 33" descr="Imagen que contiene gráficos vectoriales&#10;&#10;Descripción generada con confianza alta"/>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850114" y="3685682"/>
              <a:ext cx="372952" cy="435111"/>
            </a:xfrm>
            <a:prstGeom prst="rect">
              <a:avLst/>
            </a:prstGeom>
          </p:spPr>
        </p:pic>
        <p:grpSp>
          <p:nvGrpSpPr>
            <p:cNvPr id="35" name="Grupo 34"/>
            <p:cNvGrpSpPr/>
            <p:nvPr/>
          </p:nvGrpSpPr>
          <p:grpSpPr>
            <a:xfrm>
              <a:off x="1397665" y="3600294"/>
              <a:ext cx="1209404" cy="982980"/>
              <a:chOff x="4422842" y="4287355"/>
              <a:chExt cx="1209404" cy="982980"/>
            </a:xfrm>
          </p:grpSpPr>
          <p:sp>
            <p:nvSpPr>
              <p:cNvPr id="36" name="Rectángulo: esquinas redondeadas 35"/>
              <p:cNvSpPr/>
              <p:nvPr/>
            </p:nvSpPr>
            <p:spPr>
              <a:xfrm>
                <a:off x="4521981" y="4287355"/>
                <a:ext cx="1021098" cy="982980"/>
              </a:xfrm>
              <a:prstGeom prst="roundRect">
                <a:avLst/>
              </a:prstGeom>
              <a:solidFill>
                <a:schemeClr val="bg1"/>
              </a:solidFill>
              <a:ln w="60325" cap="rnd" cmpd="thickThin">
                <a:solidFill>
                  <a:srgbClr val="3893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CuadroTexto 36"/>
              <p:cNvSpPr txBox="1"/>
              <p:nvPr/>
            </p:nvSpPr>
            <p:spPr>
              <a:xfrm>
                <a:off x="4422842" y="4870225"/>
                <a:ext cx="1209404" cy="400110"/>
              </a:xfrm>
              <a:prstGeom prst="rect">
                <a:avLst/>
              </a:prstGeom>
              <a:noFill/>
            </p:spPr>
            <p:txBody>
              <a:bodyPr wrap="square" rtlCol="0">
                <a:spAutoFit/>
              </a:bodyPr>
              <a:lstStyle/>
              <a:p>
                <a:pPr algn="ctr"/>
                <a:r>
                  <a:rPr lang="es-ES" sz="10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ROPA </a:t>
                </a:r>
              </a:p>
              <a:p>
                <a:pPr algn="ctr"/>
                <a:r>
                  <a:rPr lang="es-ES" sz="10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COLGADA</a:t>
                </a:r>
              </a:p>
            </p:txBody>
          </p:sp>
        </p:grpSp>
        <p:pic>
          <p:nvPicPr>
            <p:cNvPr id="1032" name="Picture 8" descr="Resultado de imagen de ICONO PERCHA CHAQUETA"/>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8551" y="3707236"/>
              <a:ext cx="460297" cy="460297"/>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CuadroTexto 45"/>
          <p:cNvSpPr txBox="1"/>
          <p:nvPr/>
        </p:nvSpPr>
        <p:spPr>
          <a:xfrm>
            <a:off x="1336705" y="3924255"/>
            <a:ext cx="1209404" cy="369332"/>
          </a:xfrm>
          <a:prstGeom prst="rect">
            <a:avLst/>
          </a:prstGeom>
          <a:noFill/>
        </p:spPr>
        <p:txBody>
          <a:bodyPr wrap="square" rtlCol="0">
            <a:spAutoFit/>
          </a:bodyPr>
          <a:lstStyle/>
          <a:p>
            <a:pPr algn="ctr"/>
            <a:r>
              <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ENTREGA</a:t>
            </a:r>
          </a:p>
          <a:p>
            <a:pPr algn="ctr"/>
            <a:r>
              <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 </a:t>
            </a:r>
            <a:r>
              <a:rPr lang="es-ES" sz="8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COMPRA ON LINE</a:t>
            </a:r>
            <a:endPar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endParaRPr>
          </a:p>
        </p:txBody>
      </p:sp>
      <p:pic>
        <p:nvPicPr>
          <p:cNvPr id="47" name="Imagen 46" descr="Imagen que contiene gráficos vectoriales&#10;&#10;Descripción generada con confianza alta"/>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789154" y="3518153"/>
            <a:ext cx="372952" cy="435111"/>
          </a:xfrm>
          <a:prstGeom prst="rect">
            <a:avLst/>
          </a:prstGeom>
        </p:spPr>
      </p:pic>
      <p:grpSp>
        <p:nvGrpSpPr>
          <p:cNvPr id="48" name="Grupo 47"/>
          <p:cNvGrpSpPr/>
          <p:nvPr/>
        </p:nvGrpSpPr>
        <p:grpSpPr>
          <a:xfrm>
            <a:off x="1368953" y="3448160"/>
            <a:ext cx="1209404" cy="982980"/>
            <a:chOff x="4438744" y="4287355"/>
            <a:chExt cx="1209404" cy="982980"/>
          </a:xfrm>
        </p:grpSpPr>
        <p:sp>
          <p:nvSpPr>
            <p:cNvPr id="49" name="Rectángulo: esquinas redondeadas 48"/>
            <p:cNvSpPr/>
            <p:nvPr/>
          </p:nvSpPr>
          <p:spPr>
            <a:xfrm>
              <a:off x="4521981" y="4287355"/>
              <a:ext cx="1021098" cy="982980"/>
            </a:xfrm>
            <a:prstGeom prst="roundRect">
              <a:avLst/>
            </a:prstGeom>
            <a:solidFill>
              <a:schemeClr val="bg1"/>
            </a:solidFill>
            <a:ln w="60325" cap="rnd" cmpd="thickThin">
              <a:solidFill>
                <a:srgbClr val="3893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CuadroTexto 49"/>
            <p:cNvSpPr txBox="1"/>
            <p:nvPr/>
          </p:nvSpPr>
          <p:spPr>
            <a:xfrm>
              <a:off x="4438744" y="4937914"/>
              <a:ext cx="1209404" cy="246221"/>
            </a:xfrm>
            <a:prstGeom prst="rect">
              <a:avLst/>
            </a:prstGeom>
            <a:noFill/>
          </p:spPr>
          <p:txBody>
            <a:bodyPr wrap="square" rtlCol="0">
              <a:spAutoFit/>
            </a:bodyPr>
            <a:lstStyle/>
            <a:p>
              <a:pPr algn="ctr"/>
              <a:r>
                <a:rPr lang="es-ES" sz="10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GRANDE</a:t>
              </a:r>
            </a:p>
          </p:txBody>
        </p:sp>
      </p:grpSp>
      <p:pic>
        <p:nvPicPr>
          <p:cNvPr id="51" name="Picture 6" descr="Resultado de imagen de ICONO CAJA"/>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78852" y="3525283"/>
            <a:ext cx="602445" cy="602445"/>
          </a:xfrm>
          <a:prstGeom prst="rect">
            <a:avLst/>
          </a:prstGeom>
          <a:noFill/>
          <a:extLst>
            <a:ext uri="{909E8E84-426E-40DD-AFC4-6F175D3DCCD1}">
              <a14:hiddenFill xmlns:a14="http://schemas.microsoft.com/office/drawing/2010/main">
                <a:solidFill>
                  <a:srgbClr val="FFFFFF"/>
                </a:solidFill>
              </a14:hiddenFill>
            </a:ext>
          </a:extLst>
        </p:spPr>
      </p:pic>
      <p:sp>
        <p:nvSpPr>
          <p:cNvPr id="40" name="CuadroTexto 39"/>
          <p:cNvSpPr txBox="1"/>
          <p:nvPr/>
        </p:nvSpPr>
        <p:spPr>
          <a:xfrm>
            <a:off x="3309258" y="1197181"/>
            <a:ext cx="7064828" cy="369332"/>
          </a:xfrm>
          <a:prstGeom prst="rect">
            <a:avLst/>
          </a:prstGeom>
          <a:noFill/>
        </p:spPr>
        <p:txBody>
          <a:bodyPr wrap="square" rtlCol="0">
            <a:spAutoFit/>
          </a:bodyPr>
          <a:lstStyle/>
          <a:p>
            <a:r>
              <a:rPr lang="es-ES" dirty="0" err="1"/>
              <a:t>We</a:t>
            </a:r>
            <a:r>
              <a:rPr lang="es-ES" dirty="0"/>
              <a:t> </a:t>
            </a:r>
            <a:r>
              <a:rPr lang="es-ES" dirty="0" err="1"/>
              <a:t>also</a:t>
            </a:r>
            <a:r>
              <a:rPr lang="es-ES" dirty="0"/>
              <a:t> </a:t>
            </a:r>
            <a:r>
              <a:rPr lang="es-ES" dirty="0" err="1"/>
              <a:t>need</a:t>
            </a:r>
            <a:r>
              <a:rPr lang="es-ES" dirty="0"/>
              <a:t> </a:t>
            </a:r>
            <a:r>
              <a:rPr lang="es-ES" dirty="0" err="1"/>
              <a:t>this</a:t>
            </a:r>
            <a:r>
              <a:rPr lang="es-ES" dirty="0"/>
              <a:t> </a:t>
            </a:r>
            <a:r>
              <a:rPr lang="es-ES" dirty="0" err="1"/>
              <a:t>four</a:t>
            </a:r>
            <a:r>
              <a:rPr lang="es-ES" dirty="0"/>
              <a:t> </a:t>
            </a:r>
            <a:r>
              <a:rPr lang="es-ES" dirty="0" err="1"/>
              <a:t>Icons</a:t>
            </a:r>
            <a:r>
              <a:rPr lang="es-ES" dirty="0"/>
              <a:t> </a:t>
            </a:r>
            <a:r>
              <a:rPr lang="es-ES" dirty="0" err="1"/>
              <a:t>to</a:t>
            </a:r>
            <a:r>
              <a:rPr lang="es-ES" dirty="0"/>
              <a:t> </a:t>
            </a:r>
            <a:r>
              <a:rPr lang="es-ES" dirty="0" err="1"/>
              <a:t>select</a:t>
            </a:r>
            <a:r>
              <a:rPr lang="es-ES" dirty="0"/>
              <a:t> </a:t>
            </a:r>
            <a:r>
              <a:rPr lang="es-ES" dirty="0" err="1"/>
              <a:t>the</a:t>
            </a:r>
            <a:r>
              <a:rPr lang="es-ES" dirty="0"/>
              <a:t> </a:t>
            </a:r>
            <a:r>
              <a:rPr lang="es-ES" dirty="0" err="1"/>
              <a:t>size</a:t>
            </a:r>
            <a:r>
              <a:rPr lang="es-ES" dirty="0"/>
              <a:t> of </a:t>
            </a:r>
            <a:r>
              <a:rPr lang="es-ES" dirty="0" err="1"/>
              <a:t>the</a:t>
            </a:r>
            <a:r>
              <a:rPr lang="es-ES" dirty="0"/>
              <a:t> </a:t>
            </a:r>
            <a:r>
              <a:rPr lang="es-ES" dirty="0" err="1"/>
              <a:t>locker</a:t>
            </a:r>
            <a:r>
              <a:rPr lang="es-ES" dirty="0"/>
              <a:t> </a:t>
            </a:r>
            <a:r>
              <a:rPr lang="es-ES" dirty="0" err="1"/>
              <a:t>you</a:t>
            </a:r>
            <a:r>
              <a:rPr lang="es-ES" dirty="0"/>
              <a:t> </a:t>
            </a:r>
            <a:r>
              <a:rPr lang="es-ES" dirty="0" err="1"/>
              <a:t>need</a:t>
            </a:r>
            <a:r>
              <a:rPr lang="es-ES" dirty="0"/>
              <a:t>.</a:t>
            </a:r>
          </a:p>
        </p:txBody>
      </p:sp>
      <p:sp>
        <p:nvSpPr>
          <p:cNvPr id="53" name="CuadroTexto 52"/>
          <p:cNvSpPr txBox="1"/>
          <p:nvPr/>
        </p:nvSpPr>
        <p:spPr>
          <a:xfrm>
            <a:off x="4158343" y="5790953"/>
            <a:ext cx="7064828" cy="646331"/>
          </a:xfrm>
          <a:prstGeom prst="rect">
            <a:avLst/>
          </a:prstGeom>
          <a:noFill/>
        </p:spPr>
        <p:txBody>
          <a:bodyPr wrap="square" rtlCol="0">
            <a:spAutoFit/>
          </a:bodyPr>
          <a:lstStyle/>
          <a:p>
            <a:r>
              <a:rPr lang="es-ES" dirty="0" err="1"/>
              <a:t>We</a:t>
            </a:r>
            <a:r>
              <a:rPr lang="es-ES" dirty="0"/>
              <a:t> </a:t>
            </a:r>
            <a:r>
              <a:rPr lang="es-ES" dirty="0" err="1"/>
              <a:t>need</a:t>
            </a:r>
            <a:r>
              <a:rPr lang="es-ES" dirty="0"/>
              <a:t> at </a:t>
            </a:r>
            <a:r>
              <a:rPr lang="es-ES" dirty="0" err="1"/>
              <a:t>least</a:t>
            </a:r>
            <a:r>
              <a:rPr lang="es-ES" dirty="0"/>
              <a:t> </a:t>
            </a:r>
            <a:r>
              <a:rPr lang="es-ES" dirty="0" err="1"/>
              <a:t>these</a:t>
            </a:r>
            <a:r>
              <a:rPr lang="es-ES" dirty="0"/>
              <a:t> 9 </a:t>
            </a:r>
            <a:r>
              <a:rPr lang="es-ES" dirty="0" err="1"/>
              <a:t>icons</a:t>
            </a:r>
            <a:r>
              <a:rPr lang="es-ES" dirty="0"/>
              <a:t>, and </a:t>
            </a:r>
            <a:r>
              <a:rPr lang="es-ES" dirty="0" err="1"/>
              <a:t>we</a:t>
            </a:r>
            <a:r>
              <a:rPr lang="es-ES" dirty="0"/>
              <a:t> </a:t>
            </a:r>
            <a:r>
              <a:rPr lang="es-ES" dirty="0" err="1"/>
              <a:t>value</a:t>
            </a:r>
            <a:r>
              <a:rPr lang="es-ES" dirty="0"/>
              <a:t> </a:t>
            </a:r>
            <a:r>
              <a:rPr lang="es-ES" dirty="0" err="1"/>
              <a:t>some</a:t>
            </a:r>
            <a:r>
              <a:rPr lang="es-ES" dirty="0"/>
              <a:t> </a:t>
            </a:r>
            <a:r>
              <a:rPr lang="es-ES" dirty="0" err="1"/>
              <a:t>others</a:t>
            </a:r>
            <a:r>
              <a:rPr lang="es-ES" dirty="0"/>
              <a:t> </a:t>
            </a:r>
            <a:r>
              <a:rPr lang="es-ES" dirty="0" err="1"/>
              <a:t>navigation</a:t>
            </a:r>
            <a:r>
              <a:rPr lang="es-ES" dirty="0"/>
              <a:t> </a:t>
            </a:r>
            <a:r>
              <a:rPr lang="es-ES" dirty="0" err="1"/>
              <a:t>ones</a:t>
            </a:r>
            <a:r>
              <a:rPr lang="es-ES" dirty="0"/>
              <a:t> as forward, back, home…</a:t>
            </a:r>
          </a:p>
        </p:txBody>
      </p:sp>
    </p:spTree>
    <p:extLst>
      <p:ext uri="{BB962C8B-B14F-4D97-AF65-F5344CB8AC3E}">
        <p14:creationId xmlns:p14="http://schemas.microsoft.com/office/powerpoint/2010/main" val="4141368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32641" y="710540"/>
            <a:ext cx="9845964" cy="646331"/>
          </a:xfrm>
          <a:prstGeom prst="rect">
            <a:avLst/>
          </a:prstGeom>
          <a:noFill/>
        </p:spPr>
        <p:txBody>
          <a:bodyPr wrap="square" rtlCol="0">
            <a:spAutoFit/>
          </a:bodyPr>
          <a:lstStyle/>
          <a:p>
            <a:r>
              <a:rPr lang="en-US" dirty="0">
                <a:solidFill>
                  <a:schemeClr val="bg1">
                    <a:lumMod val="50000"/>
                  </a:schemeClr>
                </a:solidFill>
                <a:latin typeface="Segoe UI Semibold" panose="020B0702040204020203" pitchFamily="34" charset="0"/>
                <a:cs typeface="Segoe UI Semibold" panose="020B0702040204020203" pitchFamily="34" charset="0"/>
              </a:rPr>
              <a:t>ICON TEXTS</a:t>
            </a:r>
          </a:p>
          <a:p>
            <a:endParaRPr lang="en-US" dirty="0">
              <a:solidFill>
                <a:schemeClr val="bg1">
                  <a:lumMod val="50000"/>
                </a:schemeClr>
              </a:solidFill>
              <a:latin typeface="Segoe UI Semibold" panose="020B0702040204020203" pitchFamily="34" charset="0"/>
              <a:cs typeface="Segoe UI Semibold" panose="020B0702040204020203" pitchFamily="34" charset="0"/>
            </a:endParaRPr>
          </a:p>
        </p:txBody>
      </p:sp>
      <p:pic>
        <p:nvPicPr>
          <p:cNvPr id="9" name="Imagen 8"/>
          <p:cNvPicPr>
            <a:picLocks noChangeAspect="1"/>
          </p:cNvPicPr>
          <p:nvPr/>
        </p:nvPicPr>
        <p:blipFill>
          <a:blip r:embed="rId2"/>
          <a:stretch>
            <a:fillRect/>
          </a:stretch>
        </p:blipFill>
        <p:spPr>
          <a:xfrm>
            <a:off x="3976713" y="1244051"/>
            <a:ext cx="1060849" cy="1019130"/>
          </a:xfrm>
          <a:prstGeom prst="rect">
            <a:avLst/>
          </a:prstGeom>
        </p:spPr>
      </p:pic>
      <p:sp>
        <p:nvSpPr>
          <p:cNvPr id="10" name="CuadroTexto 9"/>
          <p:cNvSpPr txBox="1"/>
          <p:nvPr/>
        </p:nvSpPr>
        <p:spPr>
          <a:xfrm>
            <a:off x="3639126" y="742759"/>
            <a:ext cx="1513114" cy="369332"/>
          </a:xfrm>
          <a:prstGeom prst="rect">
            <a:avLst/>
          </a:prstGeom>
          <a:noFill/>
        </p:spPr>
        <p:txBody>
          <a:bodyPr wrap="square" rtlCol="0">
            <a:spAutoFit/>
          </a:bodyPr>
          <a:lstStyle/>
          <a:p>
            <a:pPr algn="ctr"/>
            <a:r>
              <a:rPr lang="es-ES" dirty="0"/>
              <a:t>SPANISH ICON</a:t>
            </a:r>
          </a:p>
        </p:txBody>
      </p:sp>
      <p:sp>
        <p:nvSpPr>
          <p:cNvPr id="11" name="CuadroTexto 10"/>
          <p:cNvSpPr txBox="1"/>
          <p:nvPr/>
        </p:nvSpPr>
        <p:spPr>
          <a:xfrm>
            <a:off x="5598800" y="494574"/>
            <a:ext cx="4101675" cy="646331"/>
          </a:xfrm>
          <a:prstGeom prst="rect">
            <a:avLst/>
          </a:prstGeom>
          <a:noFill/>
        </p:spPr>
        <p:txBody>
          <a:bodyPr wrap="square" rtlCol="0">
            <a:spAutoFit/>
          </a:bodyPr>
          <a:lstStyle/>
          <a:p>
            <a:pPr algn="ctr"/>
            <a:r>
              <a:rPr lang="es-ES" dirty="0"/>
              <a:t>ENGLISH TEXT </a:t>
            </a:r>
          </a:p>
          <a:p>
            <a:pPr algn="ctr"/>
            <a:r>
              <a:rPr lang="es-ES" dirty="0"/>
              <a:t>(SAME ICON YOU DESING OR PROPOSE</a:t>
            </a:r>
          </a:p>
        </p:txBody>
      </p:sp>
      <p:sp>
        <p:nvSpPr>
          <p:cNvPr id="12" name="CuadroTexto 11"/>
          <p:cNvSpPr txBox="1"/>
          <p:nvPr/>
        </p:nvSpPr>
        <p:spPr>
          <a:xfrm>
            <a:off x="7172957" y="1475374"/>
            <a:ext cx="1621971" cy="369332"/>
          </a:xfrm>
          <a:prstGeom prst="rect">
            <a:avLst/>
          </a:prstGeom>
          <a:noFill/>
        </p:spPr>
        <p:txBody>
          <a:bodyPr wrap="square" rtlCol="0">
            <a:spAutoFit/>
          </a:bodyPr>
          <a:lstStyle/>
          <a:p>
            <a:r>
              <a:rPr lang="es-ES" dirty="0"/>
              <a:t>SERVICES</a:t>
            </a:r>
          </a:p>
        </p:txBody>
      </p:sp>
      <p:sp>
        <p:nvSpPr>
          <p:cNvPr id="13" name="Rectángulo: esquinas redondeadas 12"/>
          <p:cNvSpPr/>
          <p:nvPr/>
        </p:nvSpPr>
        <p:spPr>
          <a:xfrm>
            <a:off x="4016464" y="2395141"/>
            <a:ext cx="1021098" cy="982980"/>
          </a:xfrm>
          <a:prstGeom prst="roundRect">
            <a:avLst/>
          </a:prstGeom>
          <a:solidFill>
            <a:schemeClr val="bg1"/>
          </a:solidFill>
          <a:ln w="60325" cap="rnd" cmpd="thickThin">
            <a:solidFill>
              <a:srgbClr val="3893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Picture 2" descr="Resultado de imagen de entrega icono"/>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6355" y="2562248"/>
            <a:ext cx="556473" cy="556473"/>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3878768" y="3104066"/>
            <a:ext cx="1209404" cy="230832"/>
          </a:xfrm>
          <a:prstGeom prst="rect">
            <a:avLst/>
          </a:prstGeom>
          <a:noFill/>
        </p:spPr>
        <p:txBody>
          <a:bodyPr wrap="square" rtlCol="0">
            <a:spAutoFit/>
          </a:bodyPr>
          <a:lstStyle/>
          <a:p>
            <a:pPr algn="ctr"/>
            <a:r>
              <a:rPr lang="es-ES" sz="900" dirty="0">
                <a:solidFill>
                  <a:schemeClr val="tx1">
                    <a:lumMod val="65000"/>
                    <a:lumOff val="35000"/>
                  </a:schemeClr>
                </a:solidFill>
                <a:latin typeface="Segoe UI Semibold" panose="020B0702040204020203" pitchFamily="34" charset="0"/>
                <a:ea typeface="Verdana" panose="020B0604030504040204" pitchFamily="34" charset="0"/>
                <a:cs typeface="Segoe UI Semibold" panose="020B0702040204020203" pitchFamily="34" charset="0"/>
              </a:rPr>
              <a:t>RECOGER PEDIDO</a:t>
            </a:r>
          </a:p>
        </p:txBody>
      </p:sp>
      <p:sp>
        <p:nvSpPr>
          <p:cNvPr id="16" name="CuadroTexto 15"/>
          <p:cNvSpPr txBox="1"/>
          <p:nvPr/>
        </p:nvSpPr>
        <p:spPr>
          <a:xfrm>
            <a:off x="7172957" y="2517299"/>
            <a:ext cx="1621971" cy="369332"/>
          </a:xfrm>
          <a:prstGeom prst="rect">
            <a:avLst/>
          </a:prstGeom>
          <a:noFill/>
        </p:spPr>
        <p:txBody>
          <a:bodyPr wrap="square" rtlCol="0">
            <a:spAutoFit/>
          </a:bodyPr>
          <a:lstStyle/>
          <a:p>
            <a:r>
              <a:rPr lang="es-ES" dirty="0"/>
              <a:t>PICK UP</a:t>
            </a:r>
          </a:p>
        </p:txBody>
      </p:sp>
      <p:pic>
        <p:nvPicPr>
          <p:cNvPr id="17" name="Imagen 16"/>
          <p:cNvPicPr>
            <a:picLocks noChangeAspect="1"/>
          </p:cNvPicPr>
          <p:nvPr/>
        </p:nvPicPr>
        <p:blipFill>
          <a:blip r:embed="rId4"/>
          <a:stretch>
            <a:fillRect/>
          </a:stretch>
        </p:blipFill>
        <p:spPr>
          <a:xfrm>
            <a:off x="3891034" y="3510081"/>
            <a:ext cx="1207113" cy="1060796"/>
          </a:xfrm>
          <a:prstGeom prst="rect">
            <a:avLst/>
          </a:prstGeom>
        </p:spPr>
      </p:pic>
      <p:sp>
        <p:nvSpPr>
          <p:cNvPr id="18" name="CuadroTexto 17"/>
          <p:cNvSpPr txBox="1"/>
          <p:nvPr/>
        </p:nvSpPr>
        <p:spPr>
          <a:xfrm>
            <a:off x="7172957" y="3510081"/>
            <a:ext cx="2656843" cy="646331"/>
          </a:xfrm>
          <a:prstGeom prst="rect">
            <a:avLst/>
          </a:prstGeom>
          <a:noFill/>
        </p:spPr>
        <p:txBody>
          <a:bodyPr wrap="square" rtlCol="0">
            <a:spAutoFit/>
          </a:bodyPr>
          <a:lstStyle/>
          <a:p>
            <a:r>
              <a:rPr lang="en-US" dirty="0"/>
              <a:t>RECEIVE HERE ON LINE PURCHASE</a:t>
            </a:r>
            <a:endParaRPr lang="es-ES" dirty="0"/>
          </a:p>
        </p:txBody>
      </p:sp>
      <p:pic>
        <p:nvPicPr>
          <p:cNvPr id="20" name="Imagen 19"/>
          <p:cNvPicPr>
            <a:picLocks noChangeAspect="1"/>
          </p:cNvPicPr>
          <p:nvPr/>
        </p:nvPicPr>
        <p:blipFill>
          <a:blip r:embed="rId5"/>
          <a:stretch>
            <a:fillRect/>
          </a:stretch>
        </p:blipFill>
        <p:spPr>
          <a:xfrm>
            <a:off x="3923456" y="4746060"/>
            <a:ext cx="1207113" cy="1103472"/>
          </a:xfrm>
          <a:prstGeom prst="rect">
            <a:avLst/>
          </a:prstGeom>
        </p:spPr>
      </p:pic>
      <p:sp>
        <p:nvSpPr>
          <p:cNvPr id="21" name="CuadroTexto 20"/>
          <p:cNvSpPr txBox="1"/>
          <p:nvPr/>
        </p:nvSpPr>
        <p:spPr>
          <a:xfrm>
            <a:off x="7259678" y="4928464"/>
            <a:ext cx="1241700" cy="369332"/>
          </a:xfrm>
          <a:prstGeom prst="rect">
            <a:avLst/>
          </a:prstGeom>
          <a:noFill/>
        </p:spPr>
        <p:txBody>
          <a:bodyPr wrap="square" rtlCol="0">
            <a:spAutoFit/>
          </a:bodyPr>
          <a:lstStyle/>
          <a:p>
            <a:r>
              <a:rPr lang="es-ES" dirty="0"/>
              <a:t>STAFF</a:t>
            </a:r>
          </a:p>
        </p:txBody>
      </p:sp>
      <p:pic>
        <p:nvPicPr>
          <p:cNvPr id="22" name="Imagen 21"/>
          <p:cNvPicPr>
            <a:picLocks noChangeAspect="1"/>
          </p:cNvPicPr>
          <p:nvPr/>
        </p:nvPicPr>
        <p:blipFill>
          <a:blip r:embed="rId6"/>
          <a:stretch>
            <a:fillRect/>
          </a:stretch>
        </p:blipFill>
        <p:spPr>
          <a:xfrm>
            <a:off x="3945127" y="5849532"/>
            <a:ext cx="1207113" cy="1042506"/>
          </a:xfrm>
          <a:prstGeom prst="rect">
            <a:avLst/>
          </a:prstGeom>
        </p:spPr>
      </p:pic>
      <p:sp>
        <p:nvSpPr>
          <p:cNvPr id="23" name="CuadroTexto 22"/>
          <p:cNvSpPr txBox="1"/>
          <p:nvPr/>
        </p:nvSpPr>
        <p:spPr>
          <a:xfrm>
            <a:off x="7259678" y="5849532"/>
            <a:ext cx="1241700" cy="923330"/>
          </a:xfrm>
          <a:prstGeom prst="rect">
            <a:avLst/>
          </a:prstGeom>
          <a:noFill/>
        </p:spPr>
        <p:txBody>
          <a:bodyPr wrap="square" rtlCol="0">
            <a:spAutoFit/>
          </a:bodyPr>
          <a:lstStyle/>
          <a:p>
            <a:r>
              <a:rPr lang="es-ES" dirty="0"/>
              <a:t>ON LINE PURCHASE DELIVERY</a:t>
            </a:r>
          </a:p>
        </p:txBody>
      </p:sp>
    </p:spTree>
    <p:extLst>
      <p:ext uri="{BB962C8B-B14F-4D97-AF65-F5344CB8AC3E}">
        <p14:creationId xmlns:p14="http://schemas.microsoft.com/office/powerpoint/2010/main" val="83336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381319" y="1061409"/>
            <a:ext cx="1230736" cy="982980"/>
            <a:chOff x="4146291" y="2008466"/>
            <a:chExt cx="1230736" cy="982980"/>
          </a:xfrm>
        </p:grpSpPr>
        <p:sp>
          <p:nvSpPr>
            <p:cNvPr id="3" name="CuadroTexto 2"/>
            <p:cNvSpPr txBox="1"/>
            <p:nvPr/>
          </p:nvSpPr>
          <p:spPr>
            <a:xfrm>
              <a:off x="4146291" y="2484561"/>
              <a:ext cx="1209404" cy="369332"/>
            </a:xfrm>
            <a:prstGeom prst="rect">
              <a:avLst/>
            </a:prstGeom>
            <a:noFill/>
          </p:spPr>
          <p:txBody>
            <a:bodyPr wrap="square" rtlCol="0">
              <a:spAutoFit/>
            </a:bodyPr>
            <a:lstStyle/>
            <a:p>
              <a:pPr algn="ctr"/>
              <a:r>
                <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ENTREGA</a:t>
              </a:r>
            </a:p>
            <a:p>
              <a:pPr algn="ctr"/>
              <a:r>
                <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 </a:t>
              </a:r>
              <a:r>
                <a:rPr lang="es-ES" sz="8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COMPRA ON LINE</a:t>
              </a:r>
              <a:endPar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endParaRPr>
            </a:p>
          </p:txBody>
        </p:sp>
        <p:pic>
          <p:nvPicPr>
            <p:cNvPr id="4" name="Imagen 3" descr="Imagen que contiene gráficos vectoriales&#10;&#10;Descripción generada con confianza alta"/>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598740" y="2078459"/>
              <a:ext cx="372952" cy="435111"/>
            </a:xfrm>
            <a:prstGeom prst="rect">
              <a:avLst/>
            </a:prstGeom>
          </p:spPr>
        </p:pic>
        <p:grpSp>
          <p:nvGrpSpPr>
            <p:cNvPr id="5" name="Grupo 4"/>
            <p:cNvGrpSpPr/>
            <p:nvPr/>
          </p:nvGrpSpPr>
          <p:grpSpPr>
            <a:xfrm>
              <a:off x="4167623" y="2008466"/>
              <a:ext cx="1209404" cy="982980"/>
              <a:chOff x="4427828" y="4287355"/>
              <a:chExt cx="1209404" cy="982980"/>
            </a:xfrm>
          </p:grpSpPr>
          <p:sp>
            <p:nvSpPr>
              <p:cNvPr id="7" name="Rectángulo: esquinas redondeadas 6"/>
              <p:cNvSpPr/>
              <p:nvPr/>
            </p:nvSpPr>
            <p:spPr>
              <a:xfrm>
                <a:off x="4521981" y="4287355"/>
                <a:ext cx="1021098" cy="982980"/>
              </a:xfrm>
              <a:prstGeom prst="roundRect">
                <a:avLst/>
              </a:prstGeom>
              <a:solidFill>
                <a:schemeClr val="bg1"/>
              </a:solidFill>
              <a:ln w="60325" cap="rnd" cmpd="thickThin">
                <a:solidFill>
                  <a:srgbClr val="3893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4427828" y="4923722"/>
                <a:ext cx="1209404" cy="246221"/>
              </a:xfrm>
              <a:prstGeom prst="rect">
                <a:avLst/>
              </a:prstGeom>
              <a:noFill/>
            </p:spPr>
            <p:txBody>
              <a:bodyPr wrap="square" rtlCol="0">
                <a:spAutoFit/>
              </a:bodyPr>
              <a:lstStyle/>
              <a:p>
                <a:pPr algn="ctr"/>
                <a:r>
                  <a:rPr lang="es-ES" sz="10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PEQUEÑO</a:t>
                </a:r>
              </a:p>
            </p:txBody>
          </p:sp>
        </p:grpSp>
        <p:pic>
          <p:nvPicPr>
            <p:cNvPr id="6" name="Picture 4" descr="Imagen relacionada"/>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96035" y="2125695"/>
              <a:ext cx="709916" cy="497366"/>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CuadroTexto 8"/>
          <p:cNvSpPr txBox="1"/>
          <p:nvPr/>
        </p:nvSpPr>
        <p:spPr>
          <a:xfrm>
            <a:off x="1363443" y="2757641"/>
            <a:ext cx="1209404" cy="369332"/>
          </a:xfrm>
          <a:prstGeom prst="rect">
            <a:avLst/>
          </a:prstGeom>
          <a:noFill/>
        </p:spPr>
        <p:txBody>
          <a:bodyPr wrap="square" rtlCol="0">
            <a:spAutoFit/>
          </a:bodyPr>
          <a:lstStyle/>
          <a:p>
            <a:pPr algn="ctr"/>
            <a:r>
              <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ENTREGA</a:t>
            </a:r>
          </a:p>
          <a:p>
            <a:pPr algn="ctr"/>
            <a:r>
              <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 </a:t>
            </a:r>
            <a:r>
              <a:rPr lang="es-ES" sz="8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COMPRA ON LINE</a:t>
            </a:r>
            <a:endPar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endParaRPr>
          </a:p>
        </p:txBody>
      </p:sp>
      <p:pic>
        <p:nvPicPr>
          <p:cNvPr id="10" name="Imagen 9" descr="Imagen que contiene gráficos vectoriales&#10;&#10;Descripción generada con confianza alta"/>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815892" y="2351539"/>
            <a:ext cx="372952" cy="435111"/>
          </a:xfrm>
          <a:prstGeom prst="rect">
            <a:avLst/>
          </a:prstGeom>
        </p:spPr>
      </p:pic>
      <p:grpSp>
        <p:nvGrpSpPr>
          <p:cNvPr id="11" name="Grupo 10"/>
          <p:cNvGrpSpPr/>
          <p:nvPr/>
        </p:nvGrpSpPr>
        <p:grpSpPr>
          <a:xfrm>
            <a:off x="1395691" y="2281546"/>
            <a:ext cx="1209404" cy="982980"/>
            <a:chOff x="4438744" y="4287355"/>
            <a:chExt cx="1209404" cy="982980"/>
          </a:xfrm>
        </p:grpSpPr>
        <p:sp>
          <p:nvSpPr>
            <p:cNvPr id="12" name="Rectángulo: esquinas redondeadas 11"/>
            <p:cNvSpPr/>
            <p:nvPr/>
          </p:nvSpPr>
          <p:spPr>
            <a:xfrm>
              <a:off x="4521981" y="4287355"/>
              <a:ext cx="1021098" cy="982980"/>
            </a:xfrm>
            <a:prstGeom prst="roundRect">
              <a:avLst/>
            </a:prstGeom>
            <a:solidFill>
              <a:schemeClr val="bg1"/>
            </a:solidFill>
            <a:ln w="60325" cap="rnd" cmpd="thickThin">
              <a:solidFill>
                <a:srgbClr val="3893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4438744" y="4937914"/>
              <a:ext cx="1209404" cy="246221"/>
            </a:xfrm>
            <a:prstGeom prst="rect">
              <a:avLst/>
            </a:prstGeom>
            <a:noFill/>
          </p:spPr>
          <p:txBody>
            <a:bodyPr wrap="square" rtlCol="0">
              <a:spAutoFit/>
            </a:bodyPr>
            <a:lstStyle/>
            <a:p>
              <a:pPr algn="ctr"/>
              <a:r>
                <a:rPr lang="es-ES" sz="10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MEDIANO</a:t>
              </a:r>
            </a:p>
          </p:txBody>
        </p:sp>
      </p:grpSp>
      <p:pic>
        <p:nvPicPr>
          <p:cNvPr id="14" name="Picture 6" descr="Resultado de imagen de ICONO CAJA"/>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15892" y="2516760"/>
            <a:ext cx="354436" cy="354436"/>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p:cNvGrpSpPr/>
          <p:nvPr/>
        </p:nvGrpSpPr>
        <p:grpSpPr>
          <a:xfrm>
            <a:off x="1336705" y="4667094"/>
            <a:ext cx="1209404" cy="982980"/>
            <a:chOff x="1397665" y="3600294"/>
            <a:chExt cx="1209404" cy="982980"/>
          </a:xfrm>
        </p:grpSpPr>
        <p:sp>
          <p:nvSpPr>
            <p:cNvPr id="16" name="CuadroTexto 15"/>
            <p:cNvSpPr txBox="1"/>
            <p:nvPr/>
          </p:nvSpPr>
          <p:spPr>
            <a:xfrm>
              <a:off x="1397665" y="4091784"/>
              <a:ext cx="1209404" cy="369332"/>
            </a:xfrm>
            <a:prstGeom prst="rect">
              <a:avLst/>
            </a:prstGeom>
            <a:noFill/>
          </p:spPr>
          <p:txBody>
            <a:bodyPr wrap="square" rtlCol="0">
              <a:spAutoFit/>
            </a:bodyPr>
            <a:lstStyle/>
            <a:p>
              <a:pPr algn="ctr"/>
              <a:r>
                <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ENTREGA</a:t>
              </a:r>
            </a:p>
            <a:p>
              <a:pPr algn="ctr"/>
              <a:r>
                <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 </a:t>
              </a:r>
              <a:r>
                <a:rPr lang="es-ES" sz="8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COMPRA ON LINE</a:t>
              </a:r>
              <a:endPar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endParaRPr>
            </a:p>
          </p:txBody>
        </p:sp>
        <p:pic>
          <p:nvPicPr>
            <p:cNvPr id="17" name="Imagen 16" descr="Imagen que contiene gráficos vectoriales&#10;&#10;Descripción generada con confianza alta"/>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850114" y="3685682"/>
              <a:ext cx="372952" cy="435111"/>
            </a:xfrm>
            <a:prstGeom prst="rect">
              <a:avLst/>
            </a:prstGeom>
          </p:spPr>
        </p:pic>
        <p:grpSp>
          <p:nvGrpSpPr>
            <p:cNvPr id="18" name="Grupo 17"/>
            <p:cNvGrpSpPr/>
            <p:nvPr/>
          </p:nvGrpSpPr>
          <p:grpSpPr>
            <a:xfrm>
              <a:off x="1397665" y="3600294"/>
              <a:ext cx="1209404" cy="982980"/>
              <a:chOff x="4422842" y="4287355"/>
              <a:chExt cx="1209404" cy="982980"/>
            </a:xfrm>
          </p:grpSpPr>
          <p:sp>
            <p:nvSpPr>
              <p:cNvPr id="20" name="Rectángulo: esquinas redondeadas 19"/>
              <p:cNvSpPr/>
              <p:nvPr/>
            </p:nvSpPr>
            <p:spPr>
              <a:xfrm>
                <a:off x="4521981" y="4287355"/>
                <a:ext cx="1021098" cy="982980"/>
              </a:xfrm>
              <a:prstGeom prst="roundRect">
                <a:avLst/>
              </a:prstGeom>
              <a:solidFill>
                <a:schemeClr val="bg1"/>
              </a:solidFill>
              <a:ln w="60325" cap="rnd" cmpd="thickThin">
                <a:solidFill>
                  <a:srgbClr val="3893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p:cNvSpPr txBox="1"/>
              <p:nvPr/>
            </p:nvSpPr>
            <p:spPr>
              <a:xfrm>
                <a:off x="4422842" y="4870225"/>
                <a:ext cx="1209404" cy="400110"/>
              </a:xfrm>
              <a:prstGeom prst="rect">
                <a:avLst/>
              </a:prstGeom>
              <a:noFill/>
            </p:spPr>
            <p:txBody>
              <a:bodyPr wrap="square" rtlCol="0">
                <a:spAutoFit/>
              </a:bodyPr>
              <a:lstStyle/>
              <a:p>
                <a:pPr algn="ctr"/>
                <a:r>
                  <a:rPr lang="es-ES" sz="10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ROPA </a:t>
                </a:r>
              </a:p>
              <a:p>
                <a:pPr algn="ctr"/>
                <a:r>
                  <a:rPr lang="es-ES" sz="10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COLGADA</a:t>
                </a:r>
              </a:p>
            </p:txBody>
          </p:sp>
        </p:grpSp>
        <p:pic>
          <p:nvPicPr>
            <p:cNvPr id="19" name="Picture 8" descr="Resultado de imagen de ICONO PERCHA CHAQUETA"/>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8551" y="3707236"/>
              <a:ext cx="460297" cy="46029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CuadroTexto 21"/>
          <p:cNvSpPr txBox="1"/>
          <p:nvPr/>
        </p:nvSpPr>
        <p:spPr>
          <a:xfrm>
            <a:off x="1336705" y="3924255"/>
            <a:ext cx="1209404" cy="369332"/>
          </a:xfrm>
          <a:prstGeom prst="rect">
            <a:avLst/>
          </a:prstGeom>
          <a:noFill/>
        </p:spPr>
        <p:txBody>
          <a:bodyPr wrap="square" rtlCol="0">
            <a:spAutoFit/>
          </a:bodyPr>
          <a:lstStyle/>
          <a:p>
            <a:pPr algn="ctr"/>
            <a:r>
              <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ENTREGA</a:t>
            </a:r>
          </a:p>
          <a:p>
            <a:pPr algn="ctr"/>
            <a:r>
              <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 </a:t>
            </a:r>
            <a:r>
              <a:rPr lang="es-ES" sz="8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COMPRA ON LINE</a:t>
            </a:r>
            <a:endParaRPr lang="es-ES" sz="9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endParaRPr>
          </a:p>
        </p:txBody>
      </p:sp>
      <p:pic>
        <p:nvPicPr>
          <p:cNvPr id="23" name="Imagen 22" descr="Imagen que contiene gráficos vectoriales&#10;&#10;Descripción generada con confianza alta"/>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789154" y="3518153"/>
            <a:ext cx="372952" cy="435111"/>
          </a:xfrm>
          <a:prstGeom prst="rect">
            <a:avLst/>
          </a:prstGeom>
        </p:spPr>
      </p:pic>
      <p:grpSp>
        <p:nvGrpSpPr>
          <p:cNvPr id="24" name="Grupo 23"/>
          <p:cNvGrpSpPr/>
          <p:nvPr/>
        </p:nvGrpSpPr>
        <p:grpSpPr>
          <a:xfrm>
            <a:off x="1368953" y="3448160"/>
            <a:ext cx="1209404" cy="982980"/>
            <a:chOff x="4438744" y="4287355"/>
            <a:chExt cx="1209404" cy="982980"/>
          </a:xfrm>
        </p:grpSpPr>
        <p:sp>
          <p:nvSpPr>
            <p:cNvPr id="25" name="Rectángulo: esquinas redondeadas 24"/>
            <p:cNvSpPr/>
            <p:nvPr/>
          </p:nvSpPr>
          <p:spPr>
            <a:xfrm>
              <a:off x="4521981" y="4287355"/>
              <a:ext cx="1021098" cy="982980"/>
            </a:xfrm>
            <a:prstGeom prst="roundRect">
              <a:avLst/>
            </a:prstGeom>
            <a:solidFill>
              <a:schemeClr val="bg1"/>
            </a:solidFill>
            <a:ln w="60325" cap="rnd" cmpd="thickThin">
              <a:solidFill>
                <a:srgbClr val="3893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CuadroTexto 25"/>
            <p:cNvSpPr txBox="1"/>
            <p:nvPr/>
          </p:nvSpPr>
          <p:spPr>
            <a:xfrm>
              <a:off x="4438744" y="4937914"/>
              <a:ext cx="1209404" cy="246221"/>
            </a:xfrm>
            <a:prstGeom prst="rect">
              <a:avLst/>
            </a:prstGeom>
            <a:noFill/>
          </p:spPr>
          <p:txBody>
            <a:bodyPr wrap="square" rtlCol="0">
              <a:spAutoFit/>
            </a:bodyPr>
            <a:lstStyle/>
            <a:p>
              <a:pPr algn="ctr"/>
              <a:r>
                <a:rPr lang="es-ES" sz="1000" dirty="0">
                  <a:solidFill>
                    <a:schemeClr val="bg1">
                      <a:lumMod val="50000"/>
                    </a:schemeClr>
                  </a:solidFill>
                  <a:latin typeface="Segoe UI Semibold" panose="020B0702040204020203" pitchFamily="34" charset="0"/>
                  <a:ea typeface="Verdana" panose="020B0604030504040204" pitchFamily="34" charset="0"/>
                  <a:cs typeface="Segoe UI Semibold" panose="020B0702040204020203" pitchFamily="34" charset="0"/>
                </a:rPr>
                <a:t>GRANDE</a:t>
              </a:r>
            </a:p>
          </p:txBody>
        </p:sp>
      </p:grpSp>
      <p:pic>
        <p:nvPicPr>
          <p:cNvPr id="27" name="Picture 6" descr="Resultado de imagen de ICONO CAJA"/>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78852" y="3525283"/>
            <a:ext cx="602445" cy="602445"/>
          </a:xfrm>
          <a:prstGeom prst="rect">
            <a:avLst/>
          </a:prstGeom>
          <a:noFill/>
          <a:extLst>
            <a:ext uri="{909E8E84-426E-40DD-AFC4-6F175D3DCCD1}">
              <a14:hiddenFill xmlns:a14="http://schemas.microsoft.com/office/drawing/2010/main">
                <a:solidFill>
                  <a:srgbClr val="FFFFFF"/>
                </a:solidFill>
              </a14:hiddenFill>
            </a:ext>
          </a:extLst>
        </p:spPr>
      </p:pic>
      <p:sp>
        <p:nvSpPr>
          <p:cNvPr id="28" name="CuadroTexto 27"/>
          <p:cNvSpPr txBox="1"/>
          <p:nvPr/>
        </p:nvSpPr>
        <p:spPr>
          <a:xfrm>
            <a:off x="4256314" y="1131402"/>
            <a:ext cx="3004457" cy="369332"/>
          </a:xfrm>
          <a:prstGeom prst="rect">
            <a:avLst/>
          </a:prstGeom>
          <a:noFill/>
        </p:spPr>
        <p:txBody>
          <a:bodyPr wrap="square" rtlCol="0">
            <a:spAutoFit/>
          </a:bodyPr>
          <a:lstStyle/>
          <a:p>
            <a:r>
              <a:rPr lang="es-ES" dirty="0"/>
              <a:t>SMALL</a:t>
            </a:r>
          </a:p>
        </p:txBody>
      </p:sp>
      <p:sp>
        <p:nvSpPr>
          <p:cNvPr id="29" name="CuadroTexto 28"/>
          <p:cNvSpPr txBox="1"/>
          <p:nvPr/>
        </p:nvSpPr>
        <p:spPr>
          <a:xfrm>
            <a:off x="4256314" y="2523239"/>
            <a:ext cx="3004457" cy="369332"/>
          </a:xfrm>
          <a:prstGeom prst="rect">
            <a:avLst/>
          </a:prstGeom>
          <a:noFill/>
        </p:spPr>
        <p:txBody>
          <a:bodyPr wrap="square" rtlCol="0">
            <a:spAutoFit/>
          </a:bodyPr>
          <a:lstStyle/>
          <a:p>
            <a:r>
              <a:rPr lang="es-ES" dirty="0"/>
              <a:t>MEDIUM</a:t>
            </a:r>
          </a:p>
        </p:txBody>
      </p:sp>
      <p:sp>
        <p:nvSpPr>
          <p:cNvPr id="30" name="CuadroTexto 29"/>
          <p:cNvSpPr txBox="1"/>
          <p:nvPr/>
        </p:nvSpPr>
        <p:spPr>
          <a:xfrm>
            <a:off x="4256313" y="3641839"/>
            <a:ext cx="3004457" cy="369332"/>
          </a:xfrm>
          <a:prstGeom prst="rect">
            <a:avLst/>
          </a:prstGeom>
          <a:noFill/>
        </p:spPr>
        <p:txBody>
          <a:bodyPr wrap="square" rtlCol="0">
            <a:spAutoFit/>
          </a:bodyPr>
          <a:lstStyle/>
          <a:p>
            <a:r>
              <a:rPr lang="es-ES" dirty="0"/>
              <a:t>LARGE</a:t>
            </a:r>
          </a:p>
        </p:txBody>
      </p:sp>
      <p:sp>
        <p:nvSpPr>
          <p:cNvPr id="31" name="CuadroTexto 30"/>
          <p:cNvSpPr txBox="1"/>
          <p:nvPr/>
        </p:nvSpPr>
        <p:spPr>
          <a:xfrm>
            <a:off x="4256312" y="4880632"/>
            <a:ext cx="3004457" cy="369332"/>
          </a:xfrm>
          <a:prstGeom prst="rect">
            <a:avLst/>
          </a:prstGeom>
          <a:noFill/>
        </p:spPr>
        <p:txBody>
          <a:bodyPr wrap="square" rtlCol="0">
            <a:spAutoFit/>
          </a:bodyPr>
          <a:lstStyle/>
          <a:p>
            <a:r>
              <a:rPr lang="es-ES" dirty="0"/>
              <a:t>HANGING CLOTHES</a:t>
            </a:r>
          </a:p>
        </p:txBody>
      </p:sp>
    </p:spTree>
    <p:extLst>
      <p:ext uri="{BB962C8B-B14F-4D97-AF65-F5344CB8AC3E}">
        <p14:creationId xmlns:p14="http://schemas.microsoft.com/office/powerpoint/2010/main" val="16885248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24101</TotalTime>
  <Words>473</Words>
  <Application>Microsoft Office PowerPoint</Application>
  <PresentationFormat>Panorámica</PresentationFormat>
  <Paragraphs>90</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Calibri</vt:lpstr>
      <vt:lpstr>Calibri Light</vt:lpstr>
      <vt:lpstr>Segoe UI Semibold</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Conchita Sanchez</dc:creator>
  <cp:lastModifiedBy>Conchita Sanchez</cp:lastModifiedBy>
  <cp:revision>223</cp:revision>
  <dcterms:created xsi:type="dcterms:W3CDTF">2017-04-05T08:38:01Z</dcterms:created>
  <dcterms:modified xsi:type="dcterms:W3CDTF">2017-05-10T18:53:13Z</dcterms:modified>
</cp:coreProperties>
</file>