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wdp" ContentType="image/vnd.ms-photo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9"/>
  </p:notesMasterIdLst>
  <p:sldIdLst>
    <p:sldId id="300" r:id="rId2"/>
    <p:sldId id="308" r:id="rId3"/>
    <p:sldId id="309" r:id="rId4"/>
    <p:sldId id="305" r:id="rId5"/>
    <p:sldId id="296" r:id="rId6"/>
    <p:sldId id="301" r:id="rId7"/>
    <p:sldId id="306" r:id="rId8"/>
  </p:sldIdLst>
  <p:sldSz cx="7864475" cy="5121275"/>
  <p:notesSz cx="6858000" cy="9144000"/>
  <p:defaultTextStyle>
    <a:defPPr>
      <a:defRPr lang="en-US"/>
    </a:defPPr>
    <a:lvl1pPr marL="0" algn="l" defTabSz="623305" rtl="0" eaLnBrk="1" latinLnBrk="0" hangingPunct="1">
      <a:defRPr sz="1227" kern="1200">
        <a:solidFill>
          <a:schemeClr val="tx1"/>
        </a:solidFill>
        <a:latin typeface="+mn-lt"/>
        <a:ea typeface="+mn-ea"/>
        <a:cs typeface="+mn-cs"/>
      </a:defRPr>
    </a:lvl1pPr>
    <a:lvl2pPr marL="311652" algn="l" defTabSz="623305" rtl="0" eaLnBrk="1" latinLnBrk="0" hangingPunct="1">
      <a:defRPr sz="1227" kern="1200">
        <a:solidFill>
          <a:schemeClr val="tx1"/>
        </a:solidFill>
        <a:latin typeface="+mn-lt"/>
        <a:ea typeface="+mn-ea"/>
        <a:cs typeface="+mn-cs"/>
      </a:defRPr>
    </a:lvl2pPr>
    <a:lvl3pPr marL="623305" algn="l" defTabSz="623305" rtl="0" eaLnBrk="1" latinLnBrk="0" hangingPunct="1">
      <a:defRPr sz="1227" kern="1200">
        <a:solidFill>
          <a:schemeClr val="tx1"/>
        </a:solidFill>
        <a:latin typeface="+mn-lt"/>
        <a:ea typeface="+mn-ea"/>
        <a:cs typeface="+mn-cs"/>
      </a:defRPr>
    </a:lvl3pPr>
    <a:lvl4pPr marL="934958" algn="l" defTabSz="623305" rtl="0" eaLnBrk="1" latinLnBrk="0" hangingPunct="1">
      <a:defRPr sz="1227" kern="1200">
        <a:solidFill>
          <a:schemeClr val="tx1"/>
        </a:solidFill>
        <a:latin typeface="+mn-lt"/>
        <a:ea typeface="+mn-ea"/>
        <a:cs typeface="+mn-cs"/>
      </a:defRPr>
    </a:lvl4pPr>
    <a:lvl5pPr marL="1246610" algn="l" defTabSz="623305" rtl="0" eaLnBrk="1" latinLnBrk="0" hangingPunct="1">
      <a:defRPr sz="1227" kern="1200">
        <a:solidFill>
          <a:schemeClr val="tx1"/>
        </a:solidFill>
        <a:latin typeface="+mn-lt"/>
        <a:ea typeface="+mn-ea"/>
        <a:cs typeface="+mn-cs"/>
      </a:defRPr>
    </a:lvl5pPr>
    <a:lvl6pPr marL="1558262" algn="l" defTabSz="623305" rtl="0" eaLnBrk="1" latinLnBrk="0" hangingPunct="1">
      <a:defRPr sz="1227" kern="1200">
        <a:solidFill>
          <a:schemeClr val="tx1"/>
        </a:solidFill>
        <a:latin typeface="+mn-lt"/>
        <a:ea typeface="+mn-ea"/>
        <a:cs typeface="+mn-cs"/>
      </a:defRPr>
    </a:lvl6pPr>
    <a:lvl7pPr marL="1869915" algn="l" defTabSz="623305" rtl="0" eaLnBrk="1" latinLnBrk="0" hangingPunct="1">
      <a:defRPr sz="1227" kern="1200">
        <a:solidFill>
          <a:schemeClr val="tx1"/>
        </a:solidFill>
        <a:latin typeface="+mn-lt"/>
        <a:ea typeface="+mn-ea"/>
        <a:cs typeface="+mn-cs"/>
      </a:defRPr>
    </a:lvl7pPr>
    <a:lvl8pPr marL="2181567" algn="l" defTabSz="623305" rtl="0" eaLnBrk="1" latinLnBrk="0" hangingPunct="1">
      <a:defRPr sz="1227" kern="1200">
        <a:solidFill>
          <a:schemeClr val="tx1"/>
        </a:solidFill>
        <a:latin typeface="+mn-lt"/>
        <a:ea typeface="+mn-ea"/>
        <a:cs typeface="+mn-cs"/>
      </a:defRPr>
    </a:lvl8pPr>
    <a:lvl9pPr marL="2493220" algn="l" defTabSz="623305" rtl="0" eaLnBrk="1" latinLnBrk="0" hangingPunct="1">
      <a:defRPr sz="122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User" initials="Office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965"/>
    <p:restoredTop sz="96271"/>
  </p:normalViewPr>
  <p:slideViewPr>
    <p:cSldViewPr snapToGrid="0" snapToObjects="1">
      <p:cViewPr>
        <p:scale>
          <a:sx n="135" d="100"/>
          <a:sy n="135" d="100"/>
        </p:scale>
        <p:origin x="648" y="63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582418-AD80-C343-BC55-DC8C3E641CB5}" type="datetimeFigureOut">
              <a:rPr lang="en-US" smtClean="0"/>
              <a:t>4/29/17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60450" y="1143000"/>
            <a:ext cx="4737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72D1C9-56C7-7246-BD5B-CE412BBB0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269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23305" rtl="0" eaLnBrk="1" latinLnBrk="0" hangingPunct="1">
      <a:defRPr sz="818" kern="1200">
        <a:solidFill>
          <a:schemeClr val="tx1"/>
        </a:solidFill>
        <a:latin typeface="+mn-lt"/>
        <a:ea typeface="+mn-ea"/>
        <a:cs typeface="+mn-cs"/>
      </a:defRPr>
    </a:lvl1pPr>
    <a:lvl2pPr marL="311652" algn="l" defTabSz="623305" rtl="0" eaLnBrk="1" latinLnBrk="0" hangingPunct="1">
      <a:defRPr sz="818" kern="1200">
        <a:solidFill>
          <a:schemeClr val="tx1"/>
        </a:solidFill>
        <a:latin typeface="+mn-lt"/>
        <a:ea typeface="+mn-ea"/>
        <a:cs typeface="+mn-cs"/>
      </a:defRPr>
    </a:lvl2pPr>
    <a:lvl3pPr marL="623305" algn="l" defTabSz="623305" rtl="0" eaLnBrk="1" latinLnBrk="0" hangingPunct="1">
      <a:defRPr sz="818" kern="1200">
        <a:solidFill>
          <a:schemeClr val="tx1"/>
        </a:solidFill>
        <a:latin typeface="+mn-lt"/>
        <a:ea typeface="+mn-ea"/>
        <a:cs typeface="+mn-cs"/>
      </a:defRPr>
    </a:lvl3pPr>
    <a:lvl4pPr marL="934958" algn="l" defTabSz="623305" rtl="0" eaLnBrk="1" latinLnBrk="0" hangingPunct="1">
      <a:defRPr sz="818" kern="1200">
        <a:solidFill>
          <a:schemeClr val="tx1"/>
        </a:solidFill>
        <a:latin typeface="+mn-lt"/>
        <a:ea typeface="+mn-ea"/>
        <a:cs typeface="+mn-cs"/>
      </a:defRPr>
    </a:lvl4pPr>
    <a:lvl5pPr marL="1246610" algn="l" defTabSz="623305" rtl="0" eaLnBrk="1" latinLnBrk="0" hangingPunct="1">
      <a:defRPr sz="818" kern="1200">
        <a:solidFill>
          <a:schemeClr val="tx1"/>
        </a:solidFill>
        <a:latin typeface="+mn-lt"/>
        <a:ea typeface="+mn-ea"/>
        <a:cs typeface="+mn-cs"/>
      </a:defRPr>
    </a:lvl5pPr>
    <a:lvl6pPr marL="1558262" algn="l" defTabSz="623305" rtl="0" eaLnBrk="1" latinLnBrk="0" hangingPunct="1">
      <a:defRPr sz="818" kern="1200">
        <a:solidFill>
          <a:schemeClr val="tx1"/>
        </a:solidFill>
        <a:latin typeface="+mn-lt"/>
        <a:ea typeface="+mn-ea"/>
        <a:cs typeface="+mn-cs"/>
      </a:defRPr>
    </a:lvl6pPr>
    <a:lvl7pPr marL="1869915" algn="l" defTabSz="623305" rtl="0" eaLnBrk="1" latinLnBrk="0" hangingPunct="1">
      <a:defRPr sz="818" kern="1200">
        <a:solidFill>
          <a:schemeClr val="tx1"/>
        </a:solidFill>
        <a:latin typeface="+mn-lt"/>
        <a:ea typeface="+mn-ea"/>
        <a:cs typeface="+mn-cs"/>
      </a:defRPr>
    </a:lvl7pPr>
    <a:lvl8pPr marL="2181567" algn="l" defTabSz="623305" rtl="0" eaLnBrk="1" latinLnBrk="0" hangingPunct="1">
      <a:defRPr sz="818" kern="1200">
        <a:solidFill>
          <a:schemeClr val="tx1"/>
        </a:solidFill>
        <a:latin typeface="+mn-lt"/>
        <a:ea typeface="+mn-ea"/>
        <a:cs typeface="+mn-cs"/>
      </a:defRPr>
    </a:lvl8pPr>
    <a:lvl9pPr marL="2493220" algn="l" defTabSz="623305" rtl="0" eaLnBrk="1" latinLnBrk="0" hangingPunct="1">
      <a:defRPr sz="81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60450" y="1143000"/>
            <a:ext cx="47371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72D1C9-56C7-7246-BD5B-CE412BBB08C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0469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60450" y="1143000"/>
            <a:ext cx="47371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72D1C9-56C7-7246-BD5B-CE412BBB08C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5410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60450" y="1143000"/>
            <a:ext cx="47371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72D1C9-56C7-7246-BD5B-CE412BBB08C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6834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60450" y="1143000"/>
            <a:ext cx="47371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72D1C9-56C7-7246-BD5B-CE412BBB08C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59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60450" y="1143000"/>
            <a:ext cx="47371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72D1C9-56C7-7246-BD5B-CE412BBB08C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7836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60450" y="1143000"/>
            <a:ext cx="47371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72D1C9-56C7-7246-BD5B-CE412BBB08C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1205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60450" y="1143000"/>
            <a:ext cx="47371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72D1C9-56C7-7246-BD5B-CE412BBB08C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8860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9836" y="838135"/>
            <a:ext cx="6684804" cy="1782962"/>
          </a:xfrm>
        </p:spPr>
        <p:txBody>
          <a:bodyPr anchor="b"/>
          <a:lstStyle>
            <a:lvl1pPr algn="ctr">
              <a:defRPr sz="448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83060" y="2689855"/>
            <a:ext cx="5898356" cy="1236456"/>
          </a:xfrm>
        </p:spPr>
        <p:txBody>
          <a:bodyPr/>
          <a:lstStyle>
            <a:lvl1pPr marL="0" indent="0" algn="ctr">
              <a:buNone/>
              <a:defRPr sz="1792"/>
            </a:lvl1pPr>
            <a:lvl2pPr marL="341437" indent="0" algn="ctr">
              <a:buNone/>
              <a:defRPr sz="1494"/>
            </a:lvl2pPr>
            <a:lvl3pPr marL="682874" indent="0" algn="ctr">
              <a:buNone/>
              <a:defRPr sz="1344"/>
            </a:lvl3pPr>
            <a:lvl4pPr marL="1024311" indent="0" algn="ctr">
              <a:buNone/>
              <a:defRPr sz="1195"/>
            </a:lvl4pPr>
            <a:lvl5pPr marL="1365748" indent="0" algn="ctr">
              <a:buNone/>
              <a:defRPr sz="1195"/>
            </a:lvl5pPr>
            <a:lvl6pPr marL="1707185" indent="0" algn="ctr">
              <a:buNone/>
              <a:defRPr sz="1195"/>
            </a:lvl6pPr>
            <a:lvl7pPr marL="2048622" indent="0" algn="ctr">
              <a:buNone/>
              <a:defRPr sz="1195"/>
            </a:lvl7pPr>
            <a:lvl8pPr marL="2390059" indent="0" algn="ctr">
              <a:buNone/>
              <a:defRPr sz="1195"/>
            </a:lvl8pPr>
            <a:lvl9pPr marL="2731496" indent="0" algn="ctr">
              <a:buNone/>
              <a:defRPr sz="1195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A36BA-C5BE-4F4D-98DC-F611E62139BB}" type="datetimeFigureOut">
              <a:rPr lang="en-US" smtClean="0"/>
              <a:t>4/29/17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6F369-4B2F-C24B-A38D-7B430E06F4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A36BA-C5BE-4F4D-98DC-F611E62139BB}" type="datetimeFigureOut">
              <a:rPr lang="en-US" smtClean="0"/>
              <a:t>4/29/17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6F369-4B2F-C24B-A38D-7B430E06F4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28016" y="272660"/>
            <a:ext cx="1695777" cy="43400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0683" y="272660"/>
            <a:ext cx="4989026" cy="43400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A36BA-C5BE-4F4D-98DC-F611E62139BB}" type="datetimeFigureOut">
              <a:rPr lang="en-US" smtClean="0"/>
              <a:t>4/29/17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6F369-4B2F-C24B-A38D-7B430E06F4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A36BA-C5BE-4F4D-98DC-F611E62139BB}" type="datetimeFigureOut">
              <a:rPr lang="en-US" smtClean="0"/>
              <a:t>4/29/17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6F369-4B2F-C24B-A38D-7B430E06F4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6587" y="1276764"/>
            <a:ext cx="6783110" cy="2130308"/>
          </a:xfrm>
        </p:spPr>
        <p:txBody>
          <a:bodyPr anchor="b"/>
          <a:lstStyle>
            <a:lvl1pPr>
              <a:defRPr sz="448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6587" y="3427225"/>
            <a:ext cx="6783110" cy="1120279"/>
          </a:xfrm>
        </p:spPr>
        <p:txBody>
          <a:bodyPr/>
          <a:lstStyle>
            <a:lvl1pPr marL="0" indent="0">
              <a:buNone/>
              <a:defRPr sz="1792">
                <a:solidFill>
                  <a:schemeClr val="tx1"/>
                </a:solidFill>
              </a:defRPr>
            </a:lvl1pPr>
            <a:lvl2pPr marL="341437" indent="0">
              <a:buNone/>
              <a:defRPr sz="1494">
                <a:solidFill>
                  <a:schemeClr val="tx1">
                    <a:tint val="75000"/>
                  </a:schemeClr>
                </a:solidFill>
              </a:defRPr>
            </a:lvl2pPr>
            <a:lvl3pPr marL="682874" indent="0">
              <a:buNone/>
              <a:defRPr sz="1344">
                <a:solidFill>
                  <a:schemeClr val="tx1">
                    <a:tint val="75000"/>
                  </a:schemeClr>
                </a:solidFill>
              </a:defRPr>
            </a:lvl3pPr>
            <a:lvl4pPr marL="1024311" indent="0">
              <a:buNone/>
              <a:defRPr sz="1195">
                <a:solidFill>
                  <a:schemeClr val="tx1">
                    <a:tint val="75000"/>
                  </a:schemeClr>
                </a:solidFill>
              </a:defRPr>
            </a:lvl4pPr>
            <a:lvl5pPr marL="1365748" indent="0">
              <a:buNone/>
              <a:defRPr sz="1195">
                <a:solidFill>
                  <a:schemeClr val="tx1">
                    <a:tint val="75000"/>
                  </a:schemeClr>
                </a:solidFill>
              </a:defRPr>
            </a:lvl5pPr>
            <a:lvl6pPr marL="1707185" indent="0">
              <a:buNone/>
              <a:defRPr sz="1195">
                <a:solidFill>
                  <a:schemeClr val="tx1">
                    <a:tint val="75000"/>
                  </a:schemeClr>
                </a:solidFill>
              </a:defRPr>
            </a:lvl6pPr>
            <a:lvl7pPr marL="2048622" indent="0">
              <a:buNone/>
              <a:defRPr sz="1195">
                <a:solidFill>
                  <a:schemeClr val="tx1">
                    <a:tint val="75000"/>
                  </a:schemeClr>
                </a:solidFill>
              </a:defRPr>
            </a:lvl7pPr>
            <a:lvl8pPr marL="2390059" indent="0">
              <a:buNone/>
              <a:defRPr sz="1195">
                <a:solidFill>
                  <a:schemeClr val="tx1">
                    <a:tint val="75000"/>
                  </a:schemeClr>
                </a:solidFill>
              </a:defRPr>
            </a:lvl8pPr>
            <a:lvl9pPr marL="2731496" indent="0">
              <a:buNone/>
              <a:defRPr sz="119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A36BA-C5BE-4F4D-98DC-F611E62139BB}" type="datetimeFigureOut">
              <a:rPr lang="en-US" smtClean="0"/>
              <a:t>4/29/17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6F369-4B2F-C24B-A38D-7B430E06F4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0683" y="1363302"/>
            <a:ext cx="3342402" cy="324940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81390" y="1363302"/>
            <a:ext cx="3342402" cy="324940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A36BA-C5BE-4F4D-98DC-F611E62139BB}" type="datetimeFigureOut">
              <a:rPr lang="en-US" smtClean="0"/>
              <a:t>4/29/17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6F369-4B2F-C24B-A38D-7B430E06F4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07" y="272662"/>
            <a:ext cx="6783110" cy="98987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08" y="1255424"/>
            <a:ext cx="3327041" cy="615264"/>
          </a:xfrm>
        </p:spPr>
        <p:txBody>
          <a:bodyPr anchor="b"/>
          <a:lstStyle>
            <a:lvl1pPr marL="0" indent="0">
              <a:buNone/>
              <a:defRPr sz="1792" b="1"/>
            </a:lvl1pPr>
            <a:lvl2pPr marL="341437" indent="0">
              <a:buNone/>
              <a:defRPr sz="1494" b="1"/>
            </a:lvl2pPr>
            <a:lvl3pPr marL="682874" indent="0">
              <a:buNone/>
              <a:defRPr sz="1344" b="1"/>
            </a:lvl3pPr>
            <a:lvl4pPr marL="1024311" indent="0">
              <a:buNone/>
              <a:defRPr sz="1195" b="1"/>
            </a:lvl4pPr>
            <a:lvl5pPr marL="1365748" indent="0">
              <a:buNone/>
              <a:defRPr sz="1195" b="1"/>
            </a:lvl5pPr>
            <a:lvl6pPr marL="1707185" indent="0">
              <a:buNone/>
              <a:defRPr sz="1195" b="1"/>
            </a:lvl6pPr>
            <a:lvl7pPr marL="2048622" indent="0">
              <a:buNone/>
              <a:defRPr sz="1195" b="1"/>
            </a:lvl7pPr>
            <a:lvl8pPr marL="2390059" indent="0">
              <a:buNone/>
              <a:defRPr sz="1195" b="1"/>
            </a:lvl8pPr>
            <a:lvl9pPr marL="2731496" indent="0">
              <a:buNone/>
              <a:defRPr sz="1195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708" y="1870688"/>
            <a:ext cx="3327041" cy="2751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81391" y="1255424"/>
            <a:ext cx="3343426" cy="615264"/>
          </a:xfrm>
        </p:spPr>
        <p:txBody>
          <a:bodyPr anchor="b"/>
          <a:lstStyle>
            <a:lvl1pPr marL="0" indent="0">
              <a:buNone/>
              <a:defRPr sz="1792" b="1"/>
            </a:lvl1pPr>
            <a:lvl2pPr marL="341437" indent="0">
              <a:buNone/>
              <a:defRPr sz="1494" b="1"/>
            </a:lvl2pPr>
            <a:lvl3pPr marL="682874" indent="0">
              <a:buNone/>
              <a:defRPr sz="1344" b="1"/>
            </a:lvl3pPr>
            <a:lvl4pPr marL="1024311" indent="0">
              <a:buNone/>
              <a:defRPr sz="1195" b="1"/>
            </a:lvl4pPr>
            <a:lvl5pPr marL="1365748" indent="0">
              <a:buNone/>
              <a:defRPr sz="1195" b="1"/>
            </a:lvl5pPr>
            <a:lvl6pPr marL="1707185" indent="0">
              <a:buNone/>
              <a:defRPr sz="1195" b="1"/>
            </a:lvl6pPr>
            <a:lvl7pPr marL="2048622" indent="0">
              <a:buNone/>
              <a:defRPr sz="1195" b="1"/>
            </a:lvl7pPr>
            <a:lvl8pPr marL="2390059" indent="0">
              <a:buNone/>
              <a:defRPr sz="1195" b="1"/>
            </a:lvl8pPr>
            <a:lvl9pPr marL="2731496" indent="0">
              <a:buNone/>
              <a:defRPr sz="1195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81391" y="1870688"/>
            <a:ext cx="3343426" cy="2751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A36BA-C5BE-4F4D-98DC-F611E62139BB}" type="datetimeFigureOut">
              <a:rPr lang="en-US" smtClean="0"/>
              <a:t>4/29/17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6F369-4B2F-C24B-A38D-7B430E06F4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A36BA-C5BE-4F4D-98DC-F611E62139BB}" type="datetimeFigureOut">
              <a:rPr lang="en-US" smtClean="0"/>
              <a:t>4/29/17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6F369-4B2F-C24B-A38D-7B430E06F4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A36BA-C5BE-4F4D-98DC-F611E62139BB}" type="datetimeFigureOut">
              <a:rPr lang="en-US" smtClean="0"/>
              <a:t>4/29/17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6F369-4B2F-C24B-A38D-7B430E06F4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07" y="341418"/>
            <a:ext cx="2536498" cy="1194964"/>
          </a:xfrm>
        </p:spPr>
        <p:txBody>
          <a:bodyPr anchor="b"/>
          <a:lstStyle>
            <a:lvl1pPr>
              <a:defRPr sz="239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3426" y="737370"/>
            <a:ext cx="3981390" cy="3639425"/>
          </a:xfrm>
        </p:spPr>
        <p:txBody>
          <a:bodyPr/>
          <a:lstStyle>
            <a:lvl1pPr>
              <a:defRPr sz="2390"/>
            </a:lvl1pPr>
            <a:lvl2pPr>
              <a:defRPr sz="2091"/>
            </a:lvl2pPr>
            <a:lvl3pPr>
              <a:defRPr sz="1792"/>
            </a:lvl3pPr>
            <a:lvl4pPr>
              <a:defRPr sz="1494"/>
            </a:lvl4pPr>
            <a:lvl5pPr>
              <a:defRPr sz="1494"/>
            </a:lvl5pPr>
            <a:lvl6pPr>
              <a:defRPr sz="1494"/>
            </a:lvl6pPr>
            <a:lvl7pPr>
              <a:defRPr sz="1494"/>
            </a:lvl7pPr>
            <a:lvl8pPr>
              <a:defRPr sz="1494"/>
            </a:lvl8pPr>
            <a:lvl9pPr>
              <a:defRPr sz="1494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707" y="1536382"/>
            <a:ext cx="2536498" cy="2846339"/>
          </a:xfrm>
        </p:spPr>
        <p:txBody>
          <a:bodyPr/>
          <a:lstStyle>
            <a:lvl1pPr marL="0" indent="0">
              <a:buNone/>
              <a:defRPr sz="1195"/>
            </a:lvl1pPr>
            <a:lvl2pPr marL="341437" indent="0">
              <a:buNone/>
              <a:defRPr sz="1046"/>
            </a:lvl2pPr>
            <a:lvl3pPr marL="682874" indent="0">
              <a:buNone/>
              <a:defRPr sz="896"/>
            </a:lvl3pPr>
            <a:lvl4pPr marL="1024311" indent="0">
              <a:buNone/>
              <a:defRPr sz="747"/>
            </a:lvl4pPr>
            <a:lvl5pPr marL="1365748" indent="0">
              <a:buNone/>
              <a:defRPr sz="747"/>
            </a:lvl5pPr>
            <a:lvl6pPr marL="1707185" indent="0">
              <a:buNone/>
              <a:defRPr sz="747"/>
            </a:lvl6pPr>
            <a:lvl7pPr marL="2048622" indent="0">
              <a:buNone/>
              <a:defRPr sz="747"/>
            </a:lvl7pPr>
            <a:lvl8pPr marL="2390059" indent="0">
              <a:buNone/>
              <a:defRPr sz="747"/>
            </a:lvl8pPr>
            <a:lvl9pPr marL="2731496" indent="0">
              <a:buNone/>
              <a:defRPr sz="74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A36BA-C5BE-4F4D-98DC-F611E62139BB}" type="datetimeFigureOut">
              <a:rPr lang="en-US" smtClean="0"/>
              <a:t>4/29/17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6F369-4B2F-C24B-A38D-7B430E06F4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07" y="341418"/>
            <a:ext cx="2536498" cy="1194964"/>
          </a:xfrm>
        </p:spPr>
        <p:txBody>
          <a:bodyPr anchor="b"/>
          <a:lstStyle>
            <a:lvl1pPr>
              <a:defRPr sz="239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43426" y="737370"/>
            <a:ext cx="3981390" cy="3639425"/>
          </a:xfrm>
        </p:spPr>
        <p:txBody>
          <a:bodyPr anchor="t"/>
          <a:lstStyle>
            <a:lvl1pPr marL="0" indent="0">
              <a:buNone/>
              <a:defRPr sz="2390"/>
            </a:lvl1pPr>
            <a:lvl2pPr marL="341437" indent="0">
              <a:buNone/>
              <a:defRPr sz="2091"/>
            </a:lvl2pPr>
            <a:lvl3pPr marL="682874" indent="0">
              <a:buNone/>
              <a:defRPr sz="1792"/>
            </a:lvl3pPr>
            <a:lvl4pPr marL="1024311" indent="0">
              <a:buNone/>
              <a:defRPr sz="1494"/>
            </a:lvl4pPr>
            <a:lvl5pPr marL="1365748" indent="0">
              <a:buNone/>
              <a:defRPr sz="1494"/>
            </a:lvl5pPr>
            <a:lvl6pPr marL="1707185" indent="0">
              <a:buNone/>
              <a:defRPr sz="1494"/>
            </a:lvl6pPr>
            <a:lvl7pPr marL="2048622" indent="0">
              <a:buNone/>
              <a:defRPr sz="1494"/>
            </a:lvl7pPr>
            <a:lvl8pPr marL="2390059" indent="0">
              <a:buNone/>
              <a:defRPr sz="1494"/>
            </a:lvl8pPr>
            <a:lvl9pPr marL="2731496" indent="0">
              <a:buNone/>
              <a:defRPr sz="1494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707" y="1536382"/>
            <a:ext cx="2536498" cy="2846339"/>
          </a:xfrm>
        </p:spPr>
        <p:txBody>
          <a:bodyPr/>
          <a:lstStyle>
            <a:lvl1pPr marL="0" indent="0">
              <a:buNone/>
              <a:defRPr sz="1195"/>
            </a:lvl1pPr>
            <a:lvl2pPr marL="341437" indent="0">
              <a:buNone/>
              <a:defRPr sz="1046"/>
            </a:lvl2pPr>
            <a:lvl3pPr marL="682874" indent="0">
              <a:buNone/>
              <a:defRPr sz="896"/>
            </a:lvl3pPr>
            <a:lvl4pPr marL="1024311" indent="0">
              <a:buNone/>
              <a:defRPr sz="747"/>
            </a:lvl4pPr>
            <a:lvl5pPr marL="1365748" indent="0">
              <a:buNone/>
              <a:defRPr sz="747"/>
            </a:lvl5pPr>
            <a:lvl6pPr marL="1707185" indent="0">
              <a:buNone/>
              <a:defRPr sz="747"/>
            </a:lvl6pPr>
            <a:lvl7pPr marL="2048622" indent="0">
              <a:buNone/>
              <a:defRPr sz="747"/>
            </a:lvl7pPr>
            <a:lvl8pPr marL="2390059" indent="0">
              <a:buNone/>
              <a:defRPr sz="747"/>
            </a:lvl8pPr>
            <a:lvl9pPr marL="2731496" indent="0">
              <a:buNone/>
              <a:defRPr sz="74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A36BA-C5BE-4F4D-98DC-F611E62139BB}" type="datetimeFigureOut">
              <a:rPr lang="en-US" smtClean="0"/>
              <a:t>4/29/17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6F369-4B2F-C24B-A38D-7B430E06F4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0683" y="272662"/>
            <a:ext cx="6783110" cy="9898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0683" y="1363302"/>
            <a:ext cx="6783110" cy="32494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683" y="4746665"/>
            <a:ext cx="1769507" cy="2726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9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9A36BA-C5BE-4F4D-98DC-F611E62139BB}" type="datetimeFigureOut">
              <a:rPr lang="en-US" smtClean="0"/>
              <a:t>4/29/17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05108" y="4746665"/>
            <a:ext cx="2654260" cy="2726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9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54285" y="4746665"/>
            <a:ext cx="1769507" cy="2726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9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16F369-4B2F-C24B-A38D-7B430E06F4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144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2874" rtl="0" eaLnBrk="1" latinLnBrk="0" hangingPunct="1">
        <a:lnSpc>
          <a:spcPct val="90000"/>
        </a:lnSpc>
        <a:spcBef>
          <a:spcPct val="0"/>
        </a:spcBef>
        <a:buNone/>
        <a:defRPr sz="328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0718" indent="-170718" algn="l" defTabSz="682874" rtl="0" eaLnBrk="1" latinLnBrk="0" hangingPunct="1">
        <a:lnSpc>
          <a:spcPct val="90000"/>
        </a:lnSpc>
        <a:spcBef>
          <a:spcPts val="747"/>
        </a:spcBef>
        <a:buFont typeface="Arial" panose="020B0604020202020204" pitchFamily="34" charset="0"/>
        <a:buChar char="•"/>
        <a:defRPr sz="2091" kern="1200">
          <a:solidFill>
            <a:schemeClr val="tx1"/>
          </a:solidFill>
          <a:latin typeface="+mn-lt"/>
          <a:ea typeface="+mn-ea"/>
          <a:cs typeface="+mn-cs"/>
        </a:defRPr>
      </a:lvl1pPr>
      <a:lvl2pPr marL="512155" indent="-170718" algn="l" defTabSz="682874" rtl="0" eaLnBrk="1" latinLnBrk="0" hangingPunct="1">
        <a:lnSpc>
          <a:spcPct val="90000"/>
        </a:lnSpc>
        <a:spcBef>
          <a:spcPts val="373"/>
        </a:spcBef>
        <a:buFont typeface="Arial" panose="020B0604020202020204" pitchFamily="34" charset="0"/>
        <a:buChar char="•"/>
        <a:defRPr sz="1792" kern="1200">
          <a:solidFill>
            <a:schemeClr val="tx1"/>
          </a:solidFill>
          <a:latin typeface="+mn-lt"/>
          <a:ea typeface="+mn-ea"/>
          <a:cs typeface="+mn-cs"/>
        </a:defRPr>
      </a:lvl2pPr>
      <a:lvl3pPr marL="853592" indent="-170718" algn="l" defTabSz="682874" rtl="0" eaLnBrk="1" latinLnBrk="0" hangingPunct="1">
        <a:lnSpc>
          <a:spcPct val="90000"/>
        </a:lnSpc>
        <a:spcBef>
          <a:spcPts val="373"/>
        </a:spcBef>
        <a:buFont typeface="Arial" panose="020B0604020202020204" pitchFamily="34" charset="0"/>
        <a:buChar char="•"/>
        <a:defRPr sz="1494" kern="1200">
          <a:solidFill>
            <a:schemeClr val="tx1"/>
          </a:solidFill>
          <a:latin typeface="+mn-lt"/>
          <a:ea typeface="+mn-ea"/>
          <a:cs typeface="+mn-cs"/>
        </a:defRPr>
      </a:lvl3pPr>
      <a:lvl4pPr marL="1195029" indent="-170718" algn="l" defTabSz="682874" rtl="0" eaLnBrk="1" latinLnBrk="0" hangingPunct="1">
        <a:lnSpc>
          <a:spcPct val="90000"/>
        </a:lnSpc>
        <a:spcBef>
          <a:spcPts val="373"/>
        </a:spcBef>
        <a:buFont typeface="Arial" panose="020B0604020202020204" pitchFamily="34" charset="0"/>
        <a:buChar char="•"/>
        <a:defRPr sz="1344" kern="1200">
          <a:solidFill>
            <a:schemeClr val="tx1"/>
          </a:solidFill>
          <a:latin typeface="+mn-lt"/>
          <a:ea typeface="+mn-ea"/>
          <a:cs typeface="+mn-cs"/>
        </a:defRPr>
      </a:lvl4pPr>
      <a:lvl5pPr marL="1536466" indent="-170718" algn="l" defTabSz="682874" rtl="0" eaLnBrk="1" latinLnBrk="0" hangingPunct="1">
        <a:lnSpc>
          <a:spcPct val="90000"/>
        </a:lnSpc>
        <a:spcBef>
          <a:spcPts val="373"/>
        </a:spcBef>
        <a:buFont typeface="Arial" panose="020B0604020202020204" pitchFamily="34" charset="0"/>
        <a:buChar char="•"/>
        <a:defRPr sz="1344" kern="1200">
          <a:solidFill>
            <a:schemeClr val="tx1"/>
          </a:solidFill>
          <a:latin typeface="+mn-lt"/>
          <a:ea typeface="+mn-ea"/>
          <a:cs typeface="+mn-cs"/>
        </a:defRPr>
      </a:lvl5pPr>
      <a:lvl6pPr marL="1877903" indent="-170718" algn="l" defTabSz="682874" rtl="0" eaLnBrk="1" latinLnBrk="0" hangingPunct="1">
        <a:lnSpc>
          <a:spcPct val="90000"/>
        </a:lnSpc>
        <a:spcBef>
          <a:spcPts val="373"/>
        </a:spcBef>
        <a:buFont typeface="Arial" panose="020B0604020202020204" pitchFamily="34" charset="0"/>
        <a:buChar char="•"/>
        <a:defRPr sz="1344" kern="1200">
          <a:solidFill>
            <a:schemeClr val="tx1"/>
          </a:solidFill>
          <a:latin typeface="+mn-lt"/>
          <a:ea typeface="+mn-ea"/>
          <a:cs typeface="+mn-cs"/>
        </a:defRPr>
      </a:lvl6pPr>
      <a:lvl7pPr marL="2219340" indent="-170718" algn="l" defTabSz="682874" rtl="0" eaLnBrk="1" latinLnBrk="0" hangingPunct="1">
        <a:lnSpc>
          <a:spcPct val="90000"/>
        </a:lnSpc>
        <a:spcBef>
          <a:spcPts val="373"/>
        </a:spcBef>
        <a:buFont typeface="Arial" panose="020B0604020202020204" pitchFamily="34" charset="0"/>
        <a:buChar char="•"/>
        <a:defRPr sz="1344" kern="1200">
          <a:solidFill>
            <a:schemeClr val="tx1"/>
          </a:solidFill>
          <a:latin typeface="+mn-lt"/>
          <a:ea typeface="+mn-ea"/>
          <a:cs typeface="+mn-cs"/>
        </a:defRPr>
      </a:lvl7pPr>
      <a:lvl8pPr marL="2560777" indent="-170718" algn="l" defTabSz="682874" rtl="0" eaLnBrk="1" latinLnBrk="0" hangingPunct="1">
        <a:lnSpc>
          <a:spcPct val="90000"/>
        </a:lnSpc>
        <a:spcBef>
          <a:spcPts val="373"/>
        </a:spcBef>
        <a:buFont typeface="Arial" panose="020B0604020202020204" pitchFamily="34" charset="0"/>
        <a:buChar char="•"/>
        <a:defRPr sz="1344" kern="1200">
          <a:solidFill>
            <a:schemeClr val="tx1"/>
          </a:solidFill>
          <a:latin typeface="+mn-lt"/>
          <a:ea typeface="+mn-ea"/>
          <a:cs typeface="+mn-cs"/>
        </a:defRPr>
      </a:lvl8pPr>
      <a:lvl9pPr marL="2902214" indent="-170718" algn="l" defTabSz="682874" rtl="0" eaLnBrk="1" latinLnBrk="0" hangingPunct="1">
        <a:lnSpc>
          <a:spcPct val="90000"/>
        </a:lnSpc>
        <a:spcBef>
          <a:spcPts val="373"/>
        </a:spcBef>
        <a:buFont typeface="Arial" panose="020B0604020202020204" pitchFamily="34" charset="0"/>
        <a:buChar char="•"/>
        <a:defRPr sz="134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2874" rtl="0" eaLnBrk="1" latinLnBrk="0" hangingPunct="1">
        <a:defRPr sz="1344" kern="1200">
          <a:solidFill>
            <a:schemeClr val="tx1"/>
          </a:solidFill>
          <a:latin typeface="+mn-lt"/>
          <a:ea typeface="+mn-ea"/>
          <a:cs typeface="+mn-cs"/>
        </a:defRPr>
      </a:lvl1pPr>
      <a:lvl2pPr marL="341437" algn="l" defTabSz="682874" rtl="0" eaLnBrk="1" latinLnBrk="0" hangingPunct="1">
        <a:defRPr sz="1344" kern="1200">
          <a:solidFill>
            <a:schemeClr val="tx1"/>
          </a:solidFill>
          <a:latin typeface="+mn-lt"/>
          <a:ea typeface="+mn-ea"/>
          <a:cs typeface="+mn-cs"/>
        </a:defRPr>
      </a:lvl2pPr>
      <a:lvl3pPr marL="682874" algn="l" defTabSz="682874" rtl="0" eaLnBrk="1" latinLnBrk="0" hangingPunct="1">
        <a:defRPr sz="1344" kern="1200">
          <a:solidFill>
            <a:schemeClr val="tx1"/>
          </a:solidFill>
          <a:latin typeface="+mn-lt"/>
          <a:ea typeface="+mn-ea"/>
          <a:cs typeface="+mn-cs"/>
        </a:defRPr>
      </a:lvl3pPr>
      <a:lvl4pPr marL="1024311" algn="l" defTabSz="682874" rtl="0" eaLnBrk="1" latinLnBrk="0" hangingPunct="1">
        <a:defRPr sz="1344" kern="1200">
          <a:solidFill>
            <a:schemeClr val="tx1"/>
          </a:solidFill>
          <a:latin typeface="+mn-lt"/>
          <a:ea typeface="+mn-ea"/>
          <a:cs typeface="+mn-cs"/>
        </a:defRPr>
      </a:lvl4pPr>
      <a:lvl5pPr marL="1365748" algn="l" defTabSz="682874" rtl="0" eaLnBrk="1" latinLnBrk="0" hangingPunct="1">
        <a:defRPr sz="1344" kern="1200">
          <a:solidFill>
            <a:schemeClr val="tx1"/>
          </a:solidFill>
          <a:latin typeface="+mn-lt"/>
          <a:ea typeface="+mn-ea"/>
          <a:cs typeface="+mn-cs"/>
        </a:defRPr>
      </a:lvl5pPr>
      <a:lvl6pPr marL="1707185" algn="l" defTabSz="682874" rtl="0" eaLnBrk="1" latinLnBrk="0" hangingPunct="1">
        <a:defRPr sz="1344" kern="1200">
          <a:solidFill>
            <a:schemeClr val="tx1"/>
          </a:solidFill>
          <a:latin typeface="+mn-lt"/>
          <a:ea typeface="+mn-ea"/>
          <a:cs typeface="+mn-cs"/>
        </a:defRPr>
      </a:lvl6pPr>
      <a:lvl7pPr marL="2048622" algn="l" defTabSz="682874" rtl="0" eaLnBrk="1" latinLnBrk="0" hangingPunct="1">
        <a:defRPr sz="1344" kern="1200">
          <a:solidFill>
            <a:schemeClr val="tx1"/>
          </a:solidFill>
          <a:latin typeface="+mn-lt"/>
          <a:ea typeface="+mn-ea"/>
          <a:cs typeface="+mn-cs"/>
        </a:defRPr>
      </a:lvl7pPr>
      <a:lvl8pPr marL="2390059" algn="l" defTabSz="682874" rtl="0" eaLnBrk="1" latinLnBrk="0" hangingPunct="1">
        <a:defRPr sz="1344" kern="1200">
          <a:solidFill>
            <a:schemeClr val="tx1"/>
          </a:solidFill>
          <a:latin typeface="+mn-lt"/>
          <a:ea typeface="+mn-ea"/>
          <a:cs typeface="+mn-cs"/>
        </a:defRPr>
      </a:lvl8pPr>
      <a:lvl9pPr marL="2731496" algn="l" defTabSz="682874" rtl="0" eaLnBrk="1" latinLnBrk="0" hangingPunct="1">
        <a:defRPr sz="134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hyperlink" Target="mailto:Sue@yahoo.com" TargetMode="External"/><Relationship Id="rId5" Type="http://schemas.openxmlformats.org/officeDocument/2006/relationships/image" Target="../media/image2.png"/><Relationship Id="rId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4" Type="http://schemas.openxmlformats.org/officeDocument/2006/relationships/hyperlink" Target="mailto:Sue@yahoo.com" TargetMode="External"/><Relationship Id="rId5" Type="http://schemas.openxmlformats.org/officeDocument/2006/relationships/image" Target="../media/image2.png"/><Relationship Id="rId6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4" Type="http://schemas.openxmlformats.org/officeDocument/2006/relationships/hyperlink" Target="mailto:Sue@yahoo.com" TargetMode="External"/><Relationship Id="rId5" Type="http://schemas.openxmlformats.org/officeDocument/2006/relationships/image" Target="../media/image2.png"/><Relationship Id="rId6" Type="http://schemas.openxmlformats.org/officeDocument/2006/relationships/image" Target="../media/image3.png"/><Relationship Id="rId7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4" Type="http://schemas.microsoft.com/office/2007/relationships/hdphoto" Target="../media/hdphoto1.wdp"/><Relationship Id="rId5" Type="http://schemas.openxmlformats.org/officeDocument/2006/relationships/image" Target="../media/image7.png"/><Relationship Id="rId6" Type="http://schemas.openxmlformats.org/officeDocument/2006/relationships/image" Target="../media/image8.png"/><Relationship Id="rId7" Type="http://schemas.openxmlformats.org/officeDocument/2006/relationships/image" Target="../media/image9.png"/><Relationship Id="rId8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4" Type="http://schemas.microsoft.com/office/2007/relationships/hdphoto" Target="../media/hdphoto1.wdp"/><Relationship Id="rId5" Type="http://schemas.openxmlformats.org/officeDocument/2006/relationships/image" Target="../media/image8.png"/><Relationship Id="rId6" Type="http://schemas.openxmlformats.org/officeDocument/2006/relationships/image" Target="../media/image9.png"/><Relationship Id="rId7" Type="http://schemas.openxmlformats.org/officeDocument/2006/relationships/image" Target="../media/image10.png"/><Relationship Id="rId8" Type="http://schemas.openxmlformats.org/officeDocument/2006/relationships/image" Target="../media/image5.png"/><Relationship Id="rId9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4" Type="http://schemas.openxmlformats.org/officeDocument/2006/relationships/image" Target="../media/image9.png"/><Relationship Id="rId5" Type="http://schemas.openxmlformats.org/officeDocument/2006/relationships/image" Target="../media/image10.png"/><Relationship Id="rId6" Type="http://schemas.openxmlformats.org/officeDocument/2006/relationships/image" Target="../media/image5.png"/><Relationship Id="rId7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4" Type="http://schemas.openxmlformats.org/officeDocument/2006/relationships/image" Target="../media/image9.png"/><Relationship Id="rId5" Type="http://schemas.openxmlformats.org/officeDocument/2006/relationships/image" Target="../media/image10.png"/><Relationship Id="rId6" Type="http://schemas.openxmlformats.org/officeDocument/2006/relationships/image" Target="../media/image5.png"/><Relationship Id="rId7" Type="http://schemas.openxmlformats.org/officeDocument/2006/relationships/image" Target="../media/image11.png"/><Relationship Id="rId8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-8731" y="-8732"/>
            <a:ext cx="7881937" cy="5138738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 rot="21054486">
            <a:off x="195523" y="1627703"/>
            <a:ext cx="2890345" cy="329843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√</a:t>
            </a:r>
          </a:p>
        </p:txBody>
      </p:sp>
      <p:sp>
        <p:nvSpPr>
          <p:cNvPr id="7" name="Rectangle 6"/>
          <p:cNvSpPr/>
          <p:nvPr/>
        </p:nvSpPr>
        <p:spPr>
          <a:xfrm rot="21005461">
            <a:off x="295111" y="1751583"/>
            <a:ext cx="2705345" cy="3046988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latin typeface="Times" charset="0"/>
                <a:ea typeface="Times" charset="0"/>
                <a:cs typeface="Times" charset="0"/>
              </a:rPr>
              <a:t>Date: April 30</a:t>
            </a:r>
            <a:r>
              <a:rPr lang="en-US" sz="1200" baseline="30000" dirty="0">
                <a:solidFill>
                  <a:srgbClr val="000000"/>
                </a:solidFill>
                <a:latin typeface="Times" charset="0"/>
                <a:ea typeface="Times" charset="0"/>
                <a:cs typeface="Times" charset="0"/>
              </a:rPr>
              <a:t>th</a:t>
            </a:r>
            <a:endParaRPr lang="en-US" sz="1200" dirty="0">
              <a:solidFill>
                <a:srgbClr val="000000"/>
              </a:solidFill>
              <a:latin typeface="Times" charset="0"/>
              <a:ea typeface="Times" charset="0"/>
              <a:cs typeface="Times" charset="0"/>
            </a:endParaRPr>
          </a:p>
          <a:p>
            <a:r>
              <a:rPr lang="en-US" sz="1200" dirty="0">
                <a:solidFill>
                  <a:srgbClr val="000000"/>
                </a:solidFill>
                <a:latin typeface="Times" charset="0"/>
                <a:ea typeface="Times" charset="0"/>
                <a:cs typeface="Times" charset="0"/>
              </a:rPr>
              <a:t>From: ScheduleMyRent.com</a:t>
            </a:r>
          </a:p>
          <a:p>
            <a:r>
              <a:rPr lang="en-US" sz="1200" dirty="0">
                <a:solidFill>
                  <a:srgbClr val="000000"/>
                </a:solidFill>
                <a:latin typeface="Times" charset="0"/>
                <a:ea typeface="Times" charset="0"/>
                <a:cs typeface="Times" charset="0"/>
              </a:rPr>
              <a:t>To: </a:t>
            </a:r>
            <a:r>
              <a:rPr lang="en-US" sz="1200" dirty="0">
                <a:solidFill>
                  <a:srgbClr val="000000"/>
                </a:solidFill>
                <a:latin typeface="Times" charset="0"/>
                <a:ea typeface="Times" charset="0"/>
                <a:cs typeface="Times" charset="0"/>
                <a:hlinkClick r:id="rId4"/>
              </a:rPr>
              <a:t>Sue@yahoo.com</a:t>
            </a:r>
            <a:endParaRPr lang="en-US" sz="1200" dirty="0">
              <a:solidFill>
                <a:srgbClr val="000000"/>
              </a:solidFill>
              <a:latin typeface="Times" charset="0"/>
              <a:ea typeface="Times" charset="0"/>
              <a:cs typeface="Times" charset="0"/>
            </a:endParaRPr>
          </a:p>
          <a:p>
            <a:endParaRPr lang="en-US" sz="1200" dirty="0">
              <a:solidFill>
                <a:srgbClr val="000000"/>
              </a:solidFill>
              <a:latin typeface="Times" charset="0"/>
              <a:ea typeface="Times" charset="0"/>
              <a:cs typeface="Times" charset="0"/>
            </a:endParaRPr>
          </a:p>
          <a:p>
            <a:r>
              <a:rPr lang="en-US" sz="1200" dirty="0">
                <a:solidFill>
                  <a:srgbClr val="000000"/>
                </a:solidFill>
                <a:latin typeface="Times" charset="0"/>
                <a:ea typeface="Times" charset="0"/>
                <a:cs typeface="Times" charset="0"/>
              </a:rPr>
              <a:t>Subject: Rent reminder</a:t>
            </a:r>
          </a:p>
          <a:p>
            <a:endParaRPr lang="en-US" sz="1200" dirty="0">
              <a:solidFill>
                <a:srgbClr val="000000"/>
              </a:solidFill>
              <a:latin typeface="Times" charset="0"/>
              <a:ea typeface="Times" charset="0"/>
              <a:cs typeface="Times" charset="0"/>
            </a:endParaRPr>
          </a:p>
          <a:p>
            <a:r>
              <a:rPr lang="en-US" sz="1200" dirty="0">
                <a:solidFill>
                  <a:srgbClr val="000000"/>
                </a:solidFill>
                <a:latin typeface="Times" charset="0"/>
                <a:ea typeface="Times" charset="0"/>
                <a:cs typeface="Times" charset="0"/>
              </a:rPr>
              <a:t>Hi Sue,</a:t>
            </a:r>
          </a:p>
          <a:p>
            <a:endParaRPr lang="en-US" sz="1200" dirty="0">
              <a:solidFill>
                <a:srgbClr val="000000"/>
              </a:solidFill>
              <a:latin typeface="Times" charset="0"/>
              <a:ea typeface="Times" charset="0"/>
              <a:cs typeface="Times" charset="0"/>
            </a:endParaRPr>
          </a:p>
          <a:p>
            <a:r>
              <a:rPr lang="en-US" sz="1200" dirty="0">
                <a:solidFill>
                  <a:srgbClr val="000000"/>
                </a:solidFill>
                <a:latin typeface="Times" charset="0"/>
                <a:ea typeface="Times" charset="0"/>
                <a:cs typeface="Times" charset="0"/>
              </a:rPr>
              <a:t>This is a reminder that your next payment for $950.00 is scheduled on May 3</a:t>
            </a:r>
            <a:r>
              <a:rPr lang="en-US" sz="1200" baseline="30000" dirty="0">
                <a:solidFill>
                  <a:srgbClr val="000000"/>
                </a:solidFill>
                <a:latin typeface="Times" charset="0"/>
                <a:ea typeface="Times" charset="0"/>
                <a:cs typeface="Times" charset="0"/>
              </a:rPr>
              <a:t>rd</a:t>
            </a:r>
            <a:r>
              <a:rPr lang="en-US" sz="1200" dirty="0">
                <a:solidFill>
                  <a:srgbClr val="000000"/>
                </a:solidFill>
                <a:latin typeface="Times" charset="0"/>
                <a:ea typeface="Times" charset="0"/>
                <a:cs typeface="Times" charset="0"/>
              </a:rPr>
              <a:t>.  You don’t have to do anything</a:t>
            </a:r>
            <a:r>
              <a:rPr lang="is-IS" sz="1200" dirty="0">
                <a:solidFill>
                  <a:srgbClr val="000000"/>
                </a:solidFill>
                <a:latin typeface="Times" charset="0"/>
                <a:ea typeface="Times" charset="0"/>
                <a:cs typeface="Times" charset="0"/>
              </a:rPr>
              <a:t>…we’ll automatically make the payment from your account as agreed.</a:t>
            </a:r>
          </a:p>
          <a:p>
            <a:endParaRPr lang="is-IS" sz="1200" dirty="0">
              <a:solidFill>
                <a:srgbClr val="000000"/>
              </a:solidFill>
              <a:latin typeface="Times" charset="0"/>
              <a:ea typeface="Times" charset="0"/>
              <a:cs typeface="Times" charset="0"/>
            </a:endParaRPr>
          </a:p>
          <a:p>
            <a:r>
              <a:rPr lang="is-IS" sz="1200" dirty="0">
                <a:solidFill>
                  <a:srgbClr val="000000"/>
                </a:solidFill>
                <a:latin typeface="Times" charset="0"/>
                <a:ea typeface="Times" charset="0"/>
                <a:cs typeface="Times" charset="0"/>
              </a:rPr>
              <a:t>Thank you,</a:t>
            </a:r>
          </a:p>
          <a:p>
            <a:r>
              <a:rPr lang="is-IS" sz="1200" dirty="0">
                <a:solidFill>
                  <a:srgbClr val="000000"/>
                </a:solidFill>
                <a:latin typeface="Times" charset="0"/>
                <a:ea typeface="Times" charset="0"/>
                <a:cs typeface="Times" charset="0"/>
              </a:rPr>
              <a:t>ScheduleMyRent.com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6730" y="3286968"/>
            <a:ext cx="37719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Tx/>
              <a:buChar char="-"/>
            </a:pPr>
            <a:endParaRPr lang="en-US" sz="1000" dirty="0"/>
          </a:p>
        </p:txBody>
      </p:sp>
      <p:sp>
        <p:nvSpPr>
          <p:cNvPr id="2" name="TextBox 1"/>
          <p:cNvSpPr txBox="1">
            <a:spLocks/>
          </p:cNvSpPr>
          <p:nvPr/>
        </p:nvSpPr>
        <p:spPr>
          <a:xfrm>
            <a:off x="6680108" y="-8733"/>
            <a:ext cx="1193097" cy="11940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noAutofit/>
          </a:bodyPr>
          <a:lstStyle/>
          <a:p>
            <a:pPr algn="ctr"/>
            <a:endParaRPr lang="en-US" sz="800" dirty="0"/>
          </a:p>
          <a:p>
            <a:pPr algn="ctr"/>
            <a:r>
              <a:rPr lang="en-US" sz="800" dirty="0"/>
              <a:t>PRESORTED STD</a:t>
            </a:r>
          </a:p>
          <a:p>
            <a:pPr algn="ctr"/>
            <a:r>
              <a:rPr lang="en-US" sz="800" dirty="0"/>
              <a:t>US POSTAGE</a:t>
            </a:r>
          </a:p>
          <a:p>
            <a:pPr algn="ctr"/>
            <a:r>
              <a:rPr lang="en-US" sz="1200" b="1" dirty="0"/>
              <a:t>PAID</a:t>
            </a:r>
          </a:p>
          <a:p>
            <a:pPr algn="ctr"/>
            <a:r>
              <a:rPr lang="en-US" sz="800" dirty="0"/>
              <a:t>ALBUQUERQUE NM</a:t>
            </a:r>
          </a:p>
          <a:p>
            <a:pPr algn="ctr"/>
            <a:r>
              <a:rPr lang="en-US" sz="800" dirty="0"/>
              <a:t>PERMIT NO. 123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044313" y="3533188"/>
            <a:ext cx="321015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rgbClr val="000000"/>
                </a:solidFill>
              </a:rPr>
              <a:t>Joe Landlord</a:t>
            </a:r>
          </a:p>
          <a:p>
            <a:pPr algn="ctr"/>
            <a:r>
              <a:rPr lang="en-US" sz="1400" b="1" dirty="0">
                <a:solidFill>
                  <a:srgbClr val="000000"/>
                </a:solidFill>
              </a:rPr>
              <a:t>123 Main St</a:t>
            </a:r>
          </a:p>
          <a:p>
            <a:pPr algn="ctr"/>
            <a:r>
              <a:rPr lang="en-US" sz="1400" b="1" dirty="0" err="1">
                <a:solidFill>
                  <a:srgbClr val="000000"/>
                </a:solidFill>
              </a:rPr>
              <a:t>Anytown</a:t>
            </a:r>
            <a:r>
              <a:rPr lang="en-US" sz="1400" b="1" dirty="0">
                <a:solidFill>
                  <a:srgbClr val="000000"/>
                </a:solidFill>
              </a:rPr>
              <a:t>, NM 87111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3928533" y="2316275"/>
            <a:ext cx="3947762" cy="28137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5"/>
            <a:r>
              <a:rPr lang="en-US" sz="1200" b="1" dirty="0">
                <a:solidFill>
                  <a:srgbClr val="000000"/>
                </a:solidFill>
              </a:rPr>
              <a:t>Joe Landlord</a:t>
            </a:r>
          </a:p>
          <a:p>
            <a:pPr lvl="5"/>
            <a:r>
              <a:rPr lang="en-US" sz="1200" b="1" dirty="0">
                <a:solidFill>
                  <a:srgbClr val="000000"/>
                </a:solidFill>
              </a:rPr>
              <a:t>123 Main St</a:t>
            </a:r>
          </a:p>
          <a:p>
            <a:pPr lvl="5"/>
            <a:r>
              <a:rPr lang="en-US" sz="1200" b="1" dirty="0" err="1">
                <a:solidFill>
                  <a:srgbClr val="000000"/>
                </a:solidFill>
              </a:rPr>
              <a:t>Anytown</a:t>
            </a:r>
            <a:r>
              <a:rPr lang="en-US" sz="1200" b="1" dirty="0">
                <a:solidFill>
                  <a:srgbClr val="000000"/>
                </a:solidFill>
              </a:rPr>
              <a:t>, NM 87111</a:t>
            </a:r>
            <a:endParaRPr lang="en-US" dirty="0"/>
          </a:p>
        </p:txBody>
      </p:sp>
      <p:sp>
        <p:nvSpPr>
          <p:cNvPr id="25" name="Rounded Rectangular Callout 24"/>
          <p:cNvSpPr/>
          <p:nvPr/>
        </p:nvSpPr>
        <p:spPr>
          <a:xfrm rot="21016603">
            <a:off x="3996787" y="1160427"/>
            <a:ext cx="2887999" cy="882336"/>
          </a:xfrm>
          <a:prstGeom prst="wedgeRoundRectCallout">
            <a:avLst>
              <a:gd name="adj1" fmla="val -54356"/>
              <a:gd name="adj2" fmla="val -1770"/>
              <a:gd name="adj3" fmla="val 16667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chemeClr val="tx1"/>
                </a:solidFill>
              </a:rPr>
              <a:t>Hi Sue.  This is a reminder that your next payment for $950.00 is scheduled on May 3</a:t>
            </a:r>
            <a:r>
              <a:rPr lang="en-US" sz="1200" baseline="30000" dirty="0">
                <a:solidFill>
                  <a:schemeClr val="tx1"/>
                </a:solidFill>
              </a:rPr>
              <a:t>rd</a:t>
            </a:r>
            <a:r>
              <a:rPr lang="en-US" sz="1200" dirty="0">
                <a:solidFill>
                  <a:schemeClr val="tx1"/>
                </a:solidFill>
              </a:rPr>
              <a:t>.  You don</a:t>
            </a:r>
            <a:r>
              <a:rPr lang="uk-UA" sz="1200" dirty="0">
                <a:solidFill>
                  <a:schemeClr val="tx1"/>
                </a:solidFill>
              </a:rPr>
              <a:t>’</a:t>
            </a:r>
            <a:r>
              <a:rPr lang="en-US" sz="1200" dirty="0">
                <a:solidFill>
                  <a:schemeClr val="tx1"/>
                </a:solidFill>
              </a:rPr>
              <a:t>t have to do anything</a:t>
            </a:r>
            <a:r>
              <a:rPr lang="is-IS" sz="1200" dirty="0">
                <a:solidFill>
                  <a:schemeClr val="tx1"/>
                </a:solidFill>
              </a:rPr>
              <a:t>…we’ll automatically make the payment.</a:t>
            </a:r>
            <a:endParaRPr lang="en-US" sz="1200" dirty="0">
              <a:solidFill>
                <a:schemeClr val="tx1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71" t="2843" r="3380" b="160"/>
          <a:stretch/>
        </p:blipFill>
        <p:spPr>
          <a:xfrm>
            <a:off x="2516488" y="4192408"/>
            <a:ext cx="488224" cy="816210"/>
          </a:xfrm>
          <a:prstGeom prst="flowChartAlternateProcess">
            <a:avLst/>
          </a:prstGeom>
        </p:spPr>
      </p:pic>
      <p:grpSp>
        <p:nvGrpSpPr>
          <p:cNvPr id="28" name="Group 27"/>
          <p:cNvGrpSpPr/>
          <p:nvPr/>
        </p:nvGrpSpPr>
        <p:grpSpPr>
          <a:xfrm>
            <a:off x="1547887" y="2377540"/>
            <a:ext cx="1345033" cy="524256"/>
            <a:chOff x="1556618" y="2386272"/>
            <a:chExt cx="1345033" cy="524256"/>
          </a:xfrm>
        </p:grpSpPr>
        <p:sp>
          <p:nvSpPr>
            <p:cNvPr id="29" name="TextBox 28"/>
            <p:cNvSpPr txBox="1"/>
            <p:nvPr/>
          </p:nvSpPr>
          <p:spPr>
            <a:xfrm rot="19538579">
              <a:off x="1612516" y="2669974"/>
              <a:ext cx="1289135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>
                  <a:latin typeface="Times" charset="0"/>
                  <a:ea typeface="Times" charset="0"/>
                  <a:cs typeface="Times" charset="0"/>
                </a:rPr>
                <a:t>Automated Rent Reminder</a:t>
              </a:r>
            </a:p>
          </p:txBody>
        </p:sp>
        <p:grpSp>
          <p:nvGrpSpPr>
            <p:cNvPr id="30" name="Group 29"/>
            <p:cNvGrpSpPr/>
            <p:nvPr/>
          </p:nvGrpSpPr>
          <p:grpSpPr>
            <a:xfrm>
              <a:off x="1556618" y="2386272"/>
              <a:ext cx="1187615" cy="524256"/>
              <a:chOff x="1556618" y="2386272"/>
              <a:chExt cx="1187615" cy="524256"/>
            </a:xfrm>
          </p:grpSpPr>
          <p:sp>
            <p:nvSpPr>
              <p:cNvPr id="31" name="Rectangle 30"/>
              <p:cNvSpPr/>
              <p:nvPr/>
            </p:nvSpPr>
            <p:spPr>
              <a:xfrm rot="19552712">
                <a:off x="1556618" y="2386272"/>
                <a:ext cx="1128834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91440" tIns="45720" rIns="91440" bIns="45720">
                <a:spAutoFit/>
              </a:bodyPr>
              <a:lstStyle/>
              <a:p>
                <a:pPr algn="ctr"/>
                <a:r>
                  <a:rPr lang="en-US" sz="2400" b="1" dirty="0">
                    <a:ln w="12700">
                      <a:solidFill>
                        <a:schemeClr val="tx2">
                          <a:satMod val="155000"/>
                        </a:schemeClr>
                      </a:solidFill>
                      <a:prstDash val="solid"/>
                    </a:ln>
                    <a:noFill/>
                    <a:effectLst>
                      <a:outerShdw blurRad="41275" dist="20320" dir="1800000" algn="tl" rotWithShape="0">
                        <a:srgbClr val="000000">
                          <a:alpha val="40000"/>
                        </a:srgbClr>
                      </a:outerShdw>
                    </a:effectLst>
                  </a:rPr>
                  <a:t>Sample</a:t>
                </a:r>
                <a:endParaRPr lang="en-US" sz="32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noFill/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endParaRPr>
              </a:p>
            </p:txBody>
          </p:sp>
          <p:sp>
            <p:nvSpPr>
              <p:cNvPr id="32" name="Rectangle 31"/>
              <p:cNvSpPr/>
              <p:nvPr/>
            </p:nvSpPr>
            <p:spPr>
              <a:xfrm rot="19532488">
                <a:off x="1606211" y="2423080"/>
                <a:ext cx="1138022" cy="487448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pic>
        <p:nvPicPr>
          <p:cNvPr id="35" name="Picture 3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1706" y="1415828"/>
            <a:ext cx="853440" cy="1310640"/>
          </a:xfrm>
          <a:prstGeom prst="rect">
            <a:avLst/>
          </a:prstGeom>
        </p:spPr>
      </p:pic>
      <p:sp>
        <p:nvSpPr>
          <p:cNvPr id="24" name="Rectangle 23"/>
          <p:cNvSpPr/>
          <p:nvPr/>
        </p:nvSpPr>
        <p:spPr>
          <a:xfrm>
            <a:off x="-8732" y="-20242"/>
            <a:ext cx="6733213" cy="14938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900" dirty="0">
                <a:latin typeface="Helvetica" charset="0"/>
                <a:ea typeface="Helvetica" charset="0"/>
                <a:cs typeface="Helvetica" charset="0"/>
              </a:rPr>
              <a:t>The Best Way to Collect Rent</a:t>
            </a:r>
          </a:p>
          <a:p>
            <a:pPr algn="ctr"/>
            <a:r>
              <a:rPr lang="en-US" sz="2500" dirty="0">
                <a:latin typeface="Helvetica" charset="0"/>
                <a:ea typeface="Helvetica" charset="0"/>
                <a:cs typeface="Helvetica" charset="0"/>
              </a:rPr>
              <a:t>Online rent collection by </a:t>
            </a:r>
            <a:r>
              <a:rPr lang="en-US" sz="2500" u="sng" dirty="0">
                <a:latin typeface="Helvetica" charset="0"/>
                <a:ea typeface="Helvetica" charset="0"/>
                <a:cs typeface="Helvetica" charset="0"/>
              </a:rPr>
              <a:t>Schedule My Rent</a:t>
            </a:r>
          </a:p>
        </p:txBody>
      </p:sp>
    </p:spTree>
    <p:extLst>
      <p:ext uri="{BB962C8B-B14F-4D97-AF65-F5344CB8AC3E}">
        <p14:creationId xmlns:p14="http://schemas.microsoft.com/office/powerpoint/2010/main" val="166589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" b="29387"/>
          <a:stretch/>
        </p:blipFill>
        <p:spPr>
          <a:xfrm>
            <a:off x="-1112" y="-896"/>
            <a:ext cx="7874317" cy="5129796"/>
          </a:xfrm>
          <a:prstGeom prst="rect">
            <a:avLst/>
          </a:prstGeom>
        </p:spPr>
      </p:pic>
      <p:sp>
        <p:nvSpPr>
          <p:cNvPr id="19" name="Rectangle 18"/>
          <p:cNvSpPr/>
          <p:nvPr/>
        </p:nvSpPr>
        <p:spPr>
          <a:xfrm rot="21054486">
            <a:off x="624008" y="1612459"/>
            <a:ext cx="2890345" cy="329843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√</a:t>
            </a:r>
          </a:p>
        </p:txBody>
      </p:sp>
      <p:sp>
        <p:nvSpPr>
          <p:cNvPr id="7" name="Rectangle 6"/>
          <p:cNvSpPr/>
          <p:nvPr/>
        </p:nvSpPr>
        <p:spPr>
          <a:xfrm rot="21005461">
            <a:off x="723596" y="1736339"/>
            <a:ext cx="2705345" cy="3046988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latin typeface="Times" charset="0"/>
                <a:ea typeface="Times" charset="0"/>
                <a:cs typeface="Times" charset="0"/>
              </a:rPr>
              <a:t>Date: April 30</a:t>
            </a:r>
            <a:r>
              <a:rPr lang="en-US" sz="1200" baseline="30000" dirty="0">
                <a:solidFill>
                  <a:srgbClr val="000000"/>
                </a:solidFill>
                <a:latin typeface="Times" charset="0"/>
                <a:ea typeface="Times" charset="0"/>
                <a:cs typeface="Times" charset="0"/>
              </a:rPr>
              <a:t>th</a:t>
            </a:r>
            <a:endParaRPr lang="en-US" sz="1200" dirty="0">
              <a:solidFill>
                <a:srgbClr val="000000"/>
              </a:solidFill>
              <a:latin typeface="Times" charset="0"/>
              <a:ea typeface="Times" charset="0"/>
              <a:cs typeface="Times" charset="0"/>
            </a:endParaRPr>
          </a:p>
          <a:p>
            <a:r>
              <a:rPr lang="en-US" sz="1200" dirty="0">
                <a:solidFill>
                  <a:srgbClr val="000000"/>
                </a:solidFill>
                <a:latin typeface="Times" charset="0"/>
                <a:ea typeface="Times" charset="0"/>
                <a:cs typeface="Times" charset="0"/>
              </a:rPr>
              <a:t>From: ScheduleMyRent.com</a:t>
            </a:r>
          </a:p>
          <a:p>
            <a:r>
              <a:rPr lang="en-US" sz="1200" dirty="0">
                <a:solidFill>
                  <a:srgbClr val="000000"/>
                </a:solidFill>
                <a:latin typeface="Times" charset="0"/>
                <a:ea typeface="Times" charset="0"/>
                <a:cs typeface="Times" charset="0"/>
              </a:rPr>
              <a:t>To: </a:t>
            </a:r>
            <a:r>
              <a:rPr lang="en-US" sz="1200" dirty="0">
                <a:solidFill>
                  <a:srgbClr val="000000"/>
                </a:solidFill>
                <a:latin typeface="Times" charset="0"/>
                <a:ea typeface="Times" charset="0"/>
                <a:cs typeface="Times" charset="0"/>
                <a:hlinkClick r:id="rId4"/>
              </a:rPr>
              <a:t>Sue@yahoo.com</a:t>
            </a:r>
            <a:endParaRPr lang="en-US" sz="1200" dirty="0">
              <a:solidFill>
                <a:srgbClr val="000000"/>
              </a:solidFill>
              <a:latin typeface="Times" charset="0"/>
              <a:ea typeface="Times" charset="0"/>
              <a:cs typeface="Times" charset="0"/>
            </a:endParaRPr>
          </a:p>
          <a:p>
            <a:endParaRPr lang="en-US" sz="1200" dirty="0">
              <a:solidFill>
                <a:srgbClr val="000000"/>
              </a:solidFill>
              <a:latin typeface="Times" charset="0"/>
              <a:ea typeface="Times" charset="0"/>
              <a:cs typeface="Times" charset="0"/>
            </a:endParaRPr>
          </a:p>
          <a:p>
            <a:r>
              <a:rPr lang="en-US" sz="1200" dirty="0">
                <a:solidFill>
                  <a:srgbClr val="000000"/>
                </a:solidFill>
                <a:latin typeface="Times" charset="0"/>
                <a:ea typeface="Times" charset="0"/>
                <a:cs typeface="Times" charset="0"/>
              </a:rPr>
              <a:t>Subject: Rent reminder</a:t>
            </a:r>
          </a:p>
          <a:p>
            <a:endParaRPr lang="en-US" sz="1200" dirty="0">
              <a:solidFill>
                <a:srgbClr val="000000"/>
              </a:solidFill>
              <a:latin typeface="Times" charset="0"/>
              <a:ea typeface="Times" charset="0"/>
              <a:cs typeface="Times" charset="0"/>
            </a:endParaRPr>
          </a:p>
          <a:p>
            <a:r>
              <a:rPr lang="en-US" sz="1200" dirty="0">
                <a:solidFill>
                  <a:srgbClr val="000000"/>
                </a:solidFill>
                <a:latin typeface="Times" charset="0"/>
                <a:ea typeface="Times" charset="0"/>
                <a:cs typeface="Times" charset="0"/>
              </a:rPr>
              <a:t>Hi Sue,</a:t>
            </a:r>
          </a:p>
          <a:p>
            <a:endParaRPr lang="en-US" sz="1200" dirty="0">
              <a:solidFill>
                <a:srgbClr val="000000"/>
              </a:solidFill>
              <a:latin typeface="Times" charset="0"/>
              <a:ea typeface="Times" charset="0"/>
              <a:cs typeface="Times" charset="0"/>
            </a:endParaRPr>
          </a:p>
          <a:p>
            <a:r>
              <a:rPr lang="en-US" sz="1200" dirty="0">
                <a:solidFill>
                  <a:srgbClr val="000000"/>
                </a:solidFill>
                <a:latin typeface="Times" charset="0"/>
                <a:ea typeface="Times" charset="0"/>
                <a:cs typeface="Times" charset="0"/>
              </a:rPr>
              <a:t>This is a reminder that your next payment for $950.00 is scheduled on May 3</a:t>
            </a:r>
            <a:r>
              <a:rPr lang="en-US" sz="1200" baseline="30000" dirty="0">
                <a:solidFill>
                  <a:srgbClr val="000000"/>
                </a:solidFill>
                <a:latin typeface="Times" charset="0"/>
                <a:ea typeface="Times" charset="0"/>
                <a:cs typeface="Times" charset="0"/>
              </a:rPr>
              <a:t>rd</a:t>
            </a:r>
            <a:r>
              <a:rPr lang="en-US" sz="1200" dirty="0">
                <a:solidFill>
                  <a:srgbClr val="000000"/>
                </a:solidFill>
                <a:latin typeface="Times" charset="0"/>
                <a:ea typeface="Times" charset="0"/>
                <a:cs typeface="Times" charset="0"/>
              </a:rPr>
              <a:t>.  You don’t have to do anything</a:t>
            </a:r>
            <a:r>
              <a:rPr lang="is-IS" sz="1200" dirty="0">
                <a:solidFill>
                  <a:srgbClr val="000000"/>
                </a:solidFill>
                <a:latin typeface="Times" charset="0"/>
                <a:ea typeface="Times" charset="0"/>
                <a:cs typeface="Times" charset="0"/>
              </a:rPr>
              <a:t>…we’ll automatically make the payment from your account as agreed.</a:t>
            </a:r>
          </a:p>
          <a:p>
            <a:endParaRPr lang="is-IS" sz="1200" dirty="0">
              <a:solidFill>
                <a:srgbClr val="000000"/>
              </a:solidFill>
              <a:latin typeface="Times" charset="0"/>
              <a:ea typeface="Times" charset="0"/>
              <a:cs typeface="Times" charset="0"/>
            </a:endParaRPr>
          </a:p>
          <a:p>
            <a:r>
              <a:rPr lang="is-IS" sz="1200" dirty="0">
                <a:solidFill>
                  <a:srgbClr val="000000"/>
                </a:solidFill>
                <a:latin typeface="Times" charset="0"/>
                <a:ea typeface="Times" charset="0"/>
                <a:cs typeface="Times" charset="0"/>
              </a:rPr>
              <a:t>Thank you,</a:t>
            </a:r>
          </a:p>
          <a:p>
            <a:r>
              <a:rPr lang="is-IS" sz="1200" dirty="0">
                <a:solidFill>
                  <a:srgbClr val="000000"/>
                </a:solidFill>
                <a:latin typeface="Times" charset="0"/>
                <a:ea typeface="Times" charset="0"/>
                <a:cs typeface="Times" charset="0"/>
              </a:rPr>
              <a:t>ScheduleMyRent.com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6730" y="3286968"/>
            <a:ext cx="37719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Tx/>
              <a:buChar char="-"/>
            </a:pPr>
            <a:endParaRPr lang="en-US" sz="1000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71" t="2843" r="3380" b="160"/>
          <a:stretch/>
        </p:blipFill>
        <p:spPr>
          <a:xfrm>
            <a:off x="7126719" y="1354893"/>
            <a:ext cx="488224" cy="816210"/>
          </a:xfrm>
          <a:prstGeom prst="flowChartAlternateProcess">
            <a:avLst/>
          </a:prstGeom>
        </p:spPr>
      </p:pic>
      <p:grpSp>
        <p:nvGrpSpPr>
          <p:cNvPr id="28" name="Group 27"/>
          <p:cNvGrpSpPr/>
          <p:nvPr/>
        </p:nvGrpSpPr>
        <p:grpSpPr>
          <a:xfrm>
            <a:off x="2088797" y="2354801"/>
            <a:ext cx="1345033" cy="524256"/>
            <a:chOff x="1556618" y="2386272"/>
            <a:chExt cx="1345033" cy="524256"/>
          </a:xfrm>
        </p:grpSpPr>
        <p:sp>
          <p:nvSpPr>
            <p:cNvPr id="29" name="TextBox 28"/>
            <p:cNvSpPr txBox="1"/>
            <p:nvPr/>
          </p:nvSpPr>
          <p:spPr>
            <a:xfrm rot="19538579">
              <a:off x="1612516" y="2669974"/>
              <a:ext cx="1289135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>
                  <a:latin typeface="Times" charset="0"/>
                  <a:ea typeface="Times" charset="0"/>
                  <a:cs typeface="Times" charset="0"/>
                </a:rPr>
                <a:t>Automated Rent Reminder</a:t>
              </a:r>
            </a:p>
          </p:txBody>
        </p:sp>
        <p:grpSp>
          <p:nvGrpSpPr>
            <p:cNvPr id="30" name="Group 29"/>
            <p:cNvGrpSpPr/>
            <p:nvPr/>
          </p:nvGrpSpPr>
          <p:grpSpPr>
            <a:xfrm>
              <a:off x="1556618" y="2386272"/>
              <a:ext cx="1187615" cy="524256"/>
              <a:chOff x="1556618" y="2386272"/>
              <a:chExt cx="1187615" cy="524256"/>
            </a:xfrm>
          </p:grpSpPr>
          <p:sp>
            <p:nvSpPr>
              <p:cNvPr id="31" name="Rectangle 30"/>
              <p:cNvSpPr/>
              <p:nvPr/>
            </p:nvSpPr>
            <p:spPr>
              <a:xfrm rot="19552712">
                <a:off x="1556618" y="2386272"/>
                <a:ext cx="1128834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91440" tIns="45720" rIns="91440" bIns="45720">
                <a:spAutoFit/>
              </a:bodyPr>
              <a:lstStyle/>
              <a:p>
                <a:pPr algn="ctr"/>
                <a:r>
                  <a:rPr lang="en-US" sz="2400" b="1" dirty="0">
                    <a:ln w="12700">
                      <a:solidFill>
                        <a:schemeClr val="tx2">
                          <a:satMod val="155000"/>
                        </a:schemeClr>
                      </a:solidFill>
                      <a:prstDash val="solid"/>
                    </a:ln>
                    <a:noFill/>
                    <a:effectLst>
                      <a:outerShdw blurRad="41275" dist="20320" dir="1800000" algn="tl" rotWithShape="0">
                        <a:srgbClr val="000000">
                          <a:alpha val="40000"/>
                        </a:srgbClr>
                      </a:outerShdw>
                    </a:effectLst>
                  </a:rPr>
                  <a:t>Sample</a:t>
                </a:r>
                <a:endParaRPr lang="en-US" sz="32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noFill/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endParaRPr>
              </a:p>
            </p:txBody>
          </p:sp>
          <p:sp>
            <p:nvSpPr>
              <p:cNvPr id="32" name="Rectangle 31"/>
              <p:cNvSpPr/>
              <p:nvPr/>
            </p:nvSpPr>
            <p:spPr>
              <a:xfrm rot="19532488">
                <a:off x="1606211" y="2423080"/>
                <a:ext cx="1138022" cy="487448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4" name="Rectangle 23"/>
          <p:cNvSpPr/>
          <p:nvPr/>
        </p:nvSpPr>
        <p:spPr>
          <a:xfrm>
            <a:off x="116237" y="35112"/>
            <a:ext cx="6608244" cy="14074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400"/>
              </a:spcAft>
            </a:pPr>
            <a:r>
              <a:rPr lang="en-US" sz="3900" b="1" dirty="0">
                <a:latin typeface="Noteworthy" charset="0"/>
                <a:ea typeface="Noteworthy" charset="0"/>
                <a:cs typeface="Noteworthy" charset="0"/>
              </a:rPr>
              <a:t>The Best Way to Collect Rent</a:t>
            </a:r>
          </a:p>
          <a:p>
            <a:r>
              <a:rPr lang="en-US" sz="2400" b="1" dirty="0">
                <a:latin typeface="Noteworthy" charset="0"/>
                <a:ea typeface="Noteworthy" charset="0"/>
                <a:cs typeface="Noteworthy" charset="0"/>
              </a:rPr>
              <a:t>    </a:t>
            </a:r>
            <a:r>
              <a:rPr lang="en-US" sz="2400" b="1" dirty="0" smtClean="0">
                <a:latin typeface="Noteworthy" charset="0"/>
                <a:ea typeface="Noteworthy" charset="0"/>
                <a:cs typeface="Noteworthy" charset="0"/>
              </a:rPr>
              <a:t>Online </a:t>
            </a:r>
            <a:r>
              <a:rPr lang="en-US" sz="2400" b="1" dirty="0">
                <a:latin typeface="Noteworthy" charset="0"/>
                <a:ea typeface="Noteworthy" charset="0"/>
                <a:cs typeface="Noteworthy" charset="0"/>
              </a:rPr>
              <a:t>rent collection by </a:t>
            </a:r>
            <a:r>
              <a:rPr lang="en-US" sz="2400" b="1" u="sng" dirty="0">
                <a:latin typeface="Noteworthy" charset="0"/>
                <a:ea typeface="Noteworthy" charset="0"/>
                <a:cs typeface="Noteworthy" charset="0"/>
              </a:rPr>
              <a:t>Schedule My Ren</a:t>
            </a:r>
            <a:r>
              <a:rPr lang="en-US" sz="2500" b="1" u="sng" dirty="0">
                <a:latin typeface="Noteworthy" charset="0"/>
                <a:ea typeface="Noteworthy" charset="0"/>
                <a:cs typeface="Noteworthy" charset="0"/>
              </a:rPr>
              <a:t>t</a:t>
            </a: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2645" y="820188"/>
            <a:ext cx="415564" cy="456323"/>
          </a:xfrm>
          <a:prstGeom prst="rect">
            <a:avLst/>
          </a:prstGeom>
        </p:spPr>
      </p:pic>
      <p:sp>
        <p:nvSpPr>
          <p:cNvPr id="22" name="TextBox 21"/>
          <p:cNvSpPr txBox="1">
            <a:spLocks/>
          </p:cNvSpPr>
          <p:nvPr/>
        </p:nvSpPr>
        <p:spPr>
          <a:xfrm>
            <a:off x="6680108" y="-147"/>
            <a:ext cx="1193097" cy="12055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noAutofit/>
          </a:bodyPr>
          <a:lstStyle/>
          <a:p>
            <a:pPr algn="ctr"/>
            <a:endParaRPr lang="en-US" sz="800" dirty="0"/>
          </a:p>
          <a:p>
            <a:pPr algn="ctr"/>
            <a:r>
              <a:rPr lang="en-US" sz="800" dirty="0"/>
              <a:t>PRESORTED STD</a:t>
            </a:r>
          </a:p>
          <a:p>
            <a:pPr algn="ctr"/>
            <a:r>
              <a:rPr lang="en-US" sz="800" dirty="0"/>
              <a:t>US POSTAGE</a:t>
            </a:r>
          </a:p>
          <a:p>
            <a:pPr algn="ctr"/>
            <a:r>
              <a:rPr lang="en-US" sz="1200" b="1" dirty="0"/>
              <a:t>PAID</a:t>
            </a:r>
          </a:p>
          <a:p>
            <a:pPr algn="ctr"/>
            <a:r>
              <a:rPr lang="en-US" sz="800" dirty="0"/>
              <a:t>ALBUQUERQUE NM</a:t>
            </a:r>
          </a:p>
          <a:p>
            <a:pPr algn="ctr"/>
            <a:r>
              <a:rPr lang="en-US" sz="800" dirty="0"/>
              <a:t>PERMIT NO. 123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928533" y="2316275"/>
            <a:ext cx="3947762" cy="28137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5"/>
            <a:r>
              <a:rPr lang="en-US" sz="1200" b="1" dirty="0">
                <a:solidFill>
                  <a:srgbClr val="000000"/>
                </a:solidFill>
              </a:rPr>
              <a:t>Joe Landlord</a:t>
            </a:r>
          </a:p>
          <a:p>
            <a:pPr lvl="5"/>
            <a:r>
              <a:rPr lang="en-US" sz="1200" b="1" dirty="0">
                <a:solidFill>
                  <a:srgbClr val="000000"/>
                </a:solidFill>
              </a:rPr>
              <a:t>123 Main St</a:t>
            </a:r>
          </a:p>
          <a:p>
            <a:pPr lvl="5"/>
            <a:r>
              <a:rPr lang="en-US" sz="1200" b="1" dirty="0" err="1">
                <a:solidFill>
                  <a:srgbClr val="000000"/>
                </a:solidFill>
              </a:rPr>
              <a:t>Anytown</a:t>
            </a:r>
            <a:r>
              <a:rPr lang="en-US" sz="1200" b="1" dirty="0">
                <a:solidFill>
                  <a:srgbClr val="000000"/>
                </a:solidFill>
              </a:rPr>
              <a:t>, NM 87111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4133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" b="29387"/>
          <a:stretch/>
        </p:blipFill>
        <p:spPr>
          <a:xfrm>
            <a:off x="-1112" y="-896"/>
            <a:ext cx="7874317" cy="5129796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>
            <a:off x="116237" y="35112"/>
            <a:ext cx="6608244" cy="14074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400"/>
              </a:spcAft>
            </a:pPr>
            <a:r>
              <a:rPr lang="en-US" sz="3900" b="1" dirty="0">
                <a:latin typeface="Noteworthy" charset="0"/>
                <a:ea typeface="Noteworthy" charset="0"/>
                <a:cs typeface="Noteworthy" charset="0"/>
              </a:rPr>
              <a:t>The Best Way to Collect Rent</a:t>
            </a:r>
          </a:p>
          <a:p>
            <a:r>
              <a:rPr lang="en-US" sz="2400" b="1" dirty="0">
                <a:latin typeface="Noteworthy" charset="0"/>
                <a:ea typeface="Noteworthy" charset="0"/>
                <a:cs typeface="Noteworthy" charset="0"/>
              </a:rPr>
              <a:t>    </a:t>
            </a:r>
            <a:r>
              <a:rPr lang="en-US" sz="2400" b="1" dirty="0" smtClean="0">
                <a:latin typeface="Noteworthy" charset="0"/>
                <a:ea typeface="Noteworthy" charset="0"/>
                <a:cs typeface="Noteworthy" charset="0"/>
              </a:rPr>
              <a:t>Online </a:t>
            </a:r>
            <a:r>
              <a:rPr lang="en-US" sz="2400" b="1" dirty="0">
                <a:latin typeface="Noteworthy" charset="0"/>
                <a:ea typeface="Noteworthy" charset="0"/>
                <a:cs typeface="Noteworthy" charset="0"/>
              </a:rPr>
              <a:t>rent collection by </a:t>
            </a:r>
            <a:r>
              <a:rPr lang="en-US" sz="2400" b="1" u="sng" dirty="0">
                <a:latin typeface="Noteworthy" charset="0"/>
                <a:ea typeface="Noteworthy" charset="0"/>
                <a:cs typeface="Noteworthy" charset="0"/>
              </a:rPr>
              <a:t>Schedule My Ren</a:t>
            </a:r>
            <a:r>
              <a:rPr lang="en-US" sz="2500" b="1" u="sng" dirty="0">
                <a:latin typeface="Noteworthy" charset="0"/>
                <a:ea typeface="Noteworthy" charset="0"/>
                <a:cs typeface="Noteworthy" charset="0"/>
              </a:rPr>
              <a:t>t</a:t>
            </a:r>
          </a:p>
        </p:txBody>
      </p:sp>
      <p:sp>
        <p:nvSpPr>
          <p:cNvPr id="19" name="Rectangle 18"/>
          <p:cNvSpPr/>
          <p:nvPr/>
        </p:nvSpPr>
        <p:spPr>
          <a:xfrm rot="21054486">
            <a:off x="301723" y="1619954"/>
            <a:ext cx="2890345" cy="329843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√</a:t>
            </a:r>
          </a:p>
        </p:txBody>
      </p:sp>
      <p:sp>
        <p:nvSpPr>
          <p:cNvPr id="7" name="Rectangle 6"/>
          <p:cNvSpPr/>
          <p:nvPr/>
        </p:nvSpPr>
        <p:spPr>
          <a:xfrm rot="21005461">
            <a:off x="401311" y="1743834"/>
            <a:ext cx="2705345" cy="3046988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latin typeface="Times" charset="0"/>
                <a:ea typeface="Times" charset="0"/>
                <a:cs typeface="Times" charset="0"/>
              </a:rPr>
              <a:t>Date: April 30</a:t>
            </a:r>
            <a:r>
              <a:rPr lang="en-US" sz="1200" baseline="30000" dirty="0">
                <a:solidFill>
                  <a:srgbClr val="000000"/>
                </a:solidFill>
                <a:latin typeface="Times" charset="0"/>
                <a:ea typeface="Times" charset="0"/>
                <a:cs typeface="Times" charset="0"/>
              </a:rPr>
              <a:t>th</a:t>
            </a:r>
            <a:endParaRPr lang="en-US" sz="1200" dirty="0">
              <a:solidFill>
                <a:srgbClr val="000000"/>
              </a:solidFill>
              <a:latin typeface="Times" charset="0"/>
              <a:ea typeface="Times" charset="0"/>
              <a:cs typeface="Times" charset="0"/>
            </a:endParaRPr>
          </a:p>
          <a:p>
            <a:r>
              <a:rPr lang="en-US" sz="1200" dirty="0">
                <a:solidFill>
                  <a:srgbClr val="000000"/>
                </a:solidFill>
                <a:latin typeface="Times" charset="0"/>
                <a:ea typeface="Times" charset="0"/>
                <a:cs typeface="Times" charset="0"/>
              </a:rPr>
              <a:t>From: ScheduleMyRent.com</a:t>
            </a:r>
          </a:p>
          <a:p>
            <a:r>
              <a:rPr lang="en-US" sz="1200" dirty="0">
                <a:solidFill>
                  <a:srgbClr val="000000"/>
                </a:solidFill>
                <a:latin typeface="Times" charset="0"/>
                <a:ea typeface="Times" charset="0"/>
                <a:cs typeface="Times" charset="0"/>
              </a:rPr>
              <a:t>To: </a:t>
            </a:r>
            <a:r>
              <a:rPr lang="en-US" sz="1200" dirty="0">
                <a:solidFill>
                  <a:srgbClr val="000000"/>
                </a:solidFill>
                <a:latin typeface="Times" charset="0"/>
                <a:ea typeface="Times" charset="0"/>
                <a:cs typeface="Times" charset="0"/>
                <a:hlinkClick r:id="rId4"/>
              </a:rPr>
              <a:t>Sue@yahoo.com</a:t>
            </a:r>
            <a:endParaRPr lang="en-US" sz="1200" dirty="0">
              <a:solidFill>
                <a:srgbClr val="000000"/>
              </a:solidFill>
              <a:latin typeface="Times" charset="0"/>
              <a:ea typeface="Times" charset="0"/>
              <a:cs typeface="Times" charset="0"/>
            </a:endParaRPr>
          </a:p>
          <a:p>
            <a:endParaRPr lang="en-US" sz="1200" dirty="0">
              <a:solidFill>
                <a:srgbClr val="000000"/>
              </a:solidFill>
              <a:latin typeface="Times" charset="0"/>
              <a:ea typeface="Times" charset="0"/>
              <a:cs typeface="Times" charset="0"/>
            </a:endParaRPr>
          </a:p>
          <a:p>
            <a:r>
              <a:rPr lang="en-US" sz="1200" dirty="0">
                <a:solidFill>
                  <a:srgbClr val="000000"/>
                </a:solidFill>
                <a:latin typeface="Times" charset="0"/>
                <a:ea typeface="Times" charset="0"/>
                <a:cs typeface="Times" charset="0"/>
              </a:rPr>
              <a:t>Subject: Rent reminder</a:t>
            </a:r>
          </a:p>
          <a:p>
            <a:endParaRPr lang="en-US" sz="1200" dirty="0">
              <a:solidFill>
                <a:srgbClr val="000000"/>
              </a:solidFill>
              <a:latin typeface="Times" charset="0"/>
              <a:ea typeface="Times" charset="0"/>
              <a:cs typeface="Times" charset="0"/>
            </a:endParaRPr>
          </a:p>
          <a:p>
            <a:r>
              <a:rPr lang="en-US" sz="1200" dirty="0">
                <a:solidFill>
                  <a:srgbClr val="000000"/>
                </a:solidFill>
                <a:latin typeface="Times" charset="0"/>
                <a:ea typeface="Times" charset="0"/>
                <a:cs typeface="Times" charset="0"/>
              </a:rPr>
              <a:t>Hi Sue,</a:t>
            </a:r>
          </a:p>
          <a:p>
            <a:endParaRPr lang="en-US" sz="1200" dirty="0">
              <a:solidFill>
                <a:srgbClr val="000000"/>
              </a:solidFill>
              <a:latin typeface="Times" charset="0"/>
              <a:ea typeface="Times" charset="0"/>
              <a:cs typeface="Times" charset="0"/>
            </a:endParaRPr>
          </a:p>
          <a:p>
            <a:r>
              <a:rPr lang="en-US" sz="1200" dirty="0">
                <a:solidFill>
                  <a:srgbClr val="000000"/>
                </a:solidFill>
                <a:latin typeface="Times" charset="0"/>
                <a:ea typeface="Times" charset="0"/>
                <a:cs typeface="Times" charset="0"/>
              </a:rPr>
              <a:t>This is a reminder that your next payment for $950.00 is scheduled on May 3</a:t>
            </a:r>
            <a:r>
              <a:rPr lang="en-US" sz="1200" baseline="30000" dirty="0">
                <a:solidFill>
                  <a:srgbClr val="000000"/>
                </a:solidFill>
                <a:latin typeface="Times" charset="0"/>
                <a:ea typeface="Times" charset="0"/>
                <a:cs typeface="Times" charset="0"/>
              </a:rPr>
              <a:t>rd</a:t>
            </a:r>
            <a:r>
              <a:rPr lang="en-US" sz="1200" dirty="0">
                <a:solidFill>
                  <a:srgbClr val="000000"/>
                </a:solidFill>
                <a:latin typeface="Times" charset="0"/>
                <a:ea typeface="Times" charset="0"/>
                <a:cs typeface="Times" charset="0"/>
              </a:rPr>
              <a:t>.  You don’t have to do anything</a:t>
            </a:r>
            <a:r>
              <a:rPr lang="is-IS" sz="1200" dirty="0">
                <a:solidFill>
                  <a:srgbClr val="000000"/>
                </a:solidFill>
                <a:latin typeface="Times" charset="0"/>
                <a:ea typeface="Times" charset="0"/>
                <a:cs typeface="Times" charset="0"/>
              </a:rPr>
              <a:t>…we’ll automatically make the payment from your account as agreed.</a:t>
            </a:r>
          </a:p>
          <a:p>
            <a:endParaRPr lang="is-IS" sz="1200" dirty="0">
              <a:solidFill>
                <a:srgbClr val="000000"/>
              </a:solidFill>
              <a:latin typeface="Times" charset="0"/>
              <a:ea typeface="Times" charset="0"/>
              <a:cs typeface="Times" charset="0"/>
            </a:endParaRPr>
          </a:p>
          <a:p>
            <a:r>
              <a:rPr lang="is-IS" sz="1200" dirty="0">
                <a:solidFill>
                  <a:srgbClr val="000000"/>
                </a:solidFill>
                <a:latin typeface="Times" charset="0"/>
                <a:ea typeface="Times" charset="0"/>
                <a:cs typeface="Times" charset="0"/>
              </a:rPr>
              <a:t>Thank you,</a:t>
            </a:r>
          </a:p>
          <a:p>
            <a:r>
              <a:rPr lang="is-IS" sz="1200" dirty="0">
                <a:solidFill>
                  <a:srgbClr val="000000"/>
                </a:solidFill>
                <a:latin typeface="Times" charset="0"/>
                <a:ea typeface="Times" charset="0"/>
                <a:cs typeface="Times" charset="0"/>
              </a:rPr>
              <a:t>ScheduleMyRent.com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6730" y="3286968"/>
            <a:ext cx="37719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Tx/>
              <a:buChar char="-"/>
            </a:pPr>
            <a:endParaRPr lang="en-US" sz="1000" dirty="0"/>
          </a:p>
        </p:txBody>
      </p:sp>
      <p:sp>
        <p:nvSpPr>
          <p:cNvPr id="25" name="Rounded Rectangular Callout 24"/>
          <p:cNvSpPr/>
          <p:nvPr/>
        </p:nvSpPr>
        <p:spPr>
          <a:xfrm rot="21016603">
            <a:off x="3598503" y="1568147"/>
            <a:ext cx="3133782" cy="461690"/>
          </a:xfrm>
          <a:prstGeom prst="wedgeRoundRectCallout">
            <a:avLst>
              <a:gd name="adj1" fmla="val -54356"/>
              <a:gd name="adj2" fmla="val -1770"/>
              <a:gd name="adj3" fmla="val 16667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chemeClr val="tx1"/>
                </a:solidFill>
              </a:rPr>
              <a:t>Hi Sue.  This is a reminder that your next payment for $950.00 is scheduled on May 3</a:t>
            </a:r>
            <a:r>
              <a:rPr lang="en-US" sz="1200" baseline="30000" dirty="0">
                <a:solidFill>
                  <a:schemeClr val="tx1"/>
                </a:solidFill>
              </a:rPr>
              <a:t>rd</a:t>
            </a:r>
            <a:r>
              <a:rPr lang="en-US" sz="1200" dirty="0" smtClean="0">
                <a:solidFill>
                  <a:schemeClr val="tx1"/>
                </a:solidFill>
              </a:rPr>
              <a:t>.</a:t>
            </a:r>
            <a:endParaRPr lang="en-US" sz="1200" dirty="0">
              <a:solidFill>
                <a:schemeClr val="tx1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71" t="2843" r="3380" b="160"/>
          <a:stretch/>
        </p:blipFill>
        <p:spPr>
          <a:xfrm>
            <a:off x="7126719" y="1354893"/>
            <a:ext cx="488224" cy="816210"/>
          </a:xfrm>
          <a:prstGeom prst="flowChartAlternateProcess">
            <a:avLst/>
          </a:prstGeom>
        </p:spPr>
      </p:pic>
      <p:grpSp>
        <p:nvGrpSpPr>
          <p:cNvPr id="28" name="Group 27"/>
          <p:cNvGrpSpPr/>
          <p:nvPr/>
        </p:nvGrpSpPr>
        <p:grpSpPr>
          <a:xfrm>
            <a:off x="1654087" y="2369791"/>
            <a:ext cx="1345033" cy="524256"/>
            <a:chOff x="1556618" y="2386272"/>
            <a:chExt cx="1345033" cy="524256"/>
          </a:xfrm>
        </p:grpSpPr>
        <p:sp>
          <p:nvSpPr>
            <p:cNvPr id="29" name="TextBox 28"/>
            <p:cNvSpPr txBox="1"/>
            <p:nvPr/>
          </p:nvSpPr>
          <p:spPr>
            <a:xfrm rot="19538579">
              <a:off x="1612516" y="2669974"/>
              <a:ext cx="1289135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>
                  <a:latin typeface="Times" charset="0"/>
                  <a:ea typeface="Times" charset="0"/>
                  <a:cs typeface="Times" charset="0"/>
                </a:rPr>
                <a:t>Automated Rent Reminder</a:t>
              </a:r>
            </a:p>
          </p:txBody>
        </p:sp>
        <p:grpSp>
          <p:nvGrpSpPr>
            <p:cNvPr id="30" name="Group 29"/>
            <p:cNvGrpSpPr/>
            <p:nvPr/>
          </p:nvGrpSpPr>
          <p:grpSpPr>
            <a:xfrm>
              <a:off x="1556618" y="2386272"/>
              <a:ext cx="1187615" cy="524256"/>
              <a:chOff x="1556618" y="2386272"/>
              <a:chExt cx="1187615" cy="524256"/>
            </a:xfrm>
          </p:grpSpPr>
          <p:sp>
            <p:nvSpPr>
              <p:cNvPr id="31" name="Rectangle 30"/>
              <p:cNvSpPr/>
              <p:nvPr/>
            </p:nvSpPr>
            <p:spPr>
              <a:xfrm rot="19552712">
                <a:off x="1556618" y="2386272"/>
                <a:ext cx="1128834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91440" tIns="45720" rIns="91440" bIns="45720">
                <a:spAutoFit/>
              </a:bodyPr>
              <a:lstStyle/>
              <a:p>
                <a:pPr algn="ctr"/>
                <a:r>
                  <a:rPr lang="en-US" sz="2400" b="1" dirty="0">
                    <a:ln w="12700">
                      <a:solidFill>
                        <a:schemeClr val="tx2">
                          <a:satMod val="155000"/>
                        </a:schemeClr>
                      </a:solidFill>
                      <a:prstDash val="solid"/>
                    </a:ln>
                    <a:noFill/>
                    <a:effectLst>
                      <a:outerShdw blurRad="41275" dist="20320" dir="1800000" algn="tl" rotWithShape="0">
                        <a:srgbClr val="000000">
                          <a:alpha val="40000"/>
                        </a:srgbClr>
                      </a:outerShdw>
                    </a:effectLst>
                  </a:rPr>
                  <a:t>Sample</a:t>
                </a:r>
                <a:endParaRPr lang="en-US" sz="32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noFill/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endParaRPr>
              </a:p>
            </p:txBody>
          </p:sp>
          <p:sp>
            <p:nvSpPr>
              <p:cNvPr id="32" name="Rectangle 31"/>
              <p:cNvSpPr/>
              <p:nvPr/>
            </p:nvSpPr>
            <p:spPr>
              <a:xfrm rot="19532488">
                <a:off x="1606211" y="2423080"/>
                <a:ext cx="1138022" cy="487448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pic>
        <p:nvPicPr>
          <p:cNvPr id="35" name="Picture 3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7777" y="1906748"/>
            <a:ext cx="431999" cy="663427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2645" y="820188"/>
            <a:ext cx="415564" cy="456323"/>
          </a:xfrm>
          <a:prstGeom prst="rect">
            <a:avLst/>
          </a:prstGeom>
        </p:spPr>
      </p:pic>
      <p:sp>
        <p:nvSpPr>
          <p:cNvPr id="22" name="TextBox 21"/>
          <p:cNvSpPr txBox="1">
            <a:spLocks/>
          </p:cNvSpPr>
          <p:nvPr/>
        </p:nvSpPr>
        <p:spPr>
          <a:xfrm>
            <a:off x="6680108" y="-147"/>
            <a:ext cx="1193097" cy="12055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noAutofit/>
          </a:bodyPr>
          <a:lstStyle/>
          <a:p>
            <a:pPr algn="ctr"/>
            <a:endParaRPr lang="en-US" sz="800" dirty="0"/>
          </a:p>
          <a:p>
            <a:pPr algn="ctr"/>
            <a:r>
              <a:rPr lang="en-US" sz="800" dirty="0"/>
              <a:t>PRESORTED STD</a:t>
            </a:r>
          </a:p>
          <a:p>
            <a:pPr algn="ctr"/>
            <a:r>
              <a:rPr lang="en-US" sz="800" dirty="0"/>
              <a:t>US POSTAGE</a:t>
            </a:r>
          </a:p>
          <a:p>
            <a:pPr algn="ctr"/>
            <a:r>
              <a:rPr lang="en-US" sz="1200" b="1" dirty="0"/>
              <a:t>PAID</a:t>
            </a:r>
          </a:p>
          <a:p>
            <a:pPr algn="ctr"/>
            <a:r>
              <a:rPr lang="en-US" sz="800" dirty="0"/>
              <a:t>ALBUQUERQUE NM</a:t>
            </a:r>
          </a:p>
          <a:p>
            <a:pPr algn="ctr"/>
            <a:r>
              <a:rPr lang="en-US" sz="800" dirty="0"/>
              <a:t>PERMIT NO. 123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928533" y="2316275"/>
            <a:ext cx="3947762" cy="28137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5"/>
            <a:r>
              <a:rPr lang="en-US" sz="1200" b="1" dirty="0">
                <a:solidFill>
                  <a:srgbClr val="000000"/>
                </a:solidFill>
              </a:rPr>
              <a:t>Joe Landlord</a:t>
            </a:r>
          </a:p>
          <a:p>
            <a:pPr lvl="5"/>
            <a:r>
              <a:rPr lang="en-US" sz="1200" b="1" dirty="0">
                <a:solidFill>
                  <a:srgbClr val="000000"/>
                </a:solidFill>
              </a:rPr>
              <a:t>123 Main St</a:t>
            </a:r>
          </a:p>
          <a:p>
            <a:pPr lvl="5"/>
            <a:r>
              <a:rPr lang="en-US" sz="1200" b="1" dirty="0" err="1">
                <a:solidFill>
                  <a:srgbClr val="000000"/>
                </a:solidFill>
              </a:rPr>
              <a:t>Anytown</a:t>
            </a:r>
            <a:r>
              <a:rPr lang="en-US" sz="1200" b="1" dirty="0">
                <a:solidFill>
                  <a:srgbClr val="000000"/>
                </a:solidFill>
              </a:rPr>
              <a:t>, NM 87111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3214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-10165" y="3868410"/>
            <a:ext cx="4215994" cy="1261596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0"/>
                  <a:lumOff val="100000"/>
                </a:schemeClr>
              </a:gs>
              <a:gs pos="0">
                <a:schemeClr val="accent6">
                  <a:lumMod val="0"/>
                  <a:lumOff val="100000"/>
                </a:schemeClr>
              </a:gs>
              <a:gs pos="0">
                <a:srgbClr val="B8D6A3"/>
              </a:gs>
              <a:gs pos="73000">
                <a:schemeClr val="accent6">
                  <a:lumMod val="10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lt1">
                  <a:alpha val="37000"/>
                </a:schemeClr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-16515" y="3845163"/>
            <a:ext cx="4224138" cy="4217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>
                <a:latin typeface="Helvetica" charset="0"/>
                <a:ea typeface="Helvetica" charset="0"/>
                <a:cs typeface="Helvetica" charset="0"/>
              </a:rPr>
              <a:t>Save Time Every Month</a:t>
            </a:r>
          </a:p>
        </p:txBody>
      </p:sp>
      <p:sp>
        <p:nvSpPr>
          <p:cNvPr id="5" name="AutoShape 2" descr="https://documents.lucidchart.com/documents/52bb1fc4-0d04-4099-8493-b626967188bf/pages/CAEvaFCzT.lI?a=54632&amp;x=403&amp;y=295&amp;w=726&amp;h=223&amp;store=1&amp;accept=image%2F*&amp;auth=LCA%20b13199cab0a28ffc85784782a1288a2cdcc3f47c-ts%3D1460144099"/>
          <p:cNvSpPr>
            <a:spLocks noChangeAspect="1" noChangeArrowheads="1"/>
          </p:cNvSpPr>
          <p:nvPr/>
        </p:nvSpPr>
        <p:spPr bwMode="auto">
          <a:xfrm>
            <a:off x="-2163763" y="-868363"/>
            <a:ext cx="5191125" cy="159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0519" y="4316360"/>
            <a:ext cx="4091769" cy="646331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rgbClr val="000000"/>
                </a:solidFill>
                <a:latin typeface="Times" charset="0"/>
                <a:ea typeface="Times" charset="0"/>
                <a:cs typeface="Times" charset="0"/>
              </a:rPr>
              <a:t>It’s So Easy – You can setup an account and first property in less than 10 minutes!</a:t>
            </a:r>
          </a:p>
        </p:txBody>
      </p:sp>
      <p:sp>
        <p:nvSpPr>
          <p:cNvPr id="11" name="AutoShape 8" descr="https://documents.lucidchart.com/documents/52bb1fc4-0d04-4099-8493-b626967188bf/pages/CAEvaFCzT.lI?a=54635&amp;x=177&amp;y=1128&amp;w=248&amp;h=246&amp;store=1&amp;accept=image%2F*&amp;auth=LCA%206c1bcc59c7172815709efa5d5cbd644cf3dbb157-ts%3D1460144099"/>
          <p:cNvSpPr>
            <a:spLocks noChangeAspect="1" noChangeArrowheads="1"/>
          </p:cNvSpPr>
          <p:nvPr/>
        </p:nvSpPr>
        <p:spPr bwMode="auto">
          <a:xfrm>
            <a:off x="-2008981" y="-715963"/>
            <a:ext cx="1771650" cy="1762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2150" y="3545871"/>
            <a:ext cx="37719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Tx/>
              <a:buChar char="-"/>
            </a:pPr>
            <a:endParaRPr lang="en-US" sz="1000" dirty="0"/>
          </a:p>
        </p:txBody>
      </p:sp>
      <p:sp>
        <p:nvSpPr>
          <p:cNvPr id="21" name="Rectangle 20"/>
          <p:cNvSpPr/>
          <p:nvPr/>
        </p:nvSpPr>
        <p:spPr>
          <a:xfrm>
            <a:off x="4248043" y="1719463"/>
            <a:ext cx="354674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tabLst>
                <a:tab pos="1427163" algn="l"/>
              </a:tabLst>
            </a:pPr>
            <a:r>
              <a:rPr lang="en-US" sz="2400" b="1" dirty="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</a:rPr>
              <a:t>Sign-up Today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97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5970" b="28358"/>
          <a:stretch/>
        </p:blipFill>
        <p:spPr>
          <a:xfrm>
            <a:off x="-8732" y="-8732"/>
            <a:ext cx="7884697" cy="1485922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178942" y="414072"/>
            <a:ext cx="3536865" cy="823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000" b="1" dirty="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</a:rPr>
              <a:t>Schedule My Rent</a:t>
            </a:r>
          </a:p>
          <a:p>
            <a:pPr algn="ctr"/>
            <a:r>
              <a:rPr lang="en-US" sz="1760" dirty="0">
                <a:solidFill>
                  <a:srgbClr val="000000"/>
                </a:solidFill>
                <a:latin typeface="Times" charset="0"/>
                <a:ea typeface="Times" charset="0"/>
                <a:cs typeface="Times" charset="0"/>
              </a:rPr>
              <a:t>Online rent collection for </a:t>
            </a:r>
            <a:r>
              <a:rPr lang="en-US" sz="1760" b="1" dirty="0">
                <a:solidFill>
                  <a:srgbClr val="000000"/>
                </a:solidFill>
                <a:latin typeface="Times" charset="0"/>
                <a:ea typeface="Times" charset="0"/>
                <a:cs typeface="Times" charset="0"/>
              </a:rPr>
              <a:t>landlords</a:t>
            </a:r>
            <a:endParaRPr lang="en-US" sz="1760" dirty="0"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205829" y="1485444"/>
            <a:ext cx="3670136" cy="3644562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4260812" y="2195833"/>
            <a:ext cx="3499019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</a:rPr>
              <a:t>Clear and Simple - Low Cost:</a:t>
            </a:r>
          </a:p>
          <a:p>
            <a:r>
              <a:rPr lang="en-US" sz="1050" b="1" dirty="0">
                <a:solidFill>
                  <a:srgbClr val="000000"/>
                </a:solidFill>
                <a:latin typeface="Times" charset="0"/>
                <a:ea typeface="Times" charset="0"/>
                <a:cs typeface="Times" charset="0"/>
              </a:rPr>
              <a:t>   </a:t>
            </a:r>
            <a:r>
              <a:rPr lang="en-US" sz="1100" dirty="0">
                <a:solidFill>
                  <a:srgbClr val="000000"/>
                </a:solidFill>
                <a:latin typeface="Times" charset="0"/>
                <a:ea typeface="Times" charset="0"/>
                <a:cs typeface="Times" charset="0"/>
              </a:rPr>
              <a:t>- $2.00 each: first 5 payments per month </a:t>
            </a:r>
          </a:p>
          <a:p>
            <a:pPr>
              <a:tabLst>
                <a:tab pos="508000" algn="l"/>
              </a:tabLst>
            </a:pPr>
            <a:r>
              <a:rPr lang="en-US" sz="1100" dirty="0">
                <a:solidFill>
                  <a:srgbClr val="000000"/>
                </a:solidFill>
                <a:latin typeface="Times" charset="0"/>
                <a:ea typeface="Times" charset="0"/>
                <a:cs typeface="Times" charset="0"/>
              </a:rPr>
              <a:t>   - $1.00 each: additional payments for the entire month</a:t>
            </a:r>
          </a:p>
          <a:p>
            <a:pPr>
              <a:tabLst>
                <a:tab pos="566738" algn="l"/>
              </a:tabLst>
            </a:pPr>
            <a:r>
              <a:rPr lang="en-US" sz="1100" dirty="0">
                <a:solidFill>
                  <a:srgbClr val="000000"/>
                </a:solidFill>
                <a:latin typeface="Times" charset="0"/>
                <a:ea typeface="Times" charset="0"/>
                <a:cs typeface="Times" charset="0"/>
              </a:rPr>
              <a:t>   - $1.00 Return or NSF fee</a:t>
            </a:r>
          </a:p>
          <a:p>
            <a:pPr>
              <a:tabLst>
                <a:tab pos="112713" algn="l"/>
                <a:tab pos="1368425" algn="l"/>
              </a:tabLst>
            </a:pPr>
            <a:r>
              <a:rPr lang="en-US" sz="1100" dirty="0">
                <a:solidFill>
                  <a:srgbClr val="000000"/>
                </a:solidFill>
                <a:latin typeface="Times" charset="0"/>
                <a:ea typeface="Times" charset="0"/>
                <a:cs typeface="Times" charset="0"/>
              </a:rPr>
              <a:t>	</a:t>
            </a:r>
          </a:p>
          <a:p>
            <a:pPr>
              <a:tabLst>
                <a:tab pos="852488" algn="l"/>
              </a:tabLst>
            </a:pPr>
            <a:r>
              <a:rPr lang="en-US" sz="1100" dirty="0">
                <a:solidFill>
                  <a:srgbClr val="000000"/>
                </a:solidFill>
                <a:latin typeface="Times" charset="0"/>
                <a:ea typeface="Times" charset="0"/>
                <a:cs typeface="Times" charset="0"/>
              </a:rPr>
              <a:t>	NO setup fee</a:t>
            </a:r>
          </a:p>
          <a:p>
            <a:pPr>
              <a:tabLst>
                <a:tab pos="852488" algn="l"/>
              </a:tabLst>
            </a:pPr>
            <a:r>
              <a:rPr lang="en-US" sz="1100" dirty="0">
                <a:solidFill>
                  <a:srgbClr val="000000"/>
                </a:solidFill>
                <a:latin typeface="Times" charset="0"/>
                <a:ea typeface="Times" charset="0"/>
                <a:cs typeface="Times" charset="0"/>
              </a:rPr>
              <a:t>	NO monthly fee</a:t>
            </a:r>
          </a:p>
          <a:p>
            <a:pPr>
              <a:tabLst>
                <a:tab pos="852488" algn="l"/>
              </a:tabLst>
            </a:pPr>
            <a:r>
              <a:rPr lang="en-US" sz="1100" dirty="0">
                <a:solidFill>
                  <a:srgbClr val="000000"/>
                </a:solidFill>
                <a:latin typeface="Times" charset="0"/>
                <a:ea typeface="Times" charset="0"/>
                <a:cs typeface="Times" charset="0"/>
              </a:rPr>
              <a:t>	NO minimum fee</a:t>
            </a:r>
          </a:p>
          <a:p>
            <a:pPr>
              <a:tabLst>
                <a:tab pos="852488" algn="l"/>
              </a:tabLst>
            </a:pPr>
            <a:r>
              <a:rPr lang="en-US" sz="1100" dirty="0">
                <a:solidFill>
                  <a:srgbClr val="000000"/>
                </a:solidFill>
                <a:latin typeface="Times" charset="0"/>
                <a:ea typeface="Times" charset="0"/>
                <a:cs typeface="Times" charset="0"/>
              </a:rPr>
              <a:t>	NO long-term contract</a:t>
            </a:r>
            <a:r>
              <a:rPr lang="is-IS" sz="1100" dirty="0">
                <a:solidFill>
                  <a:srgbClr val="000000"/>
                </a:solidFill>
                <a:latin typeface="Times" charset="0"/>
                <a:ea typeface="Times" charset="0"/>
                <a:cs typeface="Times" charset="0"/>
              </a:rPr>
              <a:t>…stop at any time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325087" y="4014749"/>
            <a:ext cx="3539897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en-US" sz="1400" b="1" dirty="0">
                <a:solidFill>
                  <a:srgbClr val="FF0000"/>
                </a:solidFill>
                <a:latin typeface="Times" charset="0"/>
                <a:ea typeface="Times" charset="0"/>
                <a:cs typeface="Times" charset="0"/>
              </a:rPr>
              <a:t>Free Trial</a:t>
            </a:r>
            <a:r>
              <a:rPr lang="en-US" sz="1600" b="1" dirty="0">
                <a:solidFill>
                  <a:srgbClr val="FF0000"/>
                </a:solidFill>
                <a:latin typeface="Times" charset="0"/>
                <a:ea typeface="Times" charset="0"/>
                <a:cs typeface="Times" charset="0"/>
              </a:rPr>
              <a:t> </a:t>
            </a:r>
            <a:r>
              <a:rPr lang="en-US" sz="1200" dirty="0">
                <a:solidFill>
                  <a:srgbClr val="FF0000"/>
                </a:solidFill>
                <a:latin typeface="Times" charset="0"/>
                <a:ea typeface="Times" charset="0"/>
                <a:cs typeface="Times" charset="0"/>
              </a:rPr>
              <a:t>– All payments free for the first 45 days!</a:t>
            </a:r>
          </a:p>
          <a:p>
            <a:pPr>
              <a:spcBef>
                <a:spcPts val="600"/>
              </a:spcBef>
            </a:pPr>
            <a:r>
              <a:rPr lang="en-US" sz="1100" dirty="0">
                <a:solidFill>
                  <a:srgbClr val="000000"/>
                </a:solidFill>
                <a:latin typeface="Times" charset="0"/>
                <a:ea typeface="Times" charset="0"/>
                <a:cs typeface="Times" charset="0"/>
              </a:rPr>
              <a:t>Bank payments are free for tenants and cash payments at retailers have a convenience fee</a:t>
            </a:r>
          </a:p>
          <a:p>
            <a:pPr>
              <a:spcBef>
                <a:spcPts val="600"/>
              </a:spcBef>
            </a:pPr>
            <a:r>
              <a:rPr lang="en-US" sz="1800" b="1" dirty="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</a:rPr>
              <a:t>www.ScheduleMyRent.com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7057" y="2227555"/>
            <a:ext cx="1627321" cy="1569970"/>
          </a:xfrm>
          <a:prstGeom prst="rect">
            <a:avLst/>
          </a:prstGeom>
        </p:spPr>
      </p:pic>
      <p:sp>
        <p:nvSpPr>
          <p:cNvPr id="27" name="Trapezoid 26"/>
          <p:cNvSpPr/>
          <p:nvPr/>
        </p:nvSpPr>
        <p:spPr>
          <a:xfrm>
            <a:off x="736652" y="1222488"/>
            <a:ext cx="6390902" cy="254703"/>
          </a:xfrm>
          <a:prstGeom prst="trapezoid">
            <a:avLst>
              <a:gd name="adj" fmla="val 510522"/>
            </a:avLst>
          </a:prstGeom>
          <a:blipFill>
            <a:blip r:embed="rId6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4205830" y="1472803"/>
            <a:ext cx="3670135" cy="69280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Helvetica" charset="0"/>
                <a:ea typeface="Helvetica" charset="0"/>
                <a:cs typeface="Helvetica" charset="0"/>
              </a:rPr>
              <a:t>Sign-up Today</a:t>
            </a:r>
          </a:p>
          <a:p>
            <a:pPr algn="ctr"/>
            <a:r>
              <a:rPr lang="en-US" sz="1500" dirty="0">
                <a:latin typeface="Helvetica" charset="0"/>
                <a:ea typeface="Helvetica" charset="0"/>
                <a:cs typeface="Helvetica" charset="0"/>
              </a:rPr>
              <a:t>www.ScheduleMyRent.com</a:t>
            </a: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524051" y="3259443"/>
            <a:ext cx="553913" cy="553913"/>
          </a:xfrm>
          <a:prstGeom prst="flowChartConnector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2946" y="420531"/>
            <a:ext cx="681842" cy="748718"/>
          </a:xfrm>
          <a:prstGeom prst="rect">
            <a:avLst/>
          </a:prstGeom>
        </p:spPr>
      </p:pic>
      <p:sp>
        <p:nvSpPr>
          <p:cNvPr id="29" name="Rectangle 28"/>
          <p:cNvSpPr/>
          <p:nvPr/>
        </p:nvSpPr>
        <p:spPr>
          <a:xfrm>
            <a:off x="41081" y="1688023"/>
            <a:ext cx="4066708" cy="369332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>
              <a:spcAft>
                <a:spcPts val="600"/>
              </a:spcAft>
            </a:pPr>
            <a:r>
              <a:rPr lang="en-US" sz="1800" b="1" dirty="0">
                <a:latin typeface="Helvetica" charset="0"/>
                <a:ea typeface="Helvetica" charset="0"/>
                <a:cs typeface="Helvetica" charset="0"/>
              </a:rPr>
              <a:t>Assistant who automatically:</a:t>
            </a:r>
            <a:endParaRPr lang="en-US" sz="1300" dirty="0"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41081" y="1439424"/>
            <a:ext cx="4066708" cy="369332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>
              <a:spcAft>
                <a:spcPts val="600"/>
              </a:spcAft>
            </a:pPr>
            <a:r>
              <a:rPr lang="en-US" sz="1800" b="1" u="sng" dirty="0">
                <a:latin typeface="Helvetica" charset="0"/>
                <a:ea typeface="Helvetica" charset="0"/>
                <a:cs typeface="Helvetica" charset="0"/>
              </a:rPr>
              <a:t>Schedule My Rent</a:t>
            </a:r>
            <a:r>
              <a:rPr lang="en-US" sz="1800" b="1" dirty="0">
                <a:latin typeface="Helvetica" charset="0"/>
                <a:ea typeface="Helvetica" charset="0"/>
                <a:cs typeface="Helvetica" charset="0"/>
              </a:rPr>
              <a:t> is your Personal</a:t>
            </a:r>
            <a:endParaRPr lang="en-US" sz="1300" dirty="0"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7539" y="1964232"/>
            <a:ext cx="3527837" cy="189282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marL="176213" indent="-176213">
              <a:buFont typeface="Wingdings" charset="2"/>
              <a:buChar char="ü"/>
            </a:pPr>
            <a:r>
              <a:rPr lang="en-US" sz="1300" dirty="0">
                <a:latin typeface="Times" charset="0"/>
                <a:ea typeface="Times" charset="0"/>
                <a:cs typeface="Times" charset="0"/>
              </a:rPr>
              <a:t>Reminds tenants every time a payment is due</a:t>
            </a:r>
          </a:p>
          <a:p>
            <a:pPr marL="176213" indent="-176213">
              <a:buFont typeface="Wingdings" charset="2"/>
              <a:buChar char="ü"/>
            </a:pPr>
            <a:r>
              <a:rPr lang="en-US" sz="1300" dirty="0">
                <a:latin typeface="Times" charset="0"/>
                <a:ea typeface="Times" charset="0"/>
                <a:cs typeface="Times" charset="0"/>
              </a:rPr>
              <a:t>Collects rent from tenant’s bank account                         or tenant can pay with cash at a retailer</a:t>
            </a:r>
          </a:p>
          <a:p>
            <a:pPr marL="176213" indent="-176213">
              <a:buFont typeface="Wingdings" charset="2"/>
              <a:buChar char="ü"/>
            </a:pPr>
            <a:r>
              <a:rPr lang="en-US" sz="1300" dirty="0">
                <a:latin typeface="Times" charset="0"/>
                <a:ea typeface="Times" charset="0"/>
                <a:cs typeface="Times" charset="0"/>
              </a:rPr>
              <a:t>Stops the hassle of lost mail and risk of cash</a:t>
            </a:r>
          </a:p>
          <a:p>
            <a:pPr marL="176213" indent="-176213">
              <a:buFont typeface="Wingdings" charset="2"/>
              <a:buChar char="ü"/>
            </a:pPr>
            <a:r>
              <a:rPr lang="en-US" sz="1300" dirty="0">
                <a:latin typeface="Times" charset="0"/>
                <a:ea typeface="Times" charset="0"/>
                <a:cs typeface="Times" charset="0"/>
              </a:rPr>
              <a:t>Splits rent between roommates</a:t>
            </a:r>
          </a:p>
          <a:p>
            <a:pPr marL="176213" indent="-176213">
              <a:buFont typeface="Wingdings" charset="2"/>
              <a:buChar char="ü"/>
            </a:pPr>
            <a:r>
              <a:rPr lang="en-US" sz="1300" dirty="0">
                <a:latin typeface="Times" charset="0"/>
                <a:ea typeface="Times" charset="0"/>
                <a:cs typeface="Times" charset="0"/>
              </a:rPr>
              <a:t>Sends rent to your bank account</a:t>
            </a:r>
          </a:p>
          <a:p>
            <a:pPr marL="176213" indent="-176213">
              <a:buFont typeface="Wingdings" charset="2"/>
              <a:buChar char="ü"/>
            </a:pPr>
            <a:r>
              <a:rPr lang="en-US" sz="1300" dirty="0">
                <a:latin typeface="Times" charset="0"/>
                <a:ea typeface="Times" charset="0"/>
                <a:cs typeface="Times" charset="0"/>
              </a:rPr>
              <a:t>Manages late rent, returns, and fees</a:t>
            </a:r>
          </a:p>
          <a:p>
            <a:pPr marL="176213" indent="-176213">
              <a:buFont typeface="Wingdings" charset="2"/>
              <a:buChar char="ü"/>
            </a:pPr>
            <a:r>
              <a:rPr lang="en-US" sz="1300" dirty="0">
                <a:latin typeface="Times" charset="0"/>
                <a:ea typeface="Times" charset="0"/>
                <a:cs typeface="Times" charset="0"/>
              </a:rPr>
              <a:t>Keeps you updated every step of the way with         email summaries and an awesome dashboard</a:t>
            </a:r>
          </a:p>
        </p:txBody>
      </p:sp>
    </p:spTree>
    <p:extLst>
      <p:ext uri="{BB962C8B-B14F-4D97-AF65-F5344CB8AC3E}">
        <p14:creationId xmlns:p14="http://schemas.microsoft.com/office/powerpoint/2010/main" val="100558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-10165" y="3868410"/>
            <a:ext cx="4215994" cy="1261596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0"/>
                  <a:lumOff val="100000"/>
                </a:schemeClr>
              </a:gs>
              <a:gs pos="0">
                <a:schemeClr val="accent6">
                  <a:lumMod val="0"/>
                  <a:lumOff val="100000"/>
                </a:schemeClr>
              </a:gs>
              <a:gs pos="0">
                <a:srgbClr val="B8D6A3"/>
              </a:gs>
              <a:gs pos="73000">
                <a:schemeClr val="accent6">
                  <a:lumMod val="10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lt1">
                  <a:alpha val="37000"/>
                </a:schemeClr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-16515" y="3845163"/>
            <a:ext cx="4224138" cy="4217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>
                <a:latin typeface="Helvetica" charset="0"/>
                <a:ea typeface="Helvetica" charset="0"/>
                <a:cs typeface="Helvetica" charset="0"/>
              </a:rPr>
              <a:t>Save Time Every Month</a:t>
            </a:r>
          </a:p>
        </p:txBody>
      </p:sp>
      <p:sp>
        <p:nvSpPr>
          <p:cNvPr id="5" name="AutoShape 2" descr="https://documents.lucidchart.com/documents/52bb1fc4-0d04-4099-8493-b626967188bf/pages/CAEvaFCzT.lI?a=54632&amp;x=403&amp;y=295&amp;w=726&amp;h=223&amp;store=1&amp;accept=image%2F*&amp;auth=LCA%20b13199cab0a28ffc85784782a1288a2cdcc3f47c-ts%3D1460144099"/>
          <p:cNvSpPr>
            <a:spLocks noChangeAspect="1" noChangeArrowheads="1"/>
          </p:cNvSpPr>
          <p:nvPr/>
        </p:nvSpPr>
        <p:spPr bwMode="auto">
          <a:xfrm>
            <a:off x="-2163763" y="-868363"/>
            <a:ext cx="5191125" cy="159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0519" y="4316360"/>
            <a:ext cx="4091769" cy="646331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rgbClr val="000000"/>
                </a:solidFill>
                <a:latin typeface="Times" charset="0"/>
                <a:ea typeface="Times" charset="0"/>
                <a:cs typeface="Times" charset="0"/>
              </a:rPr>
              <a:t>It’s So Easy – You can setup an account and first property in less than 10 minutes!</a:t>
            </a:r>
          </a:p>
        </p:txBody>
      </p:sp>
      <p:sp>
        <p:nvSpPr>
          <p:cNvPr id="11" name="AutoShape 8" descr="https://documents.lucidchart.com/documents/52bb1fc4-0d04-4099-8493-b626967188bf/pages/CAEvaFCzT.lI?a=54635&amp;x=177&amp;y=1128&amp;w=248&amp;h=246&amp;store=1&amp;accept=image%2F*&amp;auth=LCA%206c1bcc59c7172815709efa5d5cbd644cf3dbb157-ts%3D1460144099"/>
          <p:cNvSpPr>
            <a:spLocks noChangeAspect="1" noChangeArrowheads="1"/>
          </p:cNvSpPr>
          <p:nvPr/>
        </p:nvSpPr>
        <p:spPr bwMode="auto">
          <a:xfrm>
            <a:off x="-2008981" y="-715963"/>
            <a:ext cx="1771650" cy="1762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2150" y="3545871"/>
            <a:ext cx="37719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Tx/>
              <a:buChar char="-"/>
            </a:pPr>
            <a:endParaRPr lang="en-US" sz="1000" dirty="0"/>
          </a:p>
        </p:txBody>
      </p:sp>
      <p:sp>
        <p:nvSpPr>
          <p:cNvPr id="21" name="Rectangle 20"/>
          <p:cNvSpPr/>
          <p:nvPr/>
        </p:nvSpPr>
        <p:spPr>
          <a:xfrm>
            <a:off x="4248043" y="1719463"/>
            <a:ext cx="354674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tabLst>
                <a:tab pos="1427163" algn="l"/>
              </a:tabLst>
            </a:pPr>
            <a:r>
              <a:rPr lang="en-US" sz="2400" b="1" dirty="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</a:rPr>
              <a:t>Sign-up Today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97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5970" b="28358"/>
          <a:stretch/>
        </p:blipFill>
        <p:spPr>
          <a:xfrm>
            <a:off x="-8732" y="-8732"/>
            <a:ext cx="7884697" cy="1485922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176832" y="411851"/>
            <a:ext cx="3536865" cy="823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000" b="1" dirty="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</a:rPr>
              <a:t>Schedule My Rent</a:t>
            </a:r>
          </a:p>
          <a:p>
            <a:pPr algn="ctr"/>
            <a:r>
              <a:rPr lang="en-US" sz="1760" dirty="0">
                <a:solidFill>
                  <a:srgbClr val="000000"/>
                </a:solidFill>
                <a:latin typeface="Times" charset="0"/>
                <a:ea typeface="Times" charset="0"/>
                <a:cs typeface="Times" charset="0"/>
              </a:rPr>
              <a:t>Online rent collection for </a:t>
            </a:r>
            <a:r>
              <a:rPr lang="en-US" sz="1760" b="1" dirty="0">
                <a:solidFill>
                  <a:srgbClr val="000000"/>
                </a:solidFill>
                <a:latin typeface="Times" charset="0"/>
                <a:ea typeface="Times" charset="0"/>
                <a:cs typeface="Times" charset="0"/>
              </a:rPr>
              <a:t>landlords</a:t>
            </a:r>
            <a:endParaRPr lang="en-US" sz="1760" dirty="0"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1081" y="1688023"/>
            <a:ext cx="4066708" cy="369332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>
              <a:spcAft>
                <a:spcPts val="600"/>
              </a:spcAft>
            </a:pPr>
            <a:r>
              <a:rPr lang="en-US" sz="1800" b="1" dirty="0">
                <a:latin typeface="Helvetica" charset="0"/>
                <a:ea typeface="Helvetica" charset="0"/>
                <a:cs typeface="Helvetica" charset="0"/>
              </a:rPr>
              <a:t>Assistant who automatically:</a:t>
            </a:r>
            <a:endParaRPr lang="en-US" sz="1300" dirty="0"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41081" y="1439424"/>
            <a:ext cx="4066708" cy="369332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>
              <a:spcAft>
                <a:spcPts val="600"/>
              </a:spcAft>
            </a:pPr>
            <a:r>
              <a:rPr lang="en-US" sz="1800" b="1" u="sng" dirty="0">
                <a:latin typeface="Helvetica" charset="0"/>
                <a:ea typeface="Helvetica" charset="0"/>
                <a:cs typeface="Helvetica" charset="0"/>
              </a:rPr>
              <a:t>Schedule My Rent</a:t>
            </a:r>
            <a:r>
              <a:rPr lang="en-US" sz="1800" b="1" dirty="0">
                <a:latin typeface="Helvetica" charset="0"/>
                <a:ea typeface="Helvetica" charset="0"/>
                <a:cs typeface="Helvetica" charset="0"/>
              </a:rPr>
              <a:t> is your Personal</a:t>
            </a:r>
            <a:endParaRPr lang="en-US" sz="1300" dirty="0"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205829" y="1485444"/>
            <a:ext cx="3670136" cy="3644562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4260812" y="2195833"/>
            <a:ext cx="3499019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</a:rPr>
              <a:t>Clear and Simple - Low Cost:</a:t>
            </a:r>
          </a:p>
          <a:p>
            <a:r>
              <a:rPr lang="en-US" sz="1050" b="1" dirty="0">
                <a:solidFill>
                  <a:srgbClr val="000000"/>
                </a:solidFill>
                <a:latin typeface="Times" charset="0"/>
                <a:ea typeface="Times" charset="0"/>
                <a:cs typeface="Times" charset="0"/>
              </a:rPr>
              <a:t>   </a:t>
            </a:r>
            <a:r>
              <a:rPr lang="en-US" sz="1100" dirty="0">
                <a:solidFill>
                  <a:srgbClr val="000000"/>
                </a:solidFill>
                <a:latin typeface="Times" charset="0"/>
                <a:ea typeface="Times" charset="0"/>
                <a:cs typeface="Times" charset="0"/>
              </a:rPr>
              <a:t>- $2.00 each: first 5 payments per month </a:t>
            </a:r>
          </a:p>
          <a:p>
            <a:pPr>
              <a:tabLst>
                <a:tab pos="508000" algn="l"/>
              </a:tabLst>
            </a:pPr>
            <a:r>
              <a:rPr lang="en-US" sz="1100" dirty="0">
                <a:solidFill>
                  <a:srgbClr val="000000"/>
                </a:solidFill>
                <a:latin typeface="Times" charset="0"/>
                <a:ea typeface="Times" charset="0"/>
                <a:cs typeface="Times" charset="0"/>
              </a:rPr>
              <a:t>   - $1.00 each: additional payments for the entire month</a:t>
            </a:r>
          </a:p>
          <a:p>
            <a:pPr>
              <a:tabLst>
                <a:tab pos="566738" algn="l"/>
              </a:tabLst>
            </a:pPr>
            <a:r>
              <a:rPr lang="en-US" sz="1100" dirty="0">
                <a:solidFill>
                  <a:srgbClr val="000000"/>
                </a:solidFill>
                <a:latin typeface="Times" charset="0"/>
                <a:ea typeface="Times" charset="0"/>
                <a:cs typeface="Times" charset="0"/>
              </a:rPr>
              <a:t>   - $1.00 Return or NSF fee</a:t>
            </a:r>
          </a:p>
          <a:p>
            <a:pPr>
              <a:tabLst>
                <a:tab pos="112713" algn="l"/>
                <a:tab pos="1368425" algn="l"/>
              </a:tabLst>
            </a:pPr>
            <a:r>
              <a:rPr lang="en-US" sz="1100" dirty="0">
                <a:solidFill>
                  <a:srgbClr val="000000"/>
                </a:solidFill>
                <a:latin typeface="Times" charset="0"/>
                <a:ea typeface="Times" charset="0"/>
                <a:cs typeface="Times" charset="0"/>
              </a:rPr>
              <a:t>	</a:t>
            </a:r>
          </a:p>
          <a:p>
            <a:pPr>
              <a:tabLst>
                <a:tab pos="852488" algn="l"/>
              </a:tabLst>
            </a:pPr>
            <a:r>
              <a:rPr lang="en-US" sz="1100" dirty="0">
                <a:solidFill>
                  <a:srgbClr val="000000"/>
                </a:solidFill>
                <a:latin typeface="Times" charset="0"/>
                <a:ea typeface="Times" charset="0"/>
                <a:cs typeface="Times" charset="0"/>
              </a:rPr>
              <a:t>	NO setup fee</a:t>
            </a:r>
          </a:p>
          <a:p>
            <a:pPr>
              <a:tabLst>
                <a:tab pos="852488" algn="l"/>
              </a:tabLst>
            </a:pPr>
            <a:r>
              <a:rPr lang="en-US" sz="1100" dirty="0">
                <a:solidFill>
                  <a:srgbClr val="000000"/>
                </a:solidFill>
                <a:latin typeface="Times" charset="0"/>
                <a:ea typeface="Times" charset="0"/>
                <a:cs typeface="Times" charset="0"/>
              </a:rPr>
              <a:t>	NO monthly fee</a:t>
            </a:r>
          </a:p>
          <a:p>
            <a:pPr>
              <a:tabLst>
                <a:tab pos="852488" algn="l"/>
              </a:tabLst>
            </a:pPr>
            <a:r>
              <a:rPr lang="en-US" sz="1100" dirty="0">
                <a:solidFill>
                  <a:srgbClr val="000000"/>
                </a:solidFill>
                <a:latin typeface="Times" charset="0"/>
                <a:ea typeface="Times" charset="0"/>
                <a:cs typeface="Times" charset="0"/>
              </a:rPr>
              <a:t>	NO minimum fee</a:t>
            </a:r>
          </a:p>
          <a:p>
            <a:pPr>
              <a:tabLst>
                <a:tab pos="852488" algn="l"/>
              </a:tabLst>
            </a:pPr>
            <a:r>
              <a:rPr lang="en-US" sz="1100" dirty="0">
                <a:solidFill>
                  <a:srgbClr val="000000"/>
                </a:solidFill>
                <a:latin typeface="Times" charset="0"/>
                <a:ea typeface="Times" charset="0"/>
                <a:cs typeface="Times" charset="0"/>
              </a:rPr>
              <a:t>	NO long-term contract</a:t>
            </a:r>
            <a:r>
              <a:rPr lang="is-IS" sz="1100" dirty="0">
                <a:solidFill>
                  <a:srgbClr val="000000"/>
                </a:solidFill>
                <a:latin typeface="Times" charset="0"/>
                <a:ea typeface="Times" charset="0"/>
                <a:cs typeface="Times" charset="0"/>
              </a:rPr>
              <a:t>…stop at any time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325087" y="4014749"/>
            <a:ext cx="353989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en-US" sz="1400" b="1" dirty="0">
                <a:solidFill>
                  <a:srgbClr val="FF0000"/>
                </a:solidFill>
                <a:latin typeface="Times" charset="0"/>
                <a:ea typeface="Times" charset="0"/>
                <a:cs typeface="Times" charset="0"/>
              </a:rPr>
              <a:t>Free Trial </a:t>
            </a:r>
            <a:r>
              <a:rPr lang="en-US" sz="1400" dirty="0">
                <a:solidFill>
                  <a:srgbClr val="FF0000"/>
                </a:solidFill>
                <a:latin typeface="Times" charset="0"/>
                <a:ea typeface="Times" charset="0"/>
                <a:cs typeface="Times" charset="0"/>
              </a:rPr>
              <a:t>– </a:t>
            </a:r>
            <a:r>
              <a:rPr lang="en-US" sz="1200" dirty="0">
                <a:solidFill>
                  <a:srgbClr val="FF0000"/>
                </a:solidFill>
                <a:latin typeface="Times" charset="0"/>
                <a:ea typeface="Times" charset="0"/>
                <a:cs typeface="Times" charset="0"/>
              </a:rPr>
              <a:t>All payments free for the first 45 days!</a:t>
            </a:r>
            <a:endParaRPr lang="en-US" sz="1400" dirty="0">
              <a:solidFill>
                <a:srgbClr val="FF0000"/>
              </a:solidFill>
              <a:latin typeface="Times" charset="0"/>
              <a:ea typeface="Times" charset="0"/>
              <a:cs typeface="Times" charset="0"/>
            </a:endParaRPr>
          </a:p>
          <a:p>
            <a:pPr>
              <a:spcBef>
                <a:spcPts val="600"/>
              </a:spcBef>
            </a:pPr>
            <a:r>
              <a:rPr lang="en-US" sz="1100" dirty="0">
                <a:solidFill>
                  <a:srgbClr val="000000"/>
                </a:solidFill>
                <a:latin typeface="Times" charset="0"/>
                <a:ea typeface="Times" charset="0"/>
                <a:cs typeface="Times" charset="0"/>
              </a:rPr>
              <a:t>Bank payments are free for tenants and cash payments at retailers have a convenience fee</a:t>
            </a:r>
          </a:p>
          <a:p>
            <a:pPr>
              <a:spcBef>
                <a:spcPts val="600"/>
              </a:spcBef>
            </a:pPr>
            <a:r>
              <a:rPr lang="en-US" sz="1800" b="1" dirty="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</a:rPr>
              <a:t>www.ScheduleMyRent.com</a:t>
            </a:r>
          </a:p>
        </p:txBody>
      </p:sp>
      <p:sp>
        <p:nvSpPr>
          <p:cNvPr id="27" name="Trapezoid 26"/>
          <p:cNvSpPr/>
          <p:nvPr/>
        </p:nvSpPr>
        <p:spPr>
          <a:xfrm>
            <a:off x="736652" y="1222488"/>
            <a:ext cx="6390902" cy="254703"/>
          </a:xfrm>
          <a:prstGeom prst="trapezoid">
            <a:avLst>
              <a:gd name="adj" fmla="val 510522"/>
            </a:avLst>
          </a:prstGeom>
          <a:blipFill>
            <a:blip r:embed="rId5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4205830" y="1472803"/>
            <a:ext cx="3670135" cy="69280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Helvetica" charset="0"/>
                <a:ea typeface="Helvetica" charset="0"/>
                <a:cs typeface="Helvetica" charset="0"/>
              </a:rPr>
              <a:t>Sign-up Today</a:t>
            </a:r>
          </a:p>
          <a:p>
            <a:pPr algn="ctr"/>
            <a:r>
              <a:rPr lang="en-US" sz="1500" dirty="0">
                <a:latin typeface="Helvetica" charset="0"/>
                <a:ea typeface="Helvetica" charset="0"/>
                <a:cs typeface="Helvetica" charset="0"/>
              </a:rPr>
              <a:t>www.ScheduleMyRent.com</a:t>
            </a: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524051" y="3259443"/>
            <a:ext cx="553913" cy="553913"/>
          </a:xfrm>
          <a:prstGeom prst="flowChartConnector">
            <a:avLst/>
          </a:prstGeom>
        </p:spPr>
      </p:pic>
      <p:sp>
        <p:nvSpPr>
          <p:cNvPr id="26" name="Rectangle 25"/>
          <p:cNvSpPr/>
          <p:nvPr/>
        </p:nvSpPr>
        <p:spPr>
          <a:xfrm>
            <a:off x="37539" y="1964232"/>
            <a:ext cx="3527837" cy="189282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marL="176213" indent="-176213">
              <a:buFont typeface="Wingdings" charset="2"/>
              <a:buChar char="ü"/>
            </a:pPr>
            <a:r>
              <a:rPr lang="en-US" sz="1300" dirty="0">
                <a:latin typeface="Times" charset="0"/>
                <a:ea typeface="Times" charset="0"/>
                <a:cs typeface="Times" charset="0"/>
              </a:rPr>
              <a:t>Reminds tenants every time a payment is due</a:t>
            </a:r>
          </a:p>
          <a:p>
            <a:pPr marL="176213" indent="-176213">
              <a:buFont typeface="Wingdings" charset="2"/>
              <a:buChar char="ü"/>
            </a:pPr>
            <a:r>
              <a:rPr lang="en-US" sz="1300" dirty="0">
                <a:latin typeface="Times" charset="0"/>
                <a:ea typeface="Times" charset="0"/>
                <a:cs typeface="Times" charset="0"/>
              </a:rPr>
              <a:t>Collects rent from tenant’s bank account                         or tenant can pay with cash at a retailer</a:t>
            </a:r>
          </a:p>
          <a:p>
            <a:pPr marL="176213" indent="-176213">
              <a:buFont typeface="Wingdings" charset="2"/>
              <a:buChar char="ü"/>
            </a:pPr>
            <a:r>
              <a:rPr lang="en-US" sz="1300" dirty="0">
                <a:latin typeface="Times" charset="0"/>
                <a:ea typeface="Times" charset="0"/>
                <a:cs typeface="Times" charset="0"/>
              </a:rPr>
              <a:t>Stops the hassle of lost mail and risk of cash</a:t>
            </a:r>
          </a:p>
          <a:p>
            <a:pPr marL="176213" indent="-176213">
              <a:buFont typeface="Wingdings" charset="2"/>
              <a:buChar char="ü"/>
            </a:pPr>
            <a:r>
              <a:rPr lang="en-US" sz="1300" dirty="0">
                <a:latin typeface="Times" charset="0"/>
                <a:ea typeface="Times" charset="0"/>
                <a:cs typeface="Times" charset="0"/>
              </a:rPr>
              <a:t>Splits rent between roommates</a:t>
            </a:r>
          </a:p>
          <a:p>
            <a:pPr marL="176213" indent="-176213">
              <a:buFont typeface="Wingdings" charset="2"/>
              <a:buChar char="ü"/>
            </a:pPr>
            <a:r>
              <a:rPr lang="en-US" sz="1300" dirty="0">
                <a:latin typeface="Times" charset="0"/>
                <a:ea typeface="Times" charset="0"/>
                <a:cs typeface="Times" charset="0"/>
              </a:rPr>
              <a:t>Sends rent to your bank account</a:t>
            </a:r>
          </a:p>
          <a:p>
            <a:pPr marL="176213" indent="-176213">
              <a:buFont typeface="Wingdings" charset="2"/>
              <a:buChar char="ü"/>
            </a:pPr>
            <a:r>
              <a:rPr lang="en-US" sz="1300" dirty="0">
                <a:latin typeface="Times" charset="0"/>
                <a:ea typeface="Times" charset="0"/>
                <a:cs typeface="Times" charset="0"/>
              </a:rPr>
              <a:t>Manages late rent, returns, and fees</a:t>
            </a:r>
          </a:p>
          <a:p>
            <a:pPr marL="176213" indent="-176213">
              <a:buFont typeface="Wingdings" charset="2"/>
              <a:buChar char="ü"/>
            </a:pPr>
            <a:r>
              <a:rPr lang="en-US" sz="1300" dirty="0">
                <a:latin typeface="Times" charset="0"/>
                <a:ea typeface="Times" charset="0"/>
                <a:cs typeface="Times" charset="0"/>
              </a:rPr>
              <a:t>Keeps you updated every step of the way with         email summaries and an awesome dashboard</a:t>
            </a:r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7554" y="2310034"/>
            <a:ext cx="1329867" cy="1773156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2946" y="420531"/>
            <a:ext cx="681842" cy="748718"/>
          </a:xfrm>
          <a:prstGeom prst="rect">
            <a:avLst/>
          </a:prstGeom>
        </p:spPr>
      </p:pic>
      <p:sp>
        <p:nvSpPr>
          <p:cNvPr id="31" name="Rectangle 30"/>
          <p:cNvSpPr/>
          <p:nvPr/>
        </p:nvSpPr>
        <p:spPr>
          <a:xfrm rot="5081473" flipV="1">
            <a:off x="3311340" y="3304968"/>
            <a:ext cx="893023" cy="67688"/>
          </a:xfrm>
          <a:prstGeom prst="rect">
            <a:avLst/>
          </a:prstGeom>
          <a:blipFill>
            <a:blip r:embed="rId9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510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" b="29387"/>
          <a:stretch/>
        </p:blipFill>
        <p:spPr>
          <a:xfrm>
            <a:off x="-10165" y="-14198"/>
            <a:ext cx="7883371" cy="1492714"/>
          </a:xfrm>
          <a:prstGeom prst="rect">
            <a:avLst/>
          </a:prstGeom>
        </p:spPr>
      </p:pic>
      <p:sp>
        <p:nvSpPr>
          <p:cNvPr id="20" name="Rectangle 19"/>
          <p:cNvSpPr/>
          <p:nvPr/>
        </p:nvSpPr>
        <p:spPr>
          <a:xfrm>
            <a:off x="-10165" y="4004528"/>
            <a:ext cx="4223986" cy="1125479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0"/>
                  <a:lumOff val="100000"/>
                </a:schemeClr>
              </a:gs>
              <a:gs pos="0">
                <a:schemeClr val="accent6">
                  <a:lumMod val="0"/>
                  <a:lumOff val="100000"/>
                </a:schemeClr>
              </a:gs>
              <a:gs pos="0">
                <a:srgbClr val="B8D6A3"/>
              </a:gs>
              <a:gs pos="73000">
                <a:schemeClr val="accent6">
                  <a:lumMod val="10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lt1">
                  <a:alpha val="37000"/>
                </a:schemeClr>
              </a:solidFill>
            </a:endParaRPr>
          </a:p>
        </p:txBody>
      </p:sp>
      <p:sp>
        <p:nvSpPr>
          <p:cNvPr id="5" name="AutoShape 2" descr="https://documents.lucidchart.com/documents/52bb1fc4-0d04-4099-8493-b626967188bf/pages/CAEvaFCzT.lI?a=54632&amp;x=403&amp;y=295&amp;w=726&amp;h=223&amp;store=1&amp;accept=image%2F*&amp;auth=LCA%20b13199cab0a28ffc85784782a1288a2cdcc3f47c-ts%3D1460144099"/>
          <p:cNvSpPr>
            <a:spLocks noChangeAspect="1" noChangeArrowheads="1"/>
          </p:cNvSpPr>
          <p:nvPr/>
        </p:nvSpPr>
        <p:spPr bwMode="auto">
          <a:xfrm>
            <a:off x="-2163763" y="-868363"/>
            <a:ext cx="5191125" cy="159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19921" y="1509060"/>
            <a:ext cx="4028234" cy="369332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>
              <a:spcAft>
                <a:spcPts val="600"/>
              </a:spcAft>
            </a:pPr>
            <a:r>
              <a:rPr lang="en-US" sz="1800" b="1" dirty="0">
                <a:latin typeface="Helvetica" charset="0"/>
                <a:ea typeface="Helvetica" charset="0"/>
                <a:cs typeface="Helvetica" charset="0"/>
              </a:rPr>
              <a:t>The Best Way to Collect Rent</a:t>
            </a:r>
            <a:endParaRPr lang="is-IS" sz="1100" dirty="0"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-10165" y="3929532"/>
            <a:ext cx="4224138" cy="4217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>
                <a:latin typeface="Helvetica" charset="0"/>
                <a:ea typeface="Helvetica" charset="0"/>
                <a:cs typeface="Helvetica" charset="0"/>
              </a:rPr>
              <a:t> </a:t>
            </a:r>
            <a:r>
              <a:rPr lang="en-US" sz="1800" dirty="0" smtClean="0">
                <a:latin typeface="Helvetica" charset="0"/>
                <a:ea typeface="Helvetica" charset="0"/>
                <a:cs typeface="Helvetica" charset="0"/>
              </a:rPr>
              <a:t>  Save </a:t>
            </a:r>
            <a:r>
              <a:rPr lang="en-US" sz="1800" dirty="0">
                <a:latin typeface="Helvetica" charset="0"/>
                <a:ea typeface="Helvetica" charset="0"/>
                <a:cs typeface="Helvetica" charset="0"/>
              </a:rPr>
              <a:t>Time Every Month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205829" y="1485444"/>
            <a:ext cx="3670136" cy="3644562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AutoShape 8" descr="https://documents.lucidchart.com/documents/52bb1fc4-0d04-4099-8493-b626967188bf/pages/CAEvaFCzT.lI?a=54635&amp;x=177&amp;y=1128&amp;w=248&amp;h=246&amp;store=1&amp;accept=image%2F*&amp;auth=LCA%206c1bcc59c7172815709efa5d5cbd644cf3dbb157-ts%3D1460144099"/>
          <p:cNvSpPr>
            <a:spLocks noChangeAspect="1" noChangeArrowheads="1"/>
          </p:cNvSpPr>
          <p:nvPr/>
        </p:nvSpPr>
        <p:spPr bwMode="auto">
          <a:xfrm>
            <a:off x="-2002631" y="-715963"/>
            <a:ext cx="1771650" cy="1762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2150" y="3545871"/>
            <a:ext cx="37719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Tx/>
              <a:buChar char="-"/>
            </a:pPr>
            <a:endParaRPr lang="en-US" sz="1000" dirty="0"/>
          </a:p>
        </p:txBody>
      </p:sp>
      <p:sp>
        <p:nvSpPr>
          <p:cNvPr id="21" name="Rectangle 20"/>
          <p:cNvSpPr/>
          <p:nvPr/>
        </p:nvSpPr>
        <p:spPr>
          <a:xfrm>
            <a:off x="4248043" y="1719463"/>
            <a:ext cx="354674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tabLst>
                <a:tab pos="1427163" algn="l"/>
              </a:tabLst>
            </a:pPr>
            <a:r>
              <a:rPr lang="en-US" sz="2400" b="1" dirty="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</a:rPr>
              <a:t>Sign-up Today</a:t>
            </a:r>
          </a:p>
        </p:txBody>
      </p:sp>
      <p:sp>
        <p:nvSpPr>
          <p:cNvPr id="3" name="Rectangle 2"/>
          <p:cNvSpPr/>
          <p:nvPr/>
        </p:nvSpPr>
        <p:spPr>
          <a:xfrm>
            <a:off x="4205830" y="1474328"/>
            <a:ext cx="3670135" cy="69280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Helvetica" charset="0"/>
                <a:ea typeface="Helvetica" charset="0"/>
                <a:cs typeface="Helvetica" charset="0"/>
              </a:rPr>
              <a:t>Sign-up Today</a:t>
            </a:r>
          </a:p>
          <a:p>
            <a:pPr algn="ctr"/>
            <a:r>
              <a:rPr lang="en-US" sz="1500" dirty="0">
                <a:latin typeface="Helvetica" charset="0"/>
                <a:ea typeface="Helvetica" charset="0"/>
                <a:cs typeface="Helvetica" charset="0"/>
              </a:rPr>
              <a:t>www.ScheduleMyRent.com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291808" y="2195833"/>
            <a:ext cx="3499019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</a:rPr>
              <a:t>Clear and Simple - Low Cost:</a:t>
            </a:r>
          </a:p>
          <a:p>
            <a:r>
              <a:rPr lang="en-US" sz="1050" b="1" dirty="0">
                <a:solidFill>
                  <a:srgbClr val="000000"/>
                </a:solidFill>
                <a:latin typeface="Times" charset="0"/>
                <a:ea typeface="Times" charset="0"/>
                <a:cs typeface="Times" charset="0"/>
              </a:rPr>
              <a:t>   </a:t>
            </a:r>
            <a:r>
              <a:rPr lang="en-US" sz="1100" dirty="0">
                <a:solidFill>
                  <a:srgbClr val="000000"/>
                </a:solidFill>
                <a:latin typeface="Times" charset="0"/>
                <a:ea typeface="Times" charset="0"/>
                <a:cs typeface="Times" charset="0"/>
              </a:rPr>
              <a:t>- $2.00 each: first 5 payments per month </a:t>
            </a:r>
          </a:p>
          <a:p>
            <a:pPr>
              <a:tabLst>
                <a:tab pos="508000" algn="l"/>
              </a:tabLst>
            </a:pPr>
            <a:r>
              <a:rPr lang="en-US" sz="1100" dirty="0">
                <a:solidFill>
                  <a:srgbClr val="000000"/>
                </a:solidFill>
                <a:latin typeface="Times" charset="0"/>
                <a:ea typeface="Times" charset="0"/>
                <a:cs typeface="Times" charset="0"/>
              </a:rPr>
              <a:t>   - $1.00 each: additional payments for the entire month</a:t>
            </a:r>
          </a:p>
          <a:p>
            <a:pPr>
              <a:tabLst>
                <a:tab pos="566738" algn="l"/>
              </a:tabLst>
            </a:pPr>
            <a:r>
              <a:rPr lang="en-US" sz="1100" dirty="0">
                <a:solidFill>
                  <a:srgbClr val="000000"/>
                </a:solidFill>
                <a:latin typeface="Times" charset="0"/>
                <a:ea typeface="Times" charset="0"/>
                <a:cs typeface="Times" charset="0"/>
              </a:rPr>
              <a:t>   - $1.00 Return or NSF fee</a:t>
            </a:r>
          </a:p>
          <a:p>
            <a:pPr>
              <a:tabLst>
                <a:tab pos="112713" algn="l"/>
                <a:tab pos="1368425" algn="l"/>
              </a:tabLst>
            </a:pPr>
            <a:r>
              <a:rPr lang="en-US" sz="1100" dirty="0">
                <a:solidFill>
                  <a:srgbClr val="000000"/>
                </a:solidFill>
                <a:latin typeface="Times" charset="0"/>
                <a:ea typeface="Times" charset="0"/>
                <a:cs typeface="Times" charset="0"/>
              </a:rPr>
              <a:t>	</a:t>
            </a:r>
          </a:p>
          <a:p>
            <a:pPr>
              <a:tabLst>
                <a:tab pos="852488" algn="l"/>
              </a:tabLst>
            </a:pPr>
            <a:r>
              <a:rPr lang="en-US" sz="1100" dirty="0">
                <a:solidFill>
                  <a:srgbClr val="000000"/>
                </a:solidFill>
                <a:latin typeface="Times" charset="0"/>
                <a:ea typeface="Times" charset="0"/>
                <a:cs typeface="Times" charset="0"/>
              </a:rPr>
              <a:t>	NO setup fee</a:t>
            </a:r>
          </a:p>
          <a:p>
            <a:pPr>
              <a:tabLst>
                <a:tab pos="852488" algn="l"/>
              </a:tabLst>
            </a:pPr>
            <a:r>
              <a:rPr lang="en-US" sz="1100" dirty="0">
                <a:solidFill>
                  <a:srgbClr val="000000"/>
                </a:solidFill>
                <a:latin typeface="Times" charset="0"/>
                <a:ea typeface="Times" charset="0"/>
                <a:cs typeface="Times" charset="0"/>
              </a:rPr>
              <a:t>	NO monthly fee</a:t>
            </a:r>
          </a:p>
          <a:p>
            <a:pPr>
              <a:tabLst>
                <a:tab pos="852488" algn="l"/>
              </a:tabLst>
            </a:pPr>
            <a:r>
              <a:rPr lang="en-US" sz="1100" dirty="0">
                <a:solidFill>
                  <a:srgbClr val="000000"/>
                </a:solidFill>
                <a:latin typeface="Times" charset="0"/>
                <a:ea typeface="Times" charset="0"/>
                <a:cs typeface="Times" charset="0"/>
              </a:rPr>
              <a:t>	NO minimum fee</a:t>
            </a:r>
          </a:p>
          <a:p>
            <a:pPr>
              <a:tabLst>
                <a:tab pos="852488" algn="l"/>
              </a:tabLst>
            </a:pPr>
            <a:r>
              <a:rPr lang="en-US" sz="1100" dirty="0">
                <a:solidFill>
                  <a:srgbClr val="000000"/>
                </a:solidFill>
                <a:latin typeface="Times" charset="0"/>
                <a:ea typeface="Times" charset="0"/>
                <a:cs typeface="Times" charset="0"/>
              </a:rPr>
              <a:t>	NO long-term contract</a:t>
            </a:r>
            <a:r>
              <a:rPr lang="is-IS" sz="1100" dirty="0">
                <a:solidFill>
                  <a:srgbClr val="000000"/>
                </a:solidFill>
                <a:latin typeface="Times" charset="0"/>
                <a:ea typeface="Times" charset="0"/>
                <a:cs typeface="Times" charset="0"/>
              </a:rPr>
              <a:t>…stop at any time</a:t>
            </a:r>
            <a:endParaRPr lang="en-US" sz="1100" dirty="0">
              <a:solidFill>
                <a:srgbClr val="000000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4356083" y="4014749"/>
            <a:ext cx="336596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en-US" sz="1400" b="1" dirty="0">
                <a:solidFill>
                  <a:srgbClr val="FF0000"/>
                </a:solidFill>
                <a:latin typeface="Times" charset="0"/>
                <a:ea typeface="Times" charset="0"/>
                <a:cs typeface="Times" charset="0"/>
              </a:rPr>
              <a:t>Free </a:t>
            </a:r>
            <a:r>
              <a:rPr lang="en-US" sz="1200" b="1" dirty="0">
                <a:solidFill>
                  <a:srgbClr val="FF0000"/>
                </a:solidFill>
                <a:latin typeface="Times" charset="0"/>
                <a:ea typeface="Times" charset="0"/>
                <a:cs typeface="Times" charset="0"/>
              </a:rPr>
              <a:t>Trial </a:t>
            </a:r>
            <a:r>
              <a:rPr lang="en-US" sz="1100" dirty="0">
                <a:solidFill>
                  <a:srgbClr val="FF0000"/>
                </a:solidFill>
                <a:latin typeface="Times" charset="0"/>
                <a:ea typeface="Times" charset="0"/>
                <a:cs typeface="Times" charset="0"/>
              </a:rPr>
              <a:t>– All payments free for the first 45 days!</a:t>
            </a:r>
            <a:endParaRPr lang="en-US" sz="1200" dirty="0">
              <a:solidFill>
                <a:srgbClr val="FF0000"/>
              </a:solidFill>
              <a:latin typeface="Times" charset="0"/>
              <a:ea typeface="Times" charset="0"/>
              <a:cs typeface="Times" charset="0"/>
            </a:endParaRPr>
          </a:p>
          <a:p>
            <a:pPr>
              <a:spcBef>
                <a:spcPts val="600"/>
              </a:spcBef>
            </a:pPr>
            <a:r>
              <a:rPr lang="en-US" sz="1100" dirty="0">
                <a:solidFill>
                  <a:srgbClr val="000000"/>
                </a:solidFill>
                <a:latin typeface="Times" charset="0"/>
                <a:ea typeface="Times" charset="0"/>
                <a:cs typeface="Times" charset="0"/>
              </a:rPr>
              <a:t>Bank payments are free for tenants and cash payments at retailers have a convenience fee</a:t>
            </a:r>
          </a:p>
          <a:p>
            <a:pPr>
              <a:spcBef>
                <a:spcPts val="600"/>
              </a:spcBef>
            </a:pPr>
            <a:r>
              <a:rPr lang="en-US" sz="1800" b="1" dirty="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</a:rPr>
              <a:t>www.ScheduleMyRent.com</a:t>
            </a: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555047" y="3259443"/>
            <a:ext cx="553913" cy="553913"/>
          </a:xfrm>
          <a:prstGeom prst="flowChartConnector">
            <a:avLst/>
          </a:prstGeom>
        </p:spPr>
      </p:pic>
      <p:sp>
        <p:nvSpPr>
          <p:cNvPr id="33" name="Rectangle 32"/>
          <p:cNvSpPr/>
          <p:nvPr/>
        </p:nvSpPr>
        <p:spPr>
          <a:xfrm>
            <a:off x="142406" y="4371744"/>
            <a:ext cx="3999882" cy="646331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rgbClr val="000000"/>
                </a:solidFill>
                <a:latin typeface="Times" charset="0"/>
                <a:ea typeface="Times" charset="0"/>
                <a:cs typeface="Times" charset="0"/>
              </a:rPr>
              <a:t>It’s So Easy – You can setup an account and first property in less than 10 minutes!</a:t>
            </a:r>
          </a:p>
        </p:txBody>
      </p:sp>
      <p:sp>
        <p:nvSpPr>
          <p:cNvPr id="34" name="Rectangle 33"/>
          <p:cNvSpPr/>
          <p:nvPr/>
        </p:nvSpPr>
        <p:spPr>
          <a:xfrm>
            <a:off x="142407" y="1748713"/>
            <a:ext cx="4031774" cy="2123658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marL="176213" indent="-176213">
              <a:buFont typeface="Wingdings" charset="2"/>
              <a:buChar char="ü"/>
            </a:pPr>
            <a:r>
              <a:rPr lang="en-US" sz="1200" dirty="0">
                <a:latin typeface="Times" charset="0"/>
                <a:ea typeface="Times" charset="0"/>
                <a:cs typeface="Times" charset="0"/>
              </a:rPr>
              <a:t>Automatically remind tenants every time a payment is due</a:t>
            </a:r>
          </a:p>
          <a:p>
            <a:pPr marL="176213" indent="-176213">
              <a:buFont typeface="Wingdings" charset="2"/>
              <a:buChar char="ü"/>
            </a:pPr>
            <a:r>
              <a:rPr lang="en-US" sz="1200" dirty="0">
                <a:latin typeface="Times" charset="0"/>
                <a:ea typeface="Times" charset="0"/>
                <a:cs typeface="Times" charset="0"/>
              </a:rPr>
              <a:t>Tenants love it – never forget to pay rent or worry about mail</a:t>
            </a:r>
          </a:p>
          <a:p>
            <a:pPr marL="176213" indent="-176213">
              <a:buFont typeface="Wingdings" charset="2"/>
              <a:buChar char="ü"/>
            </a:pPr>
            <a:r>
              <a:rPr lang="en-US" sz="1200" dirty="0">
                <a:latin typeface="Times" charset="0"/>
                <a:ea typeface="Times" charset="0"/>
                <a:cs typeface="Times" charset="0"/>
              </a:rPr>
              <a:t>Automatically collect rent from tenant’s bank account                     or tenant can pay with cash at a retailer</a:t>
            </a:r>
          </a:p>
          <a:p>
            <a:pPr marL="176213" indent="-176213">
              <a:buFont typeface="Wingdings" charset="2"/>
              <a:buChar char="ü"/>
            </a:pPr>
            <a:r>
              <a:rPr lang="en-US" sz="1200" dirty="0">
                <a:latin typeface="Times" charset="0"/>
                <a:ea typeface="Times" charset="0"/>
                <a:cs typeface="Times" charset="0"/>
              </a:rPr>
              <a:t>Split rent between roommates</a:t>
            </a:r>
            <a:endParaRPr lang="is-IS" sz="1200" dirty="0">
              <a:latin typeface="Times" charset="0"/>
              <a:ea typeface="Times" charset="0"/>
              <a:cs typeface="Times" charset="0"/>
            </a:endParaRPr>
          </a:p>
          <a:p>
            <a:pPr marL="176213" indent="-176213">
              <a:buFont typeface="Wingdings" charset="2"/>
              <a:buChar char="ü"/>
            </a:pPr>
            <a:r>
              <a:rPr lang="is-IS" sz="1200" dirty="0">
                <a:latin typeface="Times" charset="0"/>
                <a:ea typeface="Times" charset="0"/>
                <a:cs typeface="Times" charset="0"/>
              </a:rPr>
              <a:t>Safer than mailing checks or collecting cash</a:t>
            </a:r>
          </a:p>
          <a:p>
            <a:pPr marL="176213" indent="-176213">
              <a:buFont typeface="Wingdings" charset="2"/>
              <a:buChar char="ü"/>
            </a:pPr>
            <a:r>
              <a:rPr lang="is-IS" sz="1200" dirty="0">
                <a:latin typeface="Times" charset="0"/>
                <a:ea typeface="Times" charset="0"/>
                <a:cs typeface="Times" charset="0"/>
              </a:rPr>
              <a:t>Money sent to your bank account</a:t>
            </a:r>
          </a:p>
          <a:p>
            <a:pPr marL="176213" indent="-176213">
              <a:buFont typeface="Wingdings" charset="2"/>
              <a:buChar char="ü"/>
            </a:pPr>
            <a:r>
              <a:rPr lang="en-US" sz="1200" dirty="0">
                <a:latin typeface="Times" charset="0"/>
                <a:ea typeface="Times" charset="0"/>
                <a:cs typeface="Times" charset="0"/>
              </a:rPr>
              <a:t>Automatically manage late rent,  returns, and fees</a:t>
            </a:r>
          </a:p>
          <a:p>
            <a:pPr marL="176213" indent="-176213">
              <a:buFont typeface="Wingdings" charset="2"/>
              <a:buChar char="ü"/>
            </a:pPr>
            <a:r>
              <a:rPr lang="is-IS" sz="1200" dirty="0">
                <a:latin typeface="Times" charset="0"/>
                <a:ea typeface="Times" charset="0"/>
                <a:cs typeface="Times" charset="0"/>
              </a:rPr>
              <a:t>Stay updated every step of the way with email       summaries and an awesome dashboard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7554" y="2533337"/>
            <a:ext cx="1329867" cy="1620101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9081" y="240752"/>
            <a:ext cx="570142" cy="626062"/>
          </a:xfrm>
          <a:prstGeom prst="rect">
            <a:avLst/>
          </a:prstGeom>
        </p:spPr>
      </p:pic>
      <p:sp>
        <p:nvSpPr>
          <p:cNvPr id="35" name="Rectangle 34"/>
          <p:cNvSpPr/>
          <p:nvPr/>
        </p:nvSpPr>
        <p:spPr>
          <a:xfrm>
            <a:off x="142407" y="200476"/>
            <a:ext cx="7579637" cy="12772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300"/>
              </a:spcAft>
            </a:pPr>
            <a:r>
              <a:rPr lang="en-US" sz="2400" b="1" dirty="0">
                <a:solidFill>
                  <a:schemeClr val="bg1"/>
                </a:solidFill>
                <a:latin typeface="Noteworthy" charset="0"/>
                <a:ea typeface="Noteworthy" charset="0"/>
                <a:cs typeface="Noteworthy" charset="0"/>
              </a:rPr>
              <a:t>Do you own 1 to 100 rental units?</a:t>
            </a:r>
          </a:p>
          <a:p>
            <a:pPr>
              <a:spcAft>
                <a:spcPts val="300"/>
              </a:spcAft>
            </a:pPr>
            <a:r>
              <a:rPr lang="en-US" sz="2400" b="1" dirty="0">
                <a:solidFill>
                  <a:schemeClr val="bg1"/>
                </a:solidFill>
                <a:latin typeface="Noteworthy" charset="0"/>
                <a:ea typeface="Noteworthy" charset="0"/>
                <a:cs typeface="Noteworthy" charset="0"/>
              </a:rPr>
              <a:t>Have your tenants asked to pay rent online?</a:t>
            </a:r>
          </a:p>
          <a:p>
            <a:pPr>
              <a:spcAft>
                <a:spcPts val="300"/>
              </a:spcAft>
            </a:pPr>
            <a:r>
              <a:rPr lang="en-US" sz="2400" b="1" dirty="0">
                <a:solidFill>
                  <a:schemeClr val="bg1"/>
                </a:solidFill>
                <a:latin typeface="Noteworthy" charset="0"/>
                <a:ea typeface="Noteworthy" charset="0"/>
                <a:cs typeface="Noteworthy" charset="0"/>
              </a:rPr>
              <a:t>Do you spent too much time collecting and tracking rent?</a:t>
            </a:r>
          </a:p>
        </p:txBody>
      </p:sp>
      <p:sp>
        <p:nvSpPr>
          <p:cNvPr id="27" name="Rectangle 26"/>
          <p:cNvSpPr/>
          <p:nvPr/>
        </p:nvSpPr>
        <p:spPr>
          <a:xfrm rot="5081473" flipV="1">
            <a:off x="3358607" y="3436804"/>
            <a:ext cx="803288" cy="64169"/>
          </a:xfrm>
          <a:prstGeom prst="rect">
            <a:avLst/>
          </a:prstGeom>
          <a:blipFill>
            <a:blip r:embed="rId7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 rot="5081473" flipV="1">
            <a:off x="3511007" y="3589204"/>
            <a:ext cx="803288" cy="64169"/>
          </a:xfrm>
          <a:prstGeom prst="rect">
            <a:avLst/>
          </a:prstGeom>
          <a:blipFill>
            <a:blip r:embed="rId7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70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-10165" y="4004528"/>
            <a:ext cx="4223986" cy="1125479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0"/>
                  <a:lumOff val="100000"/>
                </a:schemeClr>
              </a:gs>
              <a:gs pos="0">
                <a:schemeClr val="accent6">
                  <a:lumMod val="0"/>
                  <a:lumOff val="100000"/>
                </a:schemeClr>
              </a:gs>
              <a:gs pos="0">
                <a:srgbClr val="B8D6A3"/>
              </a:gs>
              <a:gs pos="73000">
                <a:schemeClr val="accent6">
                  <a:lumMod val="10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lt1">
                  <a:alpha val="37000"/>
                </a:schemeClr>
              </a:solidFill>
            </a:endParaRPr>
          </a:p>
        </p:txBody>
      </p:sp>
      <p:sp>
        <p:nvSpPr>
          <p:cNvPr id="5" name="AutoShape 2" descr="https://documents.lucidchart.com/documents/52bb1fc4-0d04-4099-8493-b626967188bf/pages/CAEvaFCzT.lI?a=54632&amp;x=403&amp;y=295&amp;w=726&amp;h=223&amp;store=1&amp;accept=image%2F*&amp;auth=LCA%20b13199cab0a28ffc85784782a1288a2cdcc3f47c-ts%3D1460144099"/>
          <p:cNvSpPr>
            <a:spLocks noChangeAspect="1" noChangeArrowheads="1"/>
          </p:cNvSpPr>
          <p:nvPr/>
        </p:nvSpPr>
        <p:spPr bwMode="auto">
          <a:xfrm>
            <a:off x="-2163763" y="-868363"/>
            <a:ext cx="5191125" cy="159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5030" y="1516555"/>
            <a:ext cx="4105610" cy="369332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>
              <a:spcAft>
                <a:spcPts val="600"/>
              </a:spcAft>
            </a:pPr>
            <a:r>
              <a:rPr lang="en-US" sz="1800" b="1" dirty="0">
                <a:latin typeface="Helvetica" charset="0"/>
                <a:ea typeface="Helvetica" charset="0"/>
                <a:cs typeface="Helvetica" charset="0"/>
              </a:rPr>
              <a:t>The Best Way to Collect Rent</a:t>
            </a:r>
            <a:endParaRPr lang="is-IS" sz="1100" dirty="0"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-10165" y="3929532"/>
            <a:ext cx="4224138" cy="4217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>
                <a:latin typeface="Helvetica" charset="0"/>
                <a:ea typeface="Helvetica" charset="0"/>
                <a:cs typeface="Helvetica" charset="0"/>
              </a:rPr>
              <a:t> Save Time Every Month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205829" y="1485444"/>
            <a:ext cx="3670136" cy="3644562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AutoShape 8" descr="https://documents.lucidchart.com/documents/52bb1fc4-0d04-4099-8493-b626967188bf/pages/CAEvaFCzT.lI?a=54635&amp;x=177&amp;y=1128&amp;w=248&amp;h=246&amp;store=1&amp;accept=image%2F*&amp;auth=LCA%206c1bcc59c7172815709efa5d5cbd644cf3dbb157-ts%3D1460144099"/>
          <p:cNvSpPr>
            <a:spLocks noChangeAspect="1" noChangeArrowheads="1"/>
          </p:cNvSpPr>
          <p:nvPr/>
        </p:nvSpPr>
        <p:spPr bwMode="auto">
          <a:xfrm>
            <a:off x="-2002631" y="-715963"/>
            <a:ext cx="1771650" cy="1762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2150" y="3545871"/>
            <a:ext cx="37719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Tx/>
              <a:buChar char="-"/>
            </a:pPr>
            <a:endParaRPr lang="en-US" sz="1000" dirty="0"/>
          </a:p>
        </p:txBody>
      </p:sp>
      <p:sp>
        <p:nvSpPr>
          <p:cNvPr id="25" name="TextBox 24"/>
          <p:cNvSpPr txBox="1"/>
          <p:nvPr/>
        </p:nvSpPr>
        <p:spPr>
          <a:xfrm>
            <a:off x="7930776" y="486863"/>
            <a:ext cx="1953264" cy="4708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Postcard is:</a:t>
            </a:r>
          </a:p>
          <a:p>
            <a:r>
              <a:rPr lang="en-US" dirty="0"/>
              <a:t>8.62” X 5.62”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248043" y="1719463"/>
            <a:ext cx="354674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tabLst>
                <a:tab pos="1427163" algn="l"/>
              </a:tabLst>
            </a:pPr>
            <a:r>
              <a:rPr lang="en-US" sz="2400" b="1" dirty="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</a:rPr>
              <a:t>Sign-up Today</a:t>
            </a:r>
          </a:p>
        </p:txBody>
      </p:sp>
      <p:sp>
        <p:nvSpPr>
          <p:cNvPr id="3" name="Rectangle 2"/>
          <p:cNvSpPr/>
          <p:nvPr/>
        </p:nvSpPr>
        <p:spPr>
          <a:xfrm>
            <a:off x="4205830" y="1474328"/>
            <a:ext cx="3670135" cy="69280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Helvetica" charset="0"/>
                <a:ea typeface="Helvetica" charset="0"/>
                <a:cs typeface="Helvetica" charset="0"/>
              </a:rPr>
              <a:t>Sign-up Today</a:t>
            </a:r>
          </a:p>
          <a:p>
            <a:pPr algn="ctr"/>
            <a:r>
              <a:rPr lang="en-US" sz="1500" dirty="0">
                <a:latin typeface="Helvetica" charset="0"/>
                <a:ea typeface="Helvetica" charset="0"/>
                <a:cs typeface="Helvetica" charset="0"/>
              </a:rPr>
              <a:t>www.ScheduleMyRent.com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970" b="28358"/>
          <a:stretch/>
        </p:blipFill>
        <p:spPr>
          <a:xfrm>
            <a:off x="-8732" y="-8732"/>
            <a:ext cx="7884697" cy="1485922"/>
          </a:xfrm>
          <a:prstGeom prst="rect">
            <a:avLst/>
          </a:prstGeom>
        </p:spPr>
      </p:pic>
      <p:sp>
        <p:nvSpPr>
          <p:cNvPr id="28" name="Rectangle 27"/>
          <p:cNvSpPr/>
          <p:nvPr/>
        </p:nvSpPr>
        <p:spPr>
          <a:xfrm>
            <a:off x="4291808" y="2195833"/>
            <a:ext cx="3499019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</a:rPr>
              <a:t>Clear and Simple - Low Cost:</a:t>
            </a:r>
          </a:p>
          <a:p>
            <a:r>
              <a:rPr lang="en-US" sz="1050" b="1" dirty="0">
                <a:solidFill>
                  <a:srgbClr val="000000"/>
                </a:solidFill>
                <a:latin typeface="Times" charset="0"/>
                <a:ea typeface="Times" charset="0"/>
                <a:cs typeface="Times" charset="0"/>
              </a:rPr>
              <a:t>   </a:t>
            </a:r>
            <a:r>
              <a:rPr lang="en-US" sz="1100" dirty="0">
                <a:solidFill>
                  <a:srgbClr val="000000"/>
                </a:solidFill>
                <a:latin typeface="Times" charset="0"/>
                <a:ea typeface="Times" charset="0"/>
                <a:cs typeface="Times" charset="0"/>
              </a:rPr>
              <a:t>- $2.00 each: first 5 payments per month </a:t>
            </a:r>
          </a:p>
          <a:p>
            <a:pPr>
              <a:tabLst>
                <a:tab pos="508000" algn="l"/>
              </a:tabLst>
            </a:pPr>
            <a:r>
              <a:rPr lang="en-US" sz="1100" dirty="0">
                <a:solidFill>
                  <a:srgbClr val="000000"/>
                </a:solidFill>
                <a:latin typeface="Times" charset="0"/>
                <a:ea typeface="Times" charset="0"/>
                <a:cs typeface="Times" charset="0"/>
              </a:rPr>
              <a:t>   - $1.00 each: additional payments for the entire month</a:t>
            </a:r>
          </a:p>
          <a:p>
            <a:pPr>
              <a:tabLst>
                <a:tab pos="566738" algn="l"/>
              </a:tabLst>
            </a:pPr>
            <a:r>
              <a:rPr lang="en-US" sz="1100" dirty="0">
                <a:solidFill>
                  <a:srgbClr val="000000"/>
                </a:solidFill>
                <a:latin typeface="Times" charset="0"/>
                <a:ea typeface="Times" charset="0"/>
                <a:cs typeface="Times" charset="0"/>
              </a:rPr>
              <a:t>   - $1.00 Return or NSF fee</a:t>
            </a:r>
          </a:p>
          <a:p>
            <a:pPr>
              <a:tabLst>
                <a:tab pos="112713" algn="l"/>
                <a:tab pos="1368425" algn="l"/>
              </a:tabLst>
            </a:pPr>
            <a:r>
              <a:rPr lang="en-US" sz="1100" dirty="0">
                <a:solidFill>
                  <a:srgbClr val="000000"/>
                </a:solidFill>
                <a:latin typeface="Times" charset="0"/>
                <a:ea typeface="Times" charset="0"/>
                <a:cs typeface="Times" charset="0"/>
              </a:rPr>
              <a:t>	</a:t>
            </a:r>
          </a:p>
          <a:p>
            <a:pPr>
              <a:tabLst>
                <a:tab pos="852488" algn="l"/>
              </a:tabLst>
            </a:pPr>
            <a:r>
              <a:rPr lang="en-US" sz="1100" dirty="0">
                <a:solidFill>
                  <a:srgbClr val="000000"/>
                </a:solidFill>
                <a:latin typeface="Times" charset="0"/>
                <a:ea typeface="Times" charset="0"/>
                <a:cs typeface="Times" charset="0"/>
              </a:rPr>
              <a:t>	NO setup fee</a:t>
            </a:r>
          </a:p>
          <a:p>
            <a:pPr>
              <a:tabLst>
                <a:tab pos="852488" algn="l"/>
              </a:tabLst>
            </a:pPr>
            <a:r>
              <a:rPr lang="en-US" sz="1100" dirty="0">
                <a:solidFill>
                  <a:srgbClr val="000000"/>
                </a:solidFill>
                <a:latin typeface="Times" charset="0"/>
                <a:ea typeface="Times" charset="0"/>
                <a:cs typeface="Times" charset="0"/>
              </a:rPr>
              <a:t>	NO monthly fee</a:t>
            </a:r>
          </a:p>
          <a:p>
            <a:pPr>
              <a:tabLst>
                <a:tab pos="852488" algn="l"/>
              </a:tabLst>
            </a:pPr>
            <a:r>
              <a:rPr lang="en-US" sz="1100" dirty="0">
                <a:solidFill>
                  <a:srgbClr val="000000"/>
                </a:solidFill>
                <a:latin typeface="Times" charset="0"/>
                <a:ea typeface="Times" charset="0"/>
                <a:cs typeface="Times" charset="0"/>
              </a:rPr>
              <a:t>	NO minimum fee</a:t>
            </a:r>
          </a:p>
          <a:p>
            <a:pPr>
              <a:tabLst>
                <a:tab pos="852488" algn="l"/>
              </a:tabLst>
            </a:pPr>
            <a:r>
              <a:rPr lang="en-US" sz="1100" dirty="0">
                <a:solidFill>
                  <a:srgbClr val="000000"/>
                </a:solidFill>
                <a:latin typeface="Times" charset="0"/>
                <a:ea typeface="Times" charset="0"/>
                <a:cs typeface="Times" charset="0"/>
              </a:rPr>
              <a:t>	NO long-term contract</a:t>
            </a:r>
            <a:r>
              <a:rPr lang="is-IS" sz="1100" dirty="0">
                <a:solidFill>
                  <a:srgbClr val="000000"/>
                </a:solidFill>
                <a:latin typeface="Times" charset="0"/>
                <a:ea typeface="Times" charset="0"/>
                <a:cs typeface="Times" charset="0"/>
              </a:rPr>
              <a:t>…stop at any time</a:t>
            </a:r>
            <a:endParaRPr lang="en-US" sz="1100" dirty="0">
              <a:solidFill>
                <a:srgbClr val="000000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4356083" y="4014749"/>
            <a:ext cx="3539897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en-US" sz="1400" b="1" dirty="0">
                <a:solidFill>
                  <a:srgbClr val="FF0000"/>
                </a:solidFill>
                <a:latin typeface="Times" charset="0"/>
                <a:ea typeface="Times" charset="0"/>
                <a:cs typeface="Times" charset="0"/>
              </a:rPr>
              <a:t>Free Trial</a:t>
            </a:r>
            <a:r>
              <a:rPr lang="en-US" sz="1600" b="1" dirty="0">
                <a:solidFill>
                  <a:srgbClr val="FF0000"/>
                </a:solidFill>
                <a:latin typeface="Times" charset="0"/>
                <a:ea typeface="Times" charset="0"/>
                <a:cs typeface="Times" charset="0"/>
              </a:rPr>
              <a:t> </a:t>
            </a:r>
            <a:r>
              <a:rPr lang="en-US" sz="1200" dirty="0">
                <a:solidFill>
                  <a:srgbClr val="FF0000"/>
                </a:solidFill>
                <a:latin typeface="Times" charset="0"/>
                <a:ea typeface="Times" charset="0"/>
                <a:cs typeface="Times" charset="0"/>
              </a:rPr>
              <a:t>– All payments free for the first 45 days!</a:t>
            </a:r>
          </a:p>
          <a:p>
            <a:pPr>
              <a:spcBef>
                <a:spcPts val="600"/>
              </a:spcBef>
            </a:pPr>
            <a:r>
              <a:rPr lang="en-US" sz="1100" dirty="0">
                <a:solidFill>
                  <a:srgbClr val="000000"/>
                </a:solidFill>
                <a:latin typeface="Times" charset="0"/>
                <a:ea typeface="Times" charset="0"/>
                <a:cs typeface="Times" charset="0"/>
              </a:rPr>
              <a:t>Bank payments are free for tenants and cash payments at retailers have a convenience fee</a:t>
            </a:r>
          </a:p>
          <a:p>
            <a:pPr>
              <a:spcBef>
                <a:spcPts val="600"/>
              </a:spcBef>
            </a:pPr>
            <a:r>
              <a:rPr lang="en-US" sz="1800" b="1" dirty="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</a:rPr>
              <a:t>www.ScheduleMyRent.com</a:t>
            </a: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555047" y="3259443"/>
            <a:ext cx="553913" cy="553913"/>
          </a:xfrm>
          <a:prstGeom prst="flowChartConnector">
            <a:avLst/>
          </a:prstGeom>
        </p:spPr>
      </p:pic>
      <p:sp>
        <p:nvSpPr>
          <p:cNvPr id="33" name="Rectangle 32"/>
          <p:cNvSpPr/>
          <p:nvPr/>
        </p:nvSpPr>
        <p:spPr>
          <a:xfrm>
            <a:off x="50519" y="4371744"/>
            <a:ext cx="4091769" cy="646331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rgbClr val="000000"/>
                </a:solidFill>
                <a:latin typeface="Times" charset="0"/>
                <a:ea typeface="Times" charset="0"/>
                <a:cs typeface="Times" charset="0"/>
              </a:rPr>
              <a:t>It’s So Easy – You can setup an account and first property in less than 10 minutes!</a:t>
            </a:r>
          </a:p>
        </p:txBody>
      </p:sp>
      <p:sp>
        <p:nvSpPr>
          <p:cNvPr id="34" name="Rectangle 33"/>
          <p:cNvSpPr/>
          <p:nvPr/>
        </p:nvSpPr>
        <p:spPr>
          <a:xfrm>
            <a:off x="68571" y="1841046"/>
            <a:ext cx="4105610" cy="1938992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marL="176213" indent="-176213">
              <a:buFont typeface="Wingdings" charset="2"/>
              <a:buChar char="ü"/>
            </a:pPr>
            <a:r>
              <a:rPr lang="en-US" sz="1200" dirty="0">
                <a:latin typeface="Times" charset="0"/>
                <a:ea typeface="Times" charset="0"/>
                <a:cs typeface="Times" charset="0"/>
              </a:rPr>
              <a:t>Automatically remind tenants every time a payment is due</a:t>
            </a:r>
          </a:p>
          <a:p>
            <a:pPr marL="176213" indent="-176213">
              <a:buFont typeface="Wingdings" charset="2"/>
              <a:buChar char="ü"/>
            </a:pPr>
            <a:r>
              <a:rPr lang="en-US" sz="1200" dirty="0">
                <a:latin typeface="Times" charset="0"/>
                <a:ea typeface="Times" charset="0"/>
                <a:cs typeface="Times" charset="0"/>
              </a:rPr>
              <a:t>Tenants love it – never forget to pay rent or worry about mail</a:t>
            </a:r>
          </a:p>
          <a:p>
            <a:pPr marL="176213" indent="-176213">
              <a:buFont typeface="Wingdings" charset="2"/>
              <a:buChar char="ü"/>
            </a:pPr>
            <a:r>
              <a:rPr lang="en-US" sz="1200" dirty="0">
                <a:latin typeface="Times" charset="0"/>
                <a:ea typeface="Times" charset="0"/>
                <a:cs typeface="Times" charset="0"/>
              </a:rPr>
              <a:t>Automatically collect rent from tenant’s bank account                     or tenant can pay with cash at a retailer</a:t>
            </a:r>
          </a:p>
          <a:p>
            <a:pPr marL="176213" indent="-176213">
              <a:buFont typeface="Wingdings" charset="2"/>
              <a:buChar char="ü"/>
            </a:pPr>
            <a:r>
              <a:rPr lang="en-US" sz="1200" dirty="0">
                <a:latin typeface="Times" charset="0"/>
                <a:ea typeface="Times" charset="0"/>
                <a:cs typeface="Times" charset="0"/>
              </a:rPr>
              <a:t>Split rent between roommates</a:t>
            </a:r>
            <a:endParaRPr lang="is-IS" sz="1200" dirty="0">
              <a:latin typeface="Times" charset="0"/>
              <a:ea typeface="Times" charset="0"/>
              <a:cs typeface="Times" charset="0"/>
            </a:endParaRPr>
          </a:p>
          <a:p>
            <a:pPr marL="176213" indent="-176213">
              <a:buFont typeface="Wingdings" charset="2"/>
              <a:buChar char="ü"/>
            </a:pPr>
            <a:r>
              <a:rPr lang="is-IS" sz="1200" dirty="0">
                <a:latin typeface="Times" charset="0"/>
                <a:ea typeface="Times" charset="0"/>
                <a:cs typeface="Times" charset="0"/>
              </a:rPr>
              <a:t>Safer than mailing checks or collecting cash</a:t>
            </a:r>
          </a:p>
          <a:p>
            <a:pPr marL="176213" indent="-176213">
              <a:buFont typeface="Wingdings" charset="2"/>
              <a:buChar char="ü"/>
            </a:pPr>
            <a:r>
              <a:rPr lang="is-IS" sz="1200" dirty="0">
                <a:latin typeface="Times" charset="0"/>
                <a:ea typeface="Times" charset="0"/>
                <a:cs typeface="Times" charset="0"/>
              </a:rPr>
              <a:t>Money sent to your bank account</a:t>
            </a:r>
          </a:p>
          <a:p>
            <a:pPr marL="176213" indent="-176213">
              <a:buFont typeface="Wingdings" charset="2"/>
              <a:buChar char="ü"/>
            </a:pPr>
            <a:r>
              <a:rPr lang="en-US" sz="1200" dirty="0">
                <a:latin typeface="Times" charset="0"/>
                <a:ea typeface="Times" charset="0"/>
                <a:cs typeface="Times" charset="0"/>
              </a:rPr>
              <a:t>Automatically manage late rent,  returns, and fees</a:t>
            </a:r>
          </a:p>
          <a:p>
            <a:pPr marL="176213" indent="-176213">
              <a:buFont typeface="Wingdings" charset="2"/>
              <a:buChar char="ü"/>
            </a:pPr>
            <a:r>
              <a:rPr lang="is-IS" sz="1200" dirty="0">
                <a:latin typeface="Times" charset="0"/>
                <a:ea typeface="Times" charset="0"/>
                <a:cs typeface="Times" charset="0"/>
              </a:rPr>
              <a:t>Stay updated every step of the way with email       summaries and an awesome dashboard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7554" y="2395273"/>
            <a:ext cx="1329867" cy="1773156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2946" y="420531"/>
            <a:ext cx="681842" cy="748718"/>
          </a:xfrm>
          <a:prstGeom prst="rect">
            <a:avLst/>
          </a:prstGeom>
        </p:spPr>
      </p:pic>
      <p:sp>
        <p:nvSpPr>
          <p:cNvPr id="27" name="Rectangle 26"/>
          <p:cNvSpPr/>
          <p:nvPr/>
        </p:nvSpPr>
        <p:spPr>
          <a:xfrm rot="5081473" flipV="1">
            <a:off x="3311340" y="3390207"/>
            <a:ext cx="893023" cy="67688"/>
          </a:xfrm>
          <a:prstGeom prst="rect">
            <a:avLst/>
          </a:prstGeom>
          <a:blipFill>
            <a:blip r:embed="rId7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2176832" y="428786"/>
            <a:ext cx="353686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000" b="1" dirty="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</a:rPr>
              <a:t>Schedule My Rent</a:t>
            </a:r>
          </a:p>
          <a:p>
            <a:pPr algn="ctr"/>
            <a:r>
              <a:rPr lang="en-US" sz="1760" dirty="0">
                <a:solidFill>
                  <a:srgbClr val="000000"/>
                </a:solidFill>
                <a:latin typeface="Times" charset="0"/>
                <a:ea typeface="Times" charset="0"/>
                <a:cs typeface="Times" charset="0"/>
              </a:rPr>
              <a:t>Online rent collection for </a:t>
            </a:r>
            <a:r>
              <a:rPr lang="en-US" sz="1760" b="1" dirty="0">
                <a:solidFill>
                  <a:srgbClr val="000000"/>
                </a:solidFill>
                <a:latin typeface="Times" charset="0"/>
                <a:ea typeface="Times" charset="0"/>
                <a:cs typeface="Times" charset="0"/>
              </a:rPr>
              <a:t>landlords</a:t>
            </a:r>
            <a:endParaRPr lang="en-US" sz="1760" dirty="0"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32" name="Trapezoid 31"/>
          <p:cNvSpPr/>
          <p:nvPr/>
        </p:nvSpPr>
        <p:spPr>
          <a:xfrm>
            <a:off x="736652" y="1222488"/>
            <a:ext cx="6390902" cy="254703"/>
          </a:xfrm>
          <a:prstGeom prst="trapezoid">
            <a:avLst>
              <a:gd name="adj" fmla="val 510522"/>
            </a:avLst>
          </a:prstGeom>
          <a:blipFill>
            <a:blip r:embed="rId8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37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232249</TotalTime>
  <Words>1106</Words>
  <Application>Microsoft Macintosh PowerPoint</Application>
  <PresentationFormat>Custom</PresentationFormat>
  <Paragraphs>205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Calibri</vt:lpstr>
      <vt:lpstr>Calibri Light</vt:lpstr>
      <vt:lpstr>Helvetica</vt:lpstr>
      <vt:lpstr>Noteworthy</vt:lpstr>
      <vt:lpstr>Times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311</cp:revision>
  <cp:lastPrinted>2017-04-29T15:09:38Z</cp:lastPrinted>
  <dcterms:created xsi:type="dcterms:W3CDTF">2016-04-12T22:00:48Z</dcterms:created>
  <dcterms:modified xsi:type="dcterms:W3CDTF">2017-04-30T18:20:19Z</dcterms:modified>
</cp:coreProperties>
</file>