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7" r:id="rId3"/>
    <p:sldId id="262" r:id="rId4"/>
    <p:sldId id="256" r:id="rId5"/>
    <p:sldId id="269" r:id="rId6"/>
    <p:sldId id="258" r:id="rId7"/>
    <p:sldId id="259" r:id="rId8"/>
    <p:sldId id="264" r:id="rId9"/>
    <p:sldId id="266" r:id="rId10"/>
    <p:sldId id="260" r:id="rId11"/>
    <p:sldId id="267" r:id="rId12"/>
    <p:sldId id="271"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69" d="100"/>
          <a:sy n="69" d="100"/>
        </p:scale>
        <p:origin x="4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C79E1E3-5C67-4A7C-BDAA-406EBC48085A}"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3784131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79E1E3-5C67-4A7C-BDAA-406EBC48085A}"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3550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79E1E3-5C67-4A7C-BDAA-406EBC48085A}"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398956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79E1E3-5C67-4A7C-BDAA-406EBC48085A}"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345201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79E1E3-5C67-4A7C-BDAA-406EBC48085A}"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402959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C79E1E3-5C67-4A7C-BDAA-406EBC48085A}" type="datetimeFigureOut">
              <a:rPr lang="en-GB" smtClean="0"/>
              <a:t>02/05/2017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169474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C79E1E3-5C67-4A7C-BDAA-406EBC48085A}" type="datetimeFigureOut">
              <a:rPr lang="en-GB" smtClean="0"/>
              <a:t>02/05/2017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389947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C79E1E3-5C67-4A7C-BDAA-406EBC48085A}" type="datetimeFigureOut">
              <a:rPr lang="en-GB" smtClean="0"/>
              <a:t>02/05/2017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464158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9E1E3-5C67-4A7C-BDAA-406EBC48085A}" type="datetimeFigureOut">
              <a:rPr lang="en-GB" smtClean="0"/>
              <a:t>02/05/2017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4007465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79E1E3-5C67-4A7C-BDAA-406EBC48085A}" type="datetimeFigureOut">
              <a:rPr lang="en-GB" smtClean="0"/>
              <a:t>02/05/2017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1118140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79E1E3-5C67-4A7C-BDAA-406EBC48085A}" type="datetimeFigureOut">
              <a:rPr lang="en-GB" smtClean="0"/>
              <a:t>02/05/2017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F67A16-2CB6-40F5-B97F-DBCF895A3162}" type="slidenum">
              <a:rPr lang="en-GB" smtClean="0"/>
              <a:t>‹#›</a:t>
            </a:fld>
            <a:endParaRPr lang="en-GB"/>
          </a:p>
        </p:txBody>
      </p:sp>
    </p:spTree>
    <p:extLst>
      <p:ext uri="{BB962C8B-B14F-4D97-AF65-F5344CB8AC3E}">
        <p14:creationId xmlns:p14="http://schemas.microsoft.com/office/powerpoint/2010/main" val="689648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9E1E3-5C67-4A7C-BDAA-406EBC48085A}" type="datetimeFigureOut">
              <a:rPr lang="en-GB" smtClean="0"/>
              <a:t>02/05/2017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67A16-2CB6-40F5-B97F-DBCF895A3162}" type="slidenum">
              <a:rPr lang="en-GB" smtClean="0"/>
              <a:t>‹#›</a:t>
            </a:fld>
            <a:endParaRPr lang="en-GB"/>
          </a:p>
        </p:txBody>
      </p:sp>
    </p:spTree>
    <p:extLst>
      <p:ext uri="{BB962C8B-B14F-4D97-AF65-F5344CB8AC3E}">
        <p14:creationId xmlns:p14="http://schemas.microsoft.com/office/powerpoint/2010/main" val="1341065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3.jpe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3" y="186437"/>
            <a:ext cx="3657600" cy="224637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67" y="186437"/>
            <a:ext cx="7640557" cy="337712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63" y="2737505"/>
            <a:ext cx="3657600" cy="23134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1367" y="3753850"/>
            <a:ext cx="2069433" cy="31041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7472" y="3673532"/>
            <a:ext cx="4744452" cy="316929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063" y="5189591"/>
            <a:ext cx="2438400" cy="1653235"/>
          </a:xfrm>
          <a:prstGeom prst="rect">
            <a:avLst/>
          </a:prstGeom>
        </p:spPr>
      </p:pic>
      <p:sp>
        <p:nvSpPr>
          <p:cNvPr id="10" name="Obdélník 9"/>
          <p:cNvSpPr/>
          <p:nvPr/>
        </p:nvSpPr>
        <p:spPr>
          <a:xfrm>
            <a:off x="3977564" y="3636040"/>
            <a:ext cx="4320000" cy="293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err="1">
                <a:solidFill>
                  <a:schemeClr val="tx1"/>
                </a:solidFill>
                <a:latin typeface="Platform Regular" panose="020B0504030202020204" pitchFamily="34" charset="-18"/>
              </a:rPr>
              <a:t>Information</a:t>
            </a:r>
            <a:r>
              <a:rPr lang="cs-CZ" sz="1600" dirty="0">
                <a:solidFill>
                  <a:schemeClr val="tx1"/>
                </a:solidFill>
                <a:latin typeface="Platform Regular" panose="020B0504030202020204" pitchFamily="34" charset="-18"/>
              </a:rPr>
              <a:t> </a:t>
            </a:r>
            <a:r>
              <a:rPr lang="cs-CZ" sz="1600" dirty="0" err="1">
                <a:solidFill>
                  <a:schemeClr val="tx1"/>
                </a:solidFill>
                <a:latin typeface="Platform Regular" panose="020B0504030202020204" pitchFamily="34" charset="-18"/>
              </a:rPr>
              <a:t>brief</a:t>
            </a:r>
            <a:r>
              <a:rPr lang="cs-CZ" sz="1600" dirty="0">
                <a:solidFill>
                  <a:schemeClr val="tx1"/>
                </a:solidFill>
                <a:latin typeface="Platform Regular" panose="020B0504030202020204" pitchFamily="34" charset="-18"/>
              </a:rPr>
              <a:t> </a:t>
            </a:r>
            <a:r>
              <a:rPr lang="cs-CZ" sz="1600" dirty="0" err="1">
                <a:solidFill>
                  <a:schemeClr val="tx1"/>
                </a:solidFill>
                <a:latin typeface="Platform Regular" panose="020B0504030202020204" pitchFamily="34" charset="-18"/>
              </a:rPr>
              <a:t>for</a:t>
            </a:r>
            <a:r>
              <a:rPr lang="cs-CZ" sz="1600" dirty="0">
                <a:solidFill>
                  <a:schemeClr val="tx1"/>
                </a:solidFill>
                <a:latin typeface="Platform Regular" panose="020B0504030202020204" pitchFamily="34" charset="-18"/>
              </a:rPr>
              <a:t> </a:t>
            </a:r>
            <a:r>
              <a:rPr lang="cs-CZ" sz="1600" dirty="0" err="1">
                <a:solidFill>
                  <a:schemeClr val="tx1"/>
                </a:solidFill>
                <a:latin typeface="Platform Regular" panose="020B0504030202020204" pitchFamily="34" charset="-18"/>
              </a:rPr>
              <a:t>new</a:t>
            </a:r>
            <a:r>
              <a:rPr lang="cs-CZ" sz="1600" dirty="0">
                <a:solidFill>
                  <a:schemeClr val="tx1"/>
                </a:solidFill>
                <a:latin typeface="Platform Regular" panose="020B0504030202020204" pitchFamily="34" charset="-18"/>
              </a:rPr>
              <a:t> </a:t>
            </a:r>
            <a:r>
              <a:rPr lang="cs-CZ" sz="1600" dirty="0" err="1">
                <a:solidFill>
                  <a:schemeClr val="tx1"/>
                </a:solidFill>
                <a:latin typeface="Platform Regular" panose="020B0504030202020204" pitchFamily="34" charset="-18"/>
              </a:rPr>
              <a:t>packaging</a:t>
            </a:r>
            <a:r>
              <a:rPr lang="cs-CZ" sz="1600" dirty="0">
                <a:solidFill>
                  <a:schemeClr val="tx1"/>
                </a:solidFill>
                <a:latin typeface="Platform Regular" panose="020B0504030202020204" pitchFamily="34" charset="-18"/>
              </a:rPr>
              <a:t> design</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1367" y="2528106"/>
            <a:ext cx="1538142" cy="1107934"/>
          </a:xfrm>
          <a:prstGeom prst="rect">
            <a:avLst/>
          </a:prstGeom>
        </p:spPr>
      </p:pic>
    </p:spTree>
    <p:extLst>
      <p:ext uri="{BB962C8B-B14F-4D97-AF65-F5344CB8AC3E}">
        <p14:creationId xmlns:p14="http://schemas.microsoft.com/office/powerpoint/2010/main" val="3997163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latin typeface="Platform Regular" panose="020B0504030202020204" pitchFamily="34" charset="-18"/>
              </a:rPr>
              <a:t>Must</a:t>
            </a:r>
            <a:r>
              <a:rPr lang="cs-CZ" dirty="0">
                <a:latin typeface="Platform Regular" panose="020B0504030202020204" pitchFamily="34" charset="-18"/>
              </a:rPr>
              <a:t> </a:t>
            </a:r>
            <a:r>
              <a:rPr lang="cs-CZ" dirty="0" err="1">
                <a:latin typeface="Platform Regular" panose="020B0504030202020204" pitchFamily="34" charset="-18"/>
              </a:rPr>
              <a:t>have</a:t>
            </a:r>
            <a:r>
              <a:rPr lang="cs-CZ" dirty="0">
                <a:latin typeface="Platform Regular" panose="020B0504030202020204" pitchFamily="34" charset="-18"/>
              </a:rPr>
              <a:t> </a:t>
            </a:r>
            <a:r>
              <a:rPr lang="cs-CZ" dirty="0" err="1">
                <a:latin typeface="Platform Regular" panose="020B0504030202020204" pitchFamily="34" charset="-18"/>
              </a:rPr>
              <a:t>information</a:t>
            </a:r>
            <a:r>
              <a:rPr lang="cs-CZ" dirty="0">
                <a:latin typeface="Platform Regular" panose="020B0504030202020204" pitchFamily="34" charset="-18"/>
              </a:rPr>
              <a:t> on </a:t>
            </a:r>
            <a:r>
              <a:rPr lang="cs-CZ" dirty="0" err="1">
                <a:latin typeface="Platform Regular" panose="020B0504030202020204" pitchFamily="34" charset="-18"/>
              </a:rPr>
              <a:t>the</a:t>
            </a:r>
            <a:r>
              <a:rPr lang="cs-CZ" dirty="0">
                <a:latin typeface="Platform Regular" panose="020B0504030202020204" pitchFamily="34" charset="-18"/>
              </a:rPr>
              <a:t> BAG</a:t>
            </a:r>
            <a:endParaRPr lang="en-GB" dirty="0">
              <a:latin typeface="Platform Regular" panose="020B0504030202020204" pitchFamily="34" charset="-18"/>
            </a:endParaRPr>
          </a:p>
        </p:txBody>
      </p:sp>
      <p:sp>
        <p:nvSpPr>
          <p:cNvPr id="5" name="TextBox 4"/>
          <p:cNvSpPr txBox="1"/>
          <p:nvPr/>
        </p:nvSpPr>
        <p:spPr>
          <a:xfrm>
            <a:off x="69129" y="2473208"/>
            <a:ext cx="11984326" cy="4247317"/>
          </a:xfrm>
          <a:prstGeom prst="rect">
            <a:avLst/>
          </a:prstGeom>
          <a:noFill/>
        </p:spPr>
        <p:txBody>
          <a:bodyPr wrap="square" rtlCol="0">
            <a:spAutoFit/>
          </a:bodyPr>
          <a:lstStyle/>
          <a:p>
            <a:r>
              <a:rPr lang="cs-CZ" dirty="0" err="1">
                <a:latin typeface="Platform Regular" panose="020B0504030202020204" pitchFamily="34" charset="-18"/>
              </a:rPr>
              <a:t>Back</a:t>
            </a:r>
            <a:r>
              <a:rPr lang="cs-CZ" dirty="0">
                <a:latin typeface="Platform Regular" panose="020B0504030202020204" pitchFamily="34" charset="-18"/>
              </a:rPr>
              <a: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this</a:t>
            </a:r>
            <a:r>
              <a:rPr lang="cs-CZ" dirty="0">
                <a:latin typeface="Platform Regular" panose="020B0504030202020204" pitchFamily="34" charset="-18"/>
              </a:rPr>
              <a: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includes</a:t>
            </a:r>
            <a:r>
              <a:rPr lang="cs-CZ" dirty="0">
                <a:latin typeface="Platform Regular" panose="020B0504030202020204" pitchFamily="34" charset="-18"/>
              </a:rPr>
              <a:t> </a:t>
            </a:r>
            <a:r>
              <a:rPr lang="cs-CZ" dirty="0" err="1">
                <a:latin typeface="Platform Regular" panose="020B0504030202020204" pitchFamily="34" charset="-18"/>
              </a:rPr>
              <a:t>valve</a:t>
            </a:r>
            <a:r>
              <a:rPr lang="cs-CZ" dirty="0">
                <a:latin typeface="Platform Regular" panose="020B0504030202020204" pitchFamily="34" charset="-18"/>
              </a:rPr>
              <a:t>) </a:t>
            </a:r>
            <a:r>
              <a:rPr lang="cs-CZ" dirty="0" err="1">
                <a:latin typeface="Platform Regular" panose="020B0504030202020204" pitchFamily="34" charset="-18"/>
              </a:rPr>
              <a:t>or</a:t>
            </a:r>
            <a:r>
              <a:rPr lang="cs-CZ" dirty="0">
                <a:latin typeface="Platform Regular" panose="020B0504030202020204" pitchFamily="34" charset="-18"/>
              </a:rPr>
              <a: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of</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bag</a:t>
            </a:r>
            <a:r>
              <a:rPr lang="cs-CZ" dirty="0">
                <a:latin typeface="Platform Regular" panose="020B0504030202020204" pitchFamily="34" charset="-18"/>
              </a:rPr>
              <a:t> (</a:t>
            </a:r>
            <a:r>
              <a:rPr lang="cs-CZ" dirty="0" err="1">
                <a:latin typeface="Platform Regular" panose="020B0504030202020204" pitchFamily="34" charset="-18"/>
              </a:rPr>
              <a:t>this</a:t>
            </a:r>
            <a:r>
              <a:rPr lang="cs-CZ" dirty="0">
                <a:latin typeface="Platform Regular" panose="020B0504030202020204" pitchFamily="34" charset="-18"/>
              </a:rPr>
              <a:t> </a:t>
            </a:r>
            <a:r>
              <a:rPr lang="cs-CZ" dirty="0" err="1">
                <a:latin typeface="Platform Regular" panose="020B0504030202020204" pitchFamily="34" charset="-18"/>
              </a:rPr>
              <a:t>information</a:t>
            </a:r>
            <a:r>
              <a:rPr lang="cs-CZ" dirty="0">
                <a:latin typeface="Platform Regular" panose="020B0504030202020204" pitchFamily="34" charset="-18"/>
              </a:rPr>
              <a:t> </a:t>
            </a:r>
            <a:r>
              <a:rPr lang="cs-CZ" dirty="0" err="1">
                <a:latin typeface="Platform Regular" panose="020B0504030202020204" pitchFamily="34" charset="-18"/>
              </a:rPr>
              <a:t>can</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covered</a:t>
            </a:r>
            <a:r>
              <a:rPr lang="cs-CZ" dirty="0">
                <a:latin typeface="Platform Regular" panose="020B0504030202020204" pitchFamily="34" charset="-18"/>
              </a:rPr>
              <a:t> by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sleeve</a:t>
            </a:r>
            <a:r>
              <a:rPr lang="cs-CZ" dirty="0">
                <a:latin typeface="Platform Regular" panose="020B0504030202020204" pitchFamily="34" charset="-18"/>
              </a:rPr>
              <a:t> </a:t>
            </a:r>
            <a:r>
              <a:rPr lang="cs-CZ" dirty="0" err="1">
                <a:latin typeface="Platform Regular" panose="020B0504030202020204" pitchFamily="34" charset="-18"/>
              </a:rPr>
              <a:t>excluding</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weight</a:t>
            </a:r>
            <a:r>
              <a:rPr lang="cs-CZ" dirty="0">
                <a:latin typeface="Platform Regular" panose="020B0504030202020204" pitchFamily="34" charset="-18"/>
              </a:rPr>
              <a:t> </a:t>
            </a:r>
            <a:r>
              <a:rPr lang="cs-CZ" dirty="0" err="1">
                <a:latin typeface="Platform Regular" panose="020B0504030202020204" pitchFamily="34" charset="-18"/>
              </a:rPr>
              <a:t>information</a:t>
            </a:r>
            <a:r>
              <a:rPr lang="cs-CZ" dirty="0">
                <a:latin typeface="Platform Regular" panose="020B0504030202020204" pitchFamily="34" charset="-18"/>
              </a:rPr>
              <a:t>- </a:t>
            </a:r>
            <a:r>
              <a:rPr lang="cs-CZ" dirty="0" err="1">
                <a:latin typeface="Platform Regular" panose="020B0504030202020204" pitchFamily="34" charset="-18"/>
              </a:rPr>
              <a:t>this</a:t>
            </a:r>
            <a:r>
              <a:rPr lang="cs-CZ" dirty="0">
                <a:latin typeface="Platform Regular" panose="020B0504030202020204" pitchFamily="34" charset="-18"/>
              </a:rPr>
              <a:t> </a:t>
            </a:r>
            <a:r>
              <a:rPr lang="cs-CZ" dirty="0" err="1">
                <a:latin typeface="Platform Regular" panose="020B0504030202020204" pitchFamily="34" charset="-18"/>
              </a:rPr>
              <a:t>one</a:t>
            </a:r>
            <a:r>
              <a:rPr lang="cs-CZ" dirty="0">
                <a:latin typeface="Platform Regular" panose="020B0504030202020204" pitchFamily="34" charset="-18"/>
              </a:rPr>
              <a:t> </a:t>
            </a:r>
            <a:r>
              <a:rPr lang="cs-CZ" dirty="0" err="1">
                <a:latin typeface="Platform Regular" panose="020B0504030202020204" pitchFamily="34" charset="-18"/>
              </a:rPr>
              <a:t>should</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visible</a:t>
            </a:r>
            <a:r>
              <a:rPr lang="cs-CZ" dirty="0">
                <a:latin typeface="Platform Regular" panose="020B0504030202020204" pitchFamily="34" charset="-18"/>
              </a:rPr>
              <a:t> :</a:t>
            </a:r>
          </a:p>
          <a:p>
            <a:pPr marL="285750" indent="-285750">
              <a:buFont typeface="Arial" panose="020B0604020202020204" pitchFamily="34" charset="0"/>
              <a:buChar char="•"/>
            </a:pPr>
            <a:r>
              <a:rPr lang="cs-CZ" dirty="0" err="1">
                <a:latin typeface="Platform Regular" panose="020B0504030202020204" pitchFamily="34" charset="-18"/>
              </a:rPr>
              <a:t>weight</a:t>
            </a:r>
            <a:r>
              <a:rPr lang="cs-CZ" dirty="0">
                <a:latin typeface="Platform Regular" panose="020B0504030202020204" pitchFamily="34" charset="-18"/>
              </a:rPr>
              <a:t> </a:t>
            </a:r>
            <a:r>
              <a:rPr lang="cs-CZ" dirty="0" err="1">
                <a:latin typeface="Platform Regular" panose="020B0504030202020204" pitchFamily="34" charset="-18"/>
              </a:rPr>
              <a:t>information</a:t>
            </a:r>
            <a:r>
              <a:rPr lang="cs-CZ" dirty="0">
                <a:latin typeface="Platform Regular" panose="020B0504030202020204" pitchFamily="34" charset="-18"/>
              </a:rPr>
              <a:t>: (Hmotnost: 250g)</a:t>
            </a:r>
          </a:p>
          <a:p>
            <a:pPr marL="285750" indent="-285750">
              <a:buFont typeface="Arial" panose="020B0604020202020204" pitchFamily="34" charset="0"/>
              <a:buChar char="•"/>
            </a:pPr>
            <a:r>
              <a:rPr lang="cs-CZ" dirty="0" err="1">
                <a:latin typeface="Platform Regular" panose="020B0504030202020204" pitchFamily="34" charset="-18"/>
              </a:rPr>
              <a:t>producer</a:t>
            </a:r>
            <a:r>
              <a:rPr lang="cs-CZ" dirty="0">
                <a:latin typeface="Platform Regular" panose="020B0504030202020204" pitchFamily="34" charset="-18"/>
              </a:rPr>
              <a:t>: („Výrobce: </a:t>
            </a:r>
            <a:r>
              <a:rPr lang="cs-CZ" dirty="0" err="1">
                <a:latin typeface="Platform Regular" panose="020B0504030202020204" pitchFamily="34" charset="-18"/>
              </a:rPr>
              <a:t>Dos</a:t>
            </a:r>
            <a:r>
              <a:rPr lang="cs-CZ" dirty="0">
                <a:latin typeface="Platform Regular" panose="020B0504030202020204" pitchFamily="34" charset="-18"/>
              </a:rPr>
              <a:t> </a:t>
            </a:r>
            <a:r>
              <a:rPr lang="cs-CZ" dirty="0" err="1">
                <a:latin typeface="Platform Regular" panose="020B0504030202020204" pitchFamily="34" charset="-18"/>
              </a:rPr>
              <a:t>Mundos</a:t>
            </a:r>
            <a:r>
              <a:rPr lang="cs-CZ" dirty="0">
                <a:latin typeface="Platform Regular" panose="020B0504030202020204" pitchFamily="34" charset="-18"/>
              </a:rPr>
              <a:t> s.r.o., Žerotínova 1663/59, 130 00, Praha 3, ČR “)</a:t>
            </a:r>
          </a:p>
          <a:p>
            <a:pPr marL="285750" indent="-285750">
              <a:buFont typeface="Arial" panose="020B0604020202020204" pitchFamily="34" charset="0"/>
              <a:buChar char="•"/>
            </a:pPr>
            <a:r>
              <a:rPr lang="cs-CZ" dirty="0" err="1">
                <a:latin typeface="Platform Regular" panose="020B0504030202020204" pitchFamily="34" charset="-18"/>
              </a:rPr>
              <a:t>social</a:t>
            </a:r>
            <a:r>
              <a:rPr lang="cs-CZ" dirty="0">
                <a:latin typeface="Platform Regular" panose="020B0504030202020204" pitchFamily="34" charset="-18"/>
              </a:rPr>
              <a:t> </a:t>
            </a:r>
            <a:r>
              <a:rPr lang="cs-CZ" dirty="0" err="1">
                <a:latin typeface="Platform Regular" panose="020B0504030202020204" pitchFamily="34" charset="-18"/>
              </a:rPr>
              <a:t>connections</a:t>
            </a:r>
            <a:r>
              <a:rPr lang="cs-CZ" dirty="0">
                <a:latin typeface="Platform Regular" panose="020B0504030202020204" pitchFamily="34" charset="-18"/>
              </a:rPr>
              <a:t> –</a:t>
            </a:r>
            <a:r>
              <a:rPr lang="cs-CZ" dirty="0" err="1">
                <a:latin typeface="Platform Regular" panose="020B0504030202020204" pitchFamily="34" charset="-18"/>
              </a:rPr>
              <a:t>facebook</a:t>
            </a:r>
            <a:r>
              <a:rPr lang="cs-CZ" dirty="0">
                <a:latin typeface="Platform Regular" panose="020B0504030202020204" pitchFamily="34" charset="-18"/>
              </a:rPr>
              <a:t>, </a:t>
            </a:r>
            <a:r>
              <a:rPr lang="cs-CZ" dirty="0" err="1">
                <a:latin typeface="Platform Regular" panose="020B0504030202020204" pitchFamily="34" charset="-18"/>
              </a:rPr>
              <a:t>instagram</a:t>
            </a:r>
            <a:r>
              <a:rPr lang="cs-CZ" dirty="0">
                <a:latin typeface="Platform Regular" panose="020B0504030202020204" pitchFamily="34" charset="-18"/>
              </a:rPr>
              <a:t>, </a:t>
            </a:r>
            <a:r>
              <a:rPr lang="cs-CZ" dirty="0" err="1">
                <a:latin typeface="Platform Regular" panose="020B0504030202020204" pitchFamily="34" charset="-18"/>
              </a:rPr>
              <a:t>website</a:t>
            </a:r>
            <a:r>
              <a:rPr lang="cs-CZ" dirty="0">
                <a:latin typeface="Platform Regular" panose="020B0504030202020204" pitchFamily="34" charset="-18"/>
              </a:rPr>
              <a:t> </a:t>
            </a:r>
            <a:r>
              <a:rPr lang="cs-CZ" dirty="0" err="1">
                <a:latin typeface="Platform Regular" panose="020B0504030202020204" pitchFamily="34" charset="-18"/>
              </a:rPr>
              <a:t>info</a:t>
            </a:r>
            <a:r>
              <a:rPr lang="cs-CZ" dirty="0">
                <a:latin typeface="Platform Regular" panose="020B0504030202020204" pitchFamily="34" charset="-18"/>
              </a:rPr>
              <a:t>: (www-dos-mundos.cz @</a:t>
            </a:r>
            <a:r>
              <a:rPr lang="cs-CZ" dirty="0" err="1">
                <a:latin typeface="Platform Regular" panose="020B0504030202020204" pitchFamily="34" charset="-18"/>
              </a:rPr>
              <a:t>dmroastery</a:t>
            </a:r>
            <a:r>
              <a:rPr lang="cs-CZ" dirty="0">
                <a:latin typeface="Platform Regular" panose="020B0504030202020204" pitchFamily="34" charset="-18"/>
              </a:rPr>
              <a:t> FB/</a:t>
            </a:r>
            <a:r>
              <a:rPr lang="cs-CZ" dirty="0" err="1">
                <a:latin typeface="Platform Regular" panose="020B0504030202020204" pitchFamily="34" charset="-18"/>
              </a:rPr>
              <a:t>prazirnadosmundos</a:t>
            </a:r>
            <a:r>
              <a:rPr lang="cs-CZ" dirty="0">
                <a:latin typeface="Platform Regular" panose="020B0504030202020204" pitchFamily="34" charset="-18"/>
              </a:rPr>
              <a:t> )</a:t>
            </a:r>
          </a:p>
          <a:p>
            <a:pPr marL="285750" indent="-285750">
              <a:buFont typeface="Arial" panose="020B0604020202020204" pitchFamily="34" charset="0"/>
              <a:buChar char="•"/>
            </a:pPr>
            <a:r>
              <a:rPr lang="cs-CZ" dirty="0">
                <a:latin typeface="Platform Regular" panose="020B0504030202020204" pitchFamily="34" charset="-18"/>
              </a:rPr>
              <a:t> </a:t>
            </a:r>
            <a:r>
              <a:rPr lang="cs-CZ" dirty="0" err="1">
                <a:latin typeface="Platform Regular" panose="020B0504030202020204" pitchFamily="34" charset="-18"/>
              </a:rPr>
              <a:t>date</a:t>
            </a:r>
            <a:r>
              <a:rPr lang="cs-CZ" dirty="0">
                <a:latin typeface="Platform Regular" panose="020B0504030202020204" pitchFamily="34" charset="-18"/>
              </a:rPr>
              <a:t> </a:t>
            </a:r>
            <a:r>
              <a:rPr lang="cs-CZ" dirty="0" err="1">
                <a:latin typeface="Platform Regular" panose="020B0504030202020204" pitchFamily="34" charset="-18"/>
              </a:rPr>
              <a:t>of</a:t>
            </a:r>
            <a:r>
              <a:rPr lang="cs-CZ" dirty="0">
                <a:latin typeface="Platform Regular" panose="020B0504030202020204" pitchFamily="34" charset="-18"/>
              </a:rPr>
              <a:t> use </a:t>
            </a:r>
            <a:r>
              <a:rPr lang="cs-CZ" dirty="0" err="1">
                <a:latin typeface="Platform Regular" panose="020B0504030202020204" pitchFamily="34" charset="-18"/>
              </a:rPr>
              <a:t>info</a:t>
            </a:r>
            <a:r>
              <a:rPr lang="cs-CZ" dirty="0">
                <a:latin typeface="Platform Regular" panose="020B0504030202020204" pitchFamily="34" charset="-18"/>
              </a:rPr>
              <a:t> ( Minimální trvanlivost 90 dní od data pražení uvedeného na zadní straně obalu)</a:t>
            </a:r>
          </a:p>
          <a:p>
            <a:pPr marL="285750" indent="-285750">
              <a:buFont typeface="Arial" panose="020B0604020202020204" pitchFamily="34" charset="0"/>
              <a:buChar char="•"/>
            </a:pPr>
            <a:r>
              <a:rPr lang="cs-CZ" dirty="0" err="1">
                <a:latin typeface="Platform Regular" panose="020B0504030202020204" pitchFamily="34" charset="-18"/>
              </a:rPr>
              <a:t>Quality</a:t>
            </a:r>
            <a:r>
              <a:rPr lang="cs-CZ" dirty="0">
                <a:latin typeface="Platform Regular" panose="020B0504030202020204" pitchFamily="34" charset="-18"/>
              </a:rPr>
              <a:t> </a:t>
            </a:r>
            <a:r>
              <a:rPr lang="cs-CZ" dirty="0" err="1">
                <a:latin typeface="Platform Regular" panose="020B0504030202020204" pitchFamily="34" charset="-18"/>
              </a:rPr>
              <a:t>inf</a:t>
            </a:r>
            <a:r>
              <a:rPr lang="cs-CZ" dirty="0">
                <a:latin typeface="Platform Regular" panose="020B0504030202020204" pitchFamily="34" charset="-18"/>
              </a:rPr>
              <a:t> (Nejlepší chuti dosáhnete do 30 dnů od pražení kávy.)</a:t>
            </a:r>
          </a:p>
          <a:p>
            <a:pPr marL="285750" indent="-285750">
              <a:buFont typeface="Arial" panose="020B0604020202020204" pitchFamily="34" charset="0"/>
              <a:buChar char="•"/>
            </a:pPr>
            <a:r>
              <a:rPr lang="cs-CZ" dirty="0" err="1">
                <a:latin typeface="Platform Regular" panose="020B0504030202020204" pitchFamily="34" charset="-18"/>
              </a:rPr>
              <a:t>What</a:t>
            </a:r>
            <a:r>
              <a:rPr lang="cs-CZ" dirty="0">
                <a:latin typeface="Platform Regular" panose="020B0504030202020204" pitchFamily="34" charset="-18"/>
              </a:rPr>
              <a:t> </a:t>
            </a:r>
            <a:r>
              <a:rPr lang="cs-CZ" dirty="0" err="1">
                <a:latin typeface="Platform Regular" panose="020B0504030202020204" pitchFamily="34" charset="-18"/>
              </a:rPr>
              <a:t>is</a:t>
            </a:r>
            <a:r>
              <a:rPr lang="cs-CZ" dirty="0">
                <a:latin typeface="Platform Regular" panose="020B0504030202020204" pitchFamily="34" charset="-18"/>
              </a:rPr>
              <a:t> </a:t>
            </a:r>
            <a:r>
              <a:rPr lang="cs-CZ" dirty="0" err="1">
                <a:latin typeface="Platform Regular" panose="020B0504030202020204" pitchFamily="34" charset="-18"/>
              </a:rPr>
              <a:t>inside</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bag</a:t>
            </a:r>
            <a:r>
              <a:rPr lang="cs-CZ" dirty="0">
                <a:latin typeface="Platform Regular" panose="020B0504030202020204" pitchFamily="34" charset="-18"/>
              </a:rPr>
              <a:t> </a:t>
            </a:r>
            <a:r>
              <a:rPr lang="cs-CZ" dirty="0" err="1">
                <a:latin typeface="Platform Regular" panose="020B0504030202020204" pitchFamily="34" charset="-18"/>
              </a:rPr>
              <a:t>information</a:t>
            </a:r>
            <a:r>
              <a:rPr lang="cs-CZ" dirty="0">
                <a:latin typeface="Platform Regular" panose="020B0504030202020204" pitchFamily="34" charset="-18"/>
              </a:rPr>
              <a:t> (V ruce držíte čerstvě praženou zrnkovou kávu. Pracujeme výhradně s výběrovými </a:t>
            </a:r>
            <a:r>
              <a:rPr lang="cs-CZ" dirty="0" err="1">
                <a:latin typeface="Platform Regular" panose="020B0504030202020204" pitchFamily="34" charset="-18"/>
              </a:rPr>
              <a:t>jednodruhovými</a:t>
            </a:r>
            <a:r>
              <a:rPr lang="cs-CZ" dirty="0">
                <a:latin typeface="Platform Regular" panose="020B0504030202020204" pitchFamily="34" charset="-18"/>
              </a:rPr>
              <a:t> arabikami, které získali 85+ bodů.  Káva se sbírá na farmách ručně a my navazujeme, co nejpřímější, někdy i zcela osobní vazby na farmy. To vše, abychom vám mohli přinášet, to nejlepší, co se z aktuálních sklizní nabízet dá a podporovat přitom farmáře, kteří odvádí na svých farmách velmi tvrdou práci.)</a:t>
            </a:r>
          </a:p>
          <a:p>
            <a:r>
              <a:rPr lang="cs-CZ" dirty="0">
                <a:latin typeface="Platform Regular" panose="020B0504030202020204" pitchFamily="34" charset="-18"/>
              </a:rPr>
              <a:t>Front </a:t>
            </a:r>
            <a:r>
              <a:rPr lang="cs-CZ" dirty="0" err="1">
                <a:latin typeface="Platform Regular" panose="020B0504030202020204" pitchFamily="34" charset="-18"/>
              </a:rPr>
              <a:t>side</a:t>
            </a:r>
            <a:r>
              <a:rPr lang="cs-CZ" dirty="0">
                <a:latin typeface="Platform Regular" panose="020B0504030202020204" pitchFamily="34" charset="-18"/>
              </a:rPr>
              <a:t>:</a:t>
            </a:r>
          </a:p>
          <a:p>
            <a:pPr marL="285750" indent="-285750">
              <a:buFont typeface="Arial" panose="020B0604020202020204" pitchFamily="34" charset="0"/>
              <a:buChar char="•"/>
            </a:pPr>
            <a:r>
              <a:rPr lang="cs-CZ" dirty="0">
                <a:latin typeface="Platform Regular" panose="020B0504030202020204" pitchFamily="34" charset="-18"/>
              </a:rPr>
              <a:t>Logo (</a:t>
            </a:r>
            <a:r>
              <a:rPr lang="cs-CZ" dirty="0" err="1">
                <a:latin typeface="Platform Regular" panose="020B0504030202020204" pitchFamily="34" charset="-18"/>
              </a:rPr>
              <a:t>see</a:t>
            </a:r>
            <a:r>
              <a:rPr lang="cs-CZ" dirty="0">
                <a:latin typeface="Platform Regular" panose="020B0504030202020204" pitchFamily="34" charset="-18"/>
              </a:rPr>
              <a:t> slide </a:t>
            </a:r>
            <a:r>
              <a:rPr lang="cs-CZ" dirty="0" err="1">
                <a:latin typeface="Platform Regular" panose="020B0504030202020204" pitchFamily="34" charset="-18"/>
              </a:rPr>
              <a:t>about</a:t>
            </a:r>
            <a:r>
              <a:rPr lang="cs-CZ" dirty="0">
                <a:latin typeface="Platform Regular" panose="020B0504030202020204" pitchFamily="34" charset="-18"/>
              </a:rPr>
              <a:t> logo </a:t>
            </a:r>
            <a:r>
              <a:rPr lang="cs-CZ" dirty="0" err="1">
                <a:latin typeface="Platform Regular" panose="020B0504030202020204" pitchFamily="34" charset="-18"/>
              </a:rPr>
              <a:t>usage</a:t>
            </a:r>
            <a:r>
              <a:rPr lang="cs-CZ" dirty="0">
                <a:latin typeface="Platform Regular" panose="020B0504030202020204" pitchFamily="34" charset="-18"/>
              </a:rPr>
              <a:t>) – </a:t>
            </a:r>
            <a:r>
              <a:rPr lang="cs-CZ" dirty="0" err="1">
                <a:latin typeface="Platform Regular" panose="020B0504030202020204" pitchFamily="34" charset="-18"/>
              </a:rPr>
              <a:t>cannot</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covered</a:t>
            </a:r>
            <a:r>
              <a:rPr lang="cs-CZ" dirty="0">
                <a:latin typeface="Platform Regular" panose="020B0504030202020204" pitchFamily="34" charset="-18"/>
              </a:rPr>
              <a:t> by </a:t>
            </a:r>
            <a:r>
              <a:rPr lang="cs-CZ" dirty="0" err="1">
                <a:latin typeface="Platform Regular" panose="020B0504030202020204" pitchFamily="34" charset="-18"/>
              </a:rPr>
              <a:t>sleeve</a:t>
            </a:r>
            <a:endParaRPr lang="cs-CZ" dirty="0">
              <a:latin typeface="Platform Regular" panose="020B0504030202020204" pitchFamily="34" charset="-18"/>
            </a:endParaRPr>
          </a:p>
          <a:p>
            <a:pPr marL="285750" indent="-285750">
              <a:buFont typeface="Arial" panose="020B0604020202020204" pitchFamily="34" charset="0"/>
              <a:buChar char="•"/>
            </a:pPr>
            <a:r>
              <a:rPr lang="cs-CZ" dirty="0" err="1">
                <a:latin typeface="Platform Regular" panose="020B0504030202020204" pitchFamily="34" charset="-18"/>
              </a:rPr>
              <a:t>Optional</a:t>
            </a:r>
            <a:r>
              <a:rPr lang="cs-CZ" dirty="0">
                <a:latin typeface="Platform Regular" panose="020B0504030202020204" pitchFamily="34" charset="-18"/>
              </a:rPr>
              <a:t> </a:t>
            </a:r>
            <a:r>
              <a:rPr lang="cs-CZ" dirty="0" err="1">
                <a:latin typeface="Platform Regular" panose="020B0504030202020204" pitchFamily="34" charset="-18"/>
              </a:rPr>
              <a:t>graphical</a:t>
            </a:r>
            <a:r>
              <a:rPr lang="cs-CZ" dirty="0">
                <a:latin typeface="Platform Regular" panose="020B0504030202020204" pitchFamily="34" charset="-18"/>
              </a:rPr>
              <a:t> </a:t>
            </a:r>
            <a:r>
              <a:rPr lang="cs-CZ" dirty="0" err="1">
                <a:latin typeface="Platform Regular" panose="020B0504030202020204" pitchFamily="34" charset="-18"/>
              </a:rPr>
              <a:t>elements</a:t>
            </a:r>
            <a:r>
              <a:rPr lang="cs-CZ" dirty="0">
                <a:latin typeface="Platform Regular" panose="020B0504030202020204" pitchFamily="34" charset="-18"/>
              </a:rPr>
              <a:t> - </a:t>
            </a:r>
            <a:r>
              <a:rPr lang="cs-CZ" dirty="0" err="1">
                <a:latin typeface="Platform Regular" panose="020B0504030202020204" pitchFamily="34" charset="-18"/>
              </a:rPr>
              <a:t>conneted</a:t>
            </a:r>
            <a:r>
              <a:rPr lang="cs-CZ" dirty="0">
                <a:latin typeface="Platform Regular" panose="020B0504030202020204" pitchFamily="34" charset="-18"/>
              </a:rPr>
              <a:t> </a:t>
            </a:r>
            <a:r>
              <a:rPr lang="cs-CZ" dirty="0" err="1">
                <a:latin typeface="Platform Regular" panose="020B0504030202020204" pitchFamily="34" charset="-18"/>
              </a:rPr>
              <a:t>with</a:t>
            </a:r>
            <a:r>
              <a:rPr lang="cs-CZ" dirty="0">
                <a:latin typeface="Platform Regular" panose="020B0504030202020204" pitchFamily="34" charset="-18"/>
              </a:rPr>
              <a:t> </a:t>
            </a:r>
            <a:r>
              <a:rPr lang="cs-CZ" dirty="0" err="1">
                <a:latin typeface="Platform Regular" panose="020B0504030202020204" pitchFamily="34" charset="-18"/>
              </a:rPr>
              <a:t>coffee</a:t>
            </a:r>
            <a:r>
              <a:rPr lang="cs-CZ" dirty="0">
                <a:latin typeface="Platform Regular" panose="020B0504030202020204" pitchFamily="34" charset="-18"/>
              </a:rPr>
              <a:t> (</a:t>
            </a:r>
            <a:r>
              <a:rPr lang="cs-CZ" dirty="0" err="1">
                <a:latin typeface="Platform Regular" panose="020B0504030202020204" pitchFamily="34" charset="-18"/>
              </a:rPr>
              <a:t>e.g</a:t>
            </a:r>
            <a:r>
              <a:rPr lang="cs-CZ" dirty="0">
                <a:latin typeface="Platform Regular" panose="020B0504030202020204" pitchFamily="34" charset="-18"/>
              </a:rPr>
              <a:t>. </a:t>
            </a:r>
            <a:r>
              <a:rPr lang="cs-CZ" dirty="0" err="1">
                <a:latin typeface="Platform Regular" panose="020B0504030202020204" pitchFamily="34" charset="-18"/>
              </a:rPr>
              <a:t>leaves</a:t>
            </a:r>
            <a:r>
              <a:rPr lang="cs-CZ" dirty="0">
                <a:latin typeface="Platform Regular" panose="020B0504030202020204" pitchFamily="34" charset="-18"/>
              </a:rPr>
              <a:t>, </a:t>
            </a:r>
            <a:r>
              <a:rPr lang="cs-CZ" dirty="0" err="1">
                <a:latin typeface="Platform Regular" panose="020B0504030202020204" pitchFamily="34" charset="-18"/>
              </a:rPr>
              <a:t>cherries</a:t>
            </a:r>
            <a:r>
              <a:rPr lang="cs-CZ" dirty="0">
                <a:latin typeface="Platform Regular" panose="020B0504030202020204" pitchFamily="34" charset="-18"/>
              </a:rPr>
              <a:t>, </a:t>
            </a:r>
            <a:r>
              <a:rPr lang="cs-CZ" dirty="0" err="1">
                <a:latin typeface="Platform Regular" panose="020B0504030202020204" pitchFamily="34" charset="-18"/>
              </a:rPr>
              <a:t>handpicking</a:t>
            </a:r>
            <a:r>
              <a:rPr lang="cs-CZ" dirty="0">
                <a:latin typeface="Platform Regular" panose="020B0504030202020204" pitchFamily="34" charset="-18"/>
              </a:rPr>
              <a:t>, </a:t>
            </a:r>
            <a:r>
              <a:rPr lang="cs-CZ" dirty="0" err="1">
                <a:latin typeface="Platform Regular" panose="020B0504030202020204" pitchFamily="34" charset="-18"/>
              </a:rPr>
              <a:t>cupping</a:t>
            </a:r>
            <a:r>
              <a:rPr lang="cs-CZ" dirty="0">
                <a:latin typeface="Platform Regular" panose="020B0504030202020204" pitchFamily="34" charset="-18"/>
              </a:rPr>
              <a:t>, </a:t>
            </a:r>
            <a:r>
              <a:rPr lang="cs-CZ" dirty="0" err="1">
                <a:latin typeface="Platform Regular" panose="020B0504030202020204" pitchFamily="34" charset="-18"/>
              </a:rPr>
              <a:t>roasting</a:t>
            </a:r>
            <a:r>
              <a:rPr lang="cs-CZ" dirty="0">
                <a:latin typeface="Platform Regular" panose="020B0504030202020204" pitchFamily="34" charset="-18"/>
              </a:rPr>
              <a:t>, </a:t>
            </a:r>
            <a:r>
              <a:rPr lang="cs-CZ" dirty="0" err="1">
                <a:latin typeface="Platform Regular" panose="020B0504030202020204" pitchFamily="34" charset="-18"/>
              </a:rPr>
              <a:t>roasting</a:t>
            </a:r>
            <a:r>
              <a:rPr lang="cs-CZ" dirty="0">
                <a:latin typeface="Platform Regular" panose="020B0504030202020204" pitchFamily="34" charset="-18"/>
              </a:rPr>
              <a:t> </a:t>
            </a:r>
            <a:r>
              <a:rPr lang="cs-CZ" dirty="0" err="1">
                <a:latin typeface="Platform Regular" panose="020B0504030202020204" pitchFamily="34" charset="-18"/>
              </a:rPr>
              <a:t>machine</a:t>
            </a:r>
            <a:r>
              <a:rPr lang="cs-CZ" dirty="0">
                <a:latin typeface="Platform Regular" panose="020B0504030202020204" pitchFamily="34" charset="-18"/>
              </a:rPr>
              <a:t> </a:t>
            </a:r>
            <a:r>
              <a:rPr lang="cs-CZ" dirty="0" err="1">
                <a:latin typeface="Platform Regular" panose="020B0504030202020204" pitchFamily="34" charset="-18"/>
              </a:rPr>
              <a:t>Giesen</a:t>
            </a:r>
            <a:r>
              <a:rPr lang="cs-CZ" dirty="0">
                <a:latin typeface="Platform Regular" panose="020B0504030202020204" pitchFamily="34" charset="-18"/>
              </a:rPr>
              <a:t> W6) </a:t>
            </a:r>
            <a:r>
              <a:rPr lang="cs-CZ" dirty="0" err="1">
                <a:latin typeface="Platform Regular" panose="020B0504030202020204" pitchFamily="34" charset="-18"/>
              </a:rPr>
              <a:t>or</a:t>
            </a:r>
            <a:r>
              <a:rPr lang="cs-CZ" dirty="0">
                <a:latin typeface="Platform Regular" panose="020B0504030202020204" pitchFamily="34" charset="-18"/>
              </a:rPr>
              <a:t> </a:t>
            </a:r>
            <a:r>
              <a:rPr lang="cs-CZ" dirty="0" err="1">
                <a:latin typeface="Platform Regular" panose="020B0504030202020204" pitchFamily="34" charset="-18"/>
              </a:rPr>
              <a:t>with</a:t>
            </a:r>
            <a:r>
              <a:rPr lang="cs-CZ" dirty="0">
                <a:latin typeface="Platform Regular" panose="020B0504030202020204" pitchFamily="34" charset="-18"/>
              </a:rPr>
              <a:t> logo design – </a:t>
            </a:r>
            <a:r>
              <a:rPr lang="cs-CZ" dirty="0" err="1">
                <a:latin typeface="Platform Regular" panose="020B0504030202020204" pitchFamily="34" charset="-18"/>
              </a:rPr>
              <a:t>can</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covered</a:t>
            </a:r>
            <a:r>
              <a:rPr lang="cs-CZ" dirty="0">
                <a:latin typeface="Platform Regular" panose="020B0504030202020204" pitchFamily="34" charset="-18"/>
              </a:rPr>
              <a:t> by </a:t>
            </a:r>
            <a:r>
              <a:rPr lang="cs-CZ" dirty="0" err="1">
                <a:latin typeface="Platform Regular" panose="020B0504030202020204" pitchFamily="34" charset="-18"/>
              </a:rPr>
              <a:t>sleeve</a:t>
            </a:r>
            <a:endParaRPr lang="en-GB" dirty="0">
              <a:latin typeface="Platform Regular" panose="020B0504030202020204" pitchFamily="34" charset="-18"/>
            </a:endParaRPr>
          </a:p>
        </p:txBody>
      </p:sp>
      <p:sp>
        <p:nvSpPr>
          <p:cNvPr id="6" name="TextBox 5"/>
          <p:cNvSpPr txBox="1"/>
          <p:nvPr/>
        </p:nvSpPr>
        <p:spPr>
          <a:xfrm>
            <a:off x="838200" y="1465333"/>
            <a:ext cx="4987519" cy="1200329"/>
          </a:xfrm>
          <a:prstGeom prst="rect">
            <a:avLst/>
          </a:prstGeom>
          <a:noFill/>
        </p:spPr>
        <p:txBody>
          <a:bodyPr wrap="none" rtlCol="0">
            <a:spAutoFit/>
          </a:bodyPr>
          <a:lstStyle/>
          <a:p>
            <a:r>
              <a:rPr lang="cs-CZ" dirty="0">
                <a:latin typeface="Platform Regular" panose="020B0504030202020204" pitchFamily="34" charset="-18"/>
              </a:rPr>
              <a:t>USE </a:t>
            </a:r>
            <a:r>
              <a:rPr lang="cs-CZ" dirty="0" err="1">
                <a:latin typeface="Platform Regular" panose="020B0504030202020204" pitchFamily="34" charset="-18"/>
              </a:rPr>
              <a:t>only</a:t>
            </a:r>
            <a:r>
              <a:rPr lang="cs-CZ" dirty="0">
                <a:latin typeface="Platform Regular" panose="020B0504030202020204" pitchFamily="34" charset="-18"/>
              </a:rPr>
              <a:t> </a:t>
            </a:r>
            <a:r>
              <a:rPr lang="cs-CZ" dirty="0" err="1">
                <a:latin typeface="Platform Regular" panose="020B0504030202020204" pitchFamily="34" charset="-18"/>
              </a:rPr>
              <a:t>black</a:t>
            </a:r>
            <a:r>
              <a:rPr lang="cs-CZ" dirty="0">
                <a:latin typeface="Platform Regular" panose="020B0504030202020204" pitchFamily="34" charset="-18"/>
              </a:rPr>
              <a:t> </a:t>
            </a:r>
            <a:r>
              <a:rPr lang="cs-CZ" dirty="0" err="1">
                <a:latin typeface="Platform Regular" panose="020B0504030202020204" pitchFamily="34" charset="-18"/>
              </a:rPr>
              <a:t>color</a:t>
            </a:r>
            <a:r>
              <a:rPr lang="cs-CZ" dirty="0">
                <a:latin typeface="Platform Regular" panose="020B0504030202020204" pitchFamily="34" charset="-18"/>
              </a:rPr>
              <a:t> – no </a:t>
            </a:r>
            <a:r>
              <a:rPr lang="cs-CZ" dirty="0" err="1">
                <a:latin typeface="Platform Regular" panose="020B0504030202020204" pitchFamily="34" charset="-18"/>
              </a:rPr>
              <a:t>multiple</a:t>
            </a:r>
            <a:r>
              <a:rPr lang="cs-CZ" dirty="0">
                <a:latin typeface="Platform Regular" panose="020B0504030202020204" pitchFamily="34" charset="-18"/>
              </a:rPr>
              <a:t> </a:t>
            </a:r>
            <a:r>
              <a:rPr lang="cs-CZ" dirty="0" err="1">
                <a:latin typeface="Platform Regular" panose="020B0504030202020204" pitchFamily="34" charset="-18"/>
              </a:rPr>
              <a:t>color</a:t>
            </a:r>
            <a:r>
              <a:rPr lang="cs-CZ" dirty="0">
                <a:latin typeface="Platform Regular" panose="020B0504030202020204" pitchFamily="34" charset="-18"/>
              </a:rPr>
              <a:t>!</a:t>
            </a:r>
          </a:p>
          <a:p>
            <a:r>
              <a:rPr lang="cs-CZ" dirty="0" err="1">
                <a:latin typeface="Platform Regular" panose="020B0504030202020204" pitchFamily="34" charset="-18"/>
              </a:rPr>
              <a:t>Other</a:t>
            </a:r>
            <a:r>
              <a:rPr lang="cs-CZ" dirty="0">
                <a:latin typeface="Platform Regular" panose="020B0504030202020204" pitchFamily="34" charset="-18"/>
              </a:rPr>
              <a:t> </a:t>
            </a:r>
            <a:r>
              <a:rPr lang="cs-CZ" dirty="0" err="1">
                <a:latin typeface="Platform Regular" panose="020B0504030202020204" pitchFamily="34" charset="-18"/>
              </a:rPr>
              <a:t>colors</a:t>
            </a:r>
            <a:r>
              <a:rPr lang="cs-CZ" dirty="0">
                <a:latin typeface="Platform Regular" panose="020B0504030202020204" pitchFamily="34" charset="-18"/>
              </a:rPr>
              <a:t> </a:t>
            </a:r>
            <a:r>
              <a:rPr lang="cs-CZ" dirty="0" err="1">
                <a:latin typeface="Platform Regular" panose="020B0504030202020204" pitchFamily="34" charset="-18"/>
              </a:rPr>
              <a:t>may</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used</a:t>
            </a:r>
            <a:r>
              <a:rPr lang="cs-CZ" dirty="0">
                <a:latin typeface="Platform Regular" panose="020B0504030202020204" pitchFamily="34" charset="-18"/>
              </a:rPr>
              <a:t> on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sleeve</a:t>
            </a:r>
            <a:endParaRPr lang="cs-CZ" dirty="0">
              <a:latin typeface="Platform Regular" panose="020B0504030202020204" pitchFamily="34" charset="-18"/>
            </a:endParaRPr>
          </a:p>
          <a:p>
            <a:r>
              <a:rPr lang="cs-CZ" dirty="0" err="1">
                <a:latin typeface="Platform Regular" panose="020B0504030202020204" pitchFamily="34" charset="-18"/>
              </a:rPr>
              <a:t>Please</a:t>
            </a:r>
            <a:r>
              <a:rPr lang="cs-CZ" dirty="0">
                <a:latin typeface="Platform Regular" panose="020B0504030202020204" pitchFamily="34" charset="-18"/>
              </a:rPr>
              <a:t> use </a:t>
            </a:r>
            <a:r>
              <a:rPr lang="cs-CZ" dirty="0" err="1">
                <a:latin typeface="Platform Regular" panose="020B0504030202020204" pitchFamily="34" charset="-18"/>
              </a:rPr>
              <a:t>following</a:t>
            </a:r>
            <a:r>
              <a:rPr lang="cs-CZ" dirty="0">
                <a:latin typeface="Platform Regular" panose="020B0504030202020204" pitchFamily="34" charset="-18"/>
              </a:rPr>
              <a:t> text in </a:t>
            </a:r>
            <a:r>
              <a:rPr lang="cs-CZ" dirty="0" err="1">
                <a:latin typeface="Platform Regular" panose="020B0504030202020204" pitchFamily="34" charset="-18"/>
              </a:rPr>
              <a:t>brackets</a:t>
            </a:r>
            <a:r>
              <a:rPr lang="cs-CZ" dirty="0">
                <a:latin typeface="Platform Regular" panose="020B0504030202020204" pitchFamily="34" charset="-18"/>
              </a:rPr>
              <a:t> </a:t>
            </a:r>
            <a:r>
              <a:rPr lang="cs-CZ" dirty="0" err="1">
                <a:latin typeface="Platform Regular" panose="020B0504030202020204" pitchFamily="34" charset="-18"/>
              </a:rPr>
              <a:t>for</a:t>
            </a:r>
            <a:r>
              <a:rPr lang="cs-CZ" dirty="0">
                <a:latin typeface="Platform Regular" panose="020B0504030202020204" pitchFamily="34" charset="-18"/>
              </a:rPr>
              <a:t> </a:t>
            </a:r>
            <a:r>
              <a:rPr lang="cs-CZ" dirty="0" err="1">
                <a:latin typeface="Platform Regular" panose="020B0504030202020204" pitchFamily="34" charset="-18"/>
              </a:rPr>
              <a:t>your</a:t>
            </a:r>
            <a:r>
              <a:rPr lang="cs-CZ" dirty="0">
                <a:latin typeface="Platform Regular" panose="020B0504030202020204" pitchFamily="34" charset="-18"/>
              </a:rPr>
              <a:t> design</a:t>
            </a:r>
            <a:endParaRPr lang="en-GB" dirty="0">
              <a:latin typeface="Platform Regular" panose="020B0504030202020204" pitchFamily="34" charset="-18"/>
            </a:endParaRPr>
          </a:p>
          <a:p>
            <a:endParaRPr lang="en-GB" dirty="0">
              <a:latin typeface="Platform Regular" panose="020B0504030202020204" pitchFamily="34" charset="-1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spTree>
    <p:extLst>
      <p:ext uri="{BB962C8B-B14F-4D97-AF65-F5344CB8AC3E}">
        <p14:creationId xmlns:p14="http://schemas.microsoft.com/office/powerpoint/2010/main" val="2576080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Platform Regular" panose="020B0504030202020204" pitchFamily="34" charset="-18"/>
              </a:rPr>
              <a:t>Information on the SLEEVE part 1</a:t>
            </a:r>
          </a:p>
        </p:txBody>
      </p:sp>
      <p:sp>
        <p:nvSpPr>
          <p:cNvPr id="5" name="TextBox 4"/>
          <p:cNvSpPr txBox="1"/>
          <p:nvPr/>
        </p:nvSpPr>
        <p:spPr>
          <a:xfrm>
            <a:off x="561109" y="2055812"/>
            <a:ext cx="11464636" cy="3416320"/>
          </a:xfrm>
          <a:prstGeom prst="rect">
            <a:avLst/>
          </a:prstGeom>
          <a:noFill/>
        </p:spPr>
        <p:txBody>
          <a:bodyPr wrap="square" rtlCol="0">
            <a:spAutoFit/>
          </a:bodyPr>
          <a:lstStyle/>
          <a:p>
            <a:r>
              <a:rPr lang="en-US" dirty="0">
                <a:latin typeface="Platform Regular" panose="020B0504030202020204" pitchFamily="34" charset="-18"/>
              </a:rPr>
              <a:t>Front side:</a:t>
            </a:r>
          </a:p>
          <a:p>
            <a:pPr marL="285750" indent="-285750">
              <a:buFont typeface="Arial" panose="020B0604020202020204" pitchFamily="34" charset="0"/>
              <a:buChar char="•"/>
            </a:pPr>
            <a:r>
              <a:rPr lang="en-US" dirty="0">
                <a:latin typeface="Platform Regular" panose="020B0504030202020204" pitchFamily="34" charset="-18"/>
              </a:rPr>
              <a:t>Name of the country (</a:t>
            </a:r>
            <a:r>
              <a:rPr lang="en-US" dirty="0" err="1">
                <a:latin typeface="Platform Regular" panose="020B0504030202020204" pitchFamily="34" charset="-18"/>
              </a:rPr>
              <a:t>Ekvádor</a:t>
            </a:r>
            <a:r>
              <a:rPr lang="en-US" dirty="0">
                <a:latin typeface="Platform Regular" panose="020B0504030202020204" pitchFamily="34" charset="-18"/>
              </a:rPr>
              <a:t>)</a:t>
            </a:r>
          </a:p>
          <a:p>
            <a:pPr marL="285750" indent="-285750">
              <a:buFont typeface="Arial" panose="020B0604020202020204" pitchFamily="34" charset="0"/>
              <a:buChar char="•"/>
            </a:pPr>
            <a:r>
              <a:rPr lang="en-US" dirty="0">
                <a:latin typeface="Platform Regular" panose="020B0504030202020204" pitchFamily="34" charset="-18"/>
              </a:rPr>
              <a:t>Name of the farm or washing station ( </a:t>
            </a:r>
            <a:r>
              <a:rPr lang="en-US" dirty="0" err="1">
                <a:latin typeface="Platform Regular" panose="020B0504030202020204" pitchFamily="34" charset="-18"/>
              </a:rPr>
              <a:t>farma</a:t>
            </a:r>
            <a:r>
              <a:rPr lang="en-US" dirty="0">
                <a:latin typeface="Platform Regular" panose="020B0504030202020204" pitchFamily="34" charset="-18"/>
              </a:rPr>
              <a:t>: Las Tolas)</a:t>
            </a:r>
          </a:p>
          <a:p>
            <a:pPr marL="285750" indent="-285750">
              <a:buFont typeface="Arial" panose="020B0604020202020204" pitchFamily="34" charset="0"/>
              <a:buChar char="•"/>
            </a:pPr>
            <a:r>
              <a:rPr lang="en-US" dirty="0">
                <a:latin typeface="Platform Regular" panose="020B0504030202020204" pitchFamily="34" charset="-18"/>
              </a:rPr>
              <a:t>Some kind of map featuring the country of origin -  we source from central </a:t>
            </a:r>
            <a:r>
              <a:rPr lang="en-US" dirty="0" err="1">
                <a:latin typeface="Platform Regular" panose="020B0504030202020204" pitchFamily="34" charset="-18"/>
              </a:rPr>
              <a:t>america</a:t>
            </a:r>
            <a:r>
              <a:rPr lang="en-US" dirty="0">
                <a:latin typeface="Platform Regular" panose="020B0504030202020204" pitchFamily="34" charset="-18"/>
              </a:rPr>
              <a:t>, south </a:t>
            </a:r>
            <a:r>
              <a:rPr lang="en-US" dirty="0" err="1">
                <a:latin typeface="Platform Regular" panose="020B0504030202020204" pitchFamily="34" charset="-18"/>
              </a:rPr>
              <a:t>america</a:t>
            </a:r>
            <a:r>
              <a:rPr lang="en-US" dirty="0">
                <a:latin typeface="Platform Regular" panose="020B0504030202020204" pitchFamily="34" charset="-18"/>
              </a:rPr>
              <a:t>, </a:t>
            </a:r>
            <a:r>
              <a:rPr lang="en-US" dirty="0" err="1">
                <a:latin typeface="Platform Regular" panose="020B0504030202020204" pitchFamily="34" charset="-18"/>
              </a:rPr>
              <a:t>africa</a:t>
            </a:r>
            <a:r>
              <a:rPr lang="en-US" dirty="0">
                <a:latin typeface="Platform Regular" panose="020B0504030202020204" pitchFamily="34" charset="-18"/>
              </a:rPr>
              <a:t>, </a:t>
            </a:r>
            <a:r>
              <a:rPr lang="en-US" dirty="0" err="1">
                <a:latin typeface="Platform Regular" panose="020B0504030202020204" pitchFamily="34" charset="-18"/>
              </a:rPr>
              <a:t>indonesia</a:t>
            </a:r>
            <a:r>
              <a:rPr lang="en-US" dirty="0">
                <a:latin typeface="Platform Regular" panose="020B0504030202020204" pitchFamily="34" charset="-18"/>
              </a:rPr>
              <a:t> –this time show Ecuador</a:t>
            </a:r>
          </a:p>
          <a:p>
            <a:pPr marL="285750" indent="-285750">
              <a:buFont typeface="Arial" panose="020B0604020202020204" pitchFamily="34" charset="0"/>
              <a:buChar char="•"/>
            </a:pPr>
            <a:r>
              <a:rPr lang="en-US" dirty="0">
                <a:latin typeface="Platform Regular" panose="020B0504030202020204" pitchFamily="34" charset="-18"/>
              </a:rPr>
              <a:t>3 </a:t>
            </a:r>
            <a:r>
              <a:rPr lang="en-US" dirty="0" err="1">
                <a:latin typeface="Platform Regular" panose="020B0504030202020204" pitchFamily="34" charset="-18"/>
              </a:rPr>
              <a:t>flavour</a:t>
            </a:r>
            <a:r>
              <a:rPr lang="en-US" dirty="0">
                <a:latin typeface="Platform Regular" panose="020B0504030202020204" pitchFamily="34" charset="-18"/>
              </a:rPr>
              <a:t> descriptors of the coffee (</a:t>
            </a:r>
            <a:r>
              <a:rPr lang="en-US" dirty="0" err="1">
                <a:latin typeface="Platform Regular" panose="020B0504030202020204" pitchFamily="34" charset="-18"/>
              </a:rPr>
              <a:t>Lískové</a:t>
            </a:r>
            <a:r>
              <a:rPr lang="en-US" dirty="0">
                <a:latin typeface="Platform Regular" panose="020B0504030202020204" pitchFamily="34" charset="-18"/>
              </a:rPr>
              <a:t> </a:t>
            </a:r>
            <a:r>
              <a:rPr lang="en-US" dirty="0" err="1">
                <a:latin typeface="Platform Regular" panose="020B0504030202020204" pitchFamily="34" charset="-18"/>
              </a:rPr>
              <a:t>ořechy</a:t>
            </a:r>
            <a:r>
              <a:rPr lang="en-US" dirty="0">
                <a:latin typeface="Platform Regular" panose="020B0504030202020204" pitchFamily="34" charset="-18"/>
              </a:rPr>
              <a:t>, </a:t>
            </a:r>
            <a:r>
              <a:rPr lang="en-US" dirty="0" err="1">
                <a:latin typeface="Platform Regular" panose="020B0504030202020204" pitchFamily="34" charset="-18"/>
              </a:rPr>
              <a:t>mléčná</a:t>
            </a:r>
            <a:r>
              <a:rPr lang="en-US" dirty="0">
                <a:latin typeface="Platform Regular" panose="020B0504030202020204" pitchFamily="34" charset="-18"/>
              </a:rPr>
              <a:t> </a:t>
            </a:r>
            <a:r>
              <a:rPr lang="en-US" dirty="0" err="1">
                <a:latin typeface="Platform Regular" panose="020B0504030202020204" pitchFamily="34" charset="-18"/>
              </a:rPr>
              <a:t>čokoláda</a:t>
            </a:r>
            <a:r>
              <a:rPr lang="en-US" dirty="0">
                <a:latin typeface="Platform Regular" panose="020B0504030202020204" pitchFamily="34" charset="-18"/>
              </a:rPr>
              <a:t>, </a:t>
            </a:r>
            <a:r>
              <a:rPr lang="en-US" dirty="0" err="1">
                <a:latin typeface="Platform Regular" panose="020B0504030202020204" pitchFamily="34" charset="-18"/>
              </a:rPr>
              <a:t>karamel</a:t>
            </a:r>
            <a:r>
              <a:rPr lang="en-US" dirty="0">
                <a:latin typeface="Platform Regular" panose="020B0504030202020204" pitchFamily="34" charset="-18"/>
              </a:rPr>
              <a:t>)</a:t>
            </a:r>
            <a:endParaRPr lang="cs-CZ" dirty="0">
              <a:latin typeface="Platform Regular" panose="020B0504030202020204" pitchFamily="34" charset="-18"/>
            </a:endParaRPr>
          </a:p>
          <a:p>
            <a:pPr marL="285750" indent="-285750">
              <a:buFont typeface="Arial" panose="020B0604020202020204" pitchFamily="34" charset="0"/>
              <a:buChar char="•"/>
            </a:pPr>
            <a:endParaRPr lang="cs-CZ" dirty="0">
              <a:latin typeface="Platform Regular" panose="020B0504030202020204" pitchFamily="34" charset="-18"/>
            </a:endParaRPr>
          </a:p>
          <a:p>
            <a:r>
              <a:rPr lang="cs-CZ" dirty="0">
                <a:latin typeface="Platform Regular" panose="020B0504030202020204" pitchFamily="34" charset="-18"/>
              </a:rPr>
              <a:t>Front </a:t>
            </a:r>
            <a:r>
              <a:rPr lang="cs-CZ" dirty="0" err="1">
                <a:latin typeface="Platform Regular" panose="020B0504030202020204" pitchFamily="34" charset="-18"/>
              </a:rPr>
              <a:t>or</a:t>
            </a:r>
            <a:r>
              <a:rPr lang="cs-CZ" dirty="0">
                <a:latin typeface="Platform Regular" panose="020B0504030202020204" pitchFamily="34" charset="-18"/>
              </a:rPr>
              <a:t> </a:t>
            </a:r>
            <a:r>
              <a:rPr lang="cs-CZ" dirty="0" err="1">
                <a:latin typeface="Platform Regular" panose="020B0504030202020204" pitchFamily="34" charset="-18"/>
              </a:rPr>
              <a:t>back</a:t>
            </a:r>
            <a:r>
              <a:rPr lang="cs-CZ" dirty="0">
                <a:latin typeface="Platform Regular" panose="020B0504030202020204" pitchFamily="34" charset="-18"/>
              </a:rPr>
              <a:t> (</a:t>
            </a:r>
            <a:r>
              <a:rPr lang="cs-CZ" dirty="0" err="1">
                <a:latin typeface="Platform Regular" panose="020B0504030202020204" pitchFamily="34" charset="-18"/>
              </a:rPr>
              <a:t>outter</a:t>
            </a:r>
            <a:r>
              <a:rPr lang="cs-CZ" dirty="0">
                <a:latin typeface="Platform Regular" panose="020B0504030202020204" pitchFamily="34" charset="-18"/>
              </a:rPr>
              <a:t> part </a:t>
            </a:r>
            <a:r>
              <a:rPr lang="cs-CZ" dirty="0" err="1">
                <a:latin typeface="Platform Regular" panose="020B0504030202020204" pitchFamily="34" charset="-18"/>
              </a:rPr>
              <a:t>of</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sleeve</a:t>
            </a:r>
            <a:r>
              <a:rPr lang="cs-CZ" dirty="0">
                <a:latin typeface="Platform Regular" panose="020B0504030202020204" pitchFamily="34" charset="-18"/>
              </a:rPr>
              <a:t>)</a:t>
            </a:r>
          </a:p>
          <a:p>
            <a:pPr marL="285750" indent="-285750">
              <a:buFont typeface="Arial" panose="020B0604020202020204" pitchFamily="34" charset="0"/>
              <a:buChar char="•"/>
            </a:pPr>
            <a:r>
              <a:rPr lang="cs-CZ" dirty="0" err="1">
                <a:latin typeface="Platform Regular" panose="020B0504030202020204" pitchFamily="34" charset="-18"/>
              </a:rPr>
              <a:t>Varietal</a:t>
            </a:r>
            <a:r>
              <a:rPr lang="cs-CZ" dirty="0">
                <a:latin typeface="Platform Regular" panose="020B0504030202020204" pitchFamily="34" charset="-18"/>
              </a:rPr>
              <a:t> (100% </a:t>
            </a:r>
            <a:r>
              <a:rPr lang="cs-CZ" dirty="0" err="1">
                <a:latin typeface="Platform Regular" panose="020B0504030202020204" pitchFamily="34" charset="-18"/>
              </a:rPr>
              <a:t>arabica</a:t>
            </a:r>
            <a:r>
              <a:rPr lang="cs-CZ" dirty="0">
                <a:latin typeface="Platform Regular" panose="020B0504030202020204" pitchFamily="34" charset="-18"/>
              </a:rPr>
              <a:t> </a:t>
            </a:r>
            <a:r>
              <a:rPr lang="cs-CZ" dirty="0" err="1">
                <a:latin typeface="Platform Regular" panose="020B0504030202020204" pitchFamily="34" charset="-18"/>
              </a:rPr>
              <a:t>caturra</a:t>
            </a:r>
            <a:r>
              <a:rPr lang="cs-CZ" dirty="0">
                <a:latin typeface="Platform Regular" panose="020B0504030202020204" pitchFamily="34" charset="-18"/>
              </a:rPr>
              <a:t>)</a:t>
            </a:r>
          </a:p>
          <a:p>
            <a:pPr marL="285750" indent="-285750">
              <a:buFont typeface="Arial" panose="020B0604020202020204" pitchFamily="34" charset="0"/>
              <a:buChar char="•"/>
            </a:pPr>
            <a:r>
              <a:rPr lang="cs-CZ" dirty="0" err="1">
                <a:latin typeface="Platform Regular" panose="020B0504030202020204" pitchFamily="34" charset="-18"/>
              </a:rPr>
              <a:t>Process</a:t>
            </a:r>
            <a:r>
              <a:rPr lang="cs-CZ" dirty="0">
                <a:latin typeface="Platform Regular" panose="020B0504030202020204" pitchFamily="34" charset="-18"/>
              </a:rPr>
              <a:t> (zpracování: promyté)</a:t>
            </a:r>
          </a:p>
          <a:p>
            <a:pPr marL="285750" indent="-285750">
              <a:buFont typeface="Arial" panose="020B0604020202020204" pitchFamily="34" charset="0"/>
              <a:buChar char="•"/>
            </a:pPr>
            <a:r>
              <a:rPr lang="cs-CZ" dirty="0">
                <a:latin typeface="Platform Regular" panose="020B0504030202020204" pitchFamily="34" charset="-18"/>
              </a:rPr>
              <a:t>Region (</a:t>
            </a:r>
            <a:r>
              <a:rPr lang="cs-CZ" dirty="0" err="1">
                <a:latin typeface="Platform Regular" panose="020B0504030202020204" pitchFamily="34" charset="-18"/>
              </a:rPr>
              <a:t>Pichincha</a:t>
            </a:r>
            <a:r>
              <a:rPr lang="cs-CZ" dirty="0">
                <a:latin typeface="Platform Regular" panose="020B0504030202020204" pitchFamily="34" charset="-18"/>
              </a:rPr>
              <a:t>)</a:t>
            </a:r>
            <a:endParaRPr lang="en-US" dirty="0">
              <a:latin typeface="Platform Regular" panose="020B0504030202020204" pitchFamily="34" charset="-18"/>
            </a:endParaRPr>
          </a:p>
          <a:p>
            <a:pPr marL="285750" indent="-285750">
              <a:buFont typeface="Arial" panose="020B0604020202020204" pitchFamily="34" charset="0"/>
              <a:buChar char="•"/>
            </a:pPr>
            <a:endParaRPr lang="en-US" dirty="0">
              <a:latin typeface="Platform Regular" panose="020B0504030202020204" pitchFamily="34" charset="-18"/>
            </a:endParaRPr>
          </a:p>
        </p:txBody>
      </p:sp>
      <p:sp>
        <p:nvSpPr>
          <p:cNvPr id="6" name="TextBox 5"/>
          <p:cNvSpPr txBox="1"/>
          <p:nvPr/>
        </p:nvSpPr>
        <p:spPr>
          <a:xfrm>
            <a:off x="6367585" y="1303982"/>
            <a:ext cx="5824415" cy="923330"/>
          </a:xfrm>
          <a:prstGeom prst="rect">
            <a:avLst/>
          </a:prstGeom>
          <a:noFill/>
        </p:spPr>
        <p:txBody>
          <a:bodyPr wrap="none" rtlCol="0">
            <a:spAutoFit/>
          </a:bodyPr>
          <a:lstStyle/>
          <a:p>
            <a:r>
              <a:rPr lang="en-US" dirty="0">
                <a:latin typeface="Platform Regular" panose="020B0504030202020204" pitchFamily="34" charset="-18"/>
              </a:rPr>
              <a:t>Multiple colors may be used on the sleeve</a:t>
            </a:r>
          </a:p>
          <a:p>
            <a:r>
              <a:rPr lang="en-US" dirty="0">
                <a:latin typeface="Platform Regular" panose="020B0504030202020204" pitchFamily="34" charset="-18"/>
              </a:rPr>
              <a:t>Sleeve can be printed on both sides</a:t>
            </a:r>
          </a:p>
          <a:p>
            <a:r>
              <a:rPr lang="en-US" dirty="0">
                <a:latin typeface="Platform Regular" panose="020B0504030202020204" pitchFamily="34" charset="-18"/>
              </a:rPr>
              <a:t>Please use </a:t>
            </a:r>
            <a:r>
              <a:rPr lang="cs-CZ" dirty="0" err="1">
                <a:latin typeface="Platform Regular" panose="020B0504030202020204" pitchFamily="34" charset="-18"/>
              </a:rPr>
              <a:t>following</a:t>
            </a:r>
            <a:r>
              <a:rPr lang="cs-CZ" dirty="0">
                <a:latin typeface="Platform Regular" panose="020B0504030202020204" pitchFamily="34" charset="-18"/>
              </a:rPr>
              <a:t> </a:t>
            </a:r>
            <a:r>
              <a:rPr lang="en-US" dirty="0">
                <a:latin typeface="Platform Regular" panose="020B0504030202020204" pitchFamily="34" charset="-18"/>
              </a:rPr>
              <a:t>text in brackets for your example design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spTree>
    <p:extLst>
      <p:ext uri="{BB962C8B-B14F-4D97-AF65-F5344CB8AC3E}">
        <p14:creationId xmlns:p14="http://schemas.microsoft.com/office/powerpoint/2010/main" val="1852209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latform Regular" panose="020B0504030202020204" pitchFamily="34" charset="-18"/>
              </a:rPr>
              <a:t>Information on the SLEEVE part </a:t>
            </a:r>
            <a:r>
              <a:rPr lang="cs-CZ" dirty="0">
                <a:latin typeface="Platform Regular" panose="020B0504030202020204" pitchFamily="34" charset="-18"/>
              </a:rPr>
              <a:t>2</a:t>
            </a:r>
            <a:endParaRPr lang="en-US" dirty="0">
              <a:latin typeface="Platform Regular" panose="020B0504030202020204" pitchFamily="34" charset="-18"/>
            </a:endParaRPr>
          </a:p>
        </p:txBody>
      </p:sp>
      <p:sp>
        <p:nvSpPr>
          <p:cNvPr id="5" name="TextBox 4"/>
          <p:cNvSpPr txBox="1"/>
          <p:nvPr/>
        </p:nvSpPr>
        <p:spPr>
          <a:xfrm>
            <a:off x="533400" y="2629545"/>
            <a:ext cx="11464636" cy="3139321"/>
          </a:xfrm>
          <a:prstGeom prst="rect">
            <a:avLst/>
          </a:prstGeom>
          <a:noFill/>
        </p:spPr>
        <p:txBody>
          <a:bodyPr wrap="square" rtlCol="0">
            <a:spAutoFit/>
          </a:bodyPr>
          <a:lstStyle/>
          <a:p>
            <a:r>
              <a:rPr lang="en-US" dirty="0">
                <a:latin typeface="Platform Regular" panose="020B0504030202020204" pitchFamily="34" charset="-18"/>
              </a:rPr>
              <a:t>Back side and side of the sleeve</a:t>
            </a:r>
            <a:r>
              <a:rPr lang="cs-CZ" dirty="0">
                <a:latin typeface="Platform Regular" panose="020B0504030202020204" pitchFamily="34" charset="-18"/>
              </a:rPr>
              <a:t> (</a:t>
            </a:r>
            <a:r>
              <a:rPr lang="cs-CZ" dirty="0" err="1">
                <a:latin typeface="Platform Regular" panose="020B0504030202020204" pitchFamily="34" charset="-18"/>
              </a:rPr>
              <a:t>outter</a:t>
            </a:r>
            <a:r>
              <a:rPr lang="cs-CZ" dirty="0">
                <a:latin typeface="Platform Regular" panose="020B0504030202020204" pitchFamily="34" charset="-18"/>
              </a:rPr>
              <a:t> part)</a:t>
            </a:r>
          </a:p>
          <a:p>
            <a:pPr marL="285750" indent="-285750">
              <a:buFont typeface="Arial" panose="020B0604020202020204" pitchFamily="34" charset="0"/>
              <a:buChar char="•"/>
            </a:pPr>
            <a:r>
              <a:rPr lang="cs-CZ" dirty="0" err="1">
                <a:latin typeface="Platform Regular" panose="020B0504030202020204" pitchFamily="34" charset="-18"/>
              </a:rPr>
              <a:t>Roasting</a:t>
            </a:r>
            <a:r>
              <a:rPr lang="cs-CZ" dirty="0">
                <a:latin typeface="Platform Regular" panose="020B0504030202020204" pitchFamily="34" charset="-18"/>
              </a:rPr>
              <a:t> </a:t>
            </a:r>
            <a:r>
              <a:rPr lang="cs-CZ" dirty="0" err="1">
                <a:latin typeface="Platform Regular" panose="020B0504030202020204" pitchFamily="34" charset="-18"/>
              </a:rPr>
              <a:t>date</a:t>
            </a:r>
            <a:r>
              <a:rPr lang="cs-CZ" dirty="0">
                <a:latin typeface="Platform Regular" panose="020B0504030202020204" pitchFamily="34" charset="-18"/>
              </a:rPr>
              <a:t> (Praženo: ) – </a:t>
            </a:r>
            <a:r>
              <a:rPr lang="cs-CZ" dirty="0" err="1">
                <a:latin typeface="Platform Regular" panose="020B0504030202020204" pitchFamily="34" charset="-18"/>
              </a:rPr>
              <a:t>we</a:t>
            </a:r>
            <a:r>
              <a:rPr lang="cs-CZ" dirty="0">
                <a:latin typeface="Platform Regular" panose="020B0504030202020204" pitchFamily="34" charset="-18"/>
              </a:rPr>
              <a:t> </a:t>
            </a:r>
            <a:r>
              <a:rPr lang="cs-CZ" dirty="0" err="1">
                <a:latin typeface="Platform Regular" panose="020B0504030202020204" pitchFamily="34" charset="-18"/>
              </a:rPr>
              <a:t>need</a:t>
            </a:r>
            <a:r>
              <a:rPr lang="cs-CZ" dirty="0">
                <a:latin typeface="Platform Regular" panose="020B0504030202020204" pitchFamily="34" charset="-18"/>
              </a:rPr>
              <a:t> </a:t>
            </a:r>
            <a:r>
              <a:rPr lang="cs-CZ" dirty="0" err="1">
                <a:latin typeface="Platform Regular" panose="020B0504030202020204" pitchFamily="34" charset="-18"/>
              </a:rPr>
              <a:t>some</a:t>
            </a:r>
            <a:r>
              <a:rPr lang="cs-CZ" dirty="0">
                <a:latin typeface="Platform Regular" panose="020B0504030202020204" pitchFamily="34" charset="-18"/>
              </a:rPr>
              <a:t> </a:t>
            </a:r>
            <a:r>
              <a:rPr lang="cs-CZ" dirty="0" err="1">
                <a:latin typeface="Platform Regular" panose="020B0504030202020204" pitchFamily="34" charset="-18"/>
              </a:rPr>
              <a:t>space</a:t>
            </a:r>
            <a:r>
              <a:rPr lang="cs-CZ" dirty="0">
                <a:latin typeface="Platform Regular" panose="020B0504030202020204" pitchFamily="34" charset="-18"/>
              </a:rPr>
              <a:t> to </a:t>
            </a:r>
            <a:r>
              <a:rPr lang="cs-CZ" dirty="0" err="1">
                <a:latin typeface="Platform Regular" panose="020B0504030202020204" pitchFamily="34" charset="-18"/>
              </a:rPr>
              <a:t>handwrite</a:t>
            </a:r>
            <a:r>
              <a:rPr lang="cs-CZ" dirty="0">
                <a:latin typeface="Platform Regular" panose="020B0504030202020204" pitchFamily="34" charset="-18"/>
              </a:rPr>
              <a:t> </a:t>
            </a:r>
            <a:r>
              <a:rPr lang="cs-CZ" dirty="0" err="1">
                <a:latin typeface="Platform Regular" panose="020B0504030202020204" pitchFamily="34" charset="-18"/>
              </a:rPr>
              <a:t>date</a:t>
            </a:r>
            <a:r>
              <a:rPr lang="cs-CZ" dirty="0">
                <a:latin typeface="Platform Regular" panose="020B0504030202020204" pitchFamily="34" charset="-18"/>
              </a:rPr>
              <a:t> in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format</a:t>
            </a:r>
            <a:r>
              <a:rPr lang="cs-CZ" dirty="0">
                <a:latin typeface="Platform Regular" panose="020B0504030202020204" pitchFamily="34" charset="-18"/>
              </a:rPr>
              <a:t> </a:t>
            </a:r>
            <a:r>
              <a:rPr lang="cs-CZ" dirty="0" err="1">
                <a:latin typeface="Platform Regular" panose="020B0504030202020204" pitchFamily="34" charset="-18"/>
              </a:rPr>
              <a:t>of</a:t>
            </a:r>
            <a:r>
              <a:rPr lang="cs-CZ" dirty="0">
                <a:latin typeface="Platform Regular" panose="020B0504030202020204" pitchFamily="34" charset="-18"/>
              </a:rPr>
              <a:t> DD.MM.YYYY </a:t>
            </a:r>
            <a:r>
              <a:rPr lang="cs-CZ" dirty="0" err="1">
                <a:latin typeface="Platform Regular" panose="020B0504030202020204" pitchFamily="34" charset="-18"/>
              </a:rPr>
              <a:t>We</a:t>
            </a:r>
            <a:r>
              <a:rPr lang="cs-CZ" dirty="0">
                <a:latin typeface="Platform Regular" panose="020B0504030202020204" pitchFamily="34" charset="-18"/>
              </a:rPr>
              <a:t> </a:t>
            </a:r>
            <a:r>
              <a:rPr lang="cs-CZ" dirty="0" err="1">
                <a:latin typeface="Platform Regular" panose="020B0504030202020204" pitchFamily="34" charset="-18"/>
              </a:rPr>
              <a:t>roast</a:t>
            </a:r>
            <a:r>
              <a:rPr lang="cs-CZ" dirty="0">
                <a:latin typeface="Platform Regular" panose="020B0504030202020204" pitchFamily="34" charset="-18"/>
              </a:rPr>
              <a:t> </a:t>
            </a:r>
            <a:r>
              <a:rPr lang="cs-CZ" dirty="0" err="1">
                <a:latin typeface="Platform Regular" panose="020B0504030202020204" pitchFamily="34" charset="-18"/>
              </a:rPr>
              <a:t>fresh</a:t>
            </a:r>
            <a:r>
              <a:rPr lang="cs-CZ" dirty="0">
                <a:latin typeface="Platform Regular" panose="020B0504030202020204" pitchFamily="34" charset="-18"/>
              </a:rPr>
              <a:t> and </a:t>
            </a:r>
            <a:r>
              <a:rPr lang="cs-CZ" dirty="0" err="1">
                <a:latin typeface="Platform Regular" panose="020B0504030202020204" pitchFamily="34" charset="-18"/>
              </a:rPr>
              <a:t>this</a:t>
            </a:r>
            <a:r>
              <a:rPr lang="cs-CZ" dirty="0">
                <a:latin typeface="Platform Regular" panose="020B0504030202020204" pitchFamily="34" charset="-18"/>
              </a:rPr>
              <a:t> </a:t>
            </a:r>
            <a:r>
              <a:rPr lang="cs-CZ" dirty="0" err="1">
                <a:latin typeface="Platform Regular" panose="020B0504030202020204" pitchFamily="34" charset="-18"/>
              </a:rPr>
              <a:t>information</a:t>
            </a:r>
            <a:r>
              <a:rPr lang="cs-CZ" dirty="0">
                <a:latin typeface="Platform Regular" panose="020B0504030202020204" pitchFamily="34" charset="-18"/>
              </a:rPr>
              <a:t> </a:t>
            </a:r>
            <a:r>
              <a:rPr lang="cs-CZ" dirty="0" err="1">
                <a:latin typeface="Platform Regular" panose="020B0504030202020204" pitchFamily="34" charset="-18"/>
              </a:rPr>
              <a:t>is</a:t>
            </a:r>
            <a:r>
              <a:rPr lang="cs-CZ" dirty="0">
                <a:latin typeface="Platform Regular" panose="020B0504030202020204" pitchFamily="34" charset="-18"/>
              </a:rPr>
              <a:t> a big plus </a:t>
            </a:r>
            <a:r>
              <a:rPr lang="cs-CZ" dirty="0" err="1">
                <a:latin typeface="Platform Regular" panose="020B0504030202020204" pitchFamily="34" charset="-18"/>
              </a:rPr>
              <a:t>of</a:t>
            </a:r>
            <a:r>
              <a:rPr lang="cs-CZ" dirty="0">
                <a:latin typeface="Platform Regular" panose="020B0504030202020204" pitchFamily="34" charset="-18"/>
              </a:rPr>
              <a:t> </a:t>
            </a:r>
            <a:r>
              <a:rPr lang="cs-CZ" dirty="0" err="1">
                <a:latin typeface="Platform Regular" panose="020B0504030202020204" pitchFamily="34" charset="-18"/>
              </a:rPr>
              <a:t>our</a:t>
            </a:r>
            <a:r>
              <a:rPr lang="cs-CZ" dirty="0">
                <a:latin typeface="Platform Regular" panose="020B0504030202020204" pitchFamily="34" charset="-18"/>
              </a:rPr>
              <a:t> </a:t>
            </a:r>
            <a:r>
              <a:rPr lang="cs-CZ" dirty="0" err="1">
                <a:latin typeface="Platform Regular" panose="020B0504030202020204" pitchFamily="34" charset="-18"/>
              </a:rPr>
              <a:t>brand</a:t>
            </a:r>
            <a:r>
              <a:rPr lang="cs-CZ" dirty="0">
                <a:latin typeface="Platform Regular" panose="020B0504030202020204" pitchFamily="34" charset="-18"/>
              </a:rPr>
              <a:t> so </a:t>
            </a:r>
            <a:r>
              <a:rPr lang="cs-CZ" dirty="0" err="1">
                <a:latin typeface="Platform Regular" panose="020B0504030202020204" pitchFamily="34" charset="-18"/>
              </a:rPr>
              <a:t>visibility</a:t>
            </a:r>
            <a:r>
              <a:rPr lang="cs-CZ" dirty="0">
                <a:latin typeface="Platform Regular" panose="020B0504030202020204" pitchFamily="34" charset="-18"/>
              </a:rPr>
              <a:t> </a:t>
            </a:r>
            <a:r>
              <a:rPr lang="cs-CZ" dirty="0" err="1">
                <a:latin typeface="Platform Regular" panose="020B0504030202020204" pitchFamily="34" charset="-18"/>
              </a:rPr>
              <a:t>of</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roast</a:t>
            </a:r>
            <a:r>
              <a:rPr lang="cs-CZ" dirty="0">
                <a:latin typeface="Platform Regular" panose="020B0504030202020204" pitchFamily="34" charset="-18"/>
              </a:rPr>
              <a:t> </a:t>
            </a:r>
            <a:r>
              <a:rPr lang="cs-CZ" dirty="0" err="1">
                <a:latin typeface="Platform Regular" panose="020B0504030202020204" pitchFamily="34" charset="-18"/>
              </a:rPr>
              <a:t>date</a:t>
            </a:r>
            <a:r>
              <a:rPr lang="cs-CZ" dirty="0">
                <a:latin typeface="Platform Regular" panose="020B0504030202020204" pitchFamily="34" charset="-18"/>
              </a:rPr>
              <a:t> </a:t>
            </a:r>
            <a:r>
              <a:rPr lang="cs-CZ" dirty="0" err="1">
                <a:latin typeface="Platform Regular" panose="020B0504030202020204" pitchFamily="34" charset="-18"/>
              </a:rPr>
              <a:t>should</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good</a:t>
            </a:r>
            <a:endParaRPr lang="en-US" dirty="0">
              <a:latin typeface="Platform Regular" panose="020B0504030202020204" pitchFamily="34" charset="-18"/>
            </a:endParaRPr>
          </a:p>
          <a:p>
            <a:pPr marL="285750" indent="-285750">
              <a:buFont typeface="Arial" panose="020B0604020202020204" pitchFamily="34" charset="0"/>
              <a:buChar char="•"/>
            </a:pPr>
            <a:r>
              <a:rPr lang="cs-CZ" dirty="0">
                <a:latin typeface="Platform Regular" panose="020B0504030202020204" pitchFamily="34" charset="-18"/>
              </a:rPr>
              <a:t>F</a:t>
            </a:r>
            <a:r>
              <a:rPr lang="en-US" dirty="0" err="1">
                <a:latin typeface="Platform Regular" panose="020B0504030202020204" pitchFamily="34" charset="-18"/>
              </a:rPr>
              <a:t>ew</a:t>
            </a:r>
            <a:r>
              <a:rPr lang="en-US" dirty="0">
                <a:latin typeface="Platform Regular" panose="020B0504030202020204" pitchFamily="34" charset="-18"/>
              </a:rPr>
              <a:t> words about the coffee farm and coffee usually about 6 sentences  (</a:t>
            </a:r>
            <a:r>
              <a:rPr lang="en-US" dirty="0" err="1">
                <a:latin typeface="Platform Regular" panose="020B0504030202020204" pitchFamily="34" charset="-18"/>
              </a:rPr>
              <a:t>Jsme</a:t>
            </a:r>
            <a:r>
              <a:rPr lang="en-US" dirty="0">
                <a:latin typeface="Platform Regular" panose="020B0504030202020204" pitchFamily="34" charset="-18"/>
              </a:rPr>
              <a:t> </a:t>
            </a:r>
            <a:r>
              <a:rPr lang="en-US" dirty="0" err="1">
                <a:latin typeface="Platform Regular" panose="020B0504030202020204" pitchFamily="34" charset="-18"/>
              </a:rPr>
              <a:t>velmi</a:t>
            </a:r>
            <a:r>
              <a:rPr lang="en-US" dirty="0">
                <a:latin typeface="Platform Regular" panose="020B0504030202020204" pitchFamily="34" charset="-18"/>
              </a:rPr>
              <a:t> </a:t>
            </a:r>
            <a:r>
              <a:rPr lang="en-US" dirty="0" err="1">
                <a:latin typeface="Platform Regular" panose="020B0504030202020204" pitchFamily="34" charset="-18"/>
              </a:rPr>
              <a:t>hrdí</a:t>
            </a:r>
            <a:r>
              <a:rPr lang="en-US" dirty="0">
                <a:latin typeface="Platform Regular" panose="020B0504030202020204" pitchFamily="34" charset="-18"/>
              </a:rPr>
              <a:t>, </a:t>
            </a:r>
            <a:r>
              <a:rPr lang="en-US" dirty="0" err="1">
                <a:latin typeface="Platform Regular" panose="020B0504030202020204" pitchFamily="34" charset="-18"/>
              </a:rPr>
              <a:t>že</a:t>
            </a:r>
            <a:r>
              <a:rPr lang="en-US" dirty="0">
                <a:latin typeface="Platform Regular" panose="020B0504030202020204" pitchFamily="34" charset="-18"/>
              </a:rPr>
              <a:t> </a:t>
            </a:r>
            <a:r>
              <a:rPr lang="en-US" dirty="0" err="1">
                <a:latin typeface="Platform Regular" panose="020B0504030202020204" pitchFamily="34" charset="-18"/>
              </a:rPr>
              <a:t>tato</a:t>
            </a:r>
            <a:r>
              <a:rPr lang="en-US" dirty="0">
                <a:latin typeface="Platform Regular" panose="020B0504030202020204" pitchFamily="34" charset="-18"/>
              </a:rPr>
              <a:t> </a:t>
            </a:r>
            <a:r>
              <a:rPr lang="en-US" dirty="0" err="1">
                <a:latin typeface="Platform Regular" panose="020B0504030202020204" pitchFamily="34" charset="-18"/>
              </a:rPr>
              <a:t>káva</a:t>
            </a:r>
            <a:r>
              <a:rPr lang="en-US" dirty="0">
                <a:latin typeface="Platform Regular" panose="020B0504030202020204" pitchFamily="34" charset="-18"/>
              </a:rPr>
              <a:t> se </a:t>
            </a:r>
            <a:r>
              <a:rPr lang="en-US" dirty="0" err="1">
                <a:latin typeface="Platform Regular" panose="020B0504030202020204" pitchFamily="34" charset="-18"/>
              </a:rPr>
              <a:t>prezentuje</a:t>
            </a:r>
            <a:r>
              <a:rPr lang="en-US" dirty="0">
                <a:latin typeface="Platform Regular" panose="020B0504030202020204" pitchFamily="34" charset="-18"/>
              </a:rPr>
              <a:t> v </a:t>
            </a:r>
            <a:r>
              <a:rPr lang="en-US" dirty="0" err="1">
                <a:latin typeface="Platform Regular" panose="020B0504030202020204" pitchFamily="34" charset="-18"/>
              </a:rPr>
              <a:t>naší</a:t>
            </a:r>
            <a:r>
              <a:rPr lang="en-US" dirty="0">
                <a:latin typeface="Platform Regular" panose="020B0504030202020204" pitchFamily="34" charset="-18"/>
              </a:rPr>
              <a:t> </a:t>
            </a:r>
            <a:r>
              <a:rPr lang="en-US" dirty="0" err="1">
                <a:latin typeface="Platform Regular" panose="020B0504030202020204" pitchFamily="34" charset="-18"/>
              </a:rPr>
              <a:t>pražírně</a:t>
            </a:r>
            <a:r>
              <a:rPr lang="en-US" dirty="0">
                <a:latin typeface="Platform Regular" panose="020B0504030202020204" pitchFamily="34" charset="-18"/>
              </a:rPr>
              <a:t> </a:t>
            </a:r>
            <a:r>
              <a:rPr lang="en-US" dirty="0" err="1">
                <a:latin typeface="Platform Regular" panose="020B0504030202020204" pitchFamily="34" charset="-18"/>
              </a:rPr>
              <a:t>již</a:t>
            </a:r>
            <a:r>
              <a:rPr lang="en-US" dirty="0">
                <a:latin typeface="Platform Regular" panose="020B0504030202020204" pitchFamily="34" charset="-18"/>
              </a:rPr>
              <a:t> </a:t>
            </a:r>
            <a:r>
              <a:rPr lang="en-US" dirty="0" err="1">
                <a:latin typeface="Platform Regular" panose="020B0504030202020204" pitchFamily="34" charset="-18"/>
              </a:rPr>
              <a:t>počtvrté</a:t>
            </a:r>
            <a:r>
              <a:rPr lang="en-US" dirty="0">
                <a:latin typeface="Platform Regular" panose="020B0504030202020204" pitchFamily="34" charset="-18"/>
              </a:rPr>
              <a:t>. V </a:t>
            </a:r>
            <a:r>
              <a:rPr lang="en-US" dirty="0" err="1">
                <a:latin typeface="Platform Regular" panose="020B0504030202020204" pitchFamily="34" charset="-18"/>
              </a:rPr>
              <a:t>ruce</a:t>
            </a:r>
            <a:r>
              <a:rPr lang="en-US" dirty="0">
                <a:latin typeface="Platform Regular" panose="020B0504030202020204" pitchFamily="34" charset="-18"/>
              </a:rPr>
              <a:t> </a:t>
            </a:r>
            <a:r>
              <a:rPr lang="en-US" dirty="0" err="1">
                <a:latin typeface="Platform Regular" panose="020B0504030202020204" pitchFamily="34" charset="-18"/>
              </a:rPr>
              <a:t>držíte</a:t>
            </a:r>
            <a:r>
              <a:rPr lang="en-US" dirty="0">
                <a:latin typeface="Platform Regular" panose="020B0504030202020204" pitchFamily="34" charset="-18"/>
              </a:rPr>
              <a:t> </a:t>
            </a:r>
            <a:r>
              <a:rPr lang="en-US" dirty="0" err="1">
                <a:latin typeface="Platform Regular" panose="020B0504030202020204" pitchFamily="34" charset="-18"/>
              </a:rPr>
              <a:t>čerstvou</a:t>
            </a:r>
            <a:r>
              <a:rPr lang="en-US" dirty="0">
                <a:latin typeface="Platform Regular" panose="020B0504030202020204" pitchFamily="34" charset="-18"/>
              </a:rPr>
              <a:t> </a:t>
            </a:r>
            <a:r>
              <a:rPr lang="en-US" dirty="0" err="1">
                <a:latin typeface="Platform Regular" panose="020B0504030202020204" pitchFamily="34" charset="-18"/>
              </a:rPr>
              <a:t>sklizeň</a:t>
            </a:r>
            <a:r>
              <a:rPr lang="en-US" dirty="0">
                <a:latin typeface="Platform Regular" panose="020B0504030202020204" pitchFamily="34" charset="-18"/>
              </a:rPr>
              <a:t> </a:t>
            </a:r>
            <a:r>
              <a:rPr lang="en-US" dirty="0" err="1">
                <a:latin typeface="Platform Regular" panose="020B0504030202020204" pitchFamily="34" charset="-18"/>
              </a:rPr>
              <a:t>odrůdy</a:t>
            </a:r>
            <a:r>
              <a:rPr lang="en-US" dirty="0">
                <a:latin typeface="Platform Regular" panose="020B0504030202020204" pitchFamily="34" charset="-18"/>
              </a:rPr>
              <a:t> </a:t>
            </a:r>
            <a:r>
              <a:rPr lang="en-US" dirty="0" err="1">
                <a:latin typeface="Platform Regular" panose="020B0504030202020204" pitchFamily="34" charset="-18"/>
              </a:rPr>
              <a:t>caturra</a:t>
            </a:r>
            <a:r>
              <a:rPr lang="en-US" dirty="0">
                <a:latin typeface="Platform Regular" panose="020B0504030202020204" pitchFamily="34" charset="-18"/>
              </a:rPr>
              <a:t> a </a:t>
            </a:r>
            <a:r>
              <a:rPr lang="en-US" dirty="0" err="1">
                <a:latin typeface="Platform Regular" panose="020B0504030202020204" pitchFamily="34" charset="-18"/>
              </a:rPr>
              <a:t>pacas</a:t>
            </a:r>
            <a:r>
              <a:rPr lang="en-US" dirty="0">
                <a:latin typeface="Platform Regular" panose="020B0504030202020204" pitchFamily="34" charset="-18"/>
              </a:rPr>
              <a:t>. Tato </a:t>
            </a:r>
            <a:r>
              <a:rPr lang="en-US" dirty="0" err="1">
                <a:latin typeface="Platform Regular" panose="020B0504030202020204" pitchFamily="34" charset="-18"/>
              </a:rPr>
              <a:t>káva</a:t>
            </a:r>
            <a:r>
              <a:rPr lang="en-US" dirty="0">
                <a:latin typeface="Platform Regular" panose="020B0504030202020204" pitchFamily="34" charset="-18"/>
              </a:rPr>
              <a:t> </a:t>
            </a:r>
            <a:r>
              <a:rPr lang="en-US" dirty="0" err="1">
                <a:latin typeface="Platform Regular" panose="020B0504030202020204" pitchFamily="34" charset="-18"/>
              </a:rPr>
              <a:t>roste</a:t>
            </a:r>
            <a:r>
              <a:rPr lang="en-US" dirty="0">
                <a:latin typeface="Platform Regular" panose="020B0504030202020204" pitchFamily="34" charset="-18"/>
              </a:rPr>
              <a:t> </a:t>
            </a:r>
            <a:r>
              <a:rPr lang="en-US" dirty="0" err="1">
                <a:latin typeface="Platform Regular" panose="020B0504030202020204" pitchFamily="34" charset="-18"/>
              </a:rPr>
              <a:t>ve</a:t>
            </a:r>
            <a:r>
              <a:rPr lang="en-US" dirty="0">
                <a:latin typeface="Platform Regular" panose="020B0504030202020204" pitchFamily="34" charset="-18"/>
              </a:rPr>
              <a:t> </a:t>
            </a:r>
            <a:r>
              <a:rPr lang="en-US" dirty="0" err="1">
                <a:latin typeface="Platform Regular" panose="020B0504030202020204" pitchFamily="34" charset="-18"/>
              </a:rPr>
              <a:t>výšce</a:t>
            </a:r>
            <a:r>
              <a:rPr lang="en-US" dirty="0">
                <a:latin typeface="Platform Regular" panose="020B0504030202020204" pitchFamily="34" charset="-18"/>
              </a:rPr>
              <a:t> </a:t>
            </a:r>
            <a:r>
              <a:rPr lang="en-US" dirty="0" err="1">
                <a:latin typeface="Platform Regular" panose="020B0504030202020204" pitchFamily="34" charset="-18"/>
              </a:rPr>
              <a:t>kolem</a:t>
            </a:r>
            <a:r>
              <a:rPr lang="en-US" dirty="0">
                <a:latin typeface="Platform Regular" panose="020B0504030202020204" pitchFamily="34" charset="-18"/>
              </a:rPr>
              <a:t> 1700 </a:t>
            </a:r>
            <a:r>
              <a:rPr lang="en-US" dirty="0" err="1">
                <a:latin typeface="Platform Regular" panose="020B0504030202020204" pitchFamily="34" charset="-18"/>
              </a:rPr>
              <a:t>metrů</a:t>
            </a:r>
            <a:r>
              <a:rPr lang="en-US" dirty="0">
                <a:latin typeface="Platform Regular" panose="020B0504030202020204" pitchFamily="34" charset="-18"/>
              </a:rPr>
              <a:t> </a:t>
            </a:r>
            <a:r>
              <a:rPr lang="en-US" dirty="0" err="1">
                <a:latin typeface="Platform Regular" panose="020B0504030202020204" pitchFamily="34" charset="-18"/>
              </a:rPr>
              <a:t>nad</a:t>
            </a:r>
            <a:r>
              <a:rPr lang="en-US" dirty="0">
                <a:latin typeface="Platform Regular" panose="020B0504030202020204" pitchFamily="34" charset="-18"/>
              </a:rPr>
              <a:t> </a:t>
            </a:r>
            <a:r>
              <a:rPr lang="en-US" dirty="0" err="1">
                <a:latin typeface="Platform Regular" panose="020B0504030202020204" pitchFamily="34" charset="-18"/>
              </a:rPr>
              <a:t>mořem</a:t>
            </a:r>
            <a:r>
              <a:rPr lang="en-US" dirty="0">
                <a:latin typeface="Platform Regular" panose="020B0504030202020204" pitchFamily="34" charset="-18"/>
              </a:rPr>
              <a:t> </a:t>
            </a:r>
            <a:r>
              <a:rPr lang="en-US" dirty="0" err="1">
                <a:latin typeface="Platform Regular" panose="020B0504030202020204" pitchFamily="34" charset="-18"/>
              </a:rPr>
              <a:t>na</a:t>
            </a:r>
            <a:r>
              <a:rPr lang="en-US" dirty="0">
                <a:latin typeface="Platform Regular" panose="020B0504030202020204" pitchFamily="34" charset="-18"/>
              </a:rPr>
              <a:t> </a:t>
            </a:r>
            <a:r>
              <a:rPr lang="en-US" dirty="0" err="1">
                <a:latin typeface="Platform Regular" panose="020B0504030202020204" pitchFamily="34" charset="-18"/>
              </a:rPr>
              <a:t>svazích</a:t>
            </a:r>
            <a:r>
              <a:rPr lang="en-US" dirty="0">
                <a:latin typeface="Platform Regular" panose="020B0504030202020204" pitchFamily="34" charset="-18"/>
              </a:rPr>
              <a:t> </a:t>
            </a:r>
            <a:r>
              <a:rPr lang="en-US" dirty="0" err="1">
                <a:latin typeface="Platform Regular" panose="020B0504030202020204" pitchFamily="34" charset="-18"/>
              </a:rPr>
              <a:t>sopky</a:t>
            </a:r>
            <a:r>
              <a:rPr lang="en-US" dirty="0">
                <a:latin typeface="Platform Regular" panose="020B0504030202020204" pitchFamily="34" charset="-18"/>
              </a:rPr>
              <a:t> Pichincha </a:t>
            </a:r>
            <a:r>
              <a:rPr lang="en-US" dirty="0" err="1">
                <a:latin typeface="Platform Regular" panose="020B0504030202020204" pitchFamily="34" charset="-18"/>
              </a:rPr>
              <a:t>ve</a:t>
            </a:r>
            <a:r>
              <a:rPr lang="en-US" dirty="0">
                <a:latin typeface="Platform Regular" panose="020B0504030202020204" pitchFamily="34" charset="-18"/>
              </a:rPr>
              <a:t> </a:t>
            </a:r>
            <a:r>
              <a:rPr lang="en-US" dirty="0" err="1">
                <a:latin typeface="Platform Regular" panose="020B0504030202020204" pitchFamily="34" charset="-18"/>
              </a:rPr>
              <a:t>specifické</a:t>
            </a:r>
            <a:r>
              <a:rPr lang="en-US" dirty="0">
                <a:latin typeface="Platform Regular" panose="020B0504030202020204" pitchFamily="34" charset="-18"/>
              </a:rPr>
              <a:t> </a:t>
            </a:r>
            <a:r>
              <a:rPr lang="en-US" dirty="0" err="1">
                <a:latin typeface="Platform Regular" panose="020B0504030202020204" pitchFamily="34" charset="-18"/>
              </a:rPr>
              <a:t>biodiverzní</a:t>
            </a:r>
            <a:r>
              <a:rPr lang="en-US" dirty="0">
                <a:latin typeface="Platform Regular" panose="020B0504030202020204" pitchFamily="34" charset="-18"/>
              </a:rPr>
              <a:t> </a:t>
            </a:r>
            <a:r>
              <a:rPr lang="en-US" dirty="0" err="1">
                <a:latin typeface="Platform Regular" panose="020B0504030202020204" pitchFamily="34" charset="-18"/>
              </a:rPr>
              <a:t>oblasti</a:t>
            </a:r>
            <a:r>
              <a:rPr lang="en-US" dirty="0">
                <a:latin typeface="Platform Regular" panose="020B0504030202020204" pitchFamily="34" charset="-18"/>
              </a:rPr>
              <a:t> </a:t>
            </a:r>
            <a:r>
              <a:rPr lang="en-US" dirty="0" err="1">
                <a:latin typeface="Platform Regular" panose="020B0504030202020204" pitchFamily="34" charset="-18"/>
              </a:rPr>
              <a:t>mezi</a:t>
            </a:r>
            <a:r>
              <a:rPr lang="en-US" dirty="0">
                <a:latin typeface="Platform Regular" panose="020B0504030202020204" pitchFamily="34" charset="-18"/>
              </a:rPr>
              <a:t> </a:t>
            </a:r>
            <a:r>
              <a:rPr lang="en-US" dirty="0" err="1">
                <a:latin typeface="Platform Regular" panose="020B0504030202020204" pitchFamily="34" charset="-18"/>
              </a:rPr>
              <a:t>pralesem</a:t>
            </a:r>
            <a:r>
              <a:rPr lang="en-US" dirty="0">
                <a:latin typeface="Platform Regular" panose="020B0504030202020204" pitchFamily="34" charset="-18"/>
              </a:rPr>
              <a:t> a </a:t>
            </a:r>
            <a:r>
              <a:rPr lang="en-US" dirty="0" err="1">
                <a:latin typeface="Platform Regular" panose="020B0504030202020204" pitchFamily="34" charset="-18"/>
              </a:rPr>
              <a:t>Andami</a:t>
            </a:r>
            <a:r>
              <a:rPr lang="en-US" dirty="0">
                <a:latin typeface="Platform Regular" panose="020B0504030202020204" pitchFamily="34" charset="-18"/>
              </a:rPr>
              <a:t>. </a:t>
            </a:r>
            <a:r>
              <a:rPr lang="en-US" dirty="0" err="1">
                <a:latin typeface="Platform Regular" panose="020B0504030202020204" pitchFamily="34" charset="-18"/>
              </a:rPr>
              <a:t>Sklizeň</a:t>
            </a:r>
            <a:r>
              <a:rPr lang="en-US" dirty="0">
                <a:latin typeface="Platform Regular" panose="020B0504030202020204" pitchFamily="34" charset="-18"/>
              </a:rPr>
              <a:t> </a:t>
            </a:r>
            <a:r>
              <a:rPr lang="en-US" dirty="0" err="1">
                <a:latin typeface="Platform Regular" panose="020B0504030202020204" pitchFamily="34" charset="-18"/>
              </a:rPr>
              <a:t>této</a:t>
            </a:r>
            <a:r>
              <a:rPr lang="en-US" dirty="0">
                <a:latin typeface="Platform Regular" panose="020B0504030202020204" pitchFamily="34" charset="-18"/>
              </a:rPr>
              <a:t> </a:t>
            </a:r>
            <a:r>
              <a:rPr lang="en-US" dirty="0" err="1">
                <a:latin typeface="Platform Regular" panose="020B0504030202020204" pitchFamily="34" charset="-18"/>
              </a:rPr>
              <a:t>kávy</a:t>
            </a:r>
            <a:r>
              <a:rPr lang="en-US" dirty="0">
                <a:latin typeface="Platform Regular" panose="020B0504030202020204" pitchFamily="34" charset="-18"/>
              </a:rPr>
              <a:t> </a:t>
            </a:r>
            <a:r>
              <a:rPr lang="en-US" dirty="0" err="1">
                <a:latin typeface="Platform Regular" panose="020B0504030202020204" pitchFamily="34" charset="-18"/>
              </a:rPr>
              <a:t>probíhala</a:t>
            </a:r>
            <a:r>
              <a:rPr lang="en-US" dirty="0">
                <a:latin typeface="Platform Regular" panose="020B0504030202020204" pitchFamily="34" charset="-18"/>
              </a:rPr>
              <a:t> </a:t>
            </a:r>
            <a:r>
              <a:rPr lang="en-US" dirty="0" err="1">
                <a:latin typeface="Platform Regular" panose="020B0504030202020204" pitchFamily="34" charset="-18"/>
              </a:rPr>
              <a:t>mezi</a:t>
            </a:r>
            <a:r>
              <a:rPr lang="en-US" dirty="0">
                <a:latin typeface="Platform Regular" panose="020B0504030202020204" pitchFamily="34" charset="-18"/>
              </a:rPr>
              <a:t> </a:t>
            </a:r>
            <a:r>
              <a:rPr lang="en-US" dirty="0" err="1">
                <a:latin typeface="Platform Regular" panose="020B0504030202020204" pitchFamily="34" charset="-18"/>
              </a:rPr>
              <a:t>červencem</a:t>
            </a:r>
            <a:r>
              <a:rPr lang="en-US" dirty="0">
                <a:latin typeface="Platform Regular" panose="020B0504030202020204" pitchFamily="34" charset="-18"/>
              </a:rPr>
              <a:t> a </a:t>
            </a:r>
            <a:r>
              <a:rPr lang="en-US" dirty="0" err="1">
                <a:latin typeface="Platform Regular" panose="020B0504030202020204" pitchFamily="34" charset="-18"/>
              </a:rPr>
              <a:t>říjnem</a:t>
            </a:r>
            <a:r>
              <a:rPr lang="en-US" dirty="0">
                <a:latin typeface="Platform Regular" panose="020B0504030202020204" pitchFamily="34" charset="-18"/>
              </a:rPr>
              <a:t> 2016 a </a:t>
            </a:r>
            <a:r>
              <a:rPr lang="en-US" dirty="0" err="1">
                <a:latin typeface="Platform Regular" panose="020B0504030202020204" pitchFamily="34" charset="-18"/>
              </a:rPr>
              <a:t>byla</a:t>
            </a:r>
            <a:r>
              <a:rPr lang="en-US" dirty="0">
                <a:latin typeface="Platform Regular" panose="020B0504030202020204" pitchFamily="34" charset="-18"/>
              </a:rPr>
              <a:t> </a:t>
            </a:r>
            <a:r>
              <a:rPr lang="en-US" dirty="0" err="1">
                <a:latin typeface="Platform Regular" panose="020B0504030202020204" pitchFamily="34" charset="-18"/>
              </a:rPr>
              <a:t>sbírána</a:t>
            </a:r>
            <a:r>
              <a:rPr lang="en-US" dirty="0">
                <a:latin typeface="Platform Regular" panose="020B0504030202020204" pitchFamily="34" charset="-18"/>
              </a:rPr>
              <a:t> </a:t>
            </a:r>
            <a:r>
              <a:rPr lang="en-US" dirty="0" err="1">
                <a:latin typeface="Platform Regular" panose="020B0504030202020204" pitchFamily="34" charset="-18"/>
              </a:rPr>
              <a:t>výhradně</a:t>
            </a:r>
            <a:r>
              <a:rPr lang="en-US" dirty="0">
                <a:latin typeface="Platform Regular" panose="020B0504030202020204" pitchFamily="34" charset="-18"/>
              </a:rPr>
              <a:t> </a:t>
            </a:r>
            <a:r>
              <a:rPr lang="en-US" dirty="0" err="1">
                <a:latin typeface="Platform Regular" panose="020B0504030202020204" pitchFamily="34" charset="-18"/>
              </a:rPr>
              <a:t>ručně</a:t>
            </a:r>
            <a:r>
              <a:rPr lang="en-US" dirty="0">
                <a:latin typeface="Platform Regular" panose="020B0504030202020204" pitchFamily="34" charset="-18"/>
              </a:rPr>
              <a:t>. </a:t>
            </a:r>
            <a:r>
              <a:rPr lang="en-US" dirty="0" err="1">
                <a:latin typeface="Platform Regular" panose="020B0504030202020204" pitchFamily="34" charset="-18"/>
              </a:rPr>
              <a:t>Rok</a:t>
            </a:r>
            <a:r>
              <a:rPr lang="en-US" dirty="0">
                <a:latin typeface="Platform Regular" panose="020B0504030202020204" pitchFamily="34" charset="-18"/>
              </a:rPr>
              <a:t> od </a:t>
            </a:r>
            <a:r>
              <a:rPr lang="en-US" dirty="0" err="1">
                <a:latin typeface="Platform Regular" panose="020B0504030202020204" pitchFamily="34" charset="-18"/>
              </a:rPr>
              <a:t>roku</a:t>
            </a:r>
            <a:r>
              <a:rPr lang="en-US" dirty="0">
                <a:latin typeface="Platform Regular" panose="020B0504030202020204" pitchFamily="34" charset="-18"/>
              </a:rPr>
              <a:t> </a:t>
            </a:r>
            <a:r>
              <a:rPr lang="en-US" dirty="0" err="1">
                <a:latin typeface="Platform Regular" panose="020B0504030202020204" pitchFamily="34" charset="-18"/>
              </a:rPr>
              <a:t>také</a:t>
            </a:r>
            <a:r>
              <a:rPr lang="en-US" dirty="0">
                <a:latin typeface="Platform Regular" panose="020B0504030202020204" pitchFamily="34" charset="-18"/>
              </a:rPr>
              <a:t> </a:t>
            </a:r>
            <a:r>
              <a:rPr lang="en-US" dirty="0" err="1">
                <a:latin typeface="Platform Regular" panose="020B0504030202020204" pitchFamily="34" charset="-18"/>
              </a:rPr>
              <a:t>vidíme</a:t>
            </a:r>
            <a:r>
              <a:rPr lang="en-US" dirty="0">
                <a:latin typeface="Platform Regular" panose="020B0504030202020204" pitchFamily="34" charset="-18"/>
              </a:rPr>
              <a:t> </a:t>
            </a:r>
            <a:r>
              <a:rPr lang="en-US" dirty="0" err="1">
                <a:latin typeface="Platform Regular" panose="020B0504030202020204" pitchFamily="34" charset="-18"/>
              </a:rPr>
              <a:t>zlepšující</a:t>
            </a:r>
            <a:r>
              <a:rPr lang="en-US" dirty="0">
                <a:latin typeface="Platform Regular" panose="020B0504030202020204" pitchFamily="34" charset="-18"/>
              </a:rPr>
              <a:t> se </a:t>
            </a:r>
            <a:r>
              <a:rPr lang="en-US" dirty="0" err="1">
                <a:latin typeface="Platform Regular" panose="020B0504030202020204" pitchFamily="34" charset="-18"/>
              </a:rPr>
              <a:t>třídění</a:t>
            </a:r>
            <a:r>
              <a:rPr lang="en-US" dirty="0">
                <a:latin typeface="Platform Regular" panose="020B0504030202020204" pitchFamily="34" charset="-18"/>
              </a:rPr>
              <a:t> a </a:t>
            </a:r>
            <a:r>
              <a:rPr lang="en-US" dirty="0" err="1">
                <a:latin typeface="Platform Regular" panose="020B0504030202020204" pitchFamily="34" charset="-18"/>
              </a:rPr>
              <a:t>balení</a:t>
            </a:r>
            <a:r>
              <a:rPr lang="en-US" dirty="0">
                <a:latin typeface="Platform Regular" panose="020B0504030202020204" pitchFamily="34" charset="-18"/>
              </a:rPr>
              <a:t> </a:t>
            </a:r>
            <a:r>
              <a:rPr lang="en-US" dirty="0" err="1">
                <a:latin typeface="Platform Regular" panose="020B0504030202020204" pitchFamily="34" charset="-18"/>
              </a:rPr>
              <a:t>kávy</a:t>
            </a:r>
            <a:r>
              <a:rPr lang="en-US" dirty="0">
                <a:latin typeface="Platform Regular" panose="020B0504030202020204" pitchFamily="34" charset="-18"/>
              </a:rPr>
              <a:t>. </a:t>
            </a:r>
            <a:r>
              <a:rPr lang="en-US" dirty="0" err="1">
                <a:latin typeface="Platform Regular" panose="020B0504030202020204" pitchFamily="34" charset="-18"/>
              </a:rPr>
              <a:t>Kvalita</a:t>
            </a:r>
            <a:r>
              <a:rPr lang="en-US" dirty="0">
                <a:latin typeface="Platform Regular" panose="020B0504030202020204" pitchFamily="34" charset="-18"/>
              </a:rPr>
              <a:t> </a:t>
            </a:r>
            <a:r>
              <a:rPr lang="en-US" dirty="0" err="1">
                <a:latin typeface="Platform Regular" panose="020B0504030202020204" pitchFamily="34" charset="-18"/>
              </a:rPr>
              <a:t>je</a:t>
            </a:r>
            <a:r>
              <a:rPr lang="en-US" dirty="0">
                <a:latin typeface="Platform Regular" panose="020B0504030202020204" pitchFamily="34" charset="-18"/>
              </a:rPr>
              <a:t> </a:t>
            </a:r>
            <a:r>
              <a:rPr lang="en-US" dirty="0" err="1">
                <a:latin typeface="Platform Regular" panose="020B0504030202020204" pitchFamily="34" charset="-18"/>
              </a:rPr>
              <a:t>jednoduše</a:t>
            </a:r>
            <a:r>
              <a:rPr lang="en-US" dirty="0">
                <a:latin typeface="Platform Regular" panose="020B0504030202020204" pitchFamily="34" charset="-18"/>
              </a:rPr>
              <a:t> </a:t>
            </a:r>
            <a:r>
              <a:rPr lang="en-US" dirty="0" err="1">
                <a:latin typeface="Platform Regular" panose="020B0504030202020204" pitchFamily="34" charset="-18"/>
              </a:rPr>
              <a:t>hlavní</a:t>
            </a:r>
            <a:r>
              <a:rPr lang="en-US" dirty="0">
                <a:latin typeface="Platform Regular" panose="020B0504030202020204" pitchFamily="34" charset="-18"/>
              </a:rPr>
              <a:t> </a:t>
            </a:r>
            <a:r>
              <a:rPr lang="en-US" dirty="0" err="1">
                <a:latin typeface="Platform Regular" panose="020B0504030202020204" pitchFamily="34" charset="-18"/>
              </a:rPr>
              <a:t>prioritou</a:t>
            </a:r>
            <a:r>
              <a:rPr lang="en-US" dirty="0">
                <a:latin typeface="Platform Regular" panose="020B0504030202020204" pitchFamily="34" charset="-18"/>
              </a:rPr>
              <a:t> </a:t>
            </a:r>
            <a:r>
              <a:rPr lang="en-US" dirty="0" err="1">
                <a:latin typeface="Platform Regular" panose="020B0504030202020204" pitchFamily="34" charset="-18"/>
              </a:rPr>
              <a:t>farmáře</a:t>
            </a:r>
            <a:r>
              <a:rPr lang="en-US" dirty="0">
                <a:latin typeface="Platform Regular" panose="020B0504030202020204" pitchFamily="34" charset="-18"/>
              </a:rPr>
              <a:t> </a:t>
            </a:r>
            <a:r>
              <a:rPr lang="en-US" dirty="0" err="1">
                <a:latin typeface="Platform Regular" panose="020B0504030202020204" pitchFamily="34" charset="-18"/>
              </a:rPr>
              <a:t>Arnauda</a:t>
            </a:r>
            <a:r>
              <a:rPr lang="en-US" dirty="0">
                <a:latin typeface="Platform Regular" panose="020B0504030202020204" pitchFamily="34" charset="-18"/>
              </a:rPr>
              <a:t> </a:t>
            </a:r>
            <a:r>
              <a:rPr lang="en-US" dirty="0" err="1">
                <a:latin typeface="Platform Regular" panose="020B0504030202020204" pitchFamily="34" charset="-18"/>
              </a:rPr>
              <a:t>Causse</a:t>
            </a:r>
            <a:r>
              <a:rPr lang="en-US" dirty="0">
                <a:latin typeface="Platform Regular" panose="020B0504030202020204" pitchFamily="34" charset="-18"/>
              </a:rPr>
              <a:t>. )</a:t>
            </a:r>
          </a:p>
          <a:p>
            <a:pPr marL="285750" indent="-285750">
              <a:buFont typeface="Arial" panose="020B0604020202020204" pitchFamily="34" charset="0"/>
              <a:buChar char="•"/>
            </a:pPr>
            <a:r>
              <a:rPr lang="en-US" dirty="0">
                <a:latin typeface="Platform Regular" panose="020B0504030202020204" pitchFamily="34" charset="-18"/>
              </a:rPr>
              <a:t>We usually have a photo of the farm, but not every single time. You can use the design including photo, but if you choose to do so, you have to show alternative when no photo is available. Sample photo is attached in separate file.</a:t>
            </a:r>
          </a:p>
          <a:p>
            <a:pPr marL="285750" indent="-285750">
              <a:buFont typeface="Arial" panose="020B0604020202020204" pitchFamily="34" charset="0"/>
              <a:buChar char="•"/>
            </a:pPr>
            <a:endParaRPr lang="en-US" dirty="0">
              <a:latin typeface="Platform Regular" panose="020B0504030202020204" pitchFamily="34" charset="-1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sp>
        <p:nvSpPr>
          <p:cNvPr id="8" name="TextBox 5"/>
          <p:cNvSpPr txBox="1"/>
          <p:nvPr/>
        </p:nvSpPr>
        <p:spPr>
          <a:xfrm>
            <a:off x="6367585" y="1303982"/>
            <a:ext cx="5824415" cy="923330"/>
          </a:xfrm>
          <a:prstGeom prst="rect">
            <a:avLst/>
          </a:prstGeom>
          <a:noFill/>
        </p:spPr>
        <p:txBody>
          <a:bodyPr wrap="none" rtlCol="0">
            <a:spAutoFit/>
          </a:bodyPr>
          <a:lstStyle/>
          <a:p>
            <a:r>
              <a:rPr lang="en-US" dirty="0">
                <a:latin typeface="Platform Regular" panose="020B0504030202020204" pitchFamily="34" charset="-18"/>
              </a:rPr>
              <a:t>Multiple colors may be used on the sleeve</a:t>
            </a:r>
          </a:p>
          <a:p>
            <a:r>
              <a:rPr lang="en-US" dirty="0">
                <a:latin typeface="Platform Regular" panose="020B0504030202020204" pitchFamily="34" charset="-18"/>
              </a:rPr>
              <a:t>Sleeve can be printed on both sides</a:t>
            </a:r>
          </a:p>
          <a:p>
            <a:r>
              <a:rPr lang="en-US" dirty="0">
                <a:latin typeface="Platform Regular" panose="020B0504030202020204" pitchFamily="34" charset="-18"/>
              </a:rPr>
              <a:t>Please use </a:t>
            </a:r>
            <a:r>
              <a:rPr lang="cs-CZ" dirty="0" err="1">
                <a:latin typeface="Platform Regular" panose="020B0504030202020204" pitchFamily="34" charset="-18"/>
              </a:rPr>
              <a:t>following</a:t>
            </a:r>
            <a:r>
              <a:rPr lang="cs-CZ" dirty="0">
                <a:latin typeface="Platform Regular" panose="020B0504030202020204" pitchFamily="34" charset="-18"/>
              </a:rPr>
              <a:t> </a:t>
            </a:r>
            <a:r>
              <a:rPr lang="en-US" dirty="0">
                <a:latin typeface="Platform Regular" panose="020B0504030202020204" pitchFamily="34" charset="-18"/>
              </a:rPr>
              <a:t>text in brackets for your example design</a:t>
            </a:r>
          </a:p>
        </p:txBody>
      </p:sp>
    </p:spTree>
    <p:extLst>
      <p:ext uri="{BB962C8B-B14F-4D97-AF65-F5344CB8AC3E}">
        <p14:creationId xmlns:p14="http://schemas.microsoft.com/office/powerpoint/2010/main" val="731713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latin typeface="Platform Regular" panose="020B0504030202020204" pitchFamily="34" charset="-18"/>
              </a:rPr>
              <a:t>Information</a:t>
            </a:r>
            <a:r>
              <a:rPr lang="cs-CZ" dirty="0">
                <a:latin typeface="Platform Regular" panose="020B0504030202020204" pitchFamily="34" charset="-18"/>
              </a:rPr>
              <a:t> on </a:t>
            </a:r>
            <a:r>
              <a:rPr lang="cs-CZ" dirty="0" err="1">
                <a:latin typeface="Platform Regular" panose="020B0504030202020204" pitchFamily="34" charset="-18"/>
              </a:rPr>
              <a:t>the</a:t>
            </a:r>
            <a:r>
              <a:rPr lang="cs-CZ" dirty="0">
                <a:latin typeface="Platform Regular" panose="020B0504030202020204" pitchFamily="34" charset="-18"/>
              </a:rPr>
              <a:t> SLEEVE part 2</a:t>
            </a:r>
            <a:endParaRPr lang="en-GB" dirty="0">
              <a:latin typeface="Platform Regular" panose="020B0504030202020204" pitchFamily="34" charset="-18"/>
            </a:endParaRPr>
          </a:p>
        </p:txBody>
      </p:sp>
      <p:sp>
        <p:nvSpPr>
          <p:cNvPr id="5" name="TextBox 4"/>
          <p:cNvSpPr txBox="1"/>
          <p:nvPr/>
        </p:nvSpPr>
        <p:spPr>
          <a:xfrm>
            <a:off x="574964" y="2498796"/>
            <a:ext cx="11464636" cy="1200329"/>
          </a:xfrm>
          <a:prstGeom prst="rect">
            <a:avLst/>
          </a:prstGeom>
          <a:noFill/>
        </p:spPr>
        <p:txBody>
          <a:bodyPr wrap="square" rtlCol="0">
            <a:spAutoFit/>
          </a:bodyPr>
          <a:lstStyle/>
          <a:p>
            <a:r>
              <a:rPr lang="cs-CZ" dirty="0" err="1">
                <a:latin typeface="Platform Regular" panose="020B0504030202020204" pitchFamily="34" charset="-18"/>
              </a:rPr>
              <a:t>Back</a:t>
            </a:r>
            <a:r>
              <a:rPr lang="cs-CZ" dirty="0">
                <a:latin typeface="Platform Regular" panose="020B0504030202020204" pitchFamily="34" charset="-18"/>
              </a:rPr>
              <a: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this</a:t>
            </a:r>
            <a:r>
              <a:rPr lang="cs-CZ" dirty="0">
                <a:latin typeface="Platform Regular" panose="020B0504030202020204" pitchFamily="34" charset="-18"/>
              </a:rPr>
              <a: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includes</a:t>
            </a:r>
            <a:r>
              <a:rPr lang="cs-CZ" dirty="0">
                <a:latin typeface="Platform Regular" panose="020B0504030202020204" pitchFamily="34" charset="-18"/>
              </a:rPr>
              <a:t> </a:t>
            </a:r>
            <a:r>
              <a:rPr lang="cs-CZ" dirty="0" err="1">
                <a:latin typeface="Platform Regular" panose="020B0504030202020204" pitchFamily="34" charset="-18"/>
              </a:rPr>
              <a:t>valve</a:t>
            </a:r>
            <a:r>
              <a:rPr lang="cs-CZ" dirty="0">
                <a:latin typeface="Platform Regular" panose="020B0504030202020204" pitchFamily="34" charset="-18"/>
              </a:rPr>
              <a:t>) and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of</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sleeve</a:t>
            </a:r>
            <a:r>
              <a:rPr lang="cs-CZ" dirty="0">
                <a:latin typeface="Platform Regular" panose="020B0504030202020204" pitchFamily="34" charset="-18"/>
              </a:rPr>
              <a:t> (</a:t>
            </a:r>
            <a:r>
              <a:rPr lang="cs-CZ" dirty="0" err="1">
                <a:latin typeface="Platform Regular" panose="020B0504030202020204" pitchFamily="34" charset="-18"/>
              </a:rPr>
              <a:t>outter</a:t>
            </a:r>
            <a:r>
              <a:rPr lang="cs-CZ" dirty="0">
                <a:latin typeface="Platform Regular" panose="020B0504030202020204" pitchFamily="34" charset="-18"/>
              </a:rPr>
              <a:t> </a:t>
            </a:r>
            <a:r>
              <a:rPr lang="cs-CZ" dirty="0" err="1">
                <a:latin typeface="Platform Regular" panose="020B0504030202020204" pitchFamily="34" charset="-18"/>
              </a:rPr>
              <a:t>ir</a:t>
            </a:r>
            <a:r>
              <a:rPr lang="cs-CZ" dirty="0">
                <a:latin typeface="Platform Regular" panose="020B0504030202020204" pitchFamily="34" charset="-18"/>
              </a:rPr>
              <a:t> </a:t>
            </a:r>
            <a:r>
              <a:rPr lang="cs-CZ" dirty="0" err="1">
                <a:latin typeface="Platform Regular" panose="020B0504030202020204" pitchFamily="34" charset="-18"/>
              </a:rPr>
              <a:t>inner</a:t>
            </a:r>
            <a:r>
              <a:rPr lang="cs-CZ" dirty="0">
                <a:latin typeface="Platform Regular" panose="020B0504030202020204" pitchFamily="34" charset="-18"/>
              </a:rPr>
              <a:t> part </a:t>
            </a:r>
            <a:r>
              <a:rPr lang="cs-CZ" dirty="0" err="1">
                <a:latin typeface="Platform Regular" panose="020B0504030202020204" pitchFamily="34" charset="-18"/>
              </a:rPr>
              <a:t>of</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sleeve</a:t>
            </a:r>
            <a:r>
              <a:rPr lang="cs-CZ" dirty="0">
                <a:latin typeface="Platform Regular" panose="020B0504030202020204" pitchFamily="34" charset="-18"/>
              </a:rPr>
              <a:t>)</a:t>
            </a:r>
          </a:p>
          <a:p>
            <a:pPr marL="285750" indent="-285750">
              <a:buFont typeface="Arial" panose="020B0604020202020204" pitchFamily="34" charset="0"/>
              <a:buChar char="•"/>
            </a:pPr>
            <a:r>
              <a:rPr lang="cs-CZ" dirty="0">
                <a:latin typeface="Platform Regular" panose="020B0504030202020204" pitchFamily="34" charset="-18"/>
              </a:rPr>
              <a:t> </a:t>
            </a:r>
            <a:r>
              <a:rPr lang="cs-CZ" dirty="0" err="1">
                <a:latin typeface="Platform Regular" panose="020B0504030202020204" pitchFamily="34" charset="-18"/>
              </a:rPr>
              <a:t>optional</a:t>
            </a:r>
            <a:r>
              <a:rPr lang="cs-CZ" dirty="0">
                <a:latin typeface="Platform Regular" panose="020B0504030202020204" pitchFamily="34" charset="-18"/>
              </a:rPr>
              <a:t> – taste profile </a:t>
            </a:r>
            <a:r>
              <a:rPr lang="cs-CZ" dirty="0" err="1">
                <a:latin typeface="Platform Regular" panose="020B0504030202020204" pitchFamily="34" charset="-18"/>
              </a:rPr>
              <a:t>showed</a:t>
            </a:r>
            <a:r>
              <a:rPr lang="cs-CZ" dirty="0">
                <a:latin typeface="Platform Regular" panose="020B0504030202020204" pitchFamily="34" charset="-18"/>
              </a:rPr>
              <a:t> on </a:t>
            </a:r>
            <a:r>
              <a:rPr lang="cs-CZ" dirty="0" err="1">
                <a:latin typeface="Platform Regular" panose="020B0504030202020204" pitchFamily="34" charset="-18"/>
              </a:rPr>
              <a:t>hectagone</a:t>
            </a:r>
            <a:endParaRPr lang="cs-CZ" dirty="0">
              <a:latin typeface="Platform Regular" panose="020B0504030202020204" pitchFamily="34" charset="-18"/>
            </a:endParaRPr>
          </a:p>
          <a:p>
            <a:pPr marL="285750" indent="-285750">
              <a:buFont typeface="Arial" panose="020B0604020202020204" pitchFamily="34" charset="0"/>
              <a:buChar char="•"/>
            </a:pPr>
            <a:r>
              <a:rPr lang="cs-CZ" dirty="0" err="1">
                <a:latin typeface="Platform Regular" panose="020B0504030202020204" pitchFamily="34" charset="-18"/>
              </a:rPr>
              <a:t>Optional</a:t>
            </a:r>
            <a:r>
              <a:rPr lang="cs-CZ" dirty="0">
                <a:latin typeface="Platform Regular" panose="020B0504030202020204" pitchFamily="34" charset="-18"/>
              </a:rPr>
              <a:t> – </a:t>
            </a:r>
            <a:r>
              <a:rPr lang="cs-CZ" dirty="0" err="1">
                <a:latin typeface="Platform Regular" panose="020B0504030202020204" pitchFamily="34" charset="-18"/>
              </a:rPr>
              <a:t>brewing</a:t>
            </a:r>
            <a:r>
              <a:rPr lang="cs-CZ" dirty="0">
                <a:latin typeface="Platform Regular" panose="020B0504030202020204" pitchFamily="34" charset="-18"/>
              </a:rPr>
              <a:t> </a:t>
            </a:r>
            <a:r>
              <a:rPr lang="cs-CZ" dirty="0" err="1">
                <a:latin typeface="Platform Regular" panose="020B0504030202020204" pitchFamily="34" charset="-18"/>
              </a:rPr>
              <a:t>recipe</a:t>
            </a:r>
            <a:r>
              <a:rPr lang="cs-CZ" dirty="0">
                <a:latin typeface="Platform Regular" panose="020B0504030202020204" pitchFamily="34" charset="-18"/>
              </a:rPr>
              <a:t> (</a:t>
            </a:r>
            <a:r>
              <a:rPr lang="cs-CZ" dirty="0" err="1">
                <a:latin typeface="Platform Regular" panose="020B0504030202020204" pitchFamily="34" charset="-18"/>
              </a:rPr>
              <a:t>can</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showed</a:t>
            </a:r>
            <a:r>
              <a:rPr lang="cs-CZ" dirty="0">
                <a:latin typeface="Platform Regular" panose="020B0504030202020204" pitchFamily="34" charset="-18"/>
              </a:rPr>
              <a:t> on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inner</a:t>
            </a:r>
            <a:r>
              <a:rPr lang="cs-CZ" dirty="0">
                <a:latin typeface="Platform Regular" panose="020B0504030202020204" pitchFamily="34" charset="-18"/>
              </a:rPr>
              <a:t> part </a:t>
            </a:r>
            <a:r>
              <a:rPr lang="cs-CZ" dirty="0" err="1">
                <a:latin typeface="Platform Regular" panose="020B0504030202020204" pitchFamily="34" charset="-18"/>
              </a:rPr>
              <a:t>of</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sleeve</a:t>
            </a:r>
            <a:r>
              <a:rPr lang="cs-CZ" dirty="0">
                <a:latin typeface="Platform Regular" panose="020B0504030202020204" pitchFamily="34" charset="-18"/>
              </a:rPr>
              <a:t>):</a:t>
            </a:r>
          </a:p>
          <a:p>
            <a:pPr marL="285750" indent="-285750">
              <a:buFont typeface="Arial" panose="020B0604020202020204" pitchFamily="34" charset="0"/>
              <a:buChar char="•"/>
            </a:pPr>
            <a:endParaRPr lang="en-GB" dirty="0">
              <a:latin typeface="Platform Regular" panose="020B0504030202020204" pitchFamily="34" charset="-18"/>
            </a:endParaRPr>
          </a:p>
        </p:txBody>
      </p:sp>
      <p:sp>
        <p:nvSpPr>
          <p:cNvPr id="6" name="TextBox 5"/>
          <p:cNvSpPr txBox="1"/>
          <p:nvPr/>
        </p:nvSpPr>
        <p:spPr>
          <a:xfrm>
            <a:off x="7272961" y="1331753"/>
            <a:ext cx="4919039" cy="923330"/>
          </a:xfrm>
          <a:prstGeom prst="rect">
            <a:avLst/>
          </a:prstGeom>
          <a:noFill/>
        </p:spPr>
        <p:txBody>
          <a:bodyPr wrap="none" rtlCol="0">
            <a:spAutoFit/>
          </a:bodyPr>
          <a:lstStyle/>
          <a:p>
            <a:r>
              <a:rPr lang="cs-CZ" dirty="0" err="1">
                <a:latin typeface="Platform Regular" panose="020B0504030202020204" pitchFamily="34" charset="-18"/>
              </a:rPr>
              <a:t>Multiple</a:t>
            </a:r>
            <a:r>
              <a:rPr lang="cs-CZ" dirty="0">
                <a:latin typeface="Platform Regular" panose="020B0504030202020204" pitchFamily="34" charset="-18"/>
              </a:rPr>
              <a:t> </a:t>
            </a:r>
            <a:r>
              <a:rPr lang="cs-CZ" dirty="0" err="1">
                <a:latin typeface="Platform Regular" panose="020B0504030202020204" pitchFamily="34" charset="-18"/>
              </a:rPr>
              <a:t>colors</a:t>
            </a:r>
            <a:r>
              <a:rPr lang="cs-CZ" dirty="0">
                <a:latin typeface="Platform Regular" panose="020B0504030202020204" pitchFamily="34" charset="-18"/>
              </a:rPr>
              <a:t> </a:t>
            </a:r>
            <a:r>
              <a:rPr lang="cs-CZ" dirty="0" err="1">
                <a:latin typeface="Platform Regular" panose="020B0504030202020204" pitchFamily="34" charset="-18"/>
              </a:rPr>
              <a:t>may</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used</a:t>
            </a:r>
            <a:r>
              <a:rPr lang="cs-CZ" dirty="0">
                <a:latin typeface="Platform Regular" panose="020B0504030202020204" pitchFamily="34" charset="-18"/>
              </a:rPr>
              <a:t> on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sleeve</a:t>
            </a:r>
            <a:endParaRPr lang="cs-CZ" dirty="0">
              <a:latin typeface="Platform Regular" panose="020B0504030202020204" pitchFamily="34" charset="-18"/>
            </a:endParaRPr>
          </a:p>
          <a:p>
            <a:r>
              <a:rPr lang="cs-CZ" dirty="0" err="1">
                <a:latin typeface="Platform Regular" panose="020B0504030202020204" pitchFamily="34" charset="-18"/>
              </a:rPr>
              <a:t>Sleeve</a:t>
            </a:r>
            <a:r>
              <a:rPr lang="cs-CZ" dirty="0">
                <a:latin typeface="Platform Regular" panose="020B0504030202020204" pitchFamily="34" charset="-18"/>
              </a:rPr>
              <a:t> </a:t>
            </a:r>
            <a:r>
              <a:rPr lang="cs-CZ" dirty="0" err="1">
                <a:latin typeface="Platform Regular" panose="020B0504030202020204" pitchFamily="34" charset="-18"/>
              </a:rPr>
              <a:t>can</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printed</a:t>
            </a:r>
            <a:r>
              <a:rPr lang="cs-CZ" dirty="0">
                <a:latin typeface="Platform Regular" panose="020B0504030202020204" pitchFamily="34" charset="-18"/>
              </a:rPr>
              <a:t> on </a:t>
            </a:r>
            <a:r>
              <a:rPr lang="cs-CZ" dirty="0" err="1">
                <a:latin typeface="Platform Regular" panose="020B0504030202020204" pitchFamily="34" charset="-18"/>
              </a:rPr>
              <a:t>both</a:t>
            </a:r>
            <a:r>
              <a:rPr lang="cs-CZ" dirty="0">
                <a:latin typeface="Platform Regular" panose="020B0504030202020204" pitchFamily="34" charset="-18"/>
              </a:rPr>
              <a:t> </a:t>
            </a:r>
            <a:r>
              <a:rPr lang="cs-CZ" dirty="0" err="1">
                <a:latin typeface="Platform Regular" panose="020B0504030202020204" pitchFamily="34" charset="-18"/>
              </a:rPr>
              <a:t>sides</a:t>
            </a:r>
            <a:endParaRPr lang="cs-CZ" dirty="0">
              <a:latin typeface="Platform Regular" panose="020B0504030202020204" pitchFamily="34" charset="-18"/>
            </a:endParaRPr>
          </a:p>
          <a:p>
            <a:r>
              <a:rPr lang="cs-CZ" dirty="0" err="1">
                <a:latin typeface="Platform Regular" panose="020B0504030202020204" pitchFamily="34" charset="-18"/>
              </a:rPr>
              <a:t>Please</a:t>
            </a:r>
            <a:r>
              <a:rPr lang="cs-CZ" dirty="0">
                <a:latin typeface="Platform Regular" panose="020B0504030202020204" pitchFamily="34" charset="-18"/>
              </a:rPr>
              <a:t> use text in </a:t>
            </a:r>
            <a:r>
              <a:rPr lang="cs-CZ" dirty="0" err="1">
                <a:latin typeface="Platform Regular" panose="020B0504030202020204" pitchFamily="34" charset="-18"/>
              </a:rPr>
              <a:t>brackets</a:t>
            </a:r>
            <a:r>
              <a:rPr lang="cs-CZ" dirty="0">
                <a:latin typeface="Platform Regular" panose="020B0504030202020204" pitchFamily="34" charset="-18"/>
              </a:rPr>
              <a:t> </a:t>
            </a:r>
            <a:r>
              <a:rPr lang="cs-CZ" dirty="0" err="1">
                <a:latin typeface="Platform Regular" panose="020B0504030202020204" pitchFamily="34" charset="-18"/>
              </a:rPr>
              <a:t>for</a:t>
            </a:r>
            <a:r>
              <a:rPr lang="cs-CZ" dirty="0">
                <a:latin typeface="Platform Regular" panose="020B0504030202020204" pitchFamily="34" charset="-18"/>
              </a:rPr>
              <a:t> </a:t>
            </a:r>
            <a:r>
              <a:rPr lang="cs-CZ" dirty="0" err="1">
                <a:latin typeface="Platform Regular" panose="020B0504030202020204" pitchFamily="34" charset="-18"/>
              </a:rPr>
              <a:t>your</a:t>
            </a:r>
            <a:r>
              <a:rPr lang="cs-CZ" dirty="0">
                <a:latin typeface="Platform Regular" panose="020B0504030202020204" pitchFamily="34" charset="-18"/>
              </a:rPr>
              <a:t> </a:t>
            </a:r>
            <a:r>
              <a:rPr lang="cs-CZ" dirty="0" err="1">
                <a:latin typeface="Platform Regular" panose="020B0504030202020204" pitchFamily="34" charset="-18"/>
              </a:rPr>
              <a:t>example</a:t>
            </a:r>
            <a:r>
              <a:rPr lang="cs-CZ" dirty="0">
                <a:latin typeface="Platform Regular" panose="020B0504030202020204" pitchFamily="34" charset="-18"/>
              </a:rPr>
              <a:t> design</a:t>
            </a:r>
            <a:endParaRPr lang="en-GB" dirty="0">
              <a:latin typeface="Platform Regular" panose="020B0504030202020204" pitchFamily="34" charset="-1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201880542"/>
              </p:ext>
            </p:extLst>
          </p:nvPr>
        </p:nvGraphicFramePr>
        <p:xfrm>
          <a:off x="5305800" y="3932216"/>
          <a:ext cx="6048000" cy="2716120"/>
        </p:xfrm>
        <a:graphic>
          <a:graphicData uri="http://schemas.openxmlformats.org/drawingml/2006/table">
            <a:tbl>
              <a:tblPr firstRow="1" bandRow="1">
                <a:tableStyleId>{2D5ABB26-0587-4C30-8999-92F81FD0307C}</a:tableStyleId>
              </a:tblPr>
              <a:tblGrid>
                <a:gridCol w="2592000">
                  <a:extLst>
                    <a:ext uri="{9D8B030D-6E8A-4147-A177-3AD203B41FA5}">
                      <a16:colId xmlns:a16="http://schemas.microsoft.com/office/drawing/2014/main" val="3365194110"/>
                    </a:ext>
                  </a:extLst>
                </a:gridCol>
                <a:gridCol w="3456000">
                  <a:extLst>
                    <a:ext uri="{9D8B030D-6E8A-4147-A177-3AD203B41FA5}">
                      <a16:colId xmlns:a16="http://schemas.microsoft.com/office/drawing/2014/main" val="2128900018"/>
                    </a:ext>
                  </a:extLst>
                </a:gridCol>
              </a:tblGrid>
              <a:tr h="279031">
                <a:tc gridSpan="2">
                  <a:txBody>
                    <a:bodyPr/>
                    <a:lstStyle/>
                    <a:p>
                      <a:r>
                        <a:rPr lang="cs-CZ" sz="1600" b="1" i="1" dirty="0"/>
                        <a:t>Doporučený recept na </a:t>
                      </a:r>
                      <a:r>
                        <a:rPr lang="cs-CZ" sz="1600" b="1" i="1" dirty="0" err="1"/>
                        <a:t>espresso</a:t>
                      </a:r>
                      <a:endParaRPr lang="cs-CZ" sz="1600" b="1" i="1" dirty="0"/>
                    </a:p>
                  </a:txBody>
                  <a:tcPr marL="36000" marR="36000" marT="36000" marB="36000" anchor="ctr">
                    <a:lnB w="12700" cap="flat" cmpd="sng" algn="ctr">
                      <a:solidFill>
                        <a:schemeClr val="tx1"/>
                      </a:solidFill>
                      <a:prstDash val="solid"/>
                      <a:round/>
                      <a:headEnd type="none" w="med" len="med"/>
                      <a:tailEnd type="none" w="med" len="med"/>
                    </a:lnB>
                  </a:tcPr>
                </a:tc>
                <a:tc hMerge="1">
                  <a:txBody>
                    <a:bodyPr/>
                    <a:lstStyle/>
                    <a:p>
                      <a:endParaRPr lang="cs-CZ" sz="1400" dirty="0"/>
                    </a:p>
                  </a:txBody>
                  <a:tcPr marL="36000" marR="36000" marT="36000" marB="36000" anchor="ctr"/>
                </a:tc>
                <a:extLst>
                  <a:ext uri="{0D108BD9-81ED-4DB2-BD59-A6C34878D82A}">
                    <a16:rowId xmlns:a16="http://schemas.microsoft.com/office/drawing/2014/main" val="4252071914"/>
                  </a:ext>
                </a:extLst>
              </a:tr>
              <a:tr h="279031">
                <a:tc>
                  <a:txBody>
                    <a:bodyPr/>
                    <a:lstStyle/>
                    <a:p>
                      <a:r>
                        <a:rPr lang="cs-CZ" sz="1400" b="1" dirty="0"/>
                        <a:t>Gramáž kávy do </a:t>
                      </a:r>
                      <a:r>
                        <a:rPr lang="cs-CZ" sz="1400" b="1" dirty="0" err="1"/>
                        <a:t>portafilteru</a:t>
                      </a:r>
                      <a:endParaRPr lang="cs-CZ" sz="1400" b="1" dirty="0"/>
                    </a:p>
                  </a:txBody>
                  <a:tcPr marL="36000" marR="36000" marT="36000" marB="36000" anchor="ctr">
                    <a:lnT w="12700" cap="flat" cmpd="sng" algn="ctr">
                      <a:solidFill>
                        <a:schemeClr val="tx1"/>
                      </a:solidFill>
                      <a:prstDash val="solid"/>
                      <a:round/>
                      <a:headEnd type="none" w="med" len="med"/>
                      <a:tailEnd type="none" w="med" len="med"/>
                    </a:lnT>
                  </a:tcPr>
                </a:tc>
                <a:tc>
                  <a:txBody>
                    <a:bodyPr/>
                    <a:lstStyle/>
                    <a:p>
                      <a:r>
                        <a:rPr lang="cs-CZ" sz="1400" dirty="0"/>
                        <a:t>18g</a:t>
                      </a:r>
                    </a:p>
                  </a:txBody>
                  <a:tcPr marL="36000" marR="36000" marT="36000" marB="360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08308116"/>
                  </a:ext>
                </a:extLst>
              </a:tr>
              <a:tr h="279031">
                <a:tc>
                  <a:txBody>
                    <a:bodyPr/>
                    <a:lstStyle/>
                    <a:p>
                      <a:r>
                        <a:rPr lang="cs-CZ" sz="1400" b="1" dirty="0"/>
                        <a:t>Cílová</a:t>
                      </a:r>
                      <a:r>
                        <a:rPr lang="cs-CZ" sz="1400" b="1" baseline="0" dirty="0"/>
                        <a:t> hmotnost </a:t>
                      </a:r>
                      <a:r>
                        <a:rPr lang="cs-CZ" sz="1400" b="1" baseline="0" dirty="0" err="1"/>
                        <a:t>espressa</a:t>
                      </a:r>
                      <a:endParaRPr lang="cs-CZ" sz="1400" b="1" dirty="0"/>
                    </a:p>
                  </a:txBody>
                  <a:tcPr marL="36000" marR="36000" marT="36000" marB="36000" anchor="ctr"/>
                </a:tc>
                <a:tc>
                  <a:txBody>
                    <a:bodyPr/>
                    <a:lstStyle/>
                    <a:p>
                      <a:r>
                        <a:rPr lang="cs-CZ" sz="1400" dirty="0"/>
                        <a:t>40g (</a:t>
                      </a:r>
                      <a:r>
                        <a:rPr lang="cs-CZ" sz="1400" baseline="0" dirty="0"/>
                        <a:t>extrakční poměr 45%)</a:t>
                      </a:r>
                      <a:endParaRPr lang="cs-CZ" sz="1400" dirty="0"/>
                    </a:p>
                  </a:txBody>
                  <a:tcPr marL="36000" marR="36000" marT="36000" marB="36000" anchor="ctr"/>
                </a:tc>
                <a:extLst>
                  <a:ext uri="{0D108BD9-81ED-4DB2-BD59-A6C34878D82A}">
                    <a16:rowId xmlns:a16="http://schemas.microsoft.com/office/drawing/2014/main" val="728721961"/>
                  </a:ext>
                </a:extLst>
              </a:tr>
              <a:tr h="279031">
                <a:tc>
                  <a:txBody>
                    <a:bodyPr/>
                    <a:lstStyle/>
                    <a:p>
                      <a:r>
                        <a:rPr lang="cs-CZ" sz="1400" b="1" dirty="0"/>
                        <a:t>Celkový</a:t>
                      </a:r>
                      <a:r>
                        <a:rPr lang="cs-CZ" sz="1400" b="1" baseline="0" dirty="0"/>
                        <a:t> čas extrakce</a:t>
                      </a:r>
                      <a:endParaRPr lang="cs-CZ" sz="1400" b="1" dirty="0"/>
                    </a:p>
                  </a:txBody>
                  <a:tcPr marL="36000" marR="36000" marT="36000" marB="36000" anchor="ctr"/>
                </a:tc>
                <a:tc>
                  <a:txBody>
                    <a:bodyPr/>
                    <a:lstStyle/>
                    <a:p>
                      <a:r>
                        <a:rPr lang="cs-CZ" sz="1400" dirty="0"/>
                        <a:t>28 sekund</a:t>
                      </a:r>
                    </a:p>
                  </a:txBody>
                  <a:tcPr marL="36000" marR="36000" marT="36000" marB="36000" anchor="ctr"/>
                </a:tc>
                <a:extLst>
                  <a:ext uri="{0D108BD9-81ED-4DB2-BD59-A6C34878D82A}">
                    <a16:rowId xmlns:a16="http://schemas.microsoft.com/office/drawing/2014/main" val="889970475"/>
                  </a:ext>
                </a:extLst>
              </a:tr>
              <a:tr h="1544200">
                <a:tc>
                  <a:txBody>
                    <a:bodyPr/>
                    <a:lstStyle/>
                    <a:p>
                      <a:r>
                        <a:rPr lang="cs-CZ" sz="1400" b="1" dirty="0"/>
                        <a:t>Chuťový projev </a:t>
                      </a:r>
                      <a:r>
                        <a:rPr lang="cs-CZ" sz="1400" b="1" dirty="0" err="1"/>
                        <a:t>espressa</a:t>
                      </a:r>
                      <a:r>
                        <a:rPr lang="cs-CZ" sz="1400" b="1" dirty="0"/>
                        <a:t>:</a:t>
                      </a:r>
                    </a:p>
                  </a:txBody>
                  <a:tcPr marL="36000" marR="36000" marT="36000" marB="36000"/>
                </a:tc>
                <a:tc>
                  <a:txBody>
                    <a:bodyPr/>
                    <a:lstStyle/>
                    <a:p>
                      <a:r>
                        <a:rPr lang="cs-CZ" sz="1400" dirty="0"/>
                        <a:t>Ekvádor je na </a:t>
                      </a:r>
                      <a:r>
                        <a:rPr lang="cs-CZ" sz="1400" dirty="0" err="1"/>
                        <a:t>espressu</a:t>
                      </a:r>
                      <a:r>
                        <a:rPr lang="cs-CZ" sz="1400" dirty="0"/>
                        <a:t> krásné vybalancovaný s vůní pralinek a medu. V chuti se pak projevuje</a:t>
                      </a:r>
                      <a:r>
                        <a:rPr lang="cs-CZ" sz="1400" baseline="0" dirty="0"/>
                        <a:t> převážně chuť čokolády a másla s jemnou oříškovou dochutí. Díky tomu se hodí i na přípravu cappuccina a dalších mléčných variací. </a:t>
                      </a:r>
                      <a:endParaRPr lang="cs-CZ" sz="1400" dirty="0"/>
                    </a:p>
                  </a:txBody>
                  <a:tcPr marL="36000" marR="36000" marT="36000" marB="36000" anchor="ctr"/>
                </a:tc>
                <a:extLst>
                  <a:ext uri="{0D108BD9-81ED-4DB2-BD59-A6C34878D82A}">
                    <a16:rowId xmlns:a16="http://schemas.microsoft.com/office/drawing/2014/main" val="1600223687"/>
                  </a:ext>
                </a:extLst>
              </a:tr>
            </a:tbl>
          </a:graphicData>
        </a:graphic>
      </p:graphicFrame>
      <p:pic>
        <p:nvPicPr>
          <p:cNvPr id="8" name="Picture 7"/>
          <p:cNvPicPr>
            <a:picLocks noChangeAspect="1"/>
          </p:cNvPicPr>
          <p:nvPr/>
        </p:nvPicPr>
        <p:blipFill rotWithShape="1">
          <a:blip r:embed="rId3"/>
          <a:srcRect l="7572" t="31579" r="58360" b="10349"/>
          <a:stretch/>
        </p:blipFill>
        <p:spPr>
          <a:xfrm>
            <a:off x="1135497" y="4156622"/>
            <a:ext cx="2757630" cy="2044895"/>
          </a:xfrm>
          <a:prstGeom prst="rect">
            <a:avLst/>
          </a:prstGeom>
        </p:spPr>
      </p:pic>
      <p:cxnSp>
        <p:nvCxnSpPr>
          <p:cNvPr id="9" name="Connector: Elbow 8"/>
          <p:cNvCxnSpPr>
            <a:cxnSpLocks/>
          </p:cNvCxnSpPr>
          <p:nvPr/>
        </p:nvCxnSpPr>
        <p:spPr>
          <a:xfrm rot="16200000" flipH="1">
            <a:off x="-125413" y="3455596"/>
            <a:ext cx="1885373" cy="72014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Arrow: Right 12"/>
          <p:cNvSpPr/>
          <p:nvPr/>
        </p:nvSpPr>
        <p:spPr>
          <a:xfrm rot="5400000">
            <a:off x="7783783" y="3283469"/>
            <a:ext cx="568036" cy="523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329800" y="3381158"/>
            <a:ext cx="1583319" cy="369332"/>
          </a:xfrm>
          <a:prstGeom prst="rect">
            <a:avLst/>
          </a:prstGeom>
          <a:noFill/>
        </p:spPr>
        <p:txBody>
          <a:bodyPr wrap="none" rtlCol="0">
            <a:spAutoFit/>
          </a:bodyPr>
          <a:lstStyle/>
          <a:p>
            <a:r>
              <a:rPr lang="cs-CZ" dirty="0" err="1"/>
              <a:t>Brewing</a:t>
            </a:r>
            <a:r>
              <a:rPr lang="cs-CZ" dirty="0"/>
              <a:t> </a:t>
            </a:r>
            <a:r>
              <a:rPr lang="cs-CZ" dirty="0" err="1"/>
              <a:t>recipe</a:t>
            </a:r>
            <a:endParaRPr lang="en-GB" dirty="0"/>
          </a:p>
        </p:txBody>
      </p:sp>
    </p:spTree>
    <p:extLst>
      <p:ext uri="{BB962C8B-B14F-4D97-AF65-F5344CB8AC3E}">
        <p14:creationId xmlns:p14="http://schemas.microsoft.com/office/powerpoint/2010/main" val="241010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0761" y="447720"/>
            <a:ext cx="6267037" cy="523220"/>
          </a:xfrm>
          <a:prstGeom prst="rect">
            <a:avLst/>
          </a:prstGeom>
          <a:noFill/>
        </p:spPr>
        <p:txBody>
          <a:bodyPr wrap="none" rtlCol="0">
            <a:spAutoFit/>
          </a:bodyPr>
          <a:lstStyle/>
          <a:p>
            <a:r>
              <a:rPr lang="cs-CZ" sz="2800" dirty="0" err="1">
                <a:latin typeface="Platform Regular" panose="020B0504030202020204" pitchFamily="34" charset="-18"/>
              </a:rPr>
              <a:t>Who</a:t>
            </a:r>
            <a:r>
              <a:rPr lang="cs-CZ" sz="2800" dirty="0">
                <a:latin typeface="Platform Regular" panose="020B0504030202020204" pitchFamily="34" charset="-18"/>
              </a:rPr>
              <a:t> </a:t>
            </a:r>
            <a:r>
              <a:rPr lang="cs-CZ" sz="2800" dirty="0" err="1">
                <a:latin typeface="Platform Regular" panose="020B0504030202020204" pitchFamily="34" charset="-18"/>
              </a:rPr>
              <a:t>we</a:t>
            </a:r>
            <a:r>
              <a:rPr lang="cs-CZ" sz="2800" dirty="0">
                <a:latin typeface="Platform Regular" panose="020B0504030202020204" pitchFamily="34" charset="-18"/>
              </a:rPr>
              <a:t> are and </a:t>
            </a:r>
            <a:r>
              <a:rPr lang="cs-CZ" sz="2800" dirty="0" err="1">
                <a:solidFill>
                  <a:srgbClr val="FF0000"/>
                </a:solidFill>
                <a:latin typeface="Platform Regular" panose="020B0504030202020204" pitchFamily="34" charset="-18"/>
              </a:rPr>
              <a:t>what</a:t>
            </a:r>
            <a:r>
              <a:rPr lang="cs-CZ" sz="2800" dirty="0">
                <a:solidFill>
                  <a:srgbClr val="FF0000"/>
                </a:solidFill>
                <a:latin typeface="Platform Regular" panose="020B0504030202020204" pitchFamily="34" charset="-18"/>
              </a:rPr>
              <a:t> </a:t>
            </a:r>
            <a:r>
              <a:rPr lang="cs-CZ" sz="2800" dirty="0" err="1">
                <a:solidFill>
                  <a:srgbClr val="FF0000"/>
                </a:solidFill>
                <a:latin typeface="Platform Regular" panose="020B0504030202020204" pitchFamily="34" charset="-18"/>
              </a:rPr>
              <a:t>we</a:t>
            </a:r>
            <a:r>
              <a:rPr lang="cs-CZ" sz="2800" dirty="0">
                <a:solidFill>
                  <a:srgbClr val="FF0000"/>
                </a:solidFill>
                <a:latin typeface="Platform Regular" panose="020B0504030202020204" pitchFamily="34" charset="-18"/>
              </a:rPr>
              <a:t> are </a:t>
            </a:r>
            <a:r>
              <a:rPr lang="cs-CZ" sz="2800" dirty="0" err="1">
                <a:solidFill>
                  <a:srgbClr val="FF0000"/>
                </a:solidFill>
                <a:latin typeface="Platform Regular" panose="020B0504030202020204" pitchFamily="34" charset="-18"/>
              </a:rPr>
              <a:t>looking</a:t>
            </a:r>
            <a:r>
              <a:rPr lang="cs-CZ" sz="2800" dirty="0">
                <a:solidFill>
                  <a:srgbClr val="FF0000"/>
                </a:solidFill>
                <a:latin typeface="Platform Regular" panose="020B0504030202020204" pitchFamily="34" charset="-18"/>
              </a:rPr>
              <a:t> </a:t>
            </a:r>
            <a:r>
              <a:rPr lang="cs-CZ" sz="2800" dirty="0" err="1">
                <a:solidFill>
                  <a:srgbClr val="FF0000"/>
                </a:solidFill>
                <a:latin typeface="Platform Regular" panose="020B0504030202020204" pitchFamily="34" charset="-18"/>
              </a:rPr>
              <a:t>for</a:t>
            </a:r>
            <a:r>
              <a:rPr lang="cs-CZ" sz="2800" dirty="0">
                <a:latin typeface="Platform Regular" panose="020B0504030202020204" pitchFamily="34" charset="-18"/>
              </a:rPr>
              <a:t>?</a:t>
            </a:r>
            <a:endParaRPr lang="en-GB" sz="2800" dirty="0">
              <a:latin typeface="Platform Regular" panose="020B0504030202020204" pitchFamily="34" charset="-18"/>
            </a:endParaRPr>
          </a:p>
        </p:txBody>
      </p:sp>
      <p:sp>
        <p:nvSpPr>
          <p:cNvPr id="5" name="TextBox 4"/>
          <p:cNvSpPr txBox="1"/>
          <p:nvPr/>
        </p:nvSpPr>
        <p:spPr>
          <a:xfrm>
            <a:off x="277091" y="1075851"/>
            <a:ext cx="11914909"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latform Regular" panose="020B0504030202020204" pitchFamily="34" charset="-18"/>
              </a:rPr>
              <a:t>Dos </a:t>
            </a:r>
            <a:r>
              <a:rPr lang="en-US" dirty="0" err="1">
                <a:latin typeface="Platform Regular" panose="020B0504030202020204" pitchFamily="34" charset="-18"/>
              </a:rPr>
              <a:t>Mundos</a:t>
            </a:r>
            <a:r>
              <a:rPr lang="en-US" dirty="0">
                <a:latin typeface="Platform Regular" panose="020B0504030202020204" pitchFamily="34" charset="-18"/>
              </a:rPr>
              <a:t> is a premium brand of specialty coffee roaster</a:t>
            </a:r>
            <a:r>
              <a:rPr lang="cs-CZ" dirty="0">
                <a:latin typeface="Platform Regular" panose="020B0504030202020204" pitchFamily="34" charset="-18"/>
              </a:rPr>
              <a:t>s</a:t>
            </a:r>
            <a:r>
              <a:rPr lang="en-US" dirty="0">
                <a:latin typeface="Platform Regular" panose="020B0504030202020204" pitchFamily="34" charset="-18"/>
              </a:rPr>
              <a:t> based in Prague in the Czech Republic.</a:t>
            </a:r>
          </a:p>
          <a:p>
            <a:pPr marL="285750" indent="-285750">
              <a:buFont typeface="Arial" panose="020B0604020202020204" pitchFamily="34" charset="0"/>
              <a:buChar char="•"/>
            </a:pPr>
            <a:r>
              <a:rPr lang="en-US" dirty="0">
                <a:latin typeface="Platform Regular" panose="020B0504030202020204" pitchFamily="34" charset="-18"/>
              </a:rPr>
              <a:t>We sell coffee beans to other coffee shops (wholesale channel) or to final consumers in our own coffee shops (retail)</a:t>
            </a:r>
          </a:p>
          <a:p>
            <a:pPr marL="285750" indent="-285750">
              <a:buFont typeface="Arial" panose="020B0604020202020204" pitchFamily="34" charset="0"/>
              <a:buChar char="•"/>
            </a:pPr>
            <a:r>
              <a:rPr lang="en-US" dirty="0">
                <a:latin typeface="Platform Regular" panose="020B0504030202020204" pitchFamily="34" charset="-18"/>
              </a:rPr>
              <a:t>We are roasting only specialty grade coffee that we source either directly or through specialty coffee merchants. </a:t>
            </a:r>
          </a:p>
          <a:p>
            <a:pPr marL="285750" indent="-285750">
              <a:buFont typeface="Arial" panose="020B0604020202020204" pitchFamily="34" charset="0"/>
              <a:buChar char="•"/>
            </a:pPr>
            <a:r>
              <a:rPr lang="en-US" dirty="0">
                <a:latin typeface="Platform Regular" panose="020B0504030202020204" pitchFamily="34" charset="-18"/>
              </a:rPr>
              <a:t>We have usually 6-8 coffees on our offer list. Each coffee stays with us 2-7 months</a:t>
            </a:r>
            <a:r>
              <a:rPr lang="cs-CZ" dirty="0">
                <a:latin typeface="Platform Regular" panose="020B0504030202020204" pitchFamily="34" charset="-18"/>
              </a:rPr>
              <a:t> </a:t>
            </a:r>
            <a:r>
              <a:rPr lang="cs-CZ" dirty="0" err="1">
                <a:latin typeface="Platform Regular" panose="020B0504030202020204" pitchFamily="34" charset="-18"/>
              </a:rPr>
              <a:t>based</a:t>
            </a:r>
            <a:r>
              <a:rPr lang="cs-CZ" dirty="0">
                <a:latin typeface="Platform Regular" panose="020B0504030202020204" pitchFamily="34" charset="-18"/>
              </a:rPr>
              <a:t> on </a:t>
            </a:r>
            <a:r>
              <a:rPr lang="cs-CZ" dirty="0" err="1">
                <a:latin typeface="Platform Regular" panose="020B0504030202020204" pitchFamily="34" charset="-18"/>
              </a:rPr>
              <a:t>their</a:t>
            </a:r>
            <a:r>
              <a:rPr lang="cs-CZ" dirty="0">
                <a:latin typeface="Platform Regular" panose="020B0504030202020204" pitchFamily="34" charset="-18"/>
              </a:rPr>
              <a:t> </a:t>
            </a:r>
            <a:r>
              <a:rPr lang="cs-CZ" dirty="0" err="1">
                <a:latin typeface="Platform Regular" panose="020B0504030202020204" pitchFamily="34" charset="-18"/>
              </a:rPr>
              <a:t>harvest</a:t>
            </a:r>
            <a:r>
              <a:rPr lang="cs-CZ" dirty="0">
                <a:latin typeface="Platform Regular" panose="020B0504030202020204" pitchFamily="34" charset="-18"/>
              </a:rPr>
              <a:t> </a:t>
            </a:r>
            <a:r>
              <a:rPr lang="en-US" dirty="0">
                <a:latin typeface="Platform Regular" panose="020B0504030202020204" pitchFamily="34" charset="-18"/>
              </a:rPr>
              <a:t>season.</a:t>
            </a:r>
          </a:p>
          <a:p>
            <a:pPr marL="285750" indent="-285750">
              <a:buFont typeface="Arial" panose="020B0604020202020204" pitchFamily="34" charset="0"/>
              <a:buChar char="•"/>
            </a:pPr>
            <a:r>
              <a:rPr lang="en-US" dirty="0">
                <a:latin typeface="Platform Regular" panose="020B0504030202020204" pitchFamily="34" charset="-18"/>
              </a:rPr>
              <a:t>We pack our coffee for retail purposes in 250g bags that we sell in our cafés, </a:t>
            </a:r>
            <a:r>
              <a:rPr lang="en-US" dirty="0" err="1">
                <a:latin typeface="Platform Regular" panose="020B0504030202020204" pitchFamily="34" charset="-18"/>
              </a:rPr>
              <a:t>roastery</a:t>
            </a:r>
            <a:r>
              <a:rPr lang="en-US" dirty="0">
                <a:latin typeface="Platform Regular" panose="020B0504030202020204" pitchFamily="34" charset="-18"/>
              </a:rPr>
              <a:t> and clients.</a:t>
            </a:r>
          </a:p>
          <a:p>
            <a:pPr marL="285750" indent="-285750">
              <a:buFont typeface="Arial" panose="020B0604020202020204" pitchFamily="34" charset="0"/>
              <a:buChar char="•"/>
            </a:pPr>
            <a:r>
              <a:rPr lang="en-US" dirty="0">
                <a:latin typeface="Platform Regular" panose="020B0504030202020204" pitchFamily="34" charset="-18"/>
              </a:rPr>
              <a:t>We are now changing our bags from side gusset bags with valve closed by tin ties to </a:t>
            </a:r>
            <a:r>
              <a:rPr lang="cs-CZ" dirty="0" err="1">
                <a:latin typeface="Platform Regular" panose="020B0504030202020204" pitchFamily="34" charset="-18"/>
              </a:rPr>
              <a:t>flat</a:t>
            </a:r>
            <a:r>
              <a:rPr lang="cs-CZ" dirty="0">
                <a:latin typeface="Platform Regular" panose="020B0504030202020204" pitchFamily="34" charset="-18"/>
              </a:rPr>
              <a:t> </a:t>
            </a:r>
            <a:r>
              <a:rPr lang="en-US" dirty="0">
                <a:latin typeface="Platform Regular" panose="020B0504030202020204" pitchFamily="34" charset="-18"/>
              </a:rPr>
              <a:t>bottom bags with zipper and valve. </a:t>
            </a:r>
          </a:p>
          <a:p>
            <a:pPr marL="285750" indent="-285750">
              <a:buFont typeface="Arial" panose="020B0604020202020204" pitchFamily="34" charset="0"/>
              <a:buChar char="•"/>
            </a:pPr>
            <a:r>
              <a:rPr lang="en-US" dirty="0">
                <a:latin typeface="Platform Regular" panose="020B0504030202020204" pitchFamily="34" charset="-18"/>
              </a:rPr>
              <a:t>We want evolution of our packaging design (not revolution)</a:t>
            </a:r>
          </a:p>
          <a:p>
            <a:pPr marL="285750" indent="-285750">
              <a:buFont typeface="Arial" panose="020B0604020202020204" pitchFamily="34" charset="0"/>
              <a:buChar char="•"/>
            </a:pPr>
            <a:r>
              <a:rPr lang="en-US" dirty="0">
                <a:latin typeface="Platform Regular" panose="020B0504030202020204" pitchFamily="34" charset="-18"/>
              </a:rPr>
              <a:t>Our current bags are decorated by front and back stickers. </a:t>
            </a:r>
          </a:p>
          <a:p>
            <a:pPr marL="285750" indent="-285750">
              <a:buFont typeface="Arial" panose="020B0604020202020204" pitchFamily="34" charset="0"/>
              <a:buChar char="•"/>
            </a:pPr>
            <a:r>
              <a:rPr lang="en-US" dirty="0">
                <a:latin typeface="Platform Regular" panose="020B0504030202020204" pitchFamily="34" charset="-18"/>
              </a:rPr>
              <a:t>New bags will be custom printed with general information and logo (e.g. Manufacturer information, contact, size etc.) and we want to have paper sleeve with </a:t>
            </a:r>
            <a:r>
              <a:rPr lang="cs-CZ" dirty="0" err="1">
                <a:latin typeface="Platform Regular" panose="020B0504030202020204" pitchFamily="34" charset="-18"/>
              </a:rPr>
              <a:t>customized</a:t>
            </a:r>
            <a:r>
              <a:rPr lang="en-US" dirty="0">
                <a:latin typeface="Platform Regular" panose="020B0504030202020204" pitchFamily="34" charset="-18"/>
              </a:rPr>
              <a:t> information (e.g. Name of the Coffee origin, farmer, taste profile, farm info etc.)</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1" y="3974343"/>
            <a:ext cx="1926283" cy="288365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44150" y="3970257"/>
            <a:ext cx="8678779" cy="2844477"/>
          </a:xfrm>
          <a:prstGeom prst="rect">
            <a:avLst/>
          </a:prstGeom>
        </p:spPr>
      </p:pic>
    </p:spTree>
    <p:extLst>
      <p:ext uri="{BB962C8B-B14F-4D97-AF65-F5344CB8AC3E}">
        <p14:creationId xmlns:p14="http://schemas.microsoft.com/office/powerpoint/2010/main" val="685946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latin typeface="Platform Regular" panose="020B0504030202020204" pitchFamily="34" charset="-18"/>
              </a:rPr>
              <a:t>Our</a:t>
            </a:r>
            <a:r>
              <a:rPr lang="cs-CZ" dirty="0">
                <a:latin typeface="Platform Regular" panose="020B0504030202020204" pitchFamily="34" charset="-18"/>
              </a:rPr>
              <a:t> </a:t>
            </a:r>
            <a:r>
              <a:rPr lang="cs-CZ" dirty="0" err="1">
                <a:latin typeface="Platform Regular" panose="020B0504030202020204" pitchFamily="34" charset="-18"/>
              </a:rPr>
              <a:t>current</a:t>
            </a:r>
            <a:r>
              <a:rPr lang="cs-CZ" dirty="0">
                <a:latin typeface="Platform Regular" panose="020B0504030202020204" pitchFamily="34" charset="-18"/>
              </a:rPr>
              <a:t> </a:t>
            </a:r>
            <a:r>
              <a:rPr lang="cs-CZ" dirty="0" err="1">
                <a:latin typeface="Platform Regular" panose="020B0504030202020204" pitchFamily="34" charset="-18"/>
              </a:rPr>
              <a:t>packaging</a:t>
            </a:r>
            <a:r>
              <a:rPr lang="cs-CZ" dirty="0">
                <a:latin typeface="Platform Regular" panose="020B0504030202020204" pitchFamily="34" charset="-18"/>
              </a:rPr>
              <a:t> </a:t>
            </a:r>
            <a:r>
              <a:rPr lang="cs-CZ" dirty="0" err="1">
                <a:latin typeface="Platform Regular" panose="020B0504030202020204" pitchFamily="34" charset="-18"/>
              </a:rPr>
              <a:t>range</a:t>
            </a:r>
            <a:endParaRPr lang="en-GB" dirty="0">
              <a:latin typeface="Platform Regular" panose="020B0504030202020204" pitchFamily="34" charset="-1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648" y="3947932"/>
            <a:ext cx="3722013" cy="26572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174" y="3400926"/>
            <a:ext cx="4873440" cy="32042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87" y="3400925"/>
            <a:ext cx="2102896" cy="3204287"/>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868056" y="553968"/>
            <a:ext cx="1823648" cy="3221864"/>
          </a:xfrm>
          <a:prstGeom prst="rect">
            <a:avLst/>
          </a:prstGeom>
        </p:spPr>
      </p:pic>
      <p:sp>
        <p:nvSpPr>
          <p:cNvPr id="10" name="TextBox 9"/>
          <p:cNvSpPr txBox="1"/>
          <p:nvPr/>
        </p:nvSpPr>
        <p:spPr>
          <a:xfrm>
            <a:off x="457287" y="1483895"/>
            <a:ext cx="7243201" cy="1754326"/>
          </a:xfrm>
          <a:prstGeom prst="rect">
            <a:avLst/>
          </a:prstGeom>
          <a:noFill/>
        </p:spPr>
        <p:txBody>
          <a:bodyPr wrap="none" rtlCol="0">
            <a:spAutoFit/>
          </a:bodyPr>
          <a:lstStyle/>
          <a:p>
            <a:r>
              <a:rPr lang="cs-CZ" dirty="0" err="1">
                <a:latin typeface="Platform Regular" panose="020B0504030202020204" pitchFamily="34" charset="-18"/>
              </a:rPr>
              <a:t>We</a:t>
            </a:r>
            <a:r>
              <a:rPr lang="cs-CZ" dirty="0">
                <a:latin typeface="Platform Regular" panose="020B0504030202020204" pitchFamily="34" charset="-18"/>
              </a:rPr>
              <a:t> </a:t>
            </a:r>
            <a:r>
              <a:rPr lang="cs-CZ" dirty="0" err="1">
                <a:latin typeface="Platform Regular" panose="020B0504030202020204" pitchFamily="34" charset="-18"/>
              </a:rPr>
              <a:t>have</a:t>
            </a:r>
            <a:r>
              <a:rPr lang="cs-CZ" dirty="0">
                <a:latin typeface="Platform Regular" panose="020B0504030202020204" pitchFamily="34" charset="-18"/>
              </a:rPr>
              <a:t>:</a:t>
            </a:r>
          </a:p>
          <a:p>
            <a:pPr marL="285750" indent="-285750">
              <a:buFont typeface="Arial" panose="020B0604020202020204" pitchFamily="34" charset="0"/>
              <a:buChar char="•"/>
            </a:pPr>
            <a:r>
              <a:rPr lang="cs-CZ" dirty="0">
                <a:latin typeface="Platform Regular" panose="020B0504030202020204" pitchFamily="34" charset="-18"/>
              </a:rPr>
              <a:t>1kg </a:t>
            </a:r>
            <a:r>
              <a:rPr lang="cs-CZ" dirty="0" err="1">
                <a:latin typeface="Platform Regular" panose="020B0504030202020204" pitchFamily="34" charset="-18"/>
              </a:rPr>
              <a:t>golden</a:t>
            </a:r>
            <a:r>
              <a:rPr lang="cs-CZ" dirty="0">
                <a:latin typeface="Platform Regular" panose="020B0504030202020204" pitchFamily="34" charset="-18"/>
              </a:rPr>
              <a: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gusset</a:t>
            </a:r>
            <a:r>
              <a:rPr lang="cs-CZ" dirty="0">
                <a:latin typeface="Platform Regular" panose="020B0504030202020204" pitchFamily="34" charset="-18"/>
              </a:rPr>
              <a:t> </a:t>
            </a:r>
            <a:r>
              <a:rPr lang="cs-CZ" dirty="0" err="1">
                <a:latin typeface="Platform Regular" panose="020B0504030202020204" pitchFamily="34" charset="-18"/>
              </a:rPr>
              <a:t>bags</a:t>
            </a:r>
            <a:endParaRPr lang="cs-CZ" dirty="0">
              <a:latin typeface="Platform Regular" panose="020B0504030202020204" pitchFamily="34" charset="-18"/>
            </a:endParaRPr>
          </a:p>
          <a:p>
            <a:pPr marL="285750" indent="-285750">
              <a:buFont typeface="Arial" panose="020B0604020202020204" pitchFamily="34" charset="0"/>
              <a:buChar char="•"/>
            </a:pPr>
            <a:r>
              <a:rPr lang="cs-CZ" dirty="0">
                <a:latin typeface="Platform Regular" panose="020B0504030202020204" pitchFamily="34" charset="-18"/>
              </a:rPr>
              <a:t>250g </a:t>
            </a:r>
            <a:r>
              <a:rPr lang="cs-CZ" dirty="0" err="1">
                <a:latin typeface="Platform Regular" panose="020B0504030202020204" pitchFamily="34" charset="-18"/>
              </a:rPr>
              <a:t>golden</a:t>
            </a:r>
            <a:r>
              <a:rPr lang="cs-CZ" dirty="0">
                <a:latin typeface="Platform Regular" panose="020B0504030202020204" pitchFamily="34" charset="-18"/>
              </a:rPr>
              <a: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gusset</a:t>
            </a:r>
            <a:r>
              <a:rPr lang="cs-CZ" dirty="0">
                <a:latin typeface="Platform Regular" panose="020B0504030202020204" pitchFamily="34" charset="-18"/>
              </a:rPr>
              <a:t> </a:t>
            </a:r>
            <a:r>
              <a:rPr lang="cs-CZ" dirty="0" err="1">
                <a:latin typeface="Platform Regular" panose="020B0504030202020204" pitchFamily="34" charset="-18"/>
              </a:rPr>
              <a:t>bags</a:t>
            </a:r>
            <a:r>
              <a:rPr lang="cs-CZ" dirty="0">
                <a:latin typeface="Platform Regular" panose="020B0504030202020204" pitchFamily="34" charset="-18"/>
              </a:rPr>
              <a:t> – THIS IS WHAT WE ARE CHANGING NOW</a:t>
            </a:r>
          </a:p>
          <a:p>
            <a:pPr marL="285750" indent="-285750">
              <a:buFont typeface="Arial" panose="020B0604020202020204" pitchFamily="34" charset="0"/>
              <a:buChar char="•"/>
            </a:pPr>
            <a:r>
              <a:rPr lang="cs-CZ" dirty="0">
                <a:latin typeface="Platform Regular" panose="020B0504030202020204" pitchFamily="34" charset="-18"/>
              </a:rPr>
              <a:t>50g </a:t>
            </a:r>
            <a:r>
              <a:rPr lang="cs-CZ" dirty="0" err="1">
                <a:latin typeface="Platform Regular" panose="020B0504030202020204" pitchFamily="34" charset="-18"/>
              </a:rPr>
              <a:t>golden</a:t>
            </a:r>
            <a:r>
              <a:rPr lang="cs-CZ" dirty="0">
                <a:latin typeface="Platform Regular" panose="020B0504030202020204" pitchFamily="34" charset="-18"/>
              </a:rPr>
              <a: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gusset</a:t>
            </a:r>
            <a:r>
              <a:rPr lang="cs-CZ" dirty="0">
                <a:latin typeface="Platform Regular" panose="020B0504030202020204" pitchFamily="34" charset="-18"/>
              </a:rPr>
              <a:t> sample </a:t>
            </a:r>
            <a:r>
              <a:rPr lang="cs-CZ" dirty="0" err="1">
                <a:latin typeface="Platform Regular" panose="020B0504030202020204" pitchFamily="34" charset="-18"/>
              </a:rPr>
              <a:t>bags</a:t>
            </a:r>
            <a:endParaRPr lang="cs-CZ" dirty="0">
              <a:latin typeface="Platform Regular" panose="020B0504030202020204" pitchFamily="34" charset="-18"/>
            </a:endParaRPr>
          </a:p>
          <a:p>
            <a:pPr marL="285750" indent="-285750">
              <a:buFont typeface="Arial" panose="020B0604020202020204" pitchFamily="34" charset="0"/>
              <a:buChar char="•"/>
            </a:pPr>
            <a:r>
              <a:rPr lang="cs-CZ" dirty="0">
                <a:latin typeface="Platform Regular" panose="020B0504030202020204" pitchFamily="34" charset="-18"/>
              </a:rPr>
              <a:t>150g </a:t>
            </a:r>
            <a:r>
              <a:rPr lang="cs-CZ" dirty="0" err="1">
                <a:latin typeface="Platform Regular" panose="020B0504030202020204" pitchFamily="34" charset="-18"/>
              </a:rPr>
              <a:t>metalic</a:t>
            </a:r>
            <a:r>
              <a:rPr lang="cs-CZ" dirty="0">
                <a:latin typeface="Platform Regular" panose="020B0504030202020204" pitchFamily="34" charset="-18"/>
              </a:rPr>
              <a:t> </a:t>
            </a:r>
            <a:r>
              <a:rPr lang="cs-CZ" dirty="0" err="1">
                <a:latin typeface="Platform Regular" panose="020B0504030202020204" pitchFamily="34" charset="-18"/>
              </a:rPr>
              <a:t>golden</a:t>
            </a:r>
            <a:r>
              <a:rPr lang="cs-CZ" dirty="0">
                <a:latin typeface="Platform Regular" panose="020B0504030202020204" pitchFamily="34" charset="-18"/>
              </a:rPr>
              <a:t> </a:t>
            </a:r>
            <a:r>
              <a:rPr lang="cs-CZ" dirty="0" err="1">
                <a:latin typeface="Platform Regular" panose="020B0504030202020204" pitchFamily="34" charset="-18"/>
              </a:rPr>
              <a:t>gift</a:t>
            </a:r>
            <a:r>
              <a:rPr lang="cs-CZ" dirty="0">
                <a:latin typeface="Platform Regular" panose="020B0504030202020204" pitchFamily="34" charset="-18"/>
              </a:rPr>
              <a:t> </a:t>
            </a:r>
            <a:r>
              <a:rPr lang="cs-CZ" dirty="0" err="1">
                <a:latin typeface="Platform Regular" panose="020B0504030202020204" pitchFamily="34" charset="-18"/>
              </a:rPr>
              <a:t>boxes</a:t>
            </a:r>
            <a:endParaRPr lang="cs-CZ" dirty="0">
              <a:latin typeface="Platform Regular" panose="020B0504030202020204" pitchFamily="34" charset="-18"/>
            </a:endParaRPr>
          </a:p>
          <a:p>
            <a:endParaRPr lang="en-GB" dirty="0">
              <a:latin typeface="Platform Regular" panose="020B0504030202020204" pitchFamily="34" charset="-18"/>
            </a:endParaRPr>
          </a:p>
        </p:txBody>
      </p:sp>
      <p:sp>
        <p:nvSpPr>
          <p:cNvPr id="11" name="Arrow: Right 10"/>
          <p:cNvSpPr/>
          <p:nvPr/>
        </p:nvSpPr>
        <p:spPr>
          <a:xfrm>
            <a:off x="7829030" y="1984078"/>
            <a:ext cx="1046521" cy="46522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sp>
        <p:nvSpPr>
          <p:cNvPr id="3" name="Obdélník 2"/>
          <p:cNvSpPr/>
          <p:nvPr/>
        </p:nvSpPr>
        <p:spPr>
          <a:xfrm>
            <a:off x="470539" y="2076842"/>
            <a:ext cx="7164000" cy="288000"/>
          </a:xfrm>
          <a:prstGeom prst="rect">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985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190" y="1735724"/>
            <a:ext cx="3349185" cy="501540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735724"/>
            <a:ext cx="2838833" cy="5015404"/>
          </a:xfrm>
          <a:prstGeom prst="rect">
            <a:avLst/>
          </a:prstGeom>
        </p:spPr>
      </p:pic>
      <p:sp>
        <p:nvSpPr>
          <p:cNvPr id="8" name="TextBox 7"/>
          <p:cNvSpPr txBox="1"/>
          <p:nvPr/>
        </p:nvSpPr>
        <p:spPr>
          <a:xfrm>
            <a:off x="850761" y="447720"/>
            <a:ext cx="4331763" cy="954107"/>
          </a:xfrm>
          <a:prstGeom prst="rect">
            <a:avLst/>
          </a:prstGeom>
          <a:noFill/>
        </p:spPr>
        <p:txBody>
          <a:bodyPr wrap="none" rtlCol="0">
            <a:spAutoFit/>
          </a:bodyPr>
          <a:lstStyle/>
          <a:p>
            <a:r>
              <a:rPr lang="en-US" sz="2800">
                <a:latin typeface="Platform Regular" panose="020B0504030202020204" pitchFamily="34" charset="-18"/>
              </a:rPr>
              <a:t>Current design</a:t>
            </a:r>
          </a:p>
          <a:p>
            <a:r>
              <a:rPr lang="en-US" sz="2800">
                <a:latin typeface="Platform Regular" panose="020B0504030202020204" pitchFamily="34" charset="-18"/>
              </a:rPr>
              <a:t>Side gusset bag, gold color, </a:t>
            </a:r>
          </a:p>
        </p:txBody>
      </p:sp>
      <p:sp>
        <p:nvSpPr>
          <p:cNvPr id="2" name="TextBox 1"/>
          <p:cNvSpPr txBox="1"/>
          <p:nvPr/>
        </p:nvSpPr>
        <p:spPr>
          <a:xfrm>
            <a:off x="5696317" y="3651539"/>
            <a:ext cx="6306997" cy="1200329"/>
          </a:xfrm>
          <a:prstGeom prst="rect">
            <a:avLst/>
          </a:prstGeom>
          <a:noFill/>
        </p:spPr>
        <p:txBody>
          <a:bodyPr wrap="square" rtlCol="0">
            <a:spAutoFit/>
          </a:bodyPr>
          <a:lstStyle/>
          <a:p>
            <a:r>
              <a:rPr lang="cs-CZ" dirty="0">
                <a:latin typeface="Platform Regular" panose="020B0504030202020204" pitchFamily="34" charset="-18"/>
              </a:rPr>
              <a:t>W</a:t>
            </a:r>
            <a:r>
              <a:rPr lang="en-US" dirty="0">
                <a:latin typeface="Platform Regular" panose="020B0504030202020204" pitchFamily="34" charset="-18"/>
              </a:rPr>
              <a:t>e want to keep:</a:t>
            </a:r>
          </a:p>
          <a:p>
            <a:pPr marL="285750" indent="-285750">
              <a:buFont typeface="Arial" panose="020B0604020202020204" pitchFamily="34" charset="0"/>
              <a:buChar char="•"/>
            </a:pPr>
            <a:r>
              <a:rPr lang="en-US" dirty="0">
                <a:latin typeface="Platform Regular" panose="020B0504030202020204" pitchFamily="34" charset="-18"/>
              </a:rPr>
              <a:t>Gold- black design of the bag</a:t>
            </a:r>
          </a:p>
          <a:p>
            <a:pPr marL="285750" indent="-285750">
              <a:buFont typeface="Arial" panose="020B0604020202020204" pitchFamily="34" charset="0"/>
              <a:buChar char="•"/>
            </a:pPr>
            <a:r>
              <a:rPr lang="en-US" dirty="0">
                <a:latin typeface="Platform Regular" panose="020B0504030202020204" pitchFamily="34" charset="-18"/>
              </a:rPr>
              <a:t>Platform regular as a font </a:t>
            </a:r>
          </a:p>
          <a:p>
            <a:pPr marL="285750" indent="-285750">
              <a:buFont typeface="Arial" panose="020B0604020202020204" pitchFamily="34" charset="0"/>
              <a:buChar char="•"/>
            </a:pPr>
            <a:r>
              <a:rPr lang="en-US" dirty="0">
                <a:latin typeface="Platform Regular" panose="020B0504030202020204" pitchFamily="34" charset="-18"/>
              </a:rPr>
              <a:t>Country of Origin as the strongest element of each bag</a:t>
            </a:r>
          </a:p>
        </p:txBody>
      </p:sp>
      <p:sp>
        <p:nvSpPr>
          <p:cNvPr id="6" name="TextBox 5"/>
          <p:cNvSpPr txBox="1"/>
          <p:nvPr/>
        </p:nvSpPr>
        <p:spPr>
          <a:xfrm>
            <a:off x="5696317" y="4903790"/>
            <a:ext cx="6446933" cy="1477328"/>
          </a:xfrm>
          <a:prstGeom prst="rect">
            <a:avLst/>
          </a:prstGeom>
          <a:noFill/>
        </p:spPr>
        <p:txBody>
          <a:bodyPr wrap="square" rtlCol="0">
            <a:spAutoFit/>
          </a:bodyPr>
          <a:lstStyle/>
          <a:p>
            <a:r>
              <a:rPr lang="en-US" dirty="0">
                <a:latin typeface="Platform Regular" panose="020B0504030202020204" pitchFamily="34" charset="-18"/>
              </a:rPr>
              <a:t>What we want to change:</a:t>
            </a:r>
          </a:p>
          <a:p>
            <a:pPr marL="285750" indent="-285750">
              <a:buFont typeface="Arial" panose="020B0604020202020204" pitchFamily="34" charset="0"/>
              <a:buChar char="•"/>
            </a:pPr>
            <a:r>
              <a:rPr lang="en-US" dirty="0">
                <a:latin typeface="Platform Regular" panose="020B0504030202020204" pitchFamily="34" charset="-18"/>
              </a:rPr>
              <a:t>Logo usage – from horizontal to vertical and leaving out descriptor („</a:t>
            </a:r>
            <a:r>
              <a:rPr lang="en-US" dirty="0" err="1">
                <a:latin typeface="Platform Regular" panose="020B0504030202020204" pitchFamily="34" charset="-18"/>
              </a:rPr>
              <a:t>výběrová</a:t>
            </a:r>
            <a:r>
              <a:rPr lang="en-US" dirty="0">
                <a:latin typeface="Platform Regular" panose="020B0504030202020204" pitchFamily="34" charset="-18"/>
              </a:rPr>
              <a:t> </a:t>
            </a:r>
            <a:r>
              <a:rPr lang="en-US" dirty="0" err="1">
                <a:latin typeface="Platform Regular" panose="020B0504030202020204" pitchFamily="34" charset="-18"/>
              </a:rPr>
              <a:t>pražírna</a:t>
            </a:r>
            <a:r>
              <a:rPr lang="en-US" dirty="0">
                <a:latin typeface="Platform Regular" panose="020B0504030202020204" pitchFamily="34" charset="-18"/>
              </a:rPr>
              <a:t> </a:t>
            </a:r>
            <a:r>
              <a:rPr lang="en-US" dirty="0" err="1">
                <a:latin typeface="Platform Regular" panose="020B0504030202020204" pitchFamily="34" charset="-18"/>
              </a:rPr>
              <a:t>kávy</a:t>
            </a:r>
            <a:r>
              <a:rPr lang="en-US" dirty="0">
                <a:latin typeface="Platform Regular" panose="020B0504030202020204" pitchFamily="34" charset="-18"/>
              </a:rPr>
              <a:t>“)</a:t>
            </a:r>
          </a:p>
          <a:p>
            <a:pPr marL="285750" indent="-285750">
              <a:buFont typeface="Arial" panose="020B0604020202020204" pitchFamily="34" charset="0"/>
              <a:buChar char="•"/>
            </a:pPr>
            <a:r>
              <a:rPr lang="en-US" dirty="0">
                <a:latin typeface="Platform Regular" panose="020B0504030202020204" pitchFamily="34" charset="-18"/>
              </a:rPr>
              <a:t>We want to use all sides of the bag for information </a:t>
            </a:r>
            <a:r>
              <a:rPr lang="cs-CZ" dirty="0" err="1">
                <a:latin typeface="Platform Regular" panose="020B0504030202020204" pitchFamily="34" charset="-18"/>
              </a:rPr>
              <a:t>common</a:t>
            </a:r>
            <a:r>
              <a:rPr lang="cs-CZ" dirty="0">
                <a:latin typeface="Platform Regular" panose="020B0504030202020204" pitchFamily="34" charset="-18"/>
              </a:rPr>
              <a:t> </a:t>
            </a:r>
            <a:r>
              <a:rPr lang="en-US" dirty="0">
                <a:latin typeface="Platform Regular" panose="020B0504030202020204" pitchFamily="34" charset="-18"/>
              </a:rPr>
              <a:t>for all coffees we sell and</a:t>
            </a:r>
            <a:r>
              <a:rPr lang="cs-CZ" dirty="0">
                <a:latin typeface="Platform Regular" panose="020B0504030202020204" pitchFamily="34" charset="-18"/>
              </a:rPr>
              <a:t> use a</a:t>
            </a:r>
            <a:r>
              <a:rPr lang="en-US" dirty="0">
                <a:latin typeface="Platform Regular" panose="020B0504030202020204" pitchFamily="34" charset="-18"/>
              </a:rPr>
              <a:t> paper sleeve for changing information</a:t>
            </a:r>
          </a:p>
        </p:txBody>
      </p:sp>
      <p:sp>
        <p:nvSpPr>
          <p:cNvPr id="9" name="TextBox 8"/>
          <p:cNvSpPr txBox="1"/>
          <p:nvPr/>
        </p:nvSpPr>
        <p:spPr>
          <a:xfrm>
            <a:off x="5696317" y="223763"/>
            <a:ext cx="6306997" cy="3416320"/>
          </a:xfrm>
          <a:prstGeom prst="rect">
            <a:avLst/>
          </a:prstGeom>
          <a:noFill/>
        </p:spPr>
        <p:txBody>
          <a:bodyPr wrap="square" rtlCol="0">
            <a:spAutoFit/>
          </a:bodyPr>
          <a:lstStyle/>
          <a:p>
            <a:r>
              <a:rPr lang="en-US" dirty="0">
                <a:latin typeface="Platform Regular" panose="020B0504030202020204" pitchFamily="34" charset="-18"/>
              </a:rPr>
              <a:t>Why we do this change:</a:t>
            </a:r>
          </a:p>
          <a:p>
            <a:pPr marL="285750" indent="-285750">
              <a:buFont typeface="Arial" panose="020B0604020202020204" pitchFamily="34" charset="0"/>
              <a:buChar char="•"/>
            </a:pPr>
            <a:r>
              <a:rPr lang="en-US" dirty="0" err="1">
                <a:latin typeface="Platform Regular" panose="020B0504030202020204" pitchFamily="34" charset="-18"/>
              </a:rPr>
              <a:t>Premiumisation</a:t>
            </a:r>
            <a:r>
              <a:rPr lang="en-US" dirty="0">
                <a:latin typeface="Platform Regular" panose="020B0504030202020204" pitchFamily="34" charset="-18"/>
              </a:rPr>
              <a:t> of our pack after 3 years in business</a:t>
            </a:r>
          </a:p>
          <a:p>
            <a:pPr marL="285750" indent="-285750">
              <a:buFont typeface="Arial" panose="020B0604020202020204" pitchFamily="34" charset="0"/>
              <a:buChar char="•"/>
            </a:pPr>
            <a:r>
              <a:rPr lang="en-US" dirty="0">
                <a:latin typeface="Platform Regular" panose="020B0504030202020204" pitchFamily="34" charset="-18"/>
              </a:rPr>
              <a:t>Competition elevated their bags and we need to keep innovating as well</a:t>
            </a:r>
          </a:p>
          <a:p>
            <a:pPr marL="285750" indent="-285750">
              <a:buFont typeface="Arial" panose="020B0604020202020204" pitchFamily="34" charset="0"/>
              <a:buChar char="•"/>
            </a:pPr>
            <a:r>
              <a:rPr lang="en-US" dirty="0">
                <a:latin typeface="Platform Regular" panose="020B0504030202020204" pitchFamily="34" charset="-18"/>
              </a:rPr>
              <a:t>Going from side gusset bag to bottom bag with zipper (keeps better coffee quality longer)</a:t>
            </a:r>
          </a:p>
          <a:p>
            <a:pPr marL="285750" indent="-285750">
              <a:buFont typeface="Arial" panose="020B0604020202020204" pitchFamily="34" charset="0"/>
              <a:buChar char="•"/>
            </a:pPr>
            <a:r>
              <a:rPr lang="en-US" dirty="0">
                <a:latin typeface="Platform Regular" panose="020B0504030202020204" pitchFamily="34" charset="-18"/>
              </a:rPr>
              <a:t>Easier manipulation during packaging</a:t>
            </a:r>
          </a:p>
          <a:p>
            <a:pPr marL="285750" indent="-285750">
              <a:buFont typeface="Arial" panose="020B0604020202020204" pitchFamily="34" charset="0"/>
              <a:buChar char="•"/>
            </a:pPr>
            <a:r>
              <a:rPr lang="en-US" dirty="0">
                <a:latin typeface="Platform Regular" panose="020B0504030202020204" pitchFamily="34" charset="-18"/>
              </a:rPr>
              <a:t>Less manual work during packaging (</a:t>
            </a:r>
            <a:r>
              <a:rPr lang="cs-CZ" dirty="0" err="1">
                <a:latin typeface="Platform Regular" panose="020B0504030202020204" pitchFamily="34" charset="-18"/>
              </a:rPr>
              <a:t>currently</a:t>
            </a:r>
            <a:r>
              <a:rPr lang="en-US" dirty="0">
                <a:latin typeface="Platform Regular" panose="020B0504030202020204" pitchFamily="34" charset="-18"/>
              </a:rPr>
              <a:t> we have to cut front and back label, put it on the bag and after sealing the bag clos</a:t>
            </a:r>
            <a:r>
              <a:rPr lang="cs-CZ" dirty="0">
                <a:latin typeface="Platform Regular" panose="020B0504030202020204" pitchFamily="34" charset="-18"/>
              </a:rPr>
              <a:t>e</a:t>
            </a:r>
            <a:r>
              <a:rPr lang="en-US" dirty="0">
                <a:latin typeface="Platform Regular" panose="020B0504030202020204" pitchFamily="34" charset="-18"/>
              </a:rPr>
              <a:t> it with </a:t>
            </a:r>
            <a:r>
              <a:rPr lang="cs-CZ" dirty="0">
                <a:latin typeface="Platform Regular" panose="020B0504030202020204" pitchFamily="34" charset="-18"/>
              </a:rPr>
              <a:t>a </a:t>
            </a:r>
            <a:r>
              <a:rPr lang="en-US" dirty="0">
                <a:latin typeface="Platform Regular" panose="020B0504030202020204" pitchFamily="34" charset="-18"/>
              </a:rPr>
              <a:t>tin tie</a:t>
            </a:r>
            <a:r>
              <a:rPr lang="cs-CZ" dirty="0">
                <a:latin typeface="Platform Regular" panose="020B0504030202020204" pitchFamily="34" charset="-18"/>
              </a:rPr>
              <a:t>)</a:t>
            </a:r>
            <a:endParaRPr lang="en-US" dirty="0">
              <a:latin typeface="Platform Regular" panose="020B0504030202020204" pitchFamily="34" charset="-18"/>
            </a:endParaRPr>
          </a:p>
          <a:p>
            <a:pPr marL="285750" indent="-285750">
              <a:buFont typeface="Arial" panose="020B0604020202020204" pitchFamily="34" charset="0"/>
              <a:buChar char="•"/>
            </a:pPr>
            <a:r>
              <a:rPr lang="en-US" dirty="0">
                <a:latin typeface="Platform Regular" panose="020B0504030202020204" pitchFamily="34" charset="-18"/>
              </a:rPr>
              <a:t>No tin ties just sealing</a:t>
            </a:r>
          </a:p>
          <a:p>
            <a:pPr marL="285750" indent="-285750">
              <a:buFont typeface="Arial" panose="020B0604020202020204" pitchFamily="34" charset="0"/>
              <a:buChar char="•"/>
            </a:pPr>
            <a:r>
              <a:rPr lang="en-US" dirty="0">
                <a:latin typeface="Platform Regular" panose="020B0504030202020204" pitchFamily="34" charset="-18"/>
              </a:rPr>
              <a:t>Keeps better shape on the shelf (stands alone)</a:t>
            </a:r>
          </a:p>
        </p:txBody>
      </p:sp>
    </p:spTree>
    <p:extLst>
      <p:ext uri="{BB962C8B-B14F-4D97-AF65-F5344CB8AC3E}">
        <p14:creationId xmlns:p14="http://schemas.microsoft.com/office/powerpoint/2010/main" val="141617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50761" y="447720"/>
            <a:ext cx="3228833" cy="954107"/>
          </a:xfrm>
          <a:prstGeom prst="rect">
            <a:avLst/>
          </a:prstGeom>
          <a:noFill/>
        </p:spPr>
        <p:txBody>
          <a:bodyPr wrap="none" rtlCol="0">
            <a:spAutoFit/>
          </a:bodyPr>
          <a:lstStyle/>
          <a:p>
            <a:r>
              <a:rPr lang="en-US" sz="2800" dirty="0">
                <a:latin typeface="Platform Regular" panose="020B0504030202020204" pitchFamily="34" charset="-18"/>
              </a:rPr>
              <a:t>Current design</a:t>
            </a:r>
          </a:p>
          <a:p>
            <a:r>
              <a:rPr lang="cs-CZ" sz="2800" dirty="0">
                <a:latin typeface="Platform Regular" panose="020B0504030202020204" pitchFamily="34" charset="-18"/>
              </a:rPr>
              <a:t>Front and </a:t>
            </a:r>
            <a:r>
              <a:rPr lang="cs-CZ" sz="2800" dirty="0" err="1">
                <a:latin typeface="Platform Regular" panose="020B0504030202020204" pitchFamily="34" charset="-18"/>
              </a:rPr>
              <a:t>back</a:t>
            </a:r>
            <a:r>
              <a:rPr lang="cs-CZ" sz="2800" dirty="0">
                <a:latin typeface="Platform Regular" panose="020B0504030202020204" pitchFamily="34" charset="-18"/>
              </a:rPr>
              <a:t> </a:t>
            </a:r>
            <a:r>
              <a:rPr lang="cs-CZ" sz="2800" dirty="0" err="1">
                <a:latin typeface="Platform Regular" panose="020B0504030202020204" pitchFamily="34" charset="-18"/>
              </a:rPr>
              <a:t>labels</a:t>
            </a:r>
            <a:endParaRPr lang="en-US" sz="2800" dirty="0">
              <a:latin typeface="Platform Regular" panose="020B0504030202020204" pitchFamily="34" charset="-18"/>
            </a:endParaRPr>
          </a:p>
        </p:txBody>
      </p:sp>
      <p:grpSp>
        <p:nvGrpSpPr>
          <p:cNvPr id="10" name="Group 9"/>
          <p:cNvGrpSpPr/>
          <p:nvPr/>
        </p:nvGrpSpPr>
        <p:grpSpPr>
          <a:xfrm>
            <a:off x="3303945" y="2482673"/>
            <a:ext cx="2987626" cy="3429001"/>
            <a:chOff x="0" y="0"/>
            <a:chExt cx="2987626" cy="3429001"/>
          </a:xfrm>
        </p:grpSpPr>
        <p:grpSp>
          <p:nvGrpSpPr>
            <p:cNvPr id="11" name="Skupina 33"/>
            <p:cNvGrpSpPr/>
            <p:nvPr/>
          </p:nvGrpSpPr>
          <p:grpSpPr>
            <a:xfrm>
              <a:off x="0" y="0"/>
              <a:ext cx="2987626" cy="3429001"/>
              <a:chOff x="-25058" y="9525"/>
              <a:chExt cx="2987626" cy="3429001"/>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58" y="76053"/>
                <a:ext cx="2987626" cy="740696"/>
              </a:xfrm>
              <a:prstGeom prst="rect">
                <a:avLst/>
              </a:prstGeom>
              <a:noFill/>
              <a:ln w="9525">
                <a:noFill/>
                <a:miter lim="800000"/>
                <a:headEnd/>
                <a:tailEnd/>
              </a:ln>
              <a:effectLst/>
            </p:spPr>
          </p:pic>
          <p:sp>
            <p:nvSpPr>
              <p:cNvPr id="16" name="Rectangle 1"/>
              <p:cNvSpPr>
                <a:spLocks noChangeArrowheads="1"/>
              </p:cNvSpPr>
              <p:nvPr/>
            </p:nvSpPr>
            <p:spPr bwMode="auto">
              <a:xfrm>
                <a:off x="28574" y="9525"/>
                <a:ext cx="2278087" cy="3429001"/>
              </a:xfrm>
              <a:prstGeom prst="rect">
                <a:avLst/>
              </a:prstGeom>
              <a:noFill/>
              <a:ln w="9525">
                <a:noFill/>
                <a:miter lim="800000"/>
                <a:headEnd/>
                <a:tailEnd/>
              </a:ln>
              <a:effectLst/>
            </p:spPr>
            <p:txBody>
              <a:bodyPr vert="horz" wrap="square" lIns="36000" tIns="36000" rIns="36000" bIns="36000" numCol="1" anchor="t" anchorCtr="0" compatLnSpc="1">
                <a:prstTxWarp prst="textNoShape">
                  <a:avLst/>
                </a:prstTxWarp>
                <a:noAutofit/>
              </a:bodyPr>
              <a:lstStyle/>
              <a:p>
                <a:pPr marL="0" marR="0" lvl="0" indent="0" algn="ctr" defTabSz="914400" rtl="0" eaLnBrk="1" fontAlgn="base" latinLnBrk="0" hangingPunct="1">
                  <a:spcBef>
                    <a:spcPct val="0"/>
                  </a:spcBef>
                  <a:spcAft>
                    <a:spcPts val="600"/>
                  </a:spcAft>
                  <a:buClrTx/>
                  <a:buSzTx/>
                  <a:buFontTx/>
                  <a:buNone/>
                  <a:tabLst/>
                </a:pPr>
                <a:endParaRPr kumimoji="0" lang="cs-CZ" sz="900" b="1" i="0" u="none" strike="noStrike" cap="none" normalizeH="0" baseline="0" dirty="0">
                  <a:ln>
                    <a:noFill/>
                  </a:ln>
                  <a:effectLst/>
                  <a:latin typeface="Platform Regular" pitchFamily="34" charset="0"/>
                  <a:ea typeface="Calibri" pitchFamily="34" charset="0"/>
                  <a:cs typeface="Times New Roman" pitchFamily="18" charset="0"/>
                </a:endParaRPr>
              </a:p>
              <a:p>
                <a:pPr marL="0" marR="0" lvl="0" indent="0" algn="ctr" defTabSz="914400" rtl="0" eaLnBrk="1" fontAlgn="base" latinLnBrk="0" hangingPunct="1">
                  <a:spcBef>
                    <a:spcPct val="0"/>
                  </a:spcBef>
                  <a:spcAft>
                    <a:spcPts val="600"/>
                  </a:spcAft>
                  <a:buClrTx/>
                  <a:buSzTx/>
                  <a:buFontTx/>
                  <a:buNone/>
                  <a:tabLst/>
                </a:pPr>
                <a:endParaRPr lang="cs-CZ" sz="900" b="1" dirty="0">
                  <a:latin typeface="Platform Regular" pitchFamily="34" charset="0"/>
                  <a:ea typeface="Calibri" pitchFamily="34" charset="0"/>
                  <a:cs typeface="Times New Roman" pitchFamily="18" charset="0"/>
                </a:endParaRPr>
              </a:p>
              <a:p>
                <a:pPr marL="0" marR="0" lvl="0" indent="0" algn="ctr" defTabSz="914400" rtl="0" eaLnBrk="1" fontAlgn="base" latinLnBrk="0" hangingPunct="1">
                  <a:spcBef>
                    <a:spcPct val="0"/>
                  </a:spcBef>
                  <a:spcAft>
                    <a:spcPts val="600"/>
                  </a:spcAft>
                  <a:buClrTx/>
                  <a:buSzTx/>
                  <a:buFontTx/>
                  <a:buNone/>
                  <a:tabLst/>
                </a:pPr>
                <a:endParaRPr kumimoji="0" lang="cs-CZ" sz="900" b="1" i="0" u="none" strike="noStrike" cap="none" normalizeH="0" baseline="0" dirty="0">
                  <a:ln>
                    <a:noFill/>
                  </a:ln>
                  <a:effectLst/>
                  <a:latin typeface="Platform Regular" pitchFamily="34" charset="0"/>
                  <a:ea typeface="Calibri" pitchFamily="34" charset="0"/>
                  <a:cs typeface="Times New Roman" pitchFamily="18" charset="0"/>
                </a:endParaRPr>
              </a:p>
              <a:p>
                <a:pPr lvl="0" algn="ctr" fontAlgn="base">
                  <a:spcBef>
                    <a:spcPct val="0"/>
                  </a:spcBef>
                  <a:spcAft>
                    <a:spcPts val="600"/>
                  </a:spcAft>
                </a:pPr>
                <a:r>
                  <a:rPr lang="cs-CZ" sz="1050" b="1" dirty="0">
                    <a:latin typeface="Platform Regular" pitchFamily="34" charset="0"/>
                    <a:cs typeface="Times New Roman" pitchFamily="18" charset="0"/>
                  </a:rPr>
                  <a:t>Ekvádor</a:t>
                </a:r>
                <a:endParaRPr lang="cs-CZ" sz="1050" dirty="0">
                  <a:latin typeface="Platform Regular" pitchFamily="34" charset="0"/>
                  <a:cs typeface="Arial" pitchFamily="34" charset="0"/>
                </a:endParaRPr>
              </a:p>
              <a:p>
                <a:pPr algn="ctr" eaLnBrk="0" fontAlgn="base" hangingPunct="0">
                  <a:spcBef>
                    <a:spcPct val="0"/>
                  </a:spcBef>
                  <a:spcAft>
                    <a:spcPts val="200"/>
                  </a:spcAft>
                </a:pPr>
                <a:r>
                  <a:rPr lang="cs-CZ" sz="700" b="1" dirty="0">
                    <a:latin typeface="Platform Regular" pitchFamily="34" charset="0"/>
                    <a:ea typeface="Calibri" pitchFamily="34" charset="0"/>
                    <a:cs typeface="Times New Roman" pitchFamily="18" charset="0"/>
                  </a:rPr>
                  <a:t>Oblast:</a:t>
                </a:r>
                <a:r>
                  <a:rPr lang="cs-CZ" sz="700" dirty="0">
                    <a:latin typeface="Platform Regular" pitchFamily="34" charset="0"/>
                    <a:ea typeface="Calibri" pitchFamily="34" charset="0"/>
                    <a:cs typeface="Times New Roman" pitchFamily="18" charset="0"/>
                  </a:rPr>
                  <a:t> </a:t>
                </a:r>
                <a:r>
                  <a:rPr lang="cs-CZ" sz="700" dirty="0" err="1">
                    <a:latin typeface="Platform Regular" pitchFamily="34" charset="0"/>
                  </a:rPr>
                  <a:t>Pichincha</a:t>
                </a:r>
                <a:r>
                  <a:rPr lang="cs-CZ" sz="700" dirty="0">
                    <a:latin typeface="Platform Regular" pitchFamily="34" charset="0"/>
                  </a:rPr>
                  <a:t>  </a:t>
                </a:r>
                <a:r>
                  <a:rPr lang="cs-CZ" sz="700" b="1" dirty="0">
                    <a:latin typeface="Platform Regular" pitchFamily="34" charset="0"/>
                  </a:rPr>
                  <a:t>Farma: </a:t>
                </a:r>
                <a:r>
                  <a:rPr lang="cs-CZ" sz="700" dirty="0">
                    <a:latin typeface="Platform Regular" pitchFamily="34" charset="0"/>
                  </a:rPr>
                  <a:t>Las </a:t>
                </a:r>
                <a:r>
                  <a:rPr lang="cs-CZ" sz="700" dirty="0" err="1">
                    <a:latin typeface="Platform Regular" pitchFamily="34" charset="0"/>
                  </a:rPr>
                  <a:t>Tolas</a:t>
                </a:r>
                <a:r>
                  <a:rPr lang="cs-CZ" sz="700" dirty="0">
                    <a:latin typeface="Platform Regular" pitchFamily="34" charset="0"/>
                  </a:rPr>
                  <a:t> </a:t>
                </a:r>
                <a:r>
                  <a:rPr lang="cs-CZ" sz="700" dirty="0" err="1">
                    <a:latin typeface="Platform Regular" pitchFamily="34" charset="0"/>
                  </a:rPr>
                  <a:t>Estate</a:t>
                </a:r>
                <a:endParaRPr lang="cs-CZ" sz="700" dirty="0">
                  <a:latin typeface="Platform Regular" pitchFamily="34" charset="0"/>
                </a:endParaRPr>
              </a:p>
              <a:p>
                <a:pPr algn="just" eaLnBrk="0" fontAlgn="base" hangingPunct="0">
                  <a:spcBef>
                    <a:spcPct val="0"/>
                  </a:spcBef>
                  <a:spcAft>
                    <a:spcPts val="200"/>
                  </a:spcAft>
                </a:pPr>
                <a:r>
                  <a:rPr lang="cs-CZ" sz="700" b="1" dirty="0">
                    <a:latin typeface="Platform Regular" pitchFamily="34" charset="0"/>
                    <a:ea typeface="Calibri" pitchFamily="34" charset="0"/>
                    <a:cs typeface="Times New Roman" pitchFamily="18" charset="0"/>
                  </a:rPr>
                  <a:t>Čerstvě pražená zrnková káva</a:t>
                </a:r>
                <a:r>
                  <a:rPr lang="cs-CZ" sz="700" dirty="0">
                    <a:latin typeface="Platform Regular" pitchFamily="34" charset="0"/>
                    <a:ea typeface="Calibri" pitchFamily="34" charset="0"/>
                    <a:cs typeface="Times New Roman" pitchFamily="18" charset="0"/>
                  </a:rPr>
                  <a:t>. Jsme velmi hrdí, že tato káva se prezentuje v naší pražírně již počtvrté. V ruce držíte čerstvou sklizeň odrůdy </a:t>
                </a:r>
                <a:r>
                  <a:rPr lang="cs-CZ" sz="700" dirty="0" err="1">
                    <a:latin typeface="Platform Regular" pitchFamily="34" charset="0"/>
                    <a:ea typeface="Calibri" pitchFamily="34" charset="0"/>
                    <a:cs typeface="Times New Roman" pitchFamily="18" charset="0"/>
                  </a:rPr>
                  <a:t>caturra</a:t>
                </a:r>
                <a:r>
                  <a:rPr lang="cs-CZ" sz="700" dirty="0">
                    <a:latin typeface="Platform Regular" pitchFamily="34" charset="0"/>
                    <a:ea typeface="Calibri" pitchFamily="34" charset="0"/>
                    <a:cs typeface="Times New Roman" pitchFamily="18" charset="0"/>
                  </a:rPr>
                  <a:t> a </a:t>
                </a:r>
                <a:r>
                  <a:rPr lang="cs-CZ" sz="700" dirty="0" err="1">
                    <a:latin typeface="Platform Regular" pitchFamily="34" charset="0"/>
                    <a:ea typeface="Calibri" pitchFamily="34" charset="0"/>
                    <a:cs typeface="Times New Roman" pitchFamily="18" charset="0"/>
                  </a:rPr>
                  <a:t>pacas</a:t>
                </a:r>
                <a:r>
                  <a:rPr lang="cs-CZ" sz="700" dirty="0">
                    <a:latin typeface="Platform Regular" pitchFamily="34" charset="0"/>
                    <a:ea typeface="Calibri" pitchFamily="34" charset="0"/>
                    <a:cs typeface="Times New Roman" pitchFamily="18" charset="0"/>
                  </a:rPr>
                  <a:t>. </a:t>
                </a:r>
                <a:r>
                  <a:rPr lang="cs-CZ" sz="700" dirty="0">
                    <a:latin typeface="Platform Regular" pitchFamily="34" charset="0"/>
                  </a:rPr>
                  <a:t>Tato káva roste ve výšce kolem 1700 metrů nad mořem na svazích sopky </a:t>
                </a:r>
                <a:r>
                  <a:rPr lang="cs-CZ" sz="700" dirty="0" err="1">
                    <a:latin typeface="Platform Regular" pitchFamily="34" charset="0"/>
                  </a:rPr>
                  <a:t>Pichincha</a:t>
                </a:r>
                <a:r>
                  <a:rPr lang="cs-CZ" sz="700" dirty="0">
                    <a:latin typeface="Platform Regular" pitchFamily="34" charset="0"/>
                  </a:rPr>
                  <a:t> ve specifické </a:t>
                </a:r>
                <a:r>
                  <a:rPr lang="cs-CZ" sz="700" dirty="0" err="1">
                    <a:latin typeface="Platform Regular" pitchFamily="34" charset="0"/>
                  </a:rPr>
                  <a:t>biodiverzní</a:t>
                </a:r>
                <a:r>
                  <a:rPr lang="cs-CZ" sz="700" dirty="0">
                    <a:latin typeface="Platform Regular" pitchFamily="34" charset="0"/>
                  </a:rPr>
                  <a:t> oblasti mezi pralesem a Andami. Sklizeň této kávy probíhala mezi červencem a říjnem 2016 a byla sbírána výhradně ručně. Rok od roku také vidíme zlepšující se třídění a balení kávy. Kvalita je jednoduše hlavní prioritou farmáře </a:t>
                </a:r>
                <a:r>
                  <a:rPr lang="cs-CZ" sz="700" dirty="0" err="1">
                    <a:latin typeface="Platform Regular" pitchFamily="34" charset="0"/>
                  </a:rPr>
                  <a:t>Arnauda</a:t>
                </a:r>
                <a:r>
                  <a:rPr lang="cs-CZ" sz="700" dirty="0">
                    <a:latin typeface="Platform Regular" pitchFamily="34" charset="0"/>
                  </a:rPr>
                  <a:t> </a:t>
                </a:r>
                <a:r>
                  <a:rPr lang="cs-CZ" sz="700" dirty="0" err="1">
                    <a:latin typeface="Platform Regular" pitchFamily="34" charset="0"/>
                  </a:rPr>
                  <a:t>Causse</a:t>
                </a:r>
                <a:r>
                  <a:rPr lang="cs-CZ" sz="700" dirty="0">
                    <a:latin typeface="Platform Regular" pitchFamily="34" charset="0"/>
                  </a:rPr>
                  <a:t>. </a:t>
                </a:r>
              </a:p>
              <a:p>
                <a:pPr algn="just" eaLnBrk="0" fontAlgn="base" hangingPunct="0">
                  <a:spcBef>
                    <a:spcPct val="0"/>
                  </a:spcBef>
                  <a:spcAft>
                    <a:spcPts val="200"/>
                  </a:spcAft>
                </a:pPr>
                <a:r>
                  <a:rPr lang="cs-CZ" sz="700" b="1" dirty="0">
                    <a:latin typeface="Platform Regular" pitchFamily="34" charset="0"/>
                  </a:rPr>
                  <a:t>Charakteristika kávy: </a:t>
                </a:r>
                <a:r>
                  <a:rPr lang="cs-CZ" sz="700" dirty="0">
                    <a:latin typeface="Platform Regular" pitchFamily="34" charset="0"/>
                  </a:rPr>
                  <a:t>Mléčná čokoláda, javorový sirup, lískové oříšky, dlouhá dochuť</a:t>
                </a:r>
              </a:p>
              <a:p>
                <a:pPr>
                  <a:spcAft>
                    <a:spcPts val="200"/>
                  </a:spcAft>
                </a:pPr>
                <a:r>
                  <a:rPr lang="cs-CZ" sz="700" b="1" dirty="0">
                    <a:latin typeface="Platform Regular" pitchFamily="34" charset="0"/>
                  </a:rPr>
                  <a:t>Zpracování kávy:</a:t>
                </a:r>
                <a:r>
                  <a:rPr lang="cs-CZ" sz="700" dirty="0">
                    <a:latin typeface="Platform Regular" pitchFamily="34" charset="0"/>
                  </a:rPr>
                  <a:t> promytá</a:t>
                </a:r>
              </a:p>
              <a:p>
                <a:pPr lvl="0" algn="just" eaLnBrk="0" fontAlgn="base" hangingPunct="0">
                  <a:spcBef>
                    <a:spcPct val="0"/>
                  </a:spcBef>
                  <a:spcAft>
                    <a:spcPts val="200"/>
                  </a:spcAft>
                </a:pPr>
                <a:r>
                  <a:rPr lang="cs-CZ" sz="700" b="1" dirty="0">
                    <a:latin typeface="Platform Regular" pitchFamily="34" charset="0"/>
                    <a:ea typeface="Calibri" pitchFamily="34" charset="0"/>
                    <a:cs typeface="Times New Roman" pitchFamily="18" charset="0"/>
                  </a:rPr>
                  <a:t>Příprava:</a:t>
                </a:r>
                <a:r>
                  <a:rPr lang="cs-CZ" sz="700" dirty="0">
                    <a:latin typeface="Platform Regular" pitchFamily="34" charset="0"/>
                    <a:ea typeface="Calibri" pitchFamily="34" charset="0"/>
                    <a:cs typeface="Times New Roman" pitchFamily="18" charset="0"/>
                  </a:rPr>
                  <a:t> Ideální na espresso a moka</a:t>
                </a:r>
                <a:endParaRPr lang="cs-CZ" sz="900" dirty="0">
                  <a:latin typeface="Platform Regular" pitchFamily="34" charset="0"/>
                  <a:cs typeface="Arial" pitchFamily="34" charset="0"/>
                </a:endParaRPr>
              </a:p>
              <a:p>
                <a:pPr lvl="0" algn="just" eaLnBrk="0" fontAlgn="base" hangingPunct="0">
                  <a:spcBef>
                    <a:spcPct val="0"/>
                  </a:spcBef>
                  <a:spcAft>
                    <a:spcPts val="200"/>
                  </a:spcAft>
                </a:pPr>
                <a:r>
                  <a:rPr lang="cs-CZ" sz="700" b="1" dirty="0">
                    <a:latin typeface="Platform Regular" pitchFamily="34" charset="0"/>
                    <a:ea typeface="Calibri" pitchFamily="34" charset="0"/>
                    <a:cs typeface="Times New Roman" pitchFamily="18" charset="0"/>
                  </a:rPr>
                  <a:t>Dejte nám vědět jak vám chutnalo!</a:t>
                </a:r>
                <a:endParaRPr lang="cs-CZ" sz="900" dirty="0">
                  <a:latin typeface="Platform Regular" pitchFamily="34" charset="0"/>
                  <a:cs typeface="Arial" pitchFamily="34" charset="0"/>
                </a:endParaRPr>
              </a:p>
              <a:p>
                <a:pPr lvl="0" algn="just" eaLnBrk="0" fontAlgn="base" hangingPunct="0">
                  <a:spcBef>
                    <a:spcPct val="0"/>
                  </a:spcBef>
                  <a:spcAft>
                    <a:spcPts val="200"/>
                  </a:spcAft>
                </a:pPr>
                <a:r>
                  <a:rPr lang="cs-CZ" sz="700" dirty="0">
                    <a:latin typeface="Platform Regular" pitchFamily="34" charset="0"/>
                    <a:ea typeface="Calibri" pitchFamily="34" charset="0"/>
                    <a:cs typeface="Times New Roman" pitchFamily="18" charset="0"/>
                  </a:rPr>
                  <a:t>www.dos-mundos.cz</a:t>
                </a:r>
                <a:r>
                  <a:rPr lang="cs-CZ" sz="900" dirty="0">
                    <a:latin typeface="Platform Regular" pitchFamily="34" charset="0"/>
                    <a:cs typeface="Arial" pitchFamily="34" charset="0"/>
                  </a:rPr>
                  <a:t>, </a:t>
                </a:r>
                <a:r>
                  <a:rPr lang="cs-CZ" sz="700" dirty="0">
                    <a:latin typeface="Platform Regular" pitchFamily="34" charset="0"/>
                    <a:ea typeface="Calibri" pitchFamily="34" charset="0"/>
                    <a:cs typeface="Times New Roman" pitchFamily="18" charset="0"/>
                  </a:rPr>
                  <a:t>facebook.com/</a:t>
                </a:r>
                <a:r>
                  <a:rPr lang="cs-CZ" sz="700" dirty="0" err="1">
                    <a:latin typeface="Platform Regular" pitchFamily="34" charset="0"/>
                    <a:ea typeface="Calibri" pitchFamily="34" charset="0"/>
                    <a:cs typeface="Times New Roman" pitchFamily="18" charset="0"/>
                  </a:rPr>
                  <a:t>prazirnadosmundos</a:t>
                </a:r>
                <a:r>
                  <a:rPr lang="cs-CZ" sz="700" dirty="0">
                    <a:latin typeface="Platform Regular" pitchFamily="34" charset="0"/>
                    <a:ea typeface="Calibri" pitchFamily="34" charset="0"/>
                    <a:cs typeface="Times New Roman" pitchFamily="18" charset="0"/>
                  </a:rPr>
                  <a:t> </a:t>
                </a:r>
                <a:endParaRPr lang="cs-CZ" sz="900" dirty="0">
                  <a:latin typeface="Platform Regular" pitchFamily="34" charset="0"/>
                  <a:cs typeface="Arial" pitchFamily="34" charset="0"/>
                </a:endParaRPr>
              </a:p>
              <a:p>
                <a:pPr lvl="0" algn="just" eaLnBrk="0" fontAlgn="base" hangingPunct="0">
                  <a:spcBef>
                    <a:spcPct val="0"/>
                  </a:spcBef>
                  <a:spcAft>
                    <a:spcPts val="200"/>
                  </a:spcAft>
                </a:pPr>
                <a:r>
                  <a:rPr lang="cs-CZ" sz="700" dirty="0">
                    <a:latin typeface="Platform Regular" pitchFamily="34" charset="0"/>
                    <a:ea typeface="Calibri" pitchFamily="34" charset="0"/>
                    <a:cs typeface="Times New Roman" pitchFamily="18" charset="0"/>
                  </a:rPr>
                  <a:t>Minimální trvanlivost do: 3 měsíce od data pražení</a:t>
                </a:r>
                <a:endParaRPr lang="cs-CZ" sz="900" dirty="0">
                  <a:latin typeface="Platform Regular" pitchFamily="34" charset="0"/>
                  <a:cs typeface="Arial" pitchFamily="34" charset="0"/>
                </a:endParaRPr>
              </a:p>
              <a:p>
                <a:pPr lvl="0" algn="just" eaLnBrk="0" fontAlgn="base" hangingPunct="0">
                  <a:spcBef>
                    <a:spcPct val="0"/>
                  </a:spcBef>
                  <a:spcAft>
                    <a:spcPts val="200"/>
                  </a:spcAft>
                </a:pPr>
                <a:r>
                  <a:rPr lang="cs-CZ" sz="700" dirty="0">
                    <a:latin typeface="Platform Regular" pitchFamily="34" charset="0"/>
                    <a:ea typeface="Calibri" pitchFamily="34" charset="0"/>
                    <a:cs typeface="Times New Roman" pitchFamily="18" charset="0"/>
                  </a:rPr>
                  <a:t>Nejlepší chuti dosáhnete do 30 dnů od pražení kávy.</a:t>
                </a:r>
                <a:endParaRPr lang="cs-CZ" sz="900" dirty="0">
                  <a:latin typeface="Platform Regular" pitchFamily="34" charset="0"/>
                  <a:cs typeface="Arial" pitchFamily="34" charset="0"/>
                </a:endParaRPr>
              </a:p>
              <a:p>
                <a:pPr lvl="0" algn="just" eaLnBrk="0" fontAlgn="base" hangingPunct="0">
                  <a:spcBef>
                    <a:spcPct val="0"/>
                  </a:spcBef>
                  <a:spcAft>
                    <a:spcPts val="200"/>
                  </a:spcAft>
                </a:pPr>
                <a:r>
                  <a:rPr lang="cs-CZ" sz="600" dirty="0">
                    <a:latin typeface="Platform Regular" pitchFamily="34" charset="0"/>
                    <a:ea typeface="Calibri" pitchFamily="34" charset="0"/>
                    <a:cs typeface="Times New Roman" pitchFamily="18" charset="0"/>
                  </a:rPr>
                  <a:t>Výrobce: </a:t>
                </a:r>
                <a:r>
                  <a:rPr lang="cs-CZ" sz="600" dirty="0" err="1">
                    <a:latin typeface="Platform Regular" pitchFamily="34" charset="0"/>
                    <a:ea typeface="Calibri" pitchFamily="34" charset="0"/>
                    <a:cs typeface="Times New Roman" pitchFamily="18" charset="0"/>
                  </a:rPr>
                  <a:t>Dos</a:t>
                </a:r>
                <a:r>
                  <a:rPr lang="cs-CZ" sz="600" dirty="0">
                    <a:latin typeface="Platform Regular" pitchFamily="34" charset="0"/>
                    <a:ea typeface="Calibri" pitchFamily="34" charset="0"/>
                    <a:cs typeface="Times New Roman" pitchFamily="18" charset="0"/>
                  </a:rPr>
                  <a:t> </a:t>
                </a:r>
                <a:r>
                  <a:rPr lang="cs-CZ" sz="600" dirty="0" err="1">
                    <a:latin typeface="Platform Regular" pitchFamily="34" charset="0"/>
                    <a:ea typeface="Calibri" pitchFamily="34" charset="0"/>
                    <a:cs typeface="Times New Roman" pitchFamily="18" charset="0"/>
                  </a:rPr>
                  <a:t>Mundos</a:t>
                </a:r>
                <a:r>
                  <a:rPr lang="cs-CZ" sz="600" dirty="0">
                    <a:latin typeface="Platform Regular" pitchFamily="34" charset="0"/>
                    <a:ea typeface="Calibri" pitchFamily="34" charset="0"/>
                    <a:cs typeface="Times New Roman" pitchFamily="18" charset="0"/>
                  </a:rPr>
                  <a:t> s.r.o., Žerotínova 59, 130 00 Praha 3, ČR </a:t>
                </a:r>
              </a:p>
              <a:p>
                <a:pPr lvl="0" algn="just" eaLnBrk="0" fontAlgn="base" hangingPunct="0">
                  <a:spcBef>
                    <a:spcPct val="0"/>
                  </a:spcBef>
                  <a:spcAft>
                    <a:spcPts val="200"/>
                  </a:spcAft>
                </a:pPr>
                <a:r>
                  <a:rPr lang="cs-CZ" sz="600" dirty="0">
                    <a:latin typeface="Platform Regular" pitchFamily="34" charset="0"/>
                    <a:ea typeface="Calibri" pitchFamily="34" charset="0"/>
                    <a:cs typeface="Times New Roman" pitchFamily="18" charset="0"/>
                  </a:rPr>
                  <a:t>Tel: +420 731421002, kava@dos-mundos.cz, </a:t>
                </a:r>
              </a:p>
              <a:p>
                <a:pPr lvl="0" algn="just" eaLnBrk="0" fontAlgn="base" hangingPunct="0">
                  <a:spcBef>
                    <a:spcPct val="0"/>
                  </a:spcBef>
                  <a:spcAft>
                    <a:spcPts val="200"/>
                  </a:spcAft>
                </a:pPr>
                <a:r>
                  <a:rPr lang="cs-CZ" sz="700" b="1" dirty="0">
                    <a:latin typeface="Platform Regular" pitchFamily="34" charset="0"/>
                    <a:cs typeface="Times New Roman" pitchFamily="18" charset="0"/>
                  </a:rPr>
                  <a:t>Hmotnost:                                                     300 g           1 kg            1,25 kg</a:t>
                </a:r>
                <a:endParaRPr lang="cs-CZ" sz="700" b="1" dirty="0">
                  <a:latin typeface="Platform Regular" pitchFamily="34" charset="0"/>
                  <a:cs typeface="Arial" pitchFamily="34" charset="0"/>
                </a:endParaRPr>
              </a:p>
              <a:p>
                <a:pPr marL="0" marR="0" lvl="0" indent="0" algn="just" defTabSz="914400" rtl="0" eaLnBrk="0" fontAlgn="base" latinLnBrk="0" hangingPunct="0">
                  <a:spcBef>
                    <a:spcPct val="0"/>
                  </a:spcBef>
                  <a:spcAft>
                    <a:spcPts val="600"/>
                  </a:spcAft>
                  <a:buClrTx/>
                  <a:buSzTx/>
                  <a:buFontTx/>
                  <a:buNone/>
                  <a:tabLst/>
                </a:pPr>
                <a:endParaRPr kumimoji="0" lang="cs-CZ" sz="1600" b="0" i="0" u="none" strike="noStrike" cap="none" normalizeH="0" baseline="0" dirty="0">
                  <a:ln>
                    <a:noFill/>
                  </a:ln>
                  <a:effectLst/>
                  <a:latin typeface="Platform Regular" pitchFamily="34" charset="0"/>
                  <a:cs typeface="Arial" pitchFamily="34" charset="0"/>
                </a:endParaRPr>
              </a:p>
            </p:txBody>
          </p:sp>
        </p:grpSp>
        <p:sp>
          <p:nvSpPr>
            <p:cNvPr id="12" name="Rectangle 11"/>
            <p:cNvSpPr/>
            <p:nvPr/>
          </p:nvSpPr>
          <p:spPr>
            <a:xfrm>
              <a:off x="1200275" y="3327121"/>
              <a:ext cx="91329" cy="9141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s-CZ"/>
            </a:p>
          </p:txBody>
        </p:sp>
        <p:sp>
          <p:nvSpPr>
            <p:cNvPr id="13" name="Rectangle 12"/>
            <p:cNvSpPr/>
            <p:nvPr/>
          </p:nvSpPr>
          <p:spPr>
            <a:xfrm>
              <a:off x="1586830" y="3327121"/>
              <a:ext cx="91329" cy="9141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dirty="0"/>
                <a:t> </a:t>
              </a:r>
            </a:p>
          </p:txBody>
        </p:sp>
        <p:sp>
          <p:nvSpPr>
            <p:cNvPr id="14" name="Rectangle 13"/>
            <p:cNvSpPr/>
            <p:nvPr/>
          </p:nvSpPr>
          <p:spPr>
            <a:xfrm>
              <a:off x="1912675" y="3327121"/>
              <a:ext cx="91329" cy="9141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s-CZ"/>
            </a:p>
          </p:txBody>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36" y="2514164"/>
            <a:ext cx="2775447" cy="3366021"/>
          </a:xfrm>
          <a:prstGeom prst="rect">
            <a:avLst/>
          </a:prstGeom>
        </p:spPr>
      </p:pic>
      <p:sp>
        <p:nvSpPr>
          <p:cNvPr id="4" name="Right Brace 3"/>
          <p:cNvSpPr/>
          <p:nvPr/>
        </p:nvSpPr>
        <p:spPr>
          <a:xfrm>
            <a:off x="5635664" y="3568700"/>
            <a:ext cx="371436" cy="812800"/>
          </a:xfrm>
          <a:prstGeom prst="rightBrace">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p:cNvSpPr txBox="1"/>
          <p:nvPr/>
        </p:nvSpPr>
        <p:spPr>
          <a:xfrm>
            <a:off x="6291571" y="3886200"/>
            <a:ext cx="3004862" cy="369332"/>
          </a:xfrm>
          <a:prstGeom prst="rect">
            <a:avLst/>
          </a:prstGeom>
          <a:noFill/>
        </p:spPr>
        <p:txBody>
          <a:bodyPr wrap="none" rtlCol="0">
            <a:spAutoFit/>
          </a:bodyPr>
          <a:lstStyle/>
          <a:p>
            <a:r>
              <a:rPr lang="cs-CZ" dirty="0">
                <a:solidFill>
                  <a:srgbClr val="FF0000"/>
                </a:solidFill>
                <a:latin typeface="Platform Regular" panose="020B0504030202020204" pitchFamily="34" charset="-18"/>
              </a:rPr>
              <a:t>Story </a:t>
            </a:r>
            <a:r>
              <a:rPr lang="cs-CZ" dirty="0" err="1">
                <a:solidFill>
                  <a:srgbClr val="FF0000"/>
                </a:solidFill>
                <a:latin typeface="Platform Regular" panose="020B0504030202020204" pitchFamily="34" charset="-18"/>
              </a:rPr>
              <a:t>of</a:t>
            </a:r>
            <a:r>
              <a:rPr lang="cs-CZ" dirty="0">
                <a:solidFill>
                  <a:srgbClr val="FF0000"/>
                </a:solidFill>
                <a:latin typeface="Platform Regular" panose="020B0504030202020204" pitchFamily="34" charset="-18"/>
              </a:rPr>
              <a:t> </a:t>
            </a:r>
            <a:r>
              <a:rPr lang="cs-CZ" dirty="0" err="1">
                <a:solidFill>
                  <a:srgbClr val="FF0000"/>
                </a:solidFill>
                <a:latin typeface="Platform Regular" panose="020B0504030202020204" pitchFamily="34" charset="-18"/>
              </a:rPr>
              <a:t>particular</a:t>
            </a:r>
            <a:r>
              <a:rPr lang="cs-CZ" dirty="0">
                <a:solidFill>
                  <a:srgbClr val="FF0000"/>
                </a:solidFill>
                <a:latin typeface="Platform Regular" panose="020B0504030202020204" pitchFamily="34" charset="-18"/>
              </a:rPr>
              <a:t> </a:t>
            </a:r>
            <a:r>
              <a:rPr lang="cs-CZ" dirty="0" err="1">
                <a:solidFill>
                  <a:srgbClr val="FF0000"/>
                </a:solidFill>
                <a:latin typeface="Platform Regular" panose="020B0504030202020204" pitchFamily="34" charset="-18"/>
              </a:rPr>
              <a:t>coffee</a:t>
            </a:r>
            <a:r>
              <a:rPr lang="cs-CZ" dirty="0">
                <a:solidFill>
                  <a:srgbClr val="FF0000"/>
                </a:solidFill>
                <a:latin typeface="Platform Regular" panose="020B0504030202020204" pitchFamily="34" charset="-18"/>
              </a:rPr>
              <a:t> </a:t>
            </a:r>
            <a:r>
              <a:rPr lang="cs-CZ" dirty="0" err="1">
                <a:solidFill>
                  <a:srgbClr val="FF0000"/>
                </a:solidFill>
                <a:latin typeface="Platform Regular" panose="020B0504030202020204" pitchFamily="34" charset="-18"/>
              </a:rPr>
              <a:t>farm</a:t>
            </a:r>
            <a:endParaRPr lang="en-GB" dirty="0">
              <a:solidFill>
                <a:srgbClr val="FF0000"/>
              </a:solidFill>
              <a:latin typeface="Platform Regular" panose="020B0504030202020204" pitchFamily="34" charset="-18"/>
            </a:endParaRPr>
          </a:p>
        </p:txBody>
      </p:sp>
      <p:sp>
        <p:nvSpPr>
          <p:cNvPr id="19" name="TextBox 18"/>
          <p:cNvSpPr txBox="1"/>
          <p:nvPr/>
        </p:nvSpPr>
        <p:spPr>
          <a:xfrm>
            <a:off x="6291571" y="4482503"/>
            <a:ext cx="3335850" cy="369332"/>
          </a:xfrm>
          <a:prstGeom prst="rect">
            <a:avLst/>
          </a:prstGeom>
          <a:noFill/>
        </p:spPr>
        <p:txBody>
          <a:bodyPr wrap="none" rtlCol="0">
            <a:spAutoFit/>
          </a:bodyPr>
          <a:lstStyle/>
          <a:p>
            <a:r>
              <a:rPr lang="cs-CZ" dirty="0">
                <a:solidFill>
                  <a:srgbClr val="FF0000"/>
                </a:solidFill>
                <a:latin typeface="Platform Regular" panose="020B0504030202020204" pitchFamily="34" charset="-18"/>
              </a:rPr>
              <a:t>Taste and </a:t>
            </a:r>
            <a:r>
              <a:rPr lang="cs-CZ" dirty="0" err="1">
                <a:solidFill>
                  <a:srgbClr val="FF0000"/>
                </a:solidFill>
                <a:latin typeface="Platform Regular" panose="020B0504030202020204" pitchFamily="34" charset="-18"/>
              </a:rPr>
              <a:t>preparation</a:t>
            </a:r>
            <a:r>
              <a:rPr lang="cs-CZ" dirty="0">
                <a:solidFill>
                  <a:srgbClr val="FF0000"/>
                </a:solidFill>
                <a:latin typeface="Platform Regular" panose="020B0504030202020204" pitchFamily="34" charset="-18"/>
              </a:rPr>
              <a:t> </a:t>
            </a:r>
            <a:r>
              <a:rPr lang="cs-CZ" dirty="0" err="1">
                <a:solidFill>
                  <a:srgbClr val="FF0000"/>
                </a:solidFill>
                <a:latin typeface="Platform Regular" panose="020B0504030202020204" pitchFamily="34" charset="-18"/>
              </a:rPr>
              <a:t>description</a:t>
            </a:r>
            <a:endParaRPr lang="en-GB" dirty="0">
              <a:solidFill>
                <a:srgbClr val="FF0000"/>
              </a:solidFill>
              <a:latin typeface="Platform Regular" panose="020B0504030202020204" pitchFamily="34" charset="-18"/>
            </a:endParaRPr>
          </a:p>
        </p:txBody>
      </p:sp>
      <p:sp>
        <p:nvSpPr>
          <p:cNvPr id="20" name="Right Brace 19"/>
          <p:cNvSpPr/>
          <p:nvPr/>
        </p:nvSpPr>
        <p:spPr>
          <a:xfrm>
            <a:off x="5635664" y="4469206"/>
            <a:ext cx="371436" cy="489031"/>
          </a:xfrm>
          <a:prstGeom prst="rightBrace">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p:cNvSpPr txBox="1"/>
          <p:nvPr/>
        </p:nvSpPr>
        <p:spPr>
          <a:xfrm>
            <a:off x="6291571" y="5320703"/>
            <a:ext cx="2468176" cy="369332"/>
          </a:xfrm>
          <a:prstGeom prst="rect">
            <a:avLst/>
          </a:prstGeom>
          <a:noFill/>
        </p:spPr>
        <p:txBody>
          <a:bodyPr wrap="none" rtlCol="0">
            <a:spAutoFit/>
          </a:bodyPr>
          <a:lstStyle/>
          <a:p>
            <a:r>
              <a:rPr lang="cs-CZ" dirty="0" err="1">
                <a:solidFill>
                  <a:srgbClr val="FF0000"/>
                </a:solidFill>
                <a:latin typeface="Platform Regular" panose="020B0504030202020204" pitchFamily="34" charset="-18"/>
              </a:rPr>
              <a:t>Compulsory</a:t>
            </a:r>
            <a:r>
              <a:rPr lang="cs-CZ" dirty="0">
                <a:solidFill>
                  <a:srgbClr val="FF0000"/>
                </a:solidFill>
                <a:latin typeface="Platform Regular" panose="020B0504030202020204" pitchFamily="34" charset="-18"/>
              </a:rPr>
              <a:t> </a:t>
            </a:r>
            <a:r>
              <a:rPr lang="cs-CZ" dirty="0" err="1">
                <a:solidFill>
                  <a:srgbClr val="FF0000"/>
                </a:solidFill>
                <a:latin typeface="Platform Regular" panose="020B0504030202020204" pitchFamily="34" charset="-18"/>
              </a:rPr>
              <a:t>information</a:t>
            </a:r>
            <a:endParaRPr lang="en-GB" dirty="0">
              <a:solidFill>
                <a:srgbClr val="FF0000"/>
              </a:solidFill>
              <a:latin typeface="Platform Regular" panose="020B0504030202020204" pitchFamily="34" charset="-18"/>
            </a:endParaRPr>
          </a:p>
        </p:txBody>
      </p:sp>
      <p:sp>
        <p:nvSpPr>
          <p:cNvPr id="22" name="Right Brace 21"/>
          <p:cNvSpPr/>
          <p:nvPr/>
        </p:nvSpPr>
        <p:spPr>
          <a:xfrm>
            <a:off x="5635664" y="5178175"/>
            <a:ext cx="371436" cy="489031"/>
          </a:xfrm>
          <a:prstGeom prst="rightBrace">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row: Down 22"/>
          <p:cNvSpPr/>
          <p:nvPr/>
        </p:nvSpPr>
        <p:spPr>
          <a:xfrm rot="13069424">
            <a:off x="827048" y="5767942"/>
            <a:ext cx="254000" cy="5715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678499" y="6274396"/>
            <a:ext cx="4254242" cy="369332"/>
          </a:xfrm>
          <a:prstGeom prst="rect">
            <a:avLst/>
          </a:prstGeom>
          <a:noFill/>
        </p:spPr>
        <p:txBody>
          <a:bodyPr wrap="none" rtlCol="0">
            <a:spAutoFit/>
          </a:bodyPr>
          <a:lstStyle/>
          <a:p>
            <a:r>
              <a:rPr lang="cs-CZ" dirty="0" err="1">
                <a:solidFill>
                  <a:srgbClr val="FF0000"/>
                </a:solidFill>
                <a:latin typeface="Platform Regular" panose="020B0504030202020204" pitchFamily="34" charset="-18"/>
              </a:rPr>
              <a:t>We</a:t>
            </a:r>
            <a:r>
              <a:rPr lang="cs-CZ" dirty="0">
                <a:solidFill>
                  <a:srgbClr val="FF0000"/>
                </a:solidFill>
                <a:latin typeface="Platform Regular" panose="020B0504030202020204" pitchFamily="34" charset="-18"/>
              </a:rPr>
              <a:t> hand </a:t>
            </a:r>
            <a:r>
              <a:rPr lang="cs-CZ" dirty="0" err="1">
                <a:solidFill>
                  <a:srgbClr val="FF0000"/>
                </a:solidFill>
                <a:latin typeface="Platform Regular" panose="020B0504030202020204" pitchFamily="34" charset="-18"/>
              </a:rPr>
              <a:t>write</a:t>
            </a:r>
            <a:r>
              <a:rPr lang="cs-CZ" dirty="0">
                <a:solidFill>
                  <a:srgbClr val="FF0000"/>
                </a:solidFill>
                <a:latin typeface="Platform Regular" panose="020B0504030202020204" pitchFamily="34" charset="-18"/>
              </a:rPr>
              <a:t> </a:t>
            </a:r>
            <a:r>
              <a:rPr lang="cs-CZ" dirty="0" err="1">
                <a:solidFill>
                  <a:srgbClr val="FF0000"/>
                </a:solidFill>
                <a:latin typeface="Platform Regular" panose="020B0504030202020204" pitchFamily="34" charset="-18"/>
              </a:rPr>
              <a:t>roast</a:t>
            </a:r>
            <a:r>
              <a:rPr lang="cs-CZ" dirty="0">
                <a:solidFill>
                  <a:srgbClr val="FF0000"/>
                </a:solidFill>
                <a:latin typeface="Platform Regular" panose="020B0504030202020204" pitchFamily="34" charset="-18"/>
              </a:rPr>
              <a:t> </a:t>
            </a:r>
            <a:r>
              <a:rPr lang="cs-CZ" dirty="0" err="1">
                <a:solidFill>
                  <a:srgbClr val="FF0000"/>
                </a:solidFill>
                <a:latin typeface="Platform Regular" panose="020B0504030202020204" pitchFamily="34" charset="-18"/>
              </a:rPr>
              <a:t>date</a:t>
            </a:r>
            <a:r>
              <a:rPr lang="cs-CZ" dirty="0">
                <a:solidFill>
                  <a:srgbClr val="FF0000"/>
                </a:solidFill>
                <a:latin typeface="Platform Regular" panose="020B0504030202020204" pitchFamily="34" charset="-18"/>
              </a:rPr>
              <a:t> on </a:t>
            </a:r>
            <a:r>
              <a:rPr lang="cs-CZ" dirty="0" err="1">
                <a:solidFill>
                  <a:srgbClr val="FF0000"/>
                </a:solidFill>
                <a:latin typeface="Platform Regular" panose="020B0504030202020204" pitchFamily="34" charset="-18"/>
              </a:rPr>
              <a:t>the</a:t>
            </a:r>
            <a:r>
              <a:rPr lang="cs-CZ" dirty="0">
                <a:solidFill>
                  <a:srgbClr val="FF0000"/>
                </a:solidFill>
                <a:latin typeface="Platform Regular" panose="020B0504030202020204" pitchFamily="34" charset="-18"/>
              </a:rPr>
              <a:t> front label</a:t>
            </a:r>
            <a:endParaRPr lang="en-GB" dirty="0">
              <a:solidFill>
                <a:srgbClr val="FF0000"/>
              </a:solidFill>
              <a:latin typeface="Platform Regular" panose="020B0504030202020204" pitchFamily="34" charset="-18"/>
            </a:endParaRPr>
          </a:p>
        </p:txBody>
      </p:sp>
    </p:spTree>
    <p:extLst>
      <p:ext uri="{BB962C8B-B14F-4D97-AF65-F5344CB8AC3E}">
        <p14:creationId xmlns:p14="http://schemas.microsoft.com/office/powerpoint/2010/main" val="410518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0761" y="447719"/>
            <a:ext cx="8934923" cy="954107"/>
          </a:xfrm>
          <a:prstGeom prst="rect">
            <a:avLst/>
          </a:prstGeom>
          <a:noFill/>
        </p:spPr>
        <p:txBody>
          <a:bodyPr wrap="square" rtlCol="0">
            <a:spAutoFit/>
          </a:bodyPr>
          <a:lstStyle/>
          <a:p>
            <a:r>
              <a:rPr lang="cs-CZ" sz="2800" dirty="0">
                <a:latin typeface="Platform Regular" panose="020B0504030202020204" pitchFamily="34" charset="-18"/>
              </a:rPr>
              <a:t>New </a:t>
            </a:r>
            <a:r>
              <a:rPr lang="cs-CZ" sz="2800" dirty="0" err="1">
                <a:latin typeface="Platform Regular" panose="020B0504030202020204" pitchFamily="34" charset="-18"/>
              </a:rPr>
              <a:t>bag</a:t>
            </a:r>
            <a:r>
              <a:rPr lang="cs-CZ" sz="2800" dirty="0">
                <a:latin typeface="Platform Regular" panose="020B0504030202020204" pitchFamily="34" charset="-18"/>
              </a:rPr>
              <a:t> design </a:t>
            </a:r>
          </a:p>
          <a:p>
            <a:r>
              <a:rPr lang="cs-CZ" sz="2800" dirty="0">
                <a:latin typeface="Platform Regular" panose="020B0504030202020204" pitchFamily="34" charset="-18"/>
              </a:rPr>
              <a:t>250g </a:t>
            </a:r>
            <a:r>
              <a:rPr lang="cs-CZ" sz="2800" dirty="0" err="1">
                <a:latin typeface="Platform Regular" panose="020B0504030202020204" pitchFamily="34" charset="-18"/>
              </a:rPr>
              <a:t>bottom</a:t>
            </a:r>
            <a:r>
              <a:rPr lang="cs-CZ" sz="2800" dirty="0">
                <a:latin typeface="Platform Regular" panose="020B0504030202020204" pitchFamily="34" charset="-18"/>
              </a:rPr>
              <a:t> </a:t>
            </a:r>
            <a:r>
              <a:rPr lang="cs-CZ" sz="2800" dirty="0" err="1">
                <a:latin typeface="Platform Regular" panose="020B0504030202020204" pitchFamily="34" charset="-18"/>
              </a:rPr>
              <a:t>bag</a:t>
            </a:r>
            <a:r>
              <a:rPr lang="cs-CZ" sz="2800" dirty="0">
                <a:latin typeface="Platform Regular" panose="020B0504030202020204" pitchFamily="34" charset="-18"/>
              </a:rPr>
              <a:t>, </a:t>
            </a:r>
            <a:r>
              <a:rPr lang="cs-CZ" sz="2800" dirty="0" err="1">
                <a:latin typeface="Platform Regular" panose="020B0504030202020204" pitchFamily="34" charset="-18"/>
              </a:rPr>
              <a:t>gold</a:t>
            </a:r>
            <a:r>
              <a:rPr lang="cs-CZ" sz="2800" dirty="0">
                <a:latin typeface="Platform Regular" panose="020B0504030202020204" pitchFamily="34" charset="-18"/>
              </a:rPr>
              <a:t> </a:t>
            </a:r>
            <a:r>
              <a:rPr lang="cs-CZ" sz="2800" dirty="0" err="1">
                <a:latin typeface="Platform Regular" panose="020B0504030202020204" pitchFamily="34" charset="-18"/>
              </a:rPr>
              <a:t>matte</a:t>
            </a:r>
            <a:r>
              <a:rPr lang="cs-CZ" sz="2800" dirty="0">
                <a:latin typeface="Platform Regular" panose="020B0504030202020204" pitchFamily="34" charset="-18"/>
              </a:rPr>
              <a:t> </a:t>
            </a:r>
            <a:r>
              <a:rPr lang="cs-CZ" sz="2800" dirty="0" err="1">
                <a:latin typeface="Platform Regular" panose="020B0504030202020204" pitchFamily="34" charset="-18"/>
              </a:rPr>
              <a:t>with</a:t>
            </a:r>
            <a:r>
              <a:rPr lang="cs-CZ" sz="2800" dirty="0">
                <a:latin typeface="Platform Regular" panose="020B0504030202020204" pitchFamily="34" charset="-18"/>
              </a:rPr>
              <a:t> </a:t>
            </a:r>
            <a:r>
              <a:rPr lang="cs-CZ" sz="2800" dirty="0" err="1">
                <a:latin typeface="Platform Regular" panose="020B0504030202020204" pitchFamily="34" charset="-18"/>
              </a:rPr>
              <a:t>zipper</a:t>
            </a:r>
            <a:r>
              <a:rPr lang="cs-CZ" sz="2800" dirty="0">
                <a:latin typeface="Platform Regular" panose="020B0504030202020204" pitchFamily="34" charset="-18"/>
              </a:rPr>
              <a:t> and </a:t>
            </a:r>
            <a:r>
              <a:rPr lang="cs-CZ" sz="2800" dirty="0" err="1">
                <a:latin typeface="Platform Regular" panose="020B0504030202020204" pitchFamily="34" charset="-18"/>
              </a:rPr>
              <a:t>valve</a:t>
            </a:r>
            <a:endParaRPr lang="en-GB" sz="2800" dirty="0">
              <a:latin typeface="Platform Regular" panose="020B0504030202020204" pitchFamily="34" charset="-18"/>
            </a:endParaRPr>
          </a:p>
        </p:txBody>
      </p:sp>
      <p:pic>
        <p:nvPicPr>
          <p:cNvPr id="1026" name="Picture 2" descr="aeProduct.getSubject()"/>
          <p:cNvPicPr>
            <a:picLocks noChangeAspect="1" noChangeArrowheads="1"/>
          </p:cNvPicPr>
          <p:nvPr/>
        </p:nvPicPr>
        <p:blipFill rotWithShape="1">
          <a:blip r:embed="rId2">
            <a:extLst>
              <a:ext uri="{28A0092B-C50C-407E-A947-70E740481C1C}">
                <a14:useLocalDpi xmlns:a14="http://schemas.microsoft.com/office/drawing/2010/main" val="0"/>
              </a:ext>
            </a:extLst>
          </a:blip>
          <a:srcRect l="22959" t="17498" r="20652"/>
          <a:stretch/>
        </p:blipFill>
        <p:spPr bwMode="auto">
          <a:xfrm>
            <a:off x="385009" y="1932984"/>
            <a:ext cx="2823411" cy="41308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sp>
        <p:nvSpPr>
          <p:cNvPr id="2" name="TextBox 1"/>
          <p:cNvSpPr txBox="1"/>
          <p:nvPr/>
        </p:nvSpPr>
        <p:spPr>
          <a:xfrm>
            <a:off x="3208421" y="1932984"/>
            <a:ext cx="8983580" cy="3416320"/>
          </a:xfrm>
          <a:prstGeom prst="rect">
            <a:avLst/>
          </a:prstGeom>
          <a:noFill/>
        </p:spPr>
        <p:txBody>
          <a:bodyPr wrap="square" rtlCol="0">
            <a:spAutoFit/>
          </a:bodyPr>
          <a:lstStyle/>
          <a:p>
            <a:pPr marL="285750" indent="-285750">
              <a:buFont typeface="Arial" panose="020B0604020202020204" pitchFamily="34" charset="0"/>
              <a:buChar char="•"/>
            </a:pPr>
            <a:r>
              <a:rPr lang="cs-CZ" dirty="0" err="1">
                <a:latin typeface="Platform Regular" panose="020B0504030202020204" pitchFamily="34" charset="-18"/>
              </a:rPr>
              <a:t>Custom</a:t>
            </a:r>
            <a:r>
              <a:rPr lang="cs-CZ" dirty="0">
                <a:latin typeface="Platform Regular" panose="020B0504030202020204" pitchFamily="34" charset="-18"/>
              </a:rPr>
              <a:t> </a:t>
            </a:r>
            <a:r>
              <a:rPr lang="cs-CZ" dirty="0" err="1">
                <a:latin typeface="Platform Regular" panose="020B0504030202020204" pitchFamily="34" charset="-18"/>
              </a:rPr>
              <a:t>printed</a:t>
            </a:r>
            <a:r>
              <a:rPr lang="cs-CZ" dirty="0">
                <a:latin typeface="Platform Regular" panose="020B0504030202020204" pitchFamily="34" charset="-18"/>
              </a:rPr>
              <a:t> </a:t>
            </a:r>
            <a:r>
              <a:rPr lang="cs-CZ" dirty="0" err="1">
                <a:latin typeface="Platform Regular" panose="020B0504030202020204" pitchFamily="34" charset="-18"/>
              </a:rPr>
              <a:t>with</a:t>
            </a:r>
            <a:r>
              <a:rPr lang="cs-CZ" dirty="0">
                <a:latin typeface="Platform Regular" panose="020B0504030202020204" pitchFamily="34" charset="-18"/>
              </a:rPr>
              <a:t> logo and </a:t>
            </a:r>
            <a:r>
              <a:rPr lang="cs-CZ" dirty="0" err="1">
                <a:latin typeface="Platform Regular" panose="020B0504030202020204" pitchFamily="34" charset="-18"/>
              </a:rPr>
              <a:t>general</a:t>
            </a:r>
            <a:r>
              <a:rPr lang="cs-CZ" dirty="0">
                <a:latin typeface="Platform Regular" panose="020B0504030202020204" pitchFamily="34" charset="-18"/>
              </a:rPr>
              <a:t> </a:t>
            </a:r>
            <a:r>
              <a:rPr lang="cs-CZ" dirty="0" err="1">
                <a:latin typeface="Platform Regular" panose="020B0504030202020204" pitchFamily="34" charset="-18"/>
              </a:rPr>
              <a:t>information</a:t>
            </a:r>
            <a:r>
              <a:rPr lang="cs-CZ" dirty="0">
                <a:latin typeface="Platform Regular" panose="020B0504030202020204" pitchFamily="34" charset="-18"/>
              </a:rPr>
              <a:t> (</a:t>
            </a:r>
            <a:r>
              <a:rPr lang="cs-CZ" dirty="0" err="1">
                <a:latin typeface="Platform Regular" panose="020B0504030202020204" pitchFamily="34" charset="-18"/>
              </a:rPr>
              <a:t>bag</a:t>
            </a:r>
            <a:r>
              <a:rPr lang="cs-CZ" dirty="0">
                <a:latin typeface="Platform Regular" panose="020B0504030202020204" pitchFamily="34" charset="-18"/>
              </a:rPr>
              <a:t> </a:t>
            </a:r>
            <a:r>
              <a:rPr lang="cs-CZ" dirty="0" err="1">
                <a:latin typeface="Platform Regular" panose="020B0504030202020204" pitchFamily="34" charset="-18"/>
              </a:rPr>
              <a:t>will</a:t>
            </a:r>
            <a:r>
              <a:rPr lang="cs-CZ" dirty="0">
                <a:latin typeface="Platform Regular" panose="020B0504030202020204" pitchFamily="34" charset="-18"/>
              </a:rPr>
              <a:t>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printed</a:t>
            </a:r>
            <a:r>
              <a:rPr lang="cs-CZ" dirty="0">
                <a:latin typeface="Platform Regular" panose="020B0504030202020204" pitchFamily="34" charset="-18"/>
              </a:rPr>
              <a:t> by </a:t>
            </a:r>
            <a:r>
              <a:rPr lang="cs-CZ" dirty="0" err="1">
                <a:latin typeface="Platform Regular" panose="020B0504030202020204" pitchFamily="34" charset="-18"/>
              </a:rPr>
              <a:t>black</a:t>
            </a:r>
            <a:r>
              <a:rPr lang="cs-CZ" dirty="0">
                <a:latin typeface="Platform Regular" panose="020B0504030202020204" pitchFamily="34" charset="-18"/>
              </a:rPr>
              <a:t> </a:t>
            </a:r>
            <a:r>
              <a:rPr lang="cs-CZ" dirty="0" err="1">
                <a:latin typeface="Platform Regular" panose="020B0504030202020204" pitchFamily="34" charset="-18"/>
              </a:rPr>
              <a:t>color</a:t>
            </a:r>
            <a:r>
              <a:rPr lang="cs-CZ" dirty="0">
                <a:latin typeface="Platform Regular" panose="020B0504030202020204" pitchFamily="34" charset="-18"/>
              </a:rPr>
              <a:t> </a:t>
            </a:r>
            <a:r>
              <a:rPr lang="cs-CZ" dirty="0" err="1">
                <a:latin typeface="Platform Regular" panose="020B0504030202020204" pitchFamily="34" charset="-18"/>
              </a:rPr>
              <a:t>only</a:t>
            </a:r>
            <a:r>
              <a:rPr lang="cs-CZ" dirty="0">
                <a:latin typeface="Platform Regular" panose="020B0504030202020204" pitchFamily="34" charset="-18"/>
              </a:rPr>
              <a:t>)</a:t>
            </a:r>
          </a:p>
          <a:p>
            <a:pPr marL="285750" indent="-285750">
              <a:buFont typeface="Arial" panose="020B0604020202020204" pitchFamily="34" charset="0"/>
              <a:buChar char="•"/>
            </a:pPr>
            <a:endParaRPr lang="cs-CZ" dirty="0">
              <a:latin typeface="Platform Regular" panose="020B0504030202020204" pitchFamily="34" charset="-18"/>
            </a:endParaRPr>
          </a:p>
          <a:p>
            <a:pPr marL="285750" indent="-285750">
              <a:buFont typeface="Arial" panose="020B0604020202020204" pitchFamily="34" charset="0"/>
              <a:buChar char="•"/>
            </a:pPr>
            <a:r>
              <a:rPr lang="cs-CZ" dirty="0" err="1">
                <a:latin typeface="Platform Regular" panose="020B0504030202020204" pitchFamily="34" charset="-18"/>
              </a:rPr>
              <a:t>Paper</a:t>
            </a:r>
            <a:r>
              <a:rPr lang="cs-CZ" dirty="0">
                <a:latin typeface="Platform Regular" panose="020B0504030202020204" pitchFamily="34" charset="-18"/>
              </a:rPr>
              <a:t> </a:t>
            </a:r>
            <a:r>
              <a:rPr lang="cs-CZ" dirty="0" err="1">
                <a:latin typeface="Platform Regular" panose="020B0504030202020204" pitchFamily="34" charset="-18"/>
              </a:rPr>
              <a:t>sleeve</a:t>
            </a:r>
            <a:r>
              <a:rPr lang="cs-CZ" dirty="0">
                <a:latin typeface="Platform Regular" panose="020B0504030202020204" pitchFamily="34" charset="-18"/>
              </a:rPr>
              <a:t> </a:t>
            </a:r>
            <a:r>
              <a:rPr lang="cs-CZ" dirty="0" err="1">
                <a:latin typeface="Platform Regular" panose="020B0504030202020204" pitchFamily="34" charset="-18"/>
              </a:rPr>
              <a:t>with</a:t>
            </a:r>
            <a:r>
              <a:rPr lang="cs-CZ" dirty="0">
                <a:latin typeface="Platform Regular" panose="020B0504030202020204" pitchFamily="34" charset="-18"/>
              </a:rPr>
              <a:t> </a:t>
            </a:r>
            <a:r>
              <a:rPr lang="cs-CZ" dirty="0" err="1">
                <a:latin typeface="Platform Regular" panose="020B0504030202020204" pitchFamily="34" charset="-18"/>
              </a:rPr>
              <a:t>detailed</a:t>
            </a:r>
            <a:r>
              <a:rPr lang="cs-CZ" dirty="0">
                <a:latin typeface="Platform Regular" panose="020B0504030202020204" pitchFamily="34" charset="-18"/>
              </a:rPr>
              <a:t> </a:t>
            </a:r>
            <a:r>
              <a:rPr lang="cs-CZ" dirty="0" err="1">
                <a:latin typeface="Platform Regular" panose="020B0504030202020204" pitchFamily="34" charset="-18"/>
              </a:rPr>
              <a:t>information</a:t>
            </a:r>
            <a:r>
              <a:rPr lang="cs-CZ" dirty="0">
                <a:latin typeface="Platform Regular" panose="020B0504030202020204" pitchFamily="34" charset="-18"/>
              </a:rPr>
              <a:t> </a:t>
            </a:r>
            <a:r>
              <a:rPr lang="cs-CZ" dirty="0" err="1">
                <a:latin typeface="Platform Regular" panose="020B0504030202020204" pitchFamily="34" charset="-18"/>
              </a:rPr>
              <a:t>about</a:t>
            </a:r>
            <a:r>
              <a:rPr lang="cs-CZ" dirty="0">
                <a:latin typeface="Platform Regular" panose="020B0504030202020204" pitchFamily="34" charset="-18"/>
              </a:rPr>
              <a:t> </a:t>
            </a:r>
            <a:r>
              <a:rPr lang="cs-CZ" dirty="0" err="1">
                <a:latin typeface="Platform Regular" panose="020B0504030202020204" pitchFamily="34" charset="-18"/>
              </a:rPr>
              <a:t>particular</a:t>
            </a:r>
            <a:r>
              <a:rPr lang="cs-CZ" dirty="0">
                <a:latin typeface="Platform Regular" panose="020B0504030202020204" pitchFamily="34" charset="-18"/>
              </a:rPr>
              <a:t> </a:t>
            </a:r>
            <a:r>
              <a:rPr lang="cs-CZ" dirty="0" err="1">
                <a:latin typeface="Platform Regular" panose="020B0504030202020204" pitchFamily="34" charset="-18"/>
              </a:rPr>
              <a:t>coffee</a:t>
            </a:r>
            <a:r>
              <a:rPr lang="cs-CZ" dirty="0">
                <a:latin typeface="Platform Regular" panose="020B0504030202020204" pitchFamily="34" charset="-18"/>
              </a:rPr>
              <a:t> (</a:t>
            </a:r>
            <a:r>
              <a:rPr lang="cs-CZ" dirty="0" err="1">
                <a:latin typeface="Platform Regular" panose="020B0504030202020204" pitchFamily="34" charset="-18"/>
              </a:rPr>
              <a:t>have</a:t>
            </a:r>
            <a:r>
              <a:rPr lang="cs-CZ" dirty="0">
                <a:latin typeface="Platform Regular" panose="020B0504030202020204" pitchFamily="34" charset="-18"/>
              </a:rPr>
              <a:t> to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easily</a:t>
            </a:r>
            <a:r>
              <a:rPr lang="cs-CZ" dirty="0">
                <a:latin typeface="Platform Regular" panose="020B0504030202020204" pitchFamily="34" charset="-18"/>
              </a:rPr>
              <a:t> </a:t>
            </a:r>
            <a:r>
              <a:rPr lang="cs-CZ" dirty="0" err="1">
                <a:latin typeface="Platform Regular" panose="020B0504030202020204" pitchFamily="34" charset="-18"/>
              </a:rPr>
              <a:t>adaptable</a:t>
            </a:r>
            <a:r>
              <a:rPr lang="cs-CZ" dirty="0">
                <a:latin typeface="Platform Regular" panose="020B0504030202020204" pitchFamily="34" charset="-18"/>
              </a:rPr>
              <a:t> to </a:t>
            </a:r>
            <a:r>
              <a:rPr lang="cs-CZ" dirty="0" err="1">
                <a:latin typeface="Platform Regular" panose="020B0504030202020204" pitchFamily="34" charset="-18"/>
              </a:rPr>
              <a:t>different</a:t>
            </a:r>
            <a:r>
              <a:rPr lang="cs-CZ" dirty="0">
                <a:latin typeface="Platform Regular" panose="020B0504030202020204" pitchFamily="34" charset="-18"/>
              </a:rPr>
              <a:t> </a:t>
            </a:r>
            <a:r>
              <a:rPr lang="cs-CZ" dirty="0" err="1">
                <a:latin typeface="Platform Regular" panose="020B0504030202020204" pitchFamily="34" charset="-18"/>
              </a:rPr>
              <a:t>coffee</a:t>
            </a:r>
            <a:r>
              <a:rPr lang="cs-CZ" dirty="0">
                <a:latin typeface="Platform Regular" panose="020B0504030202020204" pitchFamily="34" charset="-18"/>
              </a:rPr>
              <a:t> - </a:t>
            </a:r>
            <a:r>
              <a:rPr lang="cs-CZ" dirty="0" err="1">
                <a:latin typeface="Platform Regular" panose="020B0504030202020204" pitchFamily="34" charset="-18"/>
              </a:rPr>
              <a:t>every</a:t>
            </a:r>
            <a:r>
              <a:rPr lang="cs-CZ" dirty="0">
                <a:latin typeface="Platform Regular" panose="020B0504030202020204" pitchFamily="34" charset="-18"/>
              </a:rPr>
              <a:t> </a:t>
            </a:r>
            <a:r>
              <a:rPr lang="cs-CZ" dirty="0" err="1">
                <a:latin typeface="Platform Regular" panose="020B0504030202020204" pitchFamily="34" charset="-18"/>
              </a:rPr>
              <a:t>year</a:t>
            </a:r>
            <a:r>
              <a:rPr lang="cs-CZ" dirty="0">
                <a:latin typeface="Platform Regular" panose="020B0504030202020204" pitchFamily="34" charset="-18"/>
              </a:rPr>
              <a:t> </a:t>
            </a:r>
            <a:r>
              <a:rPr lang="cs-CZ" dirty="0" err="1">
                <a:latin typeface="Platform Regular" panose="020B0504030202020204" pitchFamily="34" charset="-18"/>
              </a:rPr>
              <a:t>we</a:t>
            </a:r>
            <a:r>
              <a:rPr lang="cs-CZ" dirty="0">
                <a:latin typeface="Platform Regular" panose="020B0504030202020204" pitchFamily="34" charset="-18"/>
              </a:rPr>
              <a:t> </a:t>
            </a:r>
            <a:r>
              <a:rPr lang="cs-CZ" dirty="0" err="1">
                <a:latin typeface="Platform Regular" panose="020B0504030202020204" pitchFamily="34" charset="-18"/>
              </a:rPr>
              <a:t>produce</a:t>
            </a:r>
            <a:r>
              <a:rPr lang="cs-CZ" dirty="0">
                <a:latin typeface="Platform Regular" panose="020B0504030202020204" pitchFamily="34" charset="-18"/>
              </a:rPr>
              <a:t> </a:t>
            </a:r>
            <a:r>
              <a:rPr lang="cs-CZ" dirty="0" err="1">
                <a:latin typeface="Platform Regular" panose="020B0504030202020204" pitchFamily="34" charset="-18"/>
              </a:rPr>
              <a:t>about</a:t>
            </a:r>
            <a:r>
              <a:rPr lang="cs-CZ" dirty="0">
                <a:latin typeface="Platform Regular" panose="020B0504030202020204" pitchFamily="34" charset="-18"/>
              </a:rPr>
              <a:t> 25 </a:t>
            </a:r>
            <a:r>
              <a:rPr lang="cs-CZ" dirty="0" err="1">
                <a:latin typeface="Platform Regular" panose="020B0504030202020204" pitchFamily="34" charset="-18"/>
              </a:rPr>
              <a:t>different</a:t>
            </a:r>
            <a:r>
              <a:rPr lang="cs-CZ" dirty="0">
                <a:latin typeface="Platform Regular" panose="020B0504030202020204" pitchFamily="34" charset="-18"/>
              </a:rPr>
              <a:t> </a:t>
            </a:r>
            <a:r>
              <a:rPr lang="cs-CZ" dirty="0" err="1">
                <a:latin typeface="Platform Regular" panose="020B0504030202020204" pitchFamily="34" charset="-18"/>
              </a:rPr>
              <a:t>coffees</a:t>
            </a:r>
            <a:r>
              <a:rPr lang="cs-CZ" dirty="0">
                <a:latin typeface="Platform Regular" panose="020B0504030202020204" pitchFamily="34" charset="-18"/>
              </a:rPr>
              <a:t>)</a:t>
            </a:r>
          </a:p>
          <a:p>
            <a:pPr marL="285750" indent="-285750">
              <a:buFont typeface="Arial" panose="020B0604020202020204" pitchFamily="34" charset="0"/>
              <a:buChar char="•"/>
            </a:pPr>
            <a:endParaRPr lang="cs-CZ" dirty="0">
              <a:latin typeface="Platform Regular" panose="020B0504030202020204" pitchFamily="34" charset="-18"/>
            </a:endParaRPr>
          </a:p>
          <a:p>
            <a:pPr marL="285750" indent="-285750">
              <a:buFont typeface="Arial" panose="020B0604020202020204" pitchFamily="34" charset="0"/>
              <a:buChar char="•"/>
            </a:pPr>
            <a:r>
              <a:rPr lang="cs-CZ" dirty="0">
                <a:latin typeface="Platform Regular" panose="020B0504030202020204" pitchFamily="34" charset="-18"/>
              </a:rPr>
              <a:t>Front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is</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one</a:t>
            </a:r>
            <a:r>
              <a:rPr lang="cs-CZ" dirty="0">
                <a:latin typeface="Platform Regular" panose="020B0504030202020204" pitchFamily="34" charset="-18"/>
              </a:rPr>
              <a:t> </a:t>
            </a:r>
            <a:r>
              <a:rPr lang="cs-CZ" dirty="0" err="1">
                <a:latin typeface="Platform Regular" panose="020B0504030202020204" pitchFamily="34" charset="-18"/>
              </a:rPr>
              <a:t>without</a:t>
            </a:r>
            <a:r>
              <a:rPr lang="cs-CZ" dirty="0">
                <a:latin typeface="Platform Regular" panose="020B0504030202020204" pitchFamily="34" charset="-18"/>
              </a:rPr>
              <a:t> </a:t>
            </a:r>
            <a:r>
              <a:rPr lang="cs-CZ" dirty="0" err="1">
                <a:latin typeface="Platform Regular" panose="020B0504030202020204" pitchFamily="34" charset="-18"/>
              </a:rPr>
              <a:t>valve</a:t>
            </a:r>
            <a:r>
              <a:rPr lang="cs-CZ" dirty="0">
                <a:latin typeface="Platform Regular" panose="020B0504030202020204" pitchFamily="34" charset="-18"/>
              </a:rPr>
              <a:t>, </a:t>
            </a:r>
            <a:r>
              <a:rPr lang="cs-CZ" dirty="0" err="1">
                <a:latin typeface="Platform Regular" panose="020B0504030202020204" pitchFamily="34" charset="-18"/>
              </a:rPr>
              <a:t>back</a:t>
            </a:r>
            <a:r>
              <a:rPr lang="cs-CZ" dirty="0">
                <a:latin typeface="Platform Regular" panose="020B0504030202020204" pitchFamily="34" charset="-18"/>
              </a:rPr>
              <a:t> </a:t>
            </a:r>
            <a:r>
              <a:rPr lang="cs-CZ" dirty="0" err="1">
                <a:latin typeface="Platform Regular" panose="020B0504030202020204" pitchFamily="34" charset="-18"/>
              </a:rPr>
              <a:t>side</a:t>
            </a:r>
            <a:r>
              <a:rPr lang="cs-CZ" dirty="0">
                <a:latin typeface="Platform Regular" panose="020B0504030202020204" pitchFamily="34" charset="-18"/>
              </a:rPr>
              <a:t> </a:t>
            </a:r>
            <a:r>
              <a:rPr lang="cs-CZ" dirty="0" err="1">
                <a:latin typeface="Platform Regular" panose="020B0504030202020204" pitchFamily="34" charset="-18"/>
              </a:rPr>
              <a:t>is</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one</a:t>
            </a:r>
            <a:r>
              <a:rPr lang="cs-CZ" dirty="0">
                <a:latin typeface="Platform Regular" panose="020B0504030202020204" pitchFamily="34" charset="-18"/>
              </a:rPr>
              <a:t> </a:t>
            </a:r>
            <a:r>
              <a:rPr lang="cs-CZ" dirty="0" err="1">
                <a:latin typeface="Platform Regular" panose="020B0504030202020204" pitchFamily="34" charset="-18"/>
              </a:rPr>
              <a:t>with</a:t>
            </a:r>
            <a:r>
              <a:rPr lang="cs-CZ" dirty="0">
                <a:latin typeface="Platform Regular" panose="020B0504030202020204" pitchFamily="34" charset="-18"/>
              </a:rPr>
              <a:t> </a:t>
            </a:r>
            <a:r>
              <a:rPr lang="cs-CZ" dirty="0" err="1">
                <a:latin typeface="Platform Regular" panose="020B0504030202020204" pitchFamily="34" charset="-18"/>
              </a:rPr>
              <a:t>valve</a:t>
            </a:r>
            <a:endParaRPr lang="cs-CZ" dirty="0">
              <a:latin typeface="Platform Regular" panose="020B0504030202020204" pitchFamily="34" charset="-18"/>
            </a:endParaRPr>
          </a:p>
          <a:p>
            <a:pPr marL="285750" indent="-285750">
              <a:buFont typeface="Arial" panose="020B0604020202020204" pitchFamily="34" charset="0"/>
              <a:buChar char="•"/>
            </a:pPr>
            <a:endParaRPr lang="cs-CZ" dirty="0">
              <a:latin typeface="Platform Regular" panose="020B0504030202020204" pitchFamily="34" charset="-18"/>
            </a:endParaRPr>
          </a:p>
          <a:p>
            <a:pPr marL="285750" indent="-285750">
              <a:buFont typeface="Arial" panose="020B0604020202020204" pitchFamily="34" charset="0"/>
              <a:buChar char="•"/>
            </a:pPr>
            <a:r>
              <a:rPr lang="cs-CZ" dirty="0" err="1">
                <a:latin typeface="Platform Regular" panose="020B0504030202020204" pitchFamily="34" charset="-18"/>
              </a:rPr>
              <a:t>We</a:t>
            </a:r>
            <a:r>
              <a:rPr lang="cs-CZ" dirty="0">
                <a:latin typeface="Platform Regular" panose="020B0504030202020204" pitchFamily="34" charset="-18"/>
              </a:rPr>
              <a:t> are </a:t>
            </a:r>
            <a:r>
              <a:rPr lang="cs-CZ" dirty="0" err="1">
                <a:latin typeface="Platform Regular" panose="020B0504030202020204" pitchFamily="34" charset="-18"/>
              </a:rPr>
              <a:t>looking</a:t>
            </a:r>
            <a:r>
              <a:rPr lang="cs-CZ" dirty="0">
                <a:latin typeface="Platform Regular" panose="020B0504030202020204" pitchFamily="34" charset="-18"/>
              </a:rPr>
              <a:t> </a:t>
            </a:r>
            <a:r>
              <a:rPr lang="cs-CZ" dirty="0" err="1">
                <a:latin typeface="Platform Regular" panose="020B0504030202020204" pitchFamily="34" charset="-18"/>
              </a:rPr>
              <a:t>for</a:t>
            </a:r>
            <a:r>
              <a:rPr lang="cs-CZ" dirty="0">
                <a:latin typeface="Platform Regular" panose="020B0504030202020204" pitchFamily="34" charset="-18"/>
              </a:rPr>
              <a:t> </a:t>
            </a:r>
            <a:r>
              <a:rPr lang="cs-CZ" dirty="0" err="1">
                <a:latin typeface="Platform Regular" panose="020B0504030202020204" pitchFamily="34" charset="-18"/>
              </a:rPr>
              <a:t>both</a:t>
            </a:r>
            <a:r>
              <a:rPr lang="cs-CZ" dirty="0">
                <a:latin typeface="Platform Regular" panose="020B0504030202020204" pitchFamily="34" charset="-18"/>
              </a:rPr>
              <a:t> </a:t>
            </a:r>
            <a:r>
              <a:rPr lang="cs-CZ" dirty="0" err="1">
                <a:latin typeface="Platform Regular" panose="020B0504030202020204" pitchFamily="34" charset="-18"/>
              </a:rPr>
              <a:t>bag</a:t>
            </a:r>
            <a:r>
              <a:rPr lang="cs-CZ" dirty="0">
                <a:latin typeface="Platform Regular" panose="020B0504030202020204" pitchFamily="34" charset="-18"/>
              </a:rPr>
              <a:t> and </a:t>
            </a:r>
            <a:r>
              <a:rPr lang="cs-CZ" dirty="0" err="1">
                <a:latin typeface="Platform Regular" panose="020B0504030202020204" pitchFamily="34" charset="-18"/>
              </a:rPr>
              <a:t>sleeve</a:t>
            </a:r>
            <a:r>
              <a:rPr lang="cs-CZ" dirty="0">
                <a:latin typeface="Platform Regular" panose="020B0504030202020204" pitchFamily="34" charset="-18"/>
              </a:rPr>
              <a:t> design – </a:t>
            </a:r>
            <a:r>
              <a:rPr lang="cs-CZ" dirty="0" err="1">
                <a:latin typeface="Platform Regular" panose="020B0504030202020204" pitchFamily="34" charset="-18"/>
              </a:rPr>
              <a:t>you</a:t>
            </a:r>
            <a:r>
              <a:rPr lang="cs-CZ" dirty="0">
                <a:latin typeface="Platform Regular" panose="020B0504030202020204" pitchFamily="34" charset="-18"/>
              </a:rPr>
              <a:t> </a:t>
            </a:r>
            <a:r>
              <a:rPr lang="cs-CZ" dirty="0" err="1">
                <a:latin typeface="Platform Regular" panose="020B0504030202020204" pitchFamily="34" charset="-18"/>
              </a:rPr>
              <a:t>should</a:t>
            </a:r>
            <a:r>
              <a:rPr lang="cs-CZ" dirty="0">
                <a:latin typeface="Platform Regular" panose="020B0504030202020204" pitchFamily="34" charset="-18"/>
              </a:rPr>
              <a:t> </a:t>
            </a:r>
            <a:r>
              <a:rPr lang="cs-CZ" dirty="0" err="1">
                <a:latin typeface="Platform Regular" panose="020B0504030202020204" pitchFamily="34" charset="-18"/>
              </a:rPr>
              <a:t>offer</a:t>
            </a:r>
            <a:r>
              <a:rPr lang="cs-CZ" dirty="0">
                <a:latin typeface="Platform Regular" panose="020B0504030202020204" pitchFamily="34" charset="-18"/>
              </a:rPr>
              <a:t> </a:t>
            </a:r>
            <a:r>
              <a:rPr lang="cs-CZ" dirty="0" err="1">
                <a:latin typeface="Platform Regular" panose="020B0504030202020204" pitchFamily="34" charset="-18"/>
              </a:rPr>
              <a:t>solution</a:t>
            </a:r>
            <a:r>
              <a:rPr lang="cs-CZ" dirty="0">
                <a:latin typeface="Platform Regular" panose="020B0504030202020204" pitchFamily="34" charset="-18"/>
              </a:rPr>
              <a:t> </a:t>
            </a:r>
            <a:r>
              <a:rPr lang="cs-CZ" dirty="0" err="1">
                <a:latin typeface="Platform Regular" panose="020B0504030202020204" pitchFamily="34" charset="-18"/>
              </a:rPr>
              <a:t>for</a:t>
            </a:r>
            <a:r>
              <a:rPr lang="cs-CZ" dirty="0">
                <a:latin typeface="Platform Regular" panose="020B0504030202020204" pitchFamily="34" charset="-18"/>
              </a:rPr>
              <a:t> </a:t>
            </a:r>
            <a:r>
              <a:rPr lang="cs-CZ" dirty="0" err="1">
                <a:latin typeface="Platform Regular" panose="020B0504030202020204" pitchFamily="34" charset="-18"/>
              </a:rPr>
              <a:t>sleeve</a:t>
            </a:r>
            <a:r>
              <a:rPr lang="cs-CZ" dirty="0">
                <a:latin typeface="Platform Regular" panose="020B0504030202020204" pitchFamily="34" charset="-18"/>
              </a:rPr>
              <a:t> design and </a:t>
            </a:r>
            <a:r>
              <a:rPr lang="cs-CZ" dirty="0" err="1">
                <a:latin typeface="Platform Regular" panose="020B0504030202020204" pitchFamily="34" charset="-18"/>
              </a:rPr>
              <a:t>size</a:t>
            </a:r>
            <a:r>
              <a:rPr lang="cs-CZ" dirty="0">
                <a:latin typeface="Platform Regular" panose="020B0504030202020204" pitchFamily="34" charset="-18"/>
              </a:rPr>
              <a:t>.</a:t>
            </a:r>
          </a:p>
          <a:p>
            <a:pPr marL="285750" indent="-285750">
              <a:buFont typeface="Arial" panose="020B0604020202020204" pitchFamily="34" charset="0"/>
              <a:buChar char="•"/>
            </a:pPr>
            <a:endParaRPr lang="cs-CZ" dirty="0">
              <a:latin typeface="Platform Regular" panose="020B0504030202020204" pitchFamily="34" charset="-18"/>
            </a:endParaRPr>
          </a:p>
          <a:p>
            <a:pPr marL="285750" indent="-285750">
              <a:buFont typeface="Arial" panose="020B0604020202020204" pitchFamily="34" charset="0"/>
              <a:buChar char="•"/>
            </a:pPr>
            <a:r>
              <a:rPr lang="cs-CZ" dirty="0" err="1">
                <a:latin typeface="Platform Regular" panose="020B0504030202020204" pitchFamily="34" charset="-18"/>
              </a:rPr>
              <a:t>Details</a:t>
            </a:r>
            <a:r>
              <a:rPr lang="cs-CZ" dirty="0">
                <a:latin typeface="Platform Regular" panose="020B0504030202020204" pitchFamily="34" charset="-18"/>
              </a:rPr>
              <a:t> </a:t>
            </a:r>
            <a:r>
              <a:rPr lang="cs-CZ" dirty="0" err="1">
                <a:latin typeface="Platform Regular" panose="020B0504030202020204" pitchFamily="34" charset="-18"/>
              </a:rPr>
              <a:t>about</a:t>
            </a:r>
            <a:r>
              <a:rPr lang="cs-CZ" dirty="0">
                <a:latin typeface="Platform Regular" panose="020B0504030202020204" pitchFamily="34" charset="-18"/>
              </a:rPr>
              <a:t> </a:t>
            </a:r>
            <a:r>
              <a:rPr lang="cs-CZ" dirty="0" err="1">
                <a:latin typeface="Platform Regular" panose="020B0504030202020204" pitchFamily="34" charset="-18"/>
              </a:rPr>
              <a:t>this</a:t>
            </a:r>
            <a:r>
              <a:rPr lang="cs-CZ" dirty="0">
                <a:latin typeface="Platform Regular" panose="020B0504030202020204" pitchFamily="34" charset="-18"/>
              </a:rPr>
              <a:t> </a:t>
            </a:r>
            <a:r>
              <a:rPr lang="cs-CZ" dirty="0" err="1">
                <a:latin typeface="Platform Regular" panose="020B0504030202020204" pitchFamily="34" charset="-18"/>
              </a:rPr>
              <a:t>bag</a:t>
            </a:r>
            <a:r>
              <a:rPr lang="cs-CZ" dirty="0">
                <a:latin typeface="Platform Regular" panose="020B0504030202020204" pitchFamily="34" charset="-18"/>
              </a:rPr>
              <a:t> (</a:t>
            </a:r>
            <a:r>
              <a:rPr lang="cs-CZ" dirty="0" err="1">
                <a:latin typeface="Platform Regular" panose="020B0504030202020204" pitchFamily="34" charset="-18"/>
              </a:rPr>
              <a:t>size</a:t>
            </a:r>
            <a:r>
              <a:rPr lang="cs-CZ" dirty="0">
                <a:latin typeface="Platform Regular" panose="020B0504030202020204" pitchFamily="34" charset="-18"/>
              </a:rPr>
              <a:t>, lines) are in </a:t>
            </a:r>
            <a:r>
              <a:rPr lang="cs-CZ" dirty="0" err="1">
                <a:latin typeface="Platform Regular" panose="020B0504030202020204" pitchFamily="34" charset="-18"/>
              </a:rPr>
              <a:t>separate</a:t>
            </a:r>
            <a:r>
              <a:rPr lang="cs-CZ" dirty="0">
                <a:latin typeface="Platform Regular" panose="020B0504030202020204" pitchFamily="34" charset="-18"/>
              </a:rPr>
              <a:t> </a:t>
            </a:r>
            <a:r>
              <a:rPr lang="cs-CZ" dirty="0" err="1">
                <a:latin typeface="Platform Regular" panose="020B0504030202020204" pitchFamily="34" charset="-18"/>
              </a:rPr>
              <a:t>file</a:t>
            </a:r>
            <a:r>
              <a:rPr lang="cs-CZ" dirty="0">
                <a:latin typeface="Platform Regular" panose="020B0504030202020204" pitchFamily="34" charset="-18"/>
              </a:rPr>
              <a:t> and </a:t>
            </a:r>
            <a:r>
              <a:rPr lang="cs-CZ" dirty="0" err="1">
                <a:latin typeface="Platform Regular" panose="020B0504030202020204" pitchFamily="34" charset="-18"/>
              </a:rPr>
              <a:t>guidelines</a:t>
            </a:r>
            <a:r>
              <a:rPr lang="cs-CZ" dirty="0">
                <a:latin typeface="Platform Regular" panose="020B0504030202020204" pitchFamily="34" charset="-18"/>
              </a:rPr>
              <a:t> </a:t>
            </a:r>
            <a:r>
              <a:rPr lang="cs-CZ" dirty="0" err="1">
                <a:latin typeface="Platform Regular" panose="020B0504030202020204" pitchFamily="34" charset="-18"/>
              </a:rPr>
              <a:t>from</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bag</a:t>
            </a:r>
            <a:r>
              <a:rPr lang="cs-CZ" dirty="0">
                <a:latin typeface="Platform Regular" panose="020B0504030202020204" pitchFamily="34" charset="-18"/>
              </a:rPr>
              <a:t> </a:t>
            </a:r>
            <a:r>
              <a:rPr lang="cs-CZ" dirty="0" err="1">
                <a:latin typeface="Platform Regular" panose="020B0504030202020204" pitchFamily="34" charset="-18"/>
              </a:rPr>
              <a:t>manufacturer</a:t>
            </a:r>
            <a:r>
              <a:rPr lang="cs-CZ" dirty="0">
                <a:latin typeface="Platform Regular" panose="020B0504030202020204" pitchFamily="34" charset="-18"/>
              </a:rPr>
              <a:t>.</a:t>
            </a:r>
            <a:endParaRPr lang="en-GB" dirty="0">
              <a:latin typeface="Platform Regular" panose="020B0504030202020204" pitchFamily="34" charset="-18"/>
            </a:endParaRPr>
          </a:p>
        </p:txBody>
      </p:sp>
    </p:spTree>
    <p:extLst>
      <p:ext uri="{BB962C8B-B14F-4D97-AF65-F5344CB8AC3E}">
        <p14:creationId xmlns:p14="http://schemas.microsoft.com/office/powerpoint/2010/main" val="327897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latin typeface="Platform Regular" panose="020B0504030202020204" pitchFamily="34" charset="-18"/>
              </a:rPr>
              <a:t>Examples</a:t>
            </a:r>
            <a:r>
              <a:rPr lang="cs-CZ" dirty="0">
                <a:latin typeface="Platform Regular" panose="020B0504030202020204" pitchFamily="34" charset="-18"/>
              </a:rPr>
              <a:t> </a:t>
            </a:r>
            <a:r>
              <a:rPr lang="cs-CZ" dirty="0" err="1">
                <a:latin typeface="Platform Regular" panose="020B0504030202020204" pitchFamily="34" charset="-18"/>
              </a:rPr>
              <a:t>of</a:t>
            </a:r>
            <a:r>
              <a:rPr lang="cs-CZ" dirty="0">
                <a:latin typeface="Platform Regular" panose="020B0504030202020204" pitchFamily="34" charset="-18"/>
              </a:rPr>
              <a:t> </a:t>
            </a:r>
            <a:r>
              <a:rPr lang="cs-CZ" dirty="0" err="1">
                <a:latin typeface="Platform Regular" panose="020B0504030202020204" pitchFamily="34" charset="-18"/>
              </a:rPr>
              <a:t>what</a:t>
            </a:r>
            <a:r>
              <a:rPr lang="cs-CZ" dirty="0">
                <a:latin typeface="Platform Regular" panose="020B0504030202020204" pitchFamily="34" charset="-18"/>
              </a:rPr>
              <a:t> </a:t>
            </a:r>
            <a:r>
              <a:rPr lang="cs-CZ" dirty="0" err="1">
                <a:latin typeface="Platform Regular" panose="020B0504030202020204" pitchFamily="34" charset="-18"/>
              </a:rPr>
              <a:t>we</a:t>
            </a:r>
            <a:r>
              <a:rPr lang="cs-CZ" dirty="0">
                <a:latin typeface="Platform Regular" panose="020B0504030202020204" pitchFamily="34" charset="-18"/>
              </a:rPr>
              <a:t> </a:t>
            </a:r>
            <a:r>
              <a:rPr lang="cs-CZ" dirty="0" err="1">
                <a:latin typeface="Platform Regular" panose="020B0504030202020204" pitchFamily="34" charset="-18"/>
              </a:rPr>
              <a:t>like</a:t>
            </a:r>
            <a:endParaRPr lang="en-GB" dirty="0">
              <a:latin typeface="Platform Regular" panose="020B0504030202020204" pitchFamily="34" charset="-18"/>
            </a:endParaRP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rot="5400000">
            <a:off x="9095363" y="1220082"/>
            <a:ext cx="2891690" cy="291378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19868" y="2223636"/>
            <a:ext cx="3584042" cy="230675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93567" y="2036382"/>
            <a:ext cx="3611113" cy="2708335"/>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0">
            <a:off x="5635326" y="1966545"/>
            <a:ext cx="3611114" cy="2848011"/>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5400000">
            <a:off x="8972654" y="4357677"/>
            <a:ext cx="2509502" cy="2286182"/>
          </a:xfrm>
          <a:prstGeom prst="rect">
            <a:avLst/>
          </a:prstGeom>
        </p:spPr>
      </p:pic>
      <p:sp>
        <p:nvSpPr>
          <p:cNvPr id="15" name="TextBox 14"/>
          <p:cNvSpPr txBox="1"/>
          <p:nvPr/>
        </p:nvSpPr>
        <p:spPr>
          <a:xfrm>
            <a:off x="618775" y="5332145"/>
            <a:ext cx="6434018" cy="646331"/>
          </a:xfrm>
          <a:prstGeom prst="rect">
            <a:avLst/>
          </a:prstGeom>
          <a:noFill/>
        </p:spPr>
        <p:txBody>
          <a:bodyPr wrap="square" rtlCol="0">
            <a:spAutoFit/>
          </a:bodyPr>
          <a:lstStyle/>
          <a:p>
            <a:r>
              <a:rPr lang="cs-CZ" dirty="0">
                <a:latin typeface="Platform Regular" panose="020B0504030202020204" pitchFamily="34" charset="-18"/>
              </a:rPr>
              <a:t>ONA </a:t>
            </a:r>
            <a:r>
              <a:rPr lang="cs-CZ" dirty="0" err="1">
                <a:latin typeface="Platform Regular" panose="020B0504030202020204" pitchFamily="34" charset="-18"/>
              </a:rPr>
              <a:t>coffee</a:t>
            </a:r>
            <a:r>
              <a:rPr lang="cs-CZ" dirty="0">
                <a:latin typeface="Platform Regular" panose="020B0504030202020204" pitchFamily="34" charset="-18"/>
              </a:rPr>
              <a:t> – </a:t>
            </a:r>
            <a:r>
              <a:rPr lang="cs-CZ" dirty="0" err="1">
                <a:latin typeface="Platform Regular" panose="020B0504030202020204" pitchFamily="34" charset="-18"/>
              </a:rPr>
              <a:t>we</a:t>
            </a:r>
            <a:r>
              <a:rPr lang="cs-CZ" dirty="0">
                <a:latin typeface="Platform Regular" panose="020B0504030202020204" pitchFamily="34" charset="-18"/>
              </a:rPr>
              <a:t> </a:t>
            </a:r>
            <a:r>
              <a:rPr lang="cs-CZ" dirty="0" err="1">
                <a:latin typeface="Platform Regular" panose="020B0504030202020204" pitchFamily="34" charset="-18"/>
              </a:rPr>
              <a:t>like</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way</a:t>
            </a:r>
            <a:r>
              <a:rPr lang="cs-CZ" dirty="0">
                <a:latin typeface="Platform Regular" panose="020B0504030202020204" pitchFamily="34" charset="-18"/>
              </a:rPr>
              <a:t> </a:t>
            </a:r>
            <a:r>
              <a:rPr lang="cs-CZ" dirty="0" err="1">
                <a:latin typeface="Platform Regular" panose="020B0504030202020204" pitchFamily="34" charset="-18"/>
              </a:rPr>
              <a:t>they</a:t>
            </a:r>
            <a:r>
              <a:rPr lang="cs-CZ" dirty="0">
                <a:latin typeface="Platform Regular" panose="020B0504030202020204" pitchFamily="34" charset="-18"/>
              </a:rPr>
              <a:t> </a:t>
            </a:r>
            <a:r>
              <a:rPr lang="cs-CZ" dirty="0" err="1">
                <a:latin typeface="Platform Regular" panose="020B0504030202020204" pitchFamily="34" charset="-18"/>
              </a:rPr>
              <a:t>treated</a:t>
            </a:r>
            <a:r>
              <a:rPr lang="cs-CZ" dirty="0">
                <a:latin typeface="Platform Regular" panose="020B0504030202020204" pitchFamily="34" charset="-18"/>
              </a:rPr>
              <a:t>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sleeve</a:t>
            </a:r>
            <a:r>
              <a:rPr lang="cs-CZ" dirty="0">
                <a:latin typeface="Platform Regular" panose="020B0504030202020204" pitchFamily="34" charset="-18"/>
              </a:rPr>
              <a:t> and </a:t>
            </a:r>
            <a:r>
              <a:rPr lang="cs-CZ" dirty="0" err="1">
                <a:latin typeface="Platform Regular" panose="020B0504030202020204" pitchFamily="34" charset="-18"/>
              </a:rPr>
              <a:t>information</a:t>
            </a:r>
            <a:r>
              <a:rPr lang="cs-CZ" dirty="0">
                <a:latin typeface="Platform Regular" panose="020B0504030202020204" pitchFamily="34" charset="-18"/>
              </a:rPr>
              <a:t> on </a:t>
            </a:r>
            <a:r>
              <a:rPr lang="cs-CZ" dirty="0" err="1">
                <a:latin typeface="Platform Regular" panose="020B0504030202020204" pitchFamily="34" charset="-18"/>
              </a:rPr>
              <a:t>it</a:t>
            </a:r>
            <a:endParaRPr lang="en-GB" dirty="0">
              <a:latin typeface="Platform Regular" panose="020B0504030202020204" pitchFamily="34" charset="-18"/>
            </a:endParaRPr>
          </a:p>
        </p:txBody>
      </p:sp>
    </p:spTree>
    <p:extLst>
      <p:ext uri="{BB962C8B-B14F-4D97-AF65-F5344CB8AC3E}">
        <p14:creationId xmlns:p14="http://schemas.microsoft.com/office/powerpoint/2010/main" val="1229326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latin typeface="Platform Regular" panose="020B0504030202020204" pitchFamily="34" charset="-18"/>
              </a:rPr>
              <a:t>Examples</a:t>
            </a:r>
            <a:r>
              <a:rPr lang="cs-CZ" dirty="0">
                <a:latin typeface="Platform Regular" panose="020B0504030202020204" pitchFamily="34" charset="-18"/>
              </a:rPr>
              <a:t> </a:t>
            </a:r>
            <a:r>
              <a:rPr lang="cs-CZ" dirty="0" err="1">
                <a:latin typeface="Platform Regular" panose="020B0504030202020204" pitchFamily="34" charset="-18"/>
              </a:rPr>
              <a:t>of</a:t>
            </a:r>
            <a:r>
              <a:rPr lang="cs-CZ" dirty="0">
                <a:latin typeface="Platform Regular" panose="020B0504030202020204" pitchFamily="34" charset="-18"/>
              </a:rPr>
              <a:t> </a:t>
            </a:r>
            <a:r>
              <a:rPr lang="cs-CZ" dirty="0" err="1">
                <a:latin typeface="Platform Regular" panose="020B0504030202020204" pitchFamily="34" charset="-18"/>
              </a:rPr>
              <a:t>what</a:t>
            </a:r>
            <a:r>
              <a:rPr lang="cs-CZ" dirty="0">
                <a:latin typeface="Platform Regular" panose="020B0504030202020204" pitchFamily="34" charset="-18"/>
              </a:rPr>
              <a:t> </a:t>
            </a:r>
            <a:r>
              <a:rPr lang="cs-CZ" dirty="0" err="1">
                <a:latin typeface="Platform Regular" panose="020B0504030202020204" pitchFamily="34" charset="-18"/>
              </a:rPr>
              <a:t>we</a:t>
            </a:r>
            <a:r>
              <a:rPr lang="cs-CZ" dirty="0">
                <a:latin typeface="Platform Regular" panose="020B0504030202020204" pitchFamily="34" charset="-18"/>
              </a:rPr>
              <a:t> </a:t>
            </a:r>
            <a:r>
              <a:rPr lang="cs-CZ" dirty="0" err="1">
                <a:latin typeface="Platform Regular" panose="020B0504030202020204" pitchFamily="34" charset="-18"/>
              </a:rPr>
              <a:t>like</a:t>
            </a:r>
            <a:endParaRPr lang="en-GB" dirty="0">
              <a:latin typeface="Platform Regular" panose="020B0504030202020204" pitchFamily="34" charset="-1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30720" y="2865688"/>
            <a:ext cx="4562642" cy="3421982"/>
          </a:xfrm>
          <a:prstGeom prst="rect">
            <a:avLst/>
          </a:prstGeom>
        </p:spPr>
      </p:pic>
      <p:sp>
        <p:nvSpPr>
          <p:cNvPr id="11" name="TextBox 10"/>
          <p:cNvSpPr txBox="1"/>
          <p:nvPr/>
        </p:nvSpPr>
        <p:spPr>
          <a:xfrm>
            <a:off x="8401050" y="1830666"/>
            <a:ext cx="3465094" cy="369332"/>
          </a:xfrm>
          <a:prstGeom prst="rect">
            <a:avLst/>
          </a:prstGeom>
          <a:noFill/>
        </p:spPr>
        <p:txBody>
          <a:bodyPr wrap="square" rtlCol="0">
            <a:spAutoFit/>
          </a:bodyPr>
          <a:lstStyle/>
          <a:p>
            <a:r>
              <a:rPr lang="cs-CZ" dirty="0" err="1">
                <a:latin typeface="Platform Regular" panose="020B0504030202020204" pitchFamily="34" charset="-18"/>
              </a:rPr>
              <a:t>Mockup</a:t>
            </a:r>
            <a:r>
              <a:rPr lang="cs-CZ" dirty="0">
                <a:latin typeface="Platform Regular" panose="020B0504030202020204" pitchFamily="34" charset="-18"/>
              </a:rPr>
              <a:t> idea </a:t>
            </a:r>
            <a:r>
              <a:rPr lang="cs-CZ" dirty="0" err="1">
                <a:latin typeface="Platform Regular" panose="020B0504030202020204" pitchFamily="34" charset="-18"/>
              </a:rPr>
              <a:t>how</a:t>
            </a:r>
            <a:r>
              <a:rPr lang="cs-CZ" dirty="0">
                <a:latin typeface="Platform Regular" panose="020B0504030202020204" pitchFamily="34" charset="-18"/>
              </a:rPr>
              <a:t> </a:t>
            </a:r>
            <a:r>
              <a:rPr lang="cs-CZ" dirty="0" err="1">
                <a:latin typeface="Platform Regular" panose="020B0504030202020204" pitchFamily="34" charset="-18"/>
              </a:rPr>
              <a:t>it</a:t>
            </a:r>
            <a:r>
              <a:rPr lang="cs-CZ" dirty="0">
                <a:latin typeface="Platform Regular" panose="020B0504030202020204" pitchFamily="34" charset="-18"/>
              </a:rPr>
              <a:t> </a:t>
            </a:r>
            <a:r>
              <a:rPr lang="cs-CZ" dirty="0" err="1">
                <a:latin typeface="Platform Regular" panose="020B0504030202020204" pitchFamily="34" charset="-18"/>
              </a:rPr>
              <a:t>could</a:t>
            </a:r>
            <a:r>
              <a:rPr lang="cs-CZ" dirty="0">
                <a:latin typeface="Platform Regular" panose="020B0504030202020204" pitchFamily="34" charset="-18"/>
              </a:rPr>
              <a:t> </a:t>
            </a:r>
            <a:r>
              <a:rPr lang="cs-CZ" dirty="0" err="1">
                <a:latin typeface="Platform Regular" panose="020B0504030202020204" pitchFamily="34" charset="-18"/>
              </a:rPr>
              <a:t>work</a:t>
            </a:r>
            <a:endParaRPr lang="en-GB" dirty="0">
              <a:latin typeface="Platform Regular" panose="020B0504030202020204" pitchFamily="34" charset="-18"/>
            </a:endParaRPr>
          </a:p>
        </p:txBody>
      </p:sp>
      <p:pic>
        <p:nvPicPr>
          <p:cNvPr id="15" name="Picture 2" descr="No automatic alt text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64" y="2295358"/>
            <a:ext cx="4374025" cy="43740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ona-black-betty-200g-fro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0390" y="1538686"/>
            <a:ext cx="19812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ýsledek obrázku pro 49th parallel coff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065" y="4576679"/>
            <a:ext cx="3182353" cy="211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648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latin typeface="Platform Regular" panose="020B0504030202020204" pitchFamily="34" charset="-18"/>
              </a:rPr>
              <a:t>Logo and font </a:t>
            </a:r>
            <a:r>
              <a:rPr lang="cs-CZ" dirty="0" err="1">
                <a:latin typeface="Platform Regular" panose="020B0504030202020204" pitchFamily="34" charset="-18"/>
              </a:rPr>
              <a:t>usage</a:t>
            </a:r>
            <a:endParaRPr lang="en-GB" dirty="0">
              <a:latin typeface="Platform Regular" panose="020B0504030202020204" pitchFamily="34" charset="-1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858" y="1"/>
            <a:ext cx="1538142" cy="1107934"/>
          </a:xfrm>
          <a:prstGeom prst="rect">
            <a:avLst/>
          </a:prstGeom>
        </p:spPr>
      </p:pic>
      <p:sp>
        <p:nvSpPr>
          <p:cNvPr id="3" name="TextBox 2"/>
          <p:cNvSpPr txBox="1"/>
          <p:nvPr/>
        </p:nvSpPr>
        <p:spPr>
          <a:xfrm>
            <a:off x="1246909" y="2604655"/>
            <a:ext cx="6150082" cy="1200329"/>
          </a:xfrm>
          <a:prstGeom prst="rect">
            <a:avLst/>
          </a:prstGeom>
          <a:noFill/>
        </p:spPr>
        <p:txBody>
          <a:bodyPr wrap="none" rtlCol="0">
            <a:spAutoFit/>
          </a:bodyPr>
          <a:lstStyle/>
          <a:p>
            <a:r>
              <a:rPr lang="cs-CZ" dirty="0">
                <a:latin typeface="Platform Regular" panose="020B0504030202020204" pitchFamily="34" charset="-18"/>
              </a:rPr>
              <a:t>Font: </a:t>
            </a:r>
            <a:r>
              <a:rPr lang="cs-CZ" dirty="0" err="1">
                <a:latin typeface="Platform Regular" panose="020B0504030202020204" pitchFamily="34" charset="-18"/>
              </a:rPr>
              <a:t>Platform</a:t>
            </a:r>
            <a:r>
              <a:rPr lang="cs-CZ" dirty="0">
                <a:latin typeface="Platform Regular" panose="020B0504030202020204" pitchFamily="34" charset="-18"/>
              </a:rPr>
              <a:t> </a:t>
            </a:r>
            <a:r>
              <a:rPr lang="cs-CZ" dirty="0" err="1">
                <a:latin typeface="Platform Regular" panose="020B0504030202020204" pitchFamily="34" charset="-18"/>
              </a:rPr>
              <a:t>regular</a:t>
            </a:r>
            <a:r>
              <a:rPr lang="cs-CZ" dirty="0">
                <a:latin typeface="Platform Regular" panose="020B0504030202020204" pitchFamily="34" charset="-18"/>
              </a:rPr>
              <a:t> ( </a:t>
            </a:r>
            <a:r>
              <a:rPr lang="cs-CZ" dirty="0" err="1">
                <a:latin typeface="Platform Regular" panose="020B0504030202020204" pitchFamily="34" charset="-18"/>
              </a:rPr>
              <a:t>or</a:t>
            </a:r>
            <a:r>
              <a:rPr lang="cs-CZ" dirty="0">
                <a:latin typeface="Platform Regular" panose="020B0504030202020204" pitchFamily="34" charset="-18"/>
              </a:rPr>
              <a:t> </a:t>
            </a:r>
            <a:r>
              <a:rPr lang="cs-CZ" dirty="0" err="1">
                <a:latin typeface="Platform Regular" panose="020B0504030202020204" pitchFamily="34" charset="-18"/>
              </a:rPr>
              <a:t>similar</a:t>
            </a:r>
            <a:r>
              <a:rPr lang="cs-CZ" dirty="0">
                <a:latin typeface="Platform Regular" panose="020B0504030202020204" pitchFamily="34" charset="-18"/>
              </a:rPr>
              <a:t> </a:t>
            </a:r>
            <a:r>
              <a:rPr lang="cs-CZ" dirty="0" err="1">
                <a:latin typeface="Platform Regular" panose="020B0504030202020204" pitchFamily="34" charset="-18"/>
              </a:rPr>
              <a:t>looking</a:t>
            </a:r>
            <a:r>
              <a:rPr lang="cs-CZ" dirty="0">
                <a:latin typeface="Platform Regular" panose="020B0504030202020204" pitchFamily="34" charset="-18"/>
              </a:rPr>
              <a:t> </a:t>
            </a:r>
            <a:r>
              <a:rPr lang="cs-CZ" dirty="0" err="1">
                <a:latin typeface="Platform Regular" panose="020B0504030202020204" pitchFamily="34" charset="-18"/>
              </a:rPr>
              <a:t>one</a:t>
            </a:r>
            <a:r>
              <a:rPr lang="cs-CZ" dirty="0">
                <a:latin typeface="Platform Regular" panose="020B0504030202020204" pitchFamily="34" charset="-18"/>
              </a:rPr>
              <a:t>), </a:t>
            </a:r>
            <a:r>
              <a:rPr lang="cs-CZ" dirty="0" err="1">
                <a:latin typeface="Platform Regular" panose="020B0504030202020204" pitchFamily="34" charset="-18"/>
              </a:rPr>
              <a:t>minimal</a:t>
            </a:r>
            <a:r>
              <a:rPr lang="cs-CZ" dirty="0">
                <a:latin typeface="Platform Regular" panose="020B0504030202020204" pitchFamily="34" charset="-18"/>
              </a:rPr>
              <a:t> font </a:t>
            </a:r>
            <a:r>
              <a:rPr lang="cs-CZ" dirty="0" err="1">
                <a:latin typeface="Platform Regular" panose="020B0504030202020204" pitchFamily="34" charset="-18"/>
              </a:rPr>
              <a:t>size</a:t>
            </a:r>
            <a:r>
              <a:rPr lang="cs-CZ" dirty="0">
                <a:latin typeface="Platform Regular" panose="020B0504030202020204" pitchFamily="34" charset="-18"/>
              </a:rPr>
              <a:t> </a:t>
            </a:r>
            <a:r>
              <a:rPr lang="cs-CZ" dirty="0" err="1">
                <a:latin typeface="Platform Regular" panose="020B0504030202020204" pitchFamily="34" charset="-18"/>
              </a:rPr>
              <a:t>is</a:t>
            </a:r>
            <a:r>
              <a:rPr lang="cs-CZ" dirty="0">
                <a:latin typeface="Platform Regular" panose="020B0504030202020204" pitchFamily="34" charset="-18"/>
              </a:rPr>
              <a:t> 7</a:t>
            </a:r>
          </a:p>
          <a:p>
            <a:endParaRPr lang="cs-CZ" dirty="0">
              <a:latin typeface="Platform Regular" panose="020B0504030202020204" pitchFamily="34" charset="-18"/>
            </a:endParaRPr>
          </a:p>
          <a:p>
            <a:r>
              <a:rPr lang="cs-CZ" dirty="0">
                <a:latin typeface="Platform Regular" panose="020B0504030202020204" pitchFamily="34" charset="-18"/>
              </a:rPr>
              <a:t>Logo:</a:t>
            </a:r>
          </a:p>
          <a:p>
            <a:endParaRPr lang="en-GB" dirty="0">
              <a:latin typeface="Platform Regular" panose="020B0504030202020204" pitchFamily="34" charset="-1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048" y="3151188"/>
            <a:ext cx="2189988" cy="653796"/>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422" y="2952638"/>
            <a:ext cx="1607098" cy="1157603"/>
          </a:xfrm>
          <a:prstGeom prst="rect">
            <a:avLst/>
          </a:prstGeom>
        </p:spPr>
      </p:pic>
      <p:sp>
        <p:nvSpPr>
          <p:cNvPr id="14" name="Arrow: Right 13"/>
          <p:cNvSpPr/>
          <p:nvPr/>
        </p:nvSpPr>
        <p:spPr>
          <a:xfrm>
            <a:off x="4442094" y="3204819"/>
            <a:ext cx="1046521" cy="46522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0" name="TextBox 9"/>
          <p:cNvSpPr txBox="1"/>
          <p:nvPr/>
        </p:nvSpPr>
        <p:spPr>
          <a:xfrm>
            <a:off x="2374232" y="4273558"/>
            <a:ext cx="835870" cy="369332"/>
          </a:xfrm>
          <a:prstGeom prst="rect">
            <a:avLst/>
          </a:prstGeom>
          <a:noFill/>
        </p:spPr>
        <p:txBody>
          <a:bodyPr wrap="none" rtlCol="0">
            <a:spAutoFit/>
          </a:bodyPr>
          <a:lstStyle/>
          <a:p>
            <a:r>
              <a:rPr lang="cs-CZ" dirty="0" err="1">
                <a:latin typeface="Platform Regular" panose="020B0504030202020204" pitchFamily="34" charset="-18"/>
              </a:rPr>
              <a:t>current</a:t>
            </a:r>
            <a:endParaRPr lang="en-GB" dirty="0">
              <a:latin typeface="Platform Regular" panose="020B0504030202020204" pitchFamily="34" charset="-18"/>
            </a:endParaRPr>
          </a:p>
        </p:txBody>
      </p:sp>
      <p:sp>
        <p:nvSpPr>
          <p:cNvPr id="18" name="TextBox 17"/>
          <p:cNvSpPr txBox="1"/>
          <p:nvPr/>
        </p:nvSpPr>
        <p:spPr>
          <a:xfrm>
            <a:off x="5771674" y="4273558"/>
            <a:ext cx="4448525" cy="369332"/>
          </a:xfrm>
          <a:prstGeom prst="rect">
            <a:avLst/>
          </a:prstGeom>
          <a:noFill/>
        </p:spPr>
        <p:txBody>
          <a:bodyPr wrap="none" rtlCol="0">
            <a:spAutoFit/>
          </a:bodyPr>
          <a:lstStyle/>
          <a:p>
            <a:r>
              <a:rPr lang="cs-CZ" dirty="0" err="1">
                <a:latin typeface="Platform Regular" panose="020B0504030202020204" pitchFamily="34" charset="-18"/>
              </a:rPr>
              <a:t>We</a:t>
            </a:r>
            <a:r>
              <a:rPr lang="cs-CZ" dirty="0">
                <a:latin typeface="Platform Regular" panose="020B0504030202020204" pitchFamily="34" charset="-18"/>
              </a:rPr>
              <a:t> </a:t>
            </a:r>
            <a:r>
              <a:rPr lang="cs-CZ" dirty="0" err="1">
                <a:latin typeface="Platform Regular" panose="020B0504030202020204" pitchFamily="34" charset="-18"/>
              </a:rPr>
              <a:t>want</a:t>
            </a:r>
            <a:r>
              <a:rPr lang="cs-CZ" dirty="0">
                <a:latin typeface="Platform Regular" panose="020B0504030202020204" pitchFamily="34" charset="-18"/>
              </a:rPr>
              <a:t> </a:t>
            </a:r>
            <a:r>
              <a:rPr lang="cs-CZ" dirty="0" err="1">
                <a:latin typeface="Platform Regular" panose="020B0504030202020204" pitchFamily="34" charset="-18"/>
              </a:rPr>
              <a:t>this</a:t>
            </a:r>
            <a:r>
              <a:rPr lang="cs-CZ" dirty="0">
                <a:latin typeface="Platform Regular" panose="020B0504030202020204" pitchFamily="34" charset="-18"/>
              </a:rPr>
              <a:t> </a:t>
            </a:r>
            <a:r>
              <a:rPr lang="cs-CZ" dirty="0" err="1">
                <a:latin typeface="Platform Regular" panose="020B0504030202020204" pitchFamily="34" charset="-18"/>
              </a:rPr>
              <a:t>one</a:t>
            </a:r>
            <a:r>
              <a:rPr lang="cs-CZ" dirty="0">
                <a:latin typeface="Platform Regular" panose="020B0504030202020204" pitchFamily="34" charset="-18"/>
              </a:rPr>
              <a:t> to </a:t>
            </a:r>
            <a:r>
              <a:rPr lang="cs-CZ" dirty="0" err="1">
                <a:latin typeface="Platform Regular" panose="020B0504030202020204" pitchFamily="34" charset="-18"/>
              </a:rPr>
              <a:t>be</a:t>
            </a:r>
            <a:r>
              <a:rPr lang="cs-CZ" dirty="0">
                <a:latin typeface="Platform Regular" panose="020B0504030202020204" pitchFamily="34" charset="-18"/>
              </a:rPr>
              <a:t> </a:t>
            </a:r>
            <a:r>
              <a:rPr lang="cs-CZ" dirty="0" err="1">
                <a:latin typeface="Platform Regular" panose="020B0504030202020204" pitchFamily="34" charset="-18"/>
              </a:rPr>
              <a:t>used</a:t>
            </a:r>
            <a:r>
              <a:rPr lang="cs-CZ" dirty="0">
                <a:latin typeface="Platform Regular" panose="020B0504030202020204" pitchFamily="34" charset="-18"/>
              </a:rPr>
              <a:t> in </a:t>
            </a:r>
            <a:r>
              <a:rPr lang="cs-CZ" dirty="0" err="1">
                <a:latin typeface="Platform Regular" panose="020B0504030202020204" pitchFamily="34" charset="-18"/>
              </a:rPr>
              <a:t>the</a:t>
            </a:r>
            <a:r>
              <a:rPr lang="cs-CZ" dirty="0">
                <a:latin typeface="Platform Regular" panose="020B0504030202020204" pitchFamily="34" charset="-18"/>
              </a:rPr>
              <a:t> </a:t>
            </a:r>
            <a:r>
              <a:rPr lang="cs-CZ" dirty="0" err="1">
                <a:latin typeface="Platform Regular" panose="020B0504030202020204" pitchFamily="34" charset="-18"/>
              </a:rPr>
              <a:t>packaging</a:t>
            </a:r>
            <a:endParaRPr lang="en-GB" dirty="0">
              <a:latin typeface="Platform Regular" panose="020B0504030202020204" pitchFamily="34" charset="-18"/>
            </a:endParaRPr>
          </a:p>
        </p:txBody>
      </p:sp>
      <p:sp>
        <p:nvSpPr>
          <p:cNvPr id="12" name="TextBox 11"/>
          <p:cNvSpPr txBox="1"/>
          <p:nvPr/>
        </p:nvSpPr>
        <p:spPr>
          <a:xfrm>
            <a:off x="1482615" y="5527965"/>
            <a:ext cx="3177216" cy="369332"/>
          </a:xfrm>
          <a:prstGeom prst="rect">
            <a:avLst/>
          </a:prstGeom>
          <a:noFill/>
        </p:spPr>
        <p:txBody>
          <a:bodyPr wrap="none" rtlCol="0">
            <a:spAutoFit/>
          </a:bodyPr>
          <a:lstStyle/>
          <a:p>
            <a:r>
              <a:rPr lang="cs-CZ" dirty="0">
                <a:latin typeface="Platform Regular" panose="020B0504030202020204" pitchFamily="34" charset="-18"/>
              </a:rPr>
              <a:t>Logo and font are in </a:t>
            </a:r>
            <a:r>
              <a:rPr lang="cs-CZ" dirty="0" err="1">
                <a:latin typeface="Platform Regular" panose="020B0504030202020204" pitchFamily="34" charset="-18"/>
              </a:rPr>
              <a:t>separate</a:t>
            </a:r>
            <a:r>
              <a:rPr lang="cs-CZ" dirty="0">
                <a:latin typeface="Platform Regular" panose="020B0504030202020204" pitchFamily="34" charset="-18"/>
              </a:rPr>
              <a:t> </a:t>
            </a:r>
            <a:r>
              <a:rPr lang="cs-CZ" dirty="0" err="1">
                <a:latin typeface="Platform Regular" panose="020B0504030202020204" pitchFamily="34" charset="-18"/>
              </a:rPr>
              <a:t>file</a:t>
            </a:r>
            <a:endParaRPr lang="en-GB" dirty="0">
              <a:latin typeface="Platform Regular" panose="020B0504030202020204" pitchFamily="34" charset="-18"/>
            </a:endParaRPr>
          </a:p>
        </p:txBody>
      </p:sp>
    </p:spTree>
    <p:extLst>
      <p:ext uri="{BB962C8B-B14F-4D97-AF65-F5344CB8AC3E}">
        <p14:creationId xmlns:p14="http://schemas.microsoft.com/office/powerpoint/2010/main" val="271727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1170</TotalTime>
  <Words>1633</Words>
  <Application>Microsoft Office PowerPoint</Application>
  <PresentationFormat>Widescreen</PresentationFormat>
  <Paragraphs>132</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Platform Regular</vt:lpstr>
      <vt:lpstr>Times New Roman</vt:lpstr>
      <vt:lpstr>Office Theme</vt:lpstr>
      <vt:lpstr>PowerPoint Presentation</vt:lpstr>
      <vt:lpstr>PowerPoint Presentation</vt:lpstr>
      <vt:lpstr>Our current packaging range</vt:lpstr>
      <vt:lpstr>PowerPoint Presentation</vt:lpstr>
      <vt:lpstr>PowerPoint Presentation</vt:lpstr>
      <vt:lpstr>PowerPoint Presentation</vt:lpstr>
      <vt:lpstr>Examples of what we like</vt:lpstr>
      <vt:lpstr>Examples of what we like</vt:lpstr>
      <vt:lpstr>Logo and font usage</vt:lpstr>
      <vt:lpstr>Must have information on the BAG</vt:lpstr>
      <vt:lpstr>Information on the SLEEVE part 1</vt:lpstr>
      <vt:lpstr>Information on the SLEEVE part 2</vt:lpstr>
      <vt:lpstr>Information on the SLEEVE part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40</cp:revision>
  <dcterms:created xsi:type="dcterms:W3CDTF">2017-03-23T13:20:14Z</dcterms:created>
  <dcterms:modified xsi:type="dcterms:W3CDTF">2017-05-02T16:25:42Z</dcterms:modified>
</cp:coreProperties>
</file>