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633" r:id="rId2"/>
    <p:sldId id="629" r:id="rId3"/>
    <p:sldId id="632" r:id="rId4"/>
    <p:sldId id="634" r:id="rId5"/>
    <p:sldId id="626" r:id="rId6"/>
    <p:sldId id="630" r:id="rId7"/>
  </p:sldIdLst>
  <p:sldSz cx="12192000" cy="6858000"/>
  <p:notesSz cx="6858000" cy="9144000"/>
  <p:defaultTextStyle>
    <a:defPPr>
      <a:defRPr lang="en-US"/>
    </a:defPPr>
    <a:lvl1pPr marL="0" algn="l" defTabSz="9143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0" algn="l" defTabSz="9143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0" algn="l" defTabSz="9143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1" algn="l" defTabSz="9143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1" algn="l" defTabSz="9143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2" algn="l" defTabSz="9143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1" algn="l" defTabSz="9143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3" algn="l" defTabSz="9143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3" algn="l" defTabSz="9143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E7C3"/>
    <a:srgbClr val="33E7E4"/>
    <a:srgbClr val="595959"/>
    <a:srgbClr val="118CE7"/>
    <a:srgbClr val="0E91EE"/>
    <a:srgbClr val="108EE9"/>
    <a:srgbClr val="2B2B2B"/>
    <a:srgbClr val="262626"/>
    <a:srgbClr val="191919"/>
    <a:srgbClr val="9B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3939" autoAdjust="0"/>
  </p:normalViewPr>
  <p:slideViewPr>
    <p:cSldViewPr snapToGrid="0" snapToObjects="1">
      <p:cViewPr>
        <p:scale>
          <a:sx n="110" d="100"/>
          <a:sy n="110" d="100"/>
        </p:scale>
        <p:origin x="416" y="360"/>
      </p:cViewPr>
      <p:guideLst>
        <p:guide orient="horz"/>
        <p:guide pos="3840"/>
      </p:guideLst>
    </p:cSldViewPr>
  </p:slideViewPr>
  <p:outlineViewPr>
    <p:cViewPr>
      <p:scale>
        <a:sx n="33" d="100"/>
        <a:sy n="33" d="100"/>
      </p:scale>
      <p:origin x="0" y="132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51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1A594-041B-449E-89BC-5A6CB1F5A9AB}" type="datetimeFigureOut">
              <a:rPr lang="id-ID" smtClean="0"/>
              <a:t>17/05/17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DDC53-01B7-4E0F-8BE2-02DC8C672187}" type="slidenum">
              <a:rPr lang="id-ID" smtClean="0"/>
              <a:t>‹nr.›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1936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CCC32-3486-46B1-A8B7-921064D8D59D}" type="datetimeFigureOut">
              <a:rPr lang="en-US" smtClean="0"/>
              <a:t>5/17/17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1495A-DD81-44F4-9F54-1F39867BF2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19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0" algn="l" defTabSz="9143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40" algn="l" defTabSz="9143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11" algn="l" defTabSz="9143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81" algn="l" defTabSz="9143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52" algn="l" defTabSz="9143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21" algn="l" defTabSz="9143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93" algn="l" defTabSz="9143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63" algn="l" defTabSz="9143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1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37881" y="625851"/>
            <a:ext cx="10905239" cy="30462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000" kern="0" spc="15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pPr lvl="0"/>
            <a:endParaRPr lang="id-ID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11515583" y="6303057"/>
            <a:ext cx="343044" cy="298739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71566" y="6257742"/>
            <a:ext cx="431079" cy="389083"/>
          </a:xfrm>
        </p:spPr>
        <p:txBody>
          <a:bodyPr lIns="0" tIns="0" rIns="0" bIns="0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FCEE2C88-6C8F-484D-AF69-578F576B1F4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279769" y="6329173"/>
            <a:ext cx="1327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dirty="0" smtClean="0">
                <a:solidFill>
                  <a:schemeClr val="bg2">
                    <a:lumMod val="25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Number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Associates</a:t>
            </a:r>
            <a:endParaRPr lang="id-ID" sz="1000" dirty="0">
              <a:solidFill>
                <a:schemeClr val="bg1">
                  <a:lumMod val="50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650581" y="415427"/>
            <a:ext cx="10905239" cy="15607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000" kern="0" spc="200">
                <a:solidFill>
                  <a:schemeClr val="bg1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pPr lvl="0"/>
            <a:endParaRPr lang="id-ID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50581" y="1016000"/>
            <a:ext cx="639758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 sz="1351" dirty="0">
              <a:solidFill>
                <a:srgbClr val="118CE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57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>
        <p:tmplLst>
          <p:tmpl lvl="1">
            <p:tnLst>
              <p:par>
                <p:cTn presetID="47" presetClass="entr" presetSubtype="0" fill="hold" nodeType="click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0" presetClass="entr" presetSubtype="0" fill="hold" nodeType="click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>
            <a:off x="11515583" y="6303057"/>
            <a:ext cx="343044" cy="298739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71566" y="6257742"/>
            <a:ext cx="431079" cy="389083"/>
          </a:xfrm>
        </p:spPr>
        <p:txBody>
          <a:bodyPr lIns="0" tIns="0" rIns="0" bIns="0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FCEE2C88-6C8F-484D-AF69-578F576B1F4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279769" y="6329173"/>
            <a:ext cx="12971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dirty="0" smtClean="0">
                <a:solidFill>
                  <a:schemeClr val="bg2">
                    <a:lumMod val="25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Number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Associates</a:t>
            </a:r>
            <a:endParaRPr lang="id-ID" sz="1000" dirty="0">
              <a:solidFill>
                <a:schemeClr val="bg1">
                  <a:lumMod val="50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864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3406590" y="1799424"/>
            <a:ext cx="5378822" cy="5058575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Rounded Rectangle 12"/>
          <p:cNvSpPr/>
          <p:nvPr userDrawn="1"/>
        </p:nvSpPr>
        <p:spPr>
          <a:xfrm>
            <a:off x="11515583" y="6303057"/>
            <a:ext cx="343044" cy="298739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71566" y="6257742"/>
            <a:ext cx="431079" cy="389083"/>
          </a:xfrm>
        </p:spPr>
        <p:txBody>
          <a:bodyPr lIns="0" tIns="0" rIns="0" bIns="0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FCEE2C88-6C8F-484D-AF69-578F576B1F4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79769" y="6329173"/>
            <a:ext cx="12971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dirty="0" smtClean="0">
                <a:solidFill>
                  <a:schemeClr val="bg2">
                    <a:lumMod val="25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Number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Associates</a:t>
            </a:r>
            <a:endParaRPr lang="id-ID" sz="1000" dirty="0">
              <a:solidFill>
                <a:schemeClr val="bg1">
                  <a:lumMod val="50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37881" y="625851"/>
            <a:ext cx="10905239" cy="30462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000" kern="0" spc="15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pPr lvl="0"/>
            <a:endParaRPr lang="id-ID" dirty="0"/>
          </a:p>
        </p:txBody>
      </p:sp>
      <p:sp>
        <p:nvSpPr>
          <p:cNvPr id="2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650581" y="415427"/>
            <a:ext cx="10905239" cy="15607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000" kern="0" spc="200">
                <a:solidFill>
                  <a:schemeClr val="bg1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pPr lvl="0"/>
            <a:endParaRPr lang="id-ID" dirty="0"/>
          </a:p>
        </p:txBody>
      </p:sp>
      <p:sp>
        <p:nvSpPr>
          <p:cNvPr id="9" name="Rectangle 8"/>
          <p:cNvSpPr/>
          <p:nvPr userDrawn="1"/>
        </p:nvSpPr>
        <p:spPr>
          <a:xfrm>
            <a:off x="650581" y="1016000"/>
            <a:ext cx="639758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 sz="1351" dirty="0">
              <a:solidFill>
                <a:srgbClr val="118CE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42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>
        <p:tmplLst>
          <p:tmpl lvl="1">
            <p:tnLst>
              <p:par>
                <p:cTn presetID="47" presetClass="entr" presetSubtype="0" fill="hold" nodeType="click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0" presetClass="entr" presetSubtype="0" fill="hold" nodeType="click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-1" y="0"/>
            <a:ext cx="6290235" cy="6858000"/>
          </a:xfrm>
          <a:solidFill>
            <a:srgbClr val="D9D9D9"/>
          </a:solid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id-ID"/>
          </a:p>
        </p:txBody>
      </p:sp>
      <p:sp>
        <p:nvSpPr>
          <p:cNvPr id="13" name="Rounded Rectangle 12"/>
          <p:cNvSpPr/>
          <p:nvPr userDrawn="1"/>
        </p:nvSpPr>
        <p:spPr>
          <a:xfrm>
            <a:off x="11515583" y="6303057"/>
            <a:ext cx="343044" cy="298739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71566" y="6257742"/>
            <a:ext cx="431079" cy="389083"/>
          </a:xfrm>
        </p:spPr>
        <p:txBody>
          <a:bodyPr lIns="0" tIns="0" rIns="0" bIns="0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FCEE2C88-6C8F-484D-AF69-578F576B1F4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79769" y="6329173"/>
            <a:ext cx="12971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dirty="0" smtClean="0">
                <a:solidFill>
                  <a:schemeClr val="bg2">
                    <a:lumMod val="25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Number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Associates</a:t>
            </a:r>
            <a:endParaRPr lang="id-ID" sz="1000" dirty="0">
              <a:solidFill>
                <a:schemeClr val="bg1">
                  <a:lumMod val="50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101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</a:defRPr>
            </a:lvl1pPr>
          </a:lstStyle>
          <a:p>
            <a:fld id="{FCEE2C88-6C8F-484D-AF69-578F576B1F4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5" r:id="rId3"/>
    <p:sldLayoutId id="214748368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lang="en-US" sz="3000" kern="1200">
          <a:solidFill>
            <a:schemeClr val="tx1">
              <a:lumMod val="75000"/>
              <a:lumOff val="25000"/>
            </a:schemeClr>
          </a:solidFill>
          <a:latin typeface="Roboto Medium" panose="02000000000000000000" pitchFamily="2" charset="0"/>
          <a:ea typeface="Roboto Medium" panose="02000000000000000000" pitchFamily="2" charset="0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>
              <a:lumMod val="75000"/>
              <a:lumOff val="25000"/>
            </a:schemeClr>
          </a:solidFill>
          <a:effectLst/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>
              <a:lumMod val="75000"/>
              <a:lumOff val="25000"/>
            </a:schemeClr>
          </a:solidFill>
          <a:effectLst/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effectLst/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kern="1200" dirty="0" smtClean="0">
          <a:solidFill>
            <a:schemeClr val="tx1">
              <a:lumMod val="75000"/>
              <a:lumOff val="25000"/>
            </a:schemeClr>
          </a:solidFill>
          <a:effectLst/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kern="1200" dirty="0">
          <a:solidFill>
            <a:schemeClr val="tx1">
              <a:lumMod val="75000"/>
              <a:lumOff val="25000"/>
            </a:schemeClr>
          </a:solidFill>
          <a:effectLst/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developer.piwik.org/guides/tracking-javascript-guid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uckcompanies.com/" TargetMode="External"/><Relationship Id="rId4" Type="http://schemas.openxmlformats.org/officeDocument/2006/relationships/hyperlink" Target="https://themify.me/demo/themes/parallax/home/home-2/" TargetMode="External"/><Relationship Id="rId5" Type="http://schemas.openxmlformats.org/officeDocument/2006/relationships/hyperlink" Target="http://gibeon.co.jp/" TargetMode="External"/><Relationship Id="rId6" Type="http://schemas.openxmlformats.org/officeDocument/2006/relationships/hyperlink" Target="http://www.iwc-skywriter.com/en" TargetMode="External"/><Relationship Id="rId7" Type="http://schemas.openxmlformats.org/officeDocument/2006/relationships/hyperlink" Target="https://shift-paris.com/en/" TargetMode="External"/><Relationship Id="rId8" Type="http://schemas.openxmlformats.org/officeDocument/2006/relationships/hyperlink" Target="http://spatial.ai/" TargetMode="External"/><Relationship Id="rId9" Type="http://schemas.openxmlformats.org/officeDocument/2006/relationships/hyperlink" Target="https://www.palantir.com/" TargetMode="External"/><Relationship Id="rId10" Type="http://schemas.openxmlformats.org/officeDocument/2006/relationships/hyperlink" Target="https://www.echobox.com/" TargetMode="External"/><Relationship Id="rId11" Type="http://schemas.openxmlformats.org/officeDocument/2006/relationships/hyperlink" Target="https://stepsize.com/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feedmusic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1" name="Slide Number Placeholder 3"/>
          <p:cNvSpPr txBox="1">
            <a:spLocks/>
          </p:cNvSpPr>
          <p:nvPr/>
        </p:nvSpPr>
        <p:spPr>
          <a:xfrm>
            <a:off x="11471566" y="6257741"/>
            <a:ext cx="431079" cy="38908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377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CEE2C88-6C8F-484D-AF69-578F576B1F44}" type="slidenum">
              <a:rPr lang="en-US"/>
              <a:pPr/>
              <a:t>1</a:t>
            </a:fld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5736000" y="4748905"/>
            <a:ext cx="720000" cy="89638"/>
            <a:chOff x="5342615" y="6257925"/>
            <a:chExt cx="1468948" cy="182880"/>
          </a:xfrm>
        </p:grpSpPr>
        <p:sp>
          <p:nvSpPr>
            <p:cNvPr id="24" name="Oval 23"/>
            <p:cNvSpPr>
              <a:spLocks noChangeAspect="1"/>
            </p:cNvSpPr>
            <p:nvPr/>
          </p:nvSpPr>
          <p:spPr>
            <a:xfrm>
              <a:off x="5342615" y="6257925"/>
              <a:ext cx="182880" cy="1828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>
              <a:spLocks noChangeAspect="1"/>
            </p:cNvSpPr>
            <p:nvPr/>
          </p:nvSpPr>
          <p:spPr>
            <a:xfrm>
              <a:off x="5664132" y="6257925"/>
              <a:ext cx="182880" cy="1828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>
              <a:spLocks noChangeAspect="1"/>
            </p:cNvSpPr>
            <p:nvPr/>
          </p:nvSpPr>
          <p:spPr>
            <a:xfrm>
              <a:off x="5985649" y="6257925"/>
              <a:ext cx="182880" cy="18288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6307166" y="6257925"/>
              <a:ext cx="182880" cy="18288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6628683" y="6257925"/>
              <a:ext cx="182880" cy="182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 Placeholder 32"/>
          <p:cNvSpPr txBox="1">
            <a:spLocks/>
          </p:cNvSpPr>
          <p:nvPr/>
        </p:nvSpPr>
        <p:spPr>
          <a:xfrm>
            <a:off x="3248297" y="3467924"/>
            <a:ext cx="5695406" cy="121241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endParaRPr lang="en-US" sz="1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" name="Text Placeholder 33"/>
          <p:cNvSpPr txBox="1">
            <a:spLocks/>
          </p:cNvSpPr>
          <p:nvPr/>
        </p:nvSpPr>
        <p:spPr>
          <a:xfrm>
            <a:off x="3572107" y="2973484"/>
            <a:ext cx="5047786" cy="416039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2400" dirty="0" smtClean="0">
                <a:solidFill>
                  <a:schemeClr val="tx2"/>
                </a:solidFill>
                <a:latin typeface="+mj-lt"/>
              </a:rPr>
              <a:t>Creative brief for a company website</a:t>
            </a:r>
            <a:endParaRPr lang="en-AU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" name="Oval 1"/>
          <p:cNvSpPr/>
          <p:nvPr/>
        </p:nvSpPr>
        <p:spPr>
          <a:xfrm>
            <a:off x="5612906" y="1663757"/>
            <a:ext cx="972067" cy="9720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>
                <a:solidFill>
                  <a:schemeClr val="bg1"/>
                </a:solidFill>
                <a:latin typeface="FontAwesome" pitchFamily="2" charset="0"/>
              </a:rPr>
              <a:t></a:t>
            </a:r>
            <a:endParaRPr lang="en-US" sz="2800" dirty="0">
              <a:solidFill>
                <a:schemeClr val="bg1"/>
              </a:solidFill>
              <a:latin typeface="FontAwesom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73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smtClean="0"/>
              <a:t>Creative brief - background</a:t>
            </a:r>
            <a:endParaRPr lang="nl-NL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650581" y="1330036"/>
            <a:ext cx="1089253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need a website design (and eventually working website) for our company.</a:t>
            </a:r>
          </a:p>
          <a:p>
            <a:endParaRPr lang="en-US" dirty="0" smtClean="0"/>
          </a:p>
          <a:p>
            <a:r>
              <a:rPr lang="en-US" b="1" dirty="0" smtClean="0"/>
              <a:t>Who are we and what do we do?</a:t>
            </a:r>
            <a:endParaRPr lang="en-US" b="1" dirty="0"/>
          </a:p>
          <a:p>
            <a:r>
              <a:rPr lang="en-US" dirty="0" smtClean="0"/>
              <a:t>We have a product called Factbase. This is our </a:t>
            </a:r>
            <a:r>
              <a:rPr lang="en-US" dirty="0"/>
              <a:t>on-demand, software-as-a-service </a:t>
            </a:r>
            <a:r>
              <a:rPr lang="en-US" dirty="0" smtClean="0"/>
              <a:t>to capture</a:t>
            </a:r>
            <a:r>
              <a:rPr lang="en-US" dirty="0"/>
              <a:t>, </a:t>
            </a:r>
            <a:r>
              <a:rPr lang="en-US" dirty="0" smtClean="0"/>
              <a:t>learn and target our client’s website </a:t>
            </a:r>
            <a:r>
              <a:rPr lang="en-US" dirty="0"/>
              <a:t>visitors and turn them into loyal </a:t>
            </a:r>
            <a:r>
              <a:rPr lang="en-US" dirty="0" smtClean="0"/>
              <a:t>customers. Because of the easy and quick setup clients can in a record time start targeting their visitors instead of doing a large investment in new technology and data science. We help our clients to identify their potential customers with the help of data science. We therefore consider ourselves </a:t>
            </a:r>
            <a:r>
              <a:rPr lang="en-US" b="1" dirty="0" smtClean="0"/>
              <a:t>a data science company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Our core services are orchestrated around the Factbase platform and are: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Advisory 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Insights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Targeting </a:t>
            </a:r>
            <a:r>
              <a:rPr lang="en-US" dirty="0"/>
              <a:t>and </a:t>
            </a:r>
            <a:r>
              <a:rPr lang="en-US" dirty="0" smtClean="0"/>
              <a:t>optimization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Data engineering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Data </a:t>
            </a:r>
            <a:r>
              <a:rPr lang="en-US" dirty="0"/>
              <a:t>privacy and </a:t>
            </a:r>
            <a:r>
              <a:rPr lang="en-US" dirty="0" smtClean="0"/>
              <a:t>security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r>
              <a:rPr lang="en-US" dirty="0" smtClean="0"/>
              <a:t>Our head office is in Amsterdam, The Netherlands.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5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smtClean="0"/>
              <a:t>Creative brief - </a:t>
            </a:r>
            <a:r>
              <a:rPr lang="nl-NL" dirty="0" err="1" smtClean="0"/>
              <a:t>requirements</a:t>
            </a:r>
            <a:endParaRPr lang="nl-NL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650581" y="1330036"/>
            <a:ext cx="1089253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Primary </a:t>
            </a:r>
            <a:r>
              <a:rPr lang="en-US" b="1" dirty="0" smtClean="0"/>
              <a:t>goal (obliged):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Primary purpose of the website is branding </a:t>
            </a:r>
            <a:r>
              <a:rPr lang="en-US" dirty="0"/>
              <a:t>and lead generation (contact form</a:t>
            </a:r>
            <a:r>
              <a:rPr lang="en-US" dirty="0" smtClean="0"/>
              <a:t>).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It should be accessible on all platforms (mobile, tablet and desktop</a:t>
            </a:r>
            <a:r>
              <a:rPr lang="en-US" dirty="0" smtClean="0"/>
              <a:t>) and from all parts of the world and work in all major browsers and have acceptable loading times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It </a:t>
            </a:r>
            <a:r>
              <a:rPr lang="en-US" dirty="0"/>
              <a:t>should be ready for integration with a leading CMS platform like </a:t>
            </a:r>
            <a:r>
              <a:rPr lang="en-US" dirty="0" err="1"/>
              <a:t>Wordpress</a:t>
            </a:r>
            <a:r>
              <a:rPr lang="en-US" dirty="0"/>
              <a:t> (preference)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1 single, vertical scrolling page with different sections is fine for our purposes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The design should be fresh, innovative, daring yet professional.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No </a:t>
            </a:r>
            <a:r>
              <a:rPr lang="en-US" dirty="0" err="1" smtClean="0"/>
              <a:t>cliches</a:t>
            </a:r>
            <a:r>
              <a:rPr lang="en-US" dirty="0" smtClean="0"/>
              <a:t>, no smiling ladies.</a:t>
            </a: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r>
              <a:rPr lang="en-US" b="1" dirty="0" smtClean="0"/>
              <a:t>Secondary goal (not obliged):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Secondary, it </a:t>
            </a:r>
            <a:r>
              <a:rPr lang="en-US" dirty="0"/>
              <a:t>will also have a closed part for clients that use our product. The content of that part will </a:t>
            </a:r>
            <a:r>
              <a:rPr lang="en-US" dirty="0" smtClean="0"/>
              <a:t>be reference documentation. </a:t>
            </a:r>
            <a:r>
              <a:rPr lang="en-US" dirty="0"/>
              <a:t>We therefore need to mix code and </a:t>
            </a:r>
            <a:r>
              <a:rPr lang="en-US" dirty="0" smtClean="0"/>
              <a:t>a description, like </a:t>
            </a:r>
            <a:r>
              <a:rPr lang="en-US" dirty="0"/>
              <a:t>this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://developer.piwik.org/guides/tracking-javascript-guide </a:t>
            </a: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This secondary part will be extended at a later stage into a full web application, therefore a mood board for web elements (button, text box, general form layout) is greatly appreciated, but not obliged</a:t>
            </a:r>
          </a:p>
        </p:txBody>
      </p:sp>
    </p:spTree>
    <p:extLst>
      <p:ext uri="{BB962C8B-B14F-4D97-AF65-F5344CB8AC3E}">
        <p14:creationId xmlns:p14="http://schemas.microsoft.com/office/powerpoint/2010/main" val="22790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smtClean="0"/>
              <a:t>Creative brief </a:t>
            </a:r>
            <a:r>
              <a:rPr lang="mr-IN" dirty="0" smtClean="0"/>
              <a:t>–</a:t>
            </a:r>
            <a:r>
              <a:rPr lang="nl-NL" dirty="0" smtClean="0"/>
              <a:t> </a:t>
            </a:r>
            <a:r>
              <a:rPr lang="nl-NL" dirty="0" err="1" smtClean="0"/>
              <a:t>potential</a:t>
            </a:r>
            <a:r>
              <a:rPr lang="nl-NL" dirty="0" smtClean="0"/>
              <a:t> </a:t>
            </a:r>
            <a:r>
              <a:rPr lang="nl-NL" dirty="0" err="1" smtClean="0"/>
              <a:t>clients</a:t>
            </a:r>
            <a:r>
              <a:rPr lang="nl-NL" dirty="0" smtClean="0"/>
              <a:t> / target </a:t>
            </a:r>
            <a:r>
              <a:rPr lang="nl-NL" dirty="0" err="1" smtClean="0"/>
              <a:t>groups</a:t>
            </a:r>
            <a:endParaRPr lang="nl-NL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650581" y="1330036"/>
            <a:ext cx="1089253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Our website should serve the following purposes and groups: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Confirmation of existing clients that they chose a respectable and serious company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Quick insight of the main services and product features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The main purpose is to get the potential client to leave their contact details. The disclosed content will be written accordingly (no long stories, only introductions and high-overs)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Potential clients can be from any vertical (e.g. retail, logistics, FMCG, insurance, finance, travel)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Our products and services are all B2B (business-to-business)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Our potential clients already have a website that can generate large enough quantities of data in order to find significant patterns in it. We therefore aim at website with medium to large amounts of visitors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Examples of business goals we can solve for our clients: </a:t>
            </a:r>
          </a:p>
          <a:p>
            <a:pPr marL="742920" lvl="1" indent="-285750">
              <a:buFont typeface="Arial" charset="0"/>
              <a:buChar char="•"/>
            </a:pPr>
            <a:r>
              <a:rPr lang="en-US" dirty="0" smtClean="0"/>
              <a:t>optimizing the campaign strategy with data-driven conversion attribution (which campaign </a:t>
            </a:r>
            <a:r>
              <a:rPr lang="en-US" b="1" dirty="0" smtClean="0"/>
              <a:t>really</a:t>
            </a:r>
            <a:r>
              <a:rPr lang="en-US" dirty="0" smtClean="0"/>
              <a:t> lead to which transaction)</a:t>
            </a:r>
          </a:p>
          <a:p>
            <a:pPr marL="742920" lvl="1" indent="-285750">
              <a:buFont typeface="Arial" charset="0"/>
              <a:buChar char="•"/>
            </a:pPr>
            <a:r>
              <a:rPr lang="en-US" dirty="0" smtClean="0"/>
              <a:t>identify high-potential audiences to target</a:t>
            </a:r>
          </a:p>
          <a:p>
            <a:pPr marL="742920" lvl="1" indent="-285750">
              <a:buFont typeface="Arial" charset="0"/>
              <a:buChar char="•"/>
            </a:pPr>
            <a:r>
              <a:rPr lang="en-US" dirty="0" smtClean="0"/>
              <a:t>identify underperforming campaigns to reduce cost</a:t>
            </a:r>
          </a:p>
          <a:p>
            <a:pPr marL="742920" lvl="1" indent="-285750">
              <a:buFont typeface="Arial" charset="0"/>
              <a:buChar char="•"/>
            </a:pPr>
            <a:r>
              <a:rPr lang="en-US" dirty="0" smtClean="0"/>
              <a:t>cross-device, intra-device identification</a:t>
            </a:r>
          </a:p>
          <a:p>
            <a:pPr marL="742920" lvl="1" indent="-285750">
              <a:buFont typeface="Arial" charset="0"/>
              <a:buChar char="•"/>
            </a:pPr>
            <a:r>
              <a:rPr lang="en-US" dirty="0" smtClean="0"/>
              <a:t>detailed insight in the performance of your website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319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err="1" smtClean="0"/>
              <a:t>Existing</a:t>
            </a:r>
            <a:r>
              <a:rPr lang="nl-NL" dirty="0" smtClean="0"/>
              <a:t> design</a:t>
            </a:r>
            <a:endParaRPr lang="nl-NL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298" y="3806727"/>
            <a:ext cx="3665268" cy="274922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81" y="1694451"/>
            <a:ext cx="4977161" cy="118395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6298" y="1066583"/>
            <a:ext cx="3665268" cy="2314906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14" name="Tekstvak 13"/>
          <p:cNvSpPr txBox="1"/>
          <p:nvPr/>
        </p:nvSpPr>
        <p:spPr>
          <a:xfrm>
            <a:off x="637881" y="1274886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Company logo: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7806298" y="684436"/>
            <a:ext cx="2222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Business </a:t>
            </a:r>
            <a:r>
              <a:rPr lang="nl-NL" smtClean="0"/>
              <a:t>card front:</a:t>
            </a:r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7779446" y="3445243"/>
            <a:ext cx="2204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Business card back: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579028" y="3818222"/>
            <a:ext cx="6212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existing logo should fit the websites design. If you create a new color </a:t>
            </a:r>
            <a:r>
              <a:rPr lang="en-US" dirty="0" err="1" smtClean="0"/>
              <a:t>pallette</a:t>
            </a:r>
            <a:r>
              <a:rPr lang="en-US" dirty="0" smtClean="0"/>
              <a:t>, it should fit the existing colors of the 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14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smtClean="0"/>
              <a:t>Website </a:t>
            </a:r>
            <a:r>
              <a:rPr lang="nl-NL" dirty="0" err="1" smtClean="0"/>
              <a:t>examples</a:t>
            </a:r>
            <a:endParaRPr lang="nl-NL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650581" y="1330036"/>
            <a:ext cx="1089253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Website examples and comments: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hlinkClick r:id="rId2"/>
              </a:rPr>
              <a:t>http://www.feedmusic.com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- </a:t>
            </a:r>
            <a:r>
              <a:rPr lang="en-US" dirty="0" err="1" smtClean="0"/>
              <a:t>Allround</a:t>
            </a:r>
            <a:r>
              <a:rPr lang="en-US" dirty="0" smtClean="0"/>
              <a:t> impressive. A bit over the top for our goals.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hlinkClick r:id="rId3"/>
              </a:rPr>
              <a:t>http://www.luckcompanies.com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- Great example of background video animations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://themify.me/demo/themes/parallax/home/home-2/</a:t>
            </a:r>
            <a:r>
              <a:rPr lang="en-US" dirty="0"/>
              <a:t> </a:t>
            </a:r>
            <a:r>
              <a:rPr lang="en-US" dirty="0" smtClean="0"/>
              <a:t> - great existing theme that has all the content on a single page</a:t>
            </a: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hlinkClick r:id="rId5"/>
              </a:rPr>
              <a:t>http</a:t>
            </a:r>
            <a:r>
              <a:rPr lang="en-US" dirty="0">
                <a:hlinkClick r:id="rId5"/>
              </a:rPr>
              <a:t>://gibeon.co.jp</a:t>
            </a:r>
            <a:r>
              <a:rPr lang="en-US" dirty="0" smtClean="0">
                <a:hlinkClick r:id="rId5"/>
              </a:rPr>
              <a:t>/</a:t>
            </a:r>
            <a:r>
              <a:rPr lang="en-US" dirty="0" smtClean="0"/>
              <a:t> - Impressive homepage (not the website below) </a:t>
            </a:r>
            <a:r>
              <a:rPr lang="mr-IN" dirty="0" smtClean="0"/>
              <a:t>–</a:t>
            </a:r>
            <a:r>
              <a:rPr lang="en-US" dirty="0" smtClean="0"/>
              <a:t> fits a company that uses Data Science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hlinkClick r:id="rId6"/>
              </a:rPr>
              <a:t>http</a:t>
            </a:r>
            <a:r>
              <a:rPr lang="en-US" dirty="0">
                <a:hlinkClick r:id="rId6"/>
              </a:rPr>
              <a:t>://</a:t>
            </a:r>
            <a:r>
              <a:rPr lang="en-US" dirty="0" smtClean="0">
                <a:hlinkClick r:id="rId6"/>
              </a:rPr>
              <a:t>www.iwc-skywriter.com/en</a:t>
            </a:r>
            <a:r>
              <a:rPr lang="en-US" dirty="0" smtClean="0"/>
              <a:t> - Skip the intro (see requirements) - quite original is the use of the same background video and the focus that adapts when a new selection is made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hlinkClick r:id="rId7"/>
              </a:rPr>
              <a:t>https://shift-paris.com/en</a:t>
            </a:r>
            <a:r>
              <a:rPr lang="en-US" dirty="0" smtClean="0">
                <a:hlinkClick r:id="rId7"/>
              </a:rPr>
              <a:t>/</a:t>
            </a:r>
            <a:r>
              <a:rPr lang="en-US" dirty="0" smtClean="0"/>
              <a:t> - nice idea when you hover over the logo or </a:t>
            </a:r>
            <a:r>
              <a:rPr lang="en-US" dirty="0" smtClean="0"/>
              <a:t>icons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r>
              <a:rPr lang="en-US" dirty="0" smtClean="0"/>
              <a:t>Added </a:t>
            </a:r>
            <a:r>
              <a:rPr lang="en-US" smtClean="0"/>
              <a:t>in version 2:</a:t>
            </a: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hlinkClick r:id="rId8"/>
              </a:rPr>
              <a:t>http://spatial.ai</a:t>
            </a:r>
            <a:r>
              <a:rPr lang="en-US" dirty="0" smtClean="0">
                <a:hlinkClick r:id="rId8"/>
              </a:rPr>
              <a:t>/</a:t>
            </a:r>
            <a:r>
              <a:rPr lang="en-US" dirty="0" smtClean="0"/>
              <a:t> - clean and neat design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hlinkClick r:id="rId9"/>
              </a:rPr>
              <a:t>https://www.palantir.com</a:t>
            </a:r>
            <a:r>
              <a:rPr lang="en-US" dirty="0" smtClean="0">
                <a:hlinkClick r:id="rId9"/>
              </a:rPr>
              <a:t>/</a:t>
            </a: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hlinkClick r:id="rId10"/>
              </a:rPr>
              <a:t>https://www.echobox.com</a:t>
            </a:r>
            <a:r>
              <a:rPr lang="en-US" dirty="0" smtClean="0">
                <a:hlinkClick r:id="rId10"/>
              </a:rPr>
              <a:t>/</a:t>
            </a:r>
            <a:r>
              <a:rPr lang="en-US" dirty="0" smtClean="0"/>
              <a:t> - moving particles in background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hlinkClick r:id="rId11"/>
              </a:rPr>
              <a:t>https://stepsize.com</a:t>
            </a:r>
            <a:r>
              <a:rPr lang="en-US" dirty="0" smtClean="0">
                <a:hlinkClick r:id="rId11"/>
              </a:rPr>
              <a:t>/</a:t>
            </a:r>
            <a:r>
              <a:rPr lang="en-US" dirty="0" smtClean="0"/>
              <a:t> - no photos, just drawings </a:t>
            </a:r>
            <a:r>
              <a:rPr lang="mr-IN" dirty="0" smtClean="0"/>
              <a:t>–</a:t>
            </a:r>
            <a:r>
              <a:rPr lang="en-US" dirty="0" smtClean="0"/>
              <a:t> great example again (not sure of the effort this takes)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5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1">
      <a:dk1>
        <a:sysClr val="windowText" lastClr="000000"/>
      </a:dk1>
      <a:lt1>
        <a:sysClr val="window" lastClr="FFFFFF"/>
      </a:lt1>
      <a:dk2>
        <a:srgbClr val="32424F"/>
      </a:dk2>
      <a:lt2>
        <a:srgbClr val="C3AFCC"/>
      </a:lt2>
      <a:accent1>
        <a:srgbClr val="EC2138"/>
      </a:accent1>
      <a:accent2>
        <a:srgbClr val="FEC709"/>
      </a:accent2>
      <a:accent3>
        <a:srgbClr val="75436E"/>
      </a:accent3>
      <a:accent4>
        <a:srgbClr val="F15A24"/>
      </a:accent4>
      <a:accent5>
        <a:srgbClr val="A4CC29"/>
      </a:accent5>
      <a:accent6>
        <a:srgbClr val="118CE7"/>
      </a:accent6>
      <a:hlink>
        <a:srgbClr val="118CE7"/>
      </a:hlink>
      <a:folHlink>
        <a:srgbClr val="A4CC29"/>
      </a:folHlink>
    </a:clrScheme>
    <a:fontScheme name="Custom 2">
      <a:majorFont>
        <a:latin typeface="Roboto medium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25677</TotalTime>
  <Words>753</Words>
  <Application>Microsoft Macintosh PowerPoint</Application>
  <PresentationFormat>Breedbeeld</PresentationFormat>
  <Paragraphs>70</Paragraphs>
  <Slides>6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9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6" baseType="lpstr">
      <vt:lpstr>Calibri</vt:lpstr>
      <vt:lpstr>FontAwesome</vt:lpstr>
      <vt:lpstr>Roboto Black</vt:lpstr>
      <vt:lpstr>Roboto light</vt:lpstr>
      <vt:lpstr>Roboto light</vt:lpstr>
      <vt:lpstr>Roboto Medium</vt:lpstr>
      <vt:lpstr>Roboto Medium</vt:lpstr>
      <vt:lpstr>Source Sans Pro</vt:lpstr>
      <vt:lpstr>Arial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</dc:creator>
  <cp:lastModifiedBy>Eelco van Kuik</cp:lastModifiedBy>
  <cp:revision>2673</cp:revision>
  <dcterms:created xsi:type="dcterms:W3CDTF">2014-10-04T04:19:21Z</dcterms:created>
  <dcterms:modified xsi:type="dcterms:W3CDTF">2017-05-17T07:54:50Z</dcterms:modified>
</cp:coreProperties>
</file>