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51" r:id="rId2"/>
    <p:sldId id="445" r:id="rId3"/>
    <p:sldId id="446" r:id="rId4"/>
    <p:sldId id="433" r:id="rId5"/>
    <p:sldId id="425" r:id="rId6"/>
    <p:sldId id="447" r:id="rId7"/>
    <p:sldId id="452" r:id="rId8"/>
    <p:sldId id="434" r:id="rId9"/>
    <p:sldId id="453" r:id="rId10"/>
    <p:sldId id="454" r:id="rId11"/>
    <p:sldId id="430" r:id="rId12"/>
    <p:sldId id="456" r:id="rId13"/>
    <p:sldId id="432" r:id="rId14"/>
    <p:sldId id="391" r:id="rId15"/>
    <p:sldId id="393" r:id="rId16"/>
    <p:sldId id="455" r:id="rId17"/>
    <p:sldId id="410" r:id="rId18"/>
    <p:sldId id="411" r:id="rId19"/>
    <p:sldId id="449" r:id="rId20"/>
    <p:sldId id="388" r:id="rId21"/>
    <p:sldId id="438" r:id="rId22"/>
    <p:sldId id="439" r:id="rId23"/>
    <p:sldId id="440" r:id="rId24"/>
    <p:sldId id="441" r:id="rId25"/>
    <p:sldId id="442" r:id="rId26"/>
    <p:sldId id="443" r:id="rId27"/>
    <p:sldId id="44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DF9"/>
    <a:srgbClr val="161720"/>
    <a:srgbClr val="34A5E0"/>
    <a:srgbClr val="14171F"/>
    <a:srgbClr val="33A3DD"/>
    <a:srgbClr val="2C92D5"/>
    <a:srgbClr val="B4ADAC"/>
    <a:srgbClr val="B1ACA8"/>
    <a:srgbClr val="4B8FD4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00" autoAdjust="0"/>
  </p:normalViewPr>
  <p:slideViewPr>
    <p:cSldViewPr snapToGrid="0" snapToObjects="1">
      <p:cViewPr>
        <p:scale>
          <a:sx n="134" d="100"/>
          <a:sy n="134" d="100"/>
        </p:scale>
        <p:origin x="-824" y="-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B3DD-F00C-C640-A6B3-FF289D2D1B2E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E6926-970F-6544-9E6D-28A1B88A16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7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E309-F9C7-7044-80EE-DC60C61A68C1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DAA7D-89BD-BA45-B33D-F3D0FB469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Infrastructure and infrastructure</a:t>
            </a:r>
            <a:r>
              <a:rPr lang="en-US" baseline="0" dirty="0" smtClean="0"/>
              <a:t> services are shit” </a:t>
            </a:r>
            <a:r>
              <a:rPr lang="mr-IN" baseline="0" dirty="0" smtClean="0"/>
              <a:t>–</a:t>
            </a:r>
            <a:r>
              <a:rPr lang="en-US" baseline="0" dirty="0" smtClean="0"/>
              <a:t>whether its pothole, building, roadways, these things have problems </a:t>
            </a:r>
          </a:p>
          <a:p>
            <a:r>
              <a:rPr lang="en-US" baseline="0" dirty="0" smtClean="0"/>
              <a:t>---make this relatable</a:t>
            </a:r>
          </a:p>
          <a:p>
            <a:r>
              <a:rPr lang="en-US" baseline="0" dirty="0" smtClean="0"/>
              <a:t>--archaic technologies </a:t>
            </a:r>
          </a:p>
          <a:p>
            <a:r>
              <a:rPr lang="en-US" baseline="0" dirty="0" smtClean="0"/>
              <a:t>---existing tools are </a:t>
            </a:r>
            <a:r>
              <a:rPr lang="en-US" baseline="0" dirty="0" err="1" smtClean="0"/>
              <a:t>etiher</a:t>
            </a:r>
            <a:r>
              <a:rPr lang="en-US" baseline="0" dirty="0" smtClean="0"/>
              <a:t> archaic or non-existent</a:t>
            </a:r>
          </a:p>
          <a:p>
            <a:r>
              <a:rPr lang="en-US" baseline="0" dirty="0" smtClean="0"/>
              <a:t>-----still using paper to manage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DAA7D-89BD-BA45-B33D-F3D0FB4690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1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E9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707" y="1303979"/>
            <a:ext cx="5334000" cy="110251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067" y="2519483"/>
            <a:ext cx="4816729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  <a:latin typeface="Avenir Book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0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8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5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67086" cy="857250"/>
          </a:xfrm>
        </p:spPr>
        <p:txBody>
          <a:bodyPr anchor="b"/>
          <a:lstStyle>
            <a:lvl1pPr algn="l">
              <a:defRPr>
                <a:latin typeface="Avenir Book"/>
                <a:cs typeface="Avenir Book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/>
                <a:cs typeface="Avenir Book"/>
              </a:defRPr>
            </a:lvl1pPr>
            <a:lvl2pPr>
              <a:defRPr>
                <a:latin typeface="Avenir Book"/>
                <a:cs typeface="Avenir Book"/>
              </a:defRPr>
            </a:lvl2pPr>
            <a:lvl3pPr>
              <a:defRPr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7726"/>
            <a:ext cx="2895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4619820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fld id="{D9F72A68-7F94-754B-BB64-8C22548D2F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>
            <a:solidFill>
              <a:srgbClr val="1314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orner lin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969" y="3662172"/>
            <a:ext cx="3346704" cy="1481328"/>
          </a:xfrm>
          <a:prstGeom prst="rect">
            <a:avLst/>
          </a:prstGeom>
        </p:spPr>
      </p:pic>
      <p:pic>
        <p:nvPicPr>
          <p:cNvPr id="14" name="Picture 13" descr="Raxar Blue Corner Lines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673" y="4100898"/>
            <a:ext cx="2329327" cy="1118909"/>
          </a:xfrm>
          <a:prstGeom prst="rect">
            <a:avLst/>
          </a:prstGeom>
        </p:spPr>
      </p:pic>
      <p:pic>
        <p:nvPicPr>
          <p:cNvPr id="15" name="Picture 14" descr="Raxar Logo squar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20" y="4660353"/>
            <a:ext cx="1369342" cy="445829"/>
          </a:xfrm>
          <a:prstGeom prst="rect">
            <a:avLst/>
          </a:prstGeom>
        </p:spPr>
      </p:pic>
      <p:pic>
        <p:nvPicPr>
          <p:cNvPr id="10" name="Picture 9" descr="Raxar Blue Corner Lines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10377" y="-94176"/>
            <a:ext cx="2409468" cy="11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8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9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8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5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6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9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00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0FABE-DE13-2447-9556-6E39D6561D26}" type="datetimeFigureOut">
              <a:rPr lang="en-US" smtClean="0"/>
              <a:t>4/24/17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2A68-7F94-754B-BB64-8C22548D2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rastructurereportcard.org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1" y="1"/>
            <a:ext cx="914263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indoor outdo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7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263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8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63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Business Model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24882"/>
            <a:ext cx="64726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Software as a 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Pricing based on a tier model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Example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Tier 1: 1-15 Users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Tier 2: 15-30 Users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64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Ask/Use of Funds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32922"/>
            <a:ext cx="200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Request: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24510" y="1206500"/>
            <a:ext cx="200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 of Funds: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927107"/>
            <a:ext cx="25752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Raxar is seeking $3MM for 30% stake in the company. </a:t>
            </a:r>
          </a:p>
          <a:p>
            <a:r>
              <a:rPr lang="en-US" dirty="0" smtClean="0"/>
              <a:t>Tranche Approach: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$1.5MM to reach: </a:t>
            </a:r>
          </a:p>
          <a:p>
            <a:pPr marL="800100" lvl="1" indent="-342900">
              <a:buFont typeface="Arial"/>
              <a:buChar char="•"/>
            </a:pPr>
            <a:r>
              <a:rPr lang="en-US" sz="1200" dirty="0" smtClean="0"/>
              <a:t>$2MM in Annual Recurring Revenue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$1.5MM to Accelerate Growth to $5MM Recurring Annual Revenue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3479" y="1212737"/>
            <a:ext cx="43239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Marketing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Content Marketing Campaign Deployment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PR Firm to Build Brand Awareness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Sales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Bring on 1 Senior Sales Executive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Bring on 2 Mid-Level Sales Associated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Product Development &amp; Packaging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Bring on Senior Product Manager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Package configurations of GRAiT as boxed product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Implementations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Streamline and Automate installation for scaling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" y="0"/>
            <a:ext cx="914263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1" y="1"/>
            <a:ext cx="914263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110567" y="3189107"/>
            <a:ext cx="1943115" cy="1409537"/>
          </a:xfrm>
          <a:prstGeom prst="rect">
            <a:avLst/>
          </a:prstGeom>
          <a:solidFill>
            <a:srgbClr val="93CD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11539" y="1311603"/>
            <a:ext cx="1642143" cy="823538"/>
          </a:xfrm>
          <a:prstGeom prst="rect">
            <a:avLst/>
          </a:prstGeom>
          <a:solidFill>
            <a:srgbClr val="93CD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and Round Single Corner Rectangle 21"/>
          <p:cNvSpPr/>
          <p:nvPr/>
        </p:nvSpPr>
        <p:spPr>
          <a:xfrm>
            <a:off x="225238" y="1160641"/>
            <a:ext cx="3781592" cy="3383377"/>
          </a:xfrm>
          <a:prstGeom prst="snipRoundRect">
            <a:avLst>
              <a:gd name="adj1" fmla="val 16667"/>
              <a:gd name="adj2" fmla="val 226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Competition-Two Key Perspectives (Perspective Two)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144" y="1311603"/>
            <a:ext cx="14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658" y="1311603"/>
            <a:ext cx="1631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Facility Management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07168" y="673593"/>
            <a:ext cx="205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Customer Need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957934"/>
            <a:ext cx="1228734" cy="290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639" y="1781896"/>
            <a:ext cx="1006617" cy="246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601" y="1957935"/>
            <a:ext cx="686267" cy="454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77" y="1464659"/>
            <a:ext cx="898742" cy="300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737" y="3810406"/>
            <a:ext cx="583519" cy="583519"/>
          </a:xfrm>
          <a:prstGeom prst="rect">
            <a:avLst/>
          </a:prstGeom>
        </p:spPr>
      </p:pic>
      <p:pic>
        <p:nvPicPr>
          <p:cNvPr id="18" name="Picture 17" descr="Raxar Logo square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067" y="2322546"/>
            <a:ext cx="1791766" cy="5184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6400" y="3470595"/>
            <a:ext cx="1753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Compliance/Incident</a:t>
            </a:r>
          </a:p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07945" y="3287186"/>
            <a:ext cx="229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Construction/Sensor </a:t>
            </a:r>
          </a:p>
          <a:p>
            <a:r>
              <a:rPr lang="en-US" sz="1400" dirty="0" smtClean="0"/>
              <a:t>Management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601" y="3316656"/>
            <a:ext cx="1119460" cy="22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33" y="3316656"/>
            <a:ext cx="1029078" cy="284221"/>
          </a:xfrm>
          <a:prstGeom prst="rect">
            <a:avLst/>
          </a:prstGeom>
        </p:spPr>
      </p:pic>
      <p:pic>
        <p:nvPicPr>
          <p:cNvPr id="21" name="Picture 20" descr="Screen Shot 2016-11-15 at 10.26.33 A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037" y="3964184"/>
            <a:ext cx="1179270" cy="2452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530" y="3933466"/>
            <a:ext cx="918428" cy="66517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4094410" y="2660714"/>
            <a:ext cx="1116657" cy="109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2940" y="2222458"/>
            <a:ext cx="93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Replace</a:t>
            </a:r>
            <a:endParaRPr lang="en-US" dirty="0"/>
          </a:p>
        </p:txBody>
      </p:sp>
      <p:cxnSp>
        <p:nvCxnSpPr>
          <p:cNvPr id="34" name="Elbow Connector 33"/>
          <p:cNvCxnSpPr>
            <a:stCxn id="18" idx="3"/>
            <a:endCxn id="30" idx="0"/>
          </p:cNvCxnSpPr>
          <p:nvPr/>
        </p:nvCxnSpPr>
        <p:spPr>
          <a:xfrm>
            <a:off x="7002833" y="2581782"/>
            <a:ext cx="1079292" cy="60732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8" idx="3"/>
            <a:endCxn id="29" idx="2"/>
          </p:cNvCxnSpPr>
          <p:nvPr/>
        </p:nvCxnSpPr>
        <p:spPr>
          <a:xfrm flipV="1">
            <a:off x="7002833" y="2135141"/>
            <a:ext cx="1229778" cy="44664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02833" y="2222458"/>
            <a:ext cx="122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Integrate/Replace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Team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" y="0"/>
            <a:ext cx="914263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ur platfor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9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lank blue sli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9885" y="2187031"/>
            <a:ext cx="6824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venir Black"/>
                <a:cs typeface="Avenir Black"/>
              </a:rPr>
              <a:t>Infrastructure is F*</a:t>
            </a:r>
            <a:r>
              <a:rPr lang="en-US" sz="4400" dirty="0" err="1" smtClean="0">
                <a:solidFill>
                  <a:schemeClr val="bg1"/>
                </a:solidFill>
                <a:latin typeface="Avenir Black"/>
                <a:cs typeface="Avenir Black"/>
              </a:rPr>
              <a:t>cked</a:t>
            </a:r>
            <a:r>
              <a:rPr lang="en-US" sz="4400" dirty="0" smtClean="0">
                <a:solidFill>
                  <a:schemeClr val="bg1"/>
                </a:solidFill>
                <a:latin typeface="Avenir Black"/>
                <a:cs typeface="Avenir Black"/>
              </a:rPr>
              <a:t>!</a:t>
            </a:r>
            <a:endParaRPr lang="en-US" sz="4400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77073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379401" y="1138904"/>
            <a:ext cx="5933608" cy="366779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Market Size: Bottom Up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4340" y="1540044"/>
            <a:ext cx="158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Infrastructure </a:t>
            </a:r>
          </a:p>
          <a:p>
            <a:pPr algn="ctr"/>
            <a:r>
              <a:rPr lang="en-US" sz="1600" b="1" dirty="0" smtClean="0"/>
              <a:t>Management Total: </a:t>
            </a:r>
            <a:r>
              <a:rPr lang="en-US" sz="1600" b="1" dirty="0" smtClean="0">
                <a:solidFill>
                  <a:schemeClr val="accent2"/>
                </a:solidFill>
              </a:rPr>
              <a:t>~$212 Billion/Year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3189" y="1390579"/>
            <a:ext cx="137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By 2020</a:t>
            </a:r>
            <a:endParaRPr lang="en-US" b="1" i="1" dirty="0"/>
          </a:p>
        </p:txBody>
      </p:sp>
      <p:sp>
        <p:nvSpPr>
          <p:cNvPr id="19" name="Oval 18"/>
          <p:cNvSpPr/>
          <p:nvPr/>
        </p:nvSpPr>
        <p:spPr>
          <a:xfrm>
            <a:off x="5004219" y="2837036"/>
            <a:ext cx="1403548" cy="1403548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208072" y="2983958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Facility Management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219017" y="3503530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$56.6 Billion</a:t>
            </a:r>
          </a:p>
          <a:p>
            <a:pPr algn="ctr"/>
            <a:r>
              <a:rPr lang="en-US" sz="1200" b="1" dirty="0" smtClean="0"/>
              <a:t>Annually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7586701" y="2442737"/>
            <a:ext cx="536433" cy="25082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86701" y="2789385"/>
            <a:ext cx="536433" cy="250826"/>
          </a:xfrm>
          <a:prstGeom prst="rect">
            <a:avLst/>
          </a:prstGeom>
          <a:solidFill>
            <a:srgbClr val="B3A2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75753" y="3151001"/>
            <a:ext cx="536433" cy="2508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08594" y="1960701"/>
            <a:ext cx="145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Key for Sales Cycle (Color):</a:t>
            </a:r>
            <a:endParaRPr lang="en-US" sz="12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8243558" y="2433559"/>
            <a:ext cx="82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Short</a:t>
            </a:r>
            <a:endParaRPr lang="en-US" sz="12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43558" y="2738971"/>
            <a:ext cx="82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Medium</a:t>
            </a:r>
            <a:endParaRPr lang="en-US" sz="12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8243558" y="3124828"/>
            <a:ext cx="82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Long</a:t>
            </a:r>
            <a:endParaRPr lang="en-US" sz="12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0834" y="1866932"/>
            <a:ext cx="145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Key for Avg. Size of Single Contract (Shape/Per Year):</a:t>
            </a:r>
            <a:endParaRPr lang="en-US" sz="12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5798" y="2525923"/>
            <a:ext cx="82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&lt;$25k</a:t>
            </a:r>
            <a:endParaRPr lang="en-US" sz="1200" b="1" i="1" dirty="0"/>
          </a:p>
        </p:txBody>
      </p:sp>
      <p:sp>
        <p:nvSpPr>
          <p:cNvPr id="40" name="Trapezoid 39"/>
          <p:cNvSpPr/>
          <p:nvPr/>
        </p:nvSpPr>
        <p:spPr>
          <a:xfrm>
            <a:off x="2830529" y="2861134"/>
            <a:ext cx="1786009" cy="1529266"/>
          </a:xfrm>
          <a:prstGeom prst="trapezoid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05798" y="3012501"/>
            <a:ext cx="95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&gt;$25/&lt;$100K</a:t>
            </a:r>
            <a:endParaRPr lang="en-US" sz="1200" b="1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5798" y="3662263"/>
            <a:ext cx="82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&gt;$100K</a:t>
            </a:r>
            <a:endParaRPr lang="en-US" sz="1200" b="1" i="1" dirty="0"/>
          </a:p>
        </p:txBody>
      </p:sp>
      <p:sp>
        <p:nvSpPr>
          <p:cNvPr id="36" name="Oval 35"/>
          <p:cNvSpPr/>
          <p:nvPr/>
        </p:nvSpPr>
        <p:spPr>
          <a:xfrm>
            <a:off x="175761" y="2505986"/>
            <a:ext cx="355474" cy="3554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7311" y="3026919"/>
            <a:ext cx="324630" cy="3142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88181" y="3592912"/>
            <a:ext cx="530037" cy="39418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18210" y="3816998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$153 Billion Annually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694" y="2966632"/>
            <a:ext cx="11836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Other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(Hospitals,</a:t>
            </a:r>
          </a:p>
          <a:p>
            <a:pPr algn="ctr"/>
            <a:r>
              <a:rPr lang="en-US" sz="1100" dirty="0" err="1" smtClean="0">
                <a:solidFill>
                  <a:schemeClr val="bg1"/>
                </a:solidFill>
              </a:rPr>
              <a:t>DoTs</a:t>
            </a:r>
            <a:r>
              <a:rPr lang="en-US" sz="1100" dirty="0" smtClean="0">
                <a:solidFill>
                  <a:schemeClr val="bg1"/>
                </a:solidFill>
              </a:rPr>
              <a:t>, A&amp;E Firms, DOD, Schools)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17202" y="1388019"/>
            <a:ext cx="1083926" cy="1049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89380" y="1981072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$2.7 Billion Annually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22142" y="1398968"/>
            <a:ext cx="107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Civil </a:t>
            </a:r>
          </a:p>
          <a:p>
            <a:pPr algn="ctr"/>
            <a:r>
              <a:rPr lang="en-US" sz="1200" dirty="0" smtClean="0"/>
              <a:t>Infrastructure</a:t>
            </a:r>
          </a:p>
          <a:p>
            <a:pPr algn="ctr"/>
            <a:r>
              <a:rPr lang="en-US" sz="1200" dirty="0" smtClean="0"/>
              <a:t>Monitoring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5735275" y="1776285"/>
            <a:ext cx="802158" cy="7763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17305" y="2040434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$19MM Annually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28253" y="1801654"/>
            <a:ext cx="1010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Airports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1670734" y="2601102"/>
            <a:ext cx="1042537" cy="9918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59112" y="2644240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Fire </a:t>
            </a:r>
          </a:p>
          <a:p>
            <a:pPr algn="ctr"/>
            <a:r>
              <a:rPr lang="en-US" sz="1200" dirty="0" smtClean="0"/>
              <a:t>Departments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669781" y="3076510"/>
            <a:ext cx="101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$543MM Annually</a:t>
            </a:r>
            <a:endParaRPr lang="en-US" sz="1200" b="1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5502587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Impact &amp; Results: City</a:t>
            </a:r>
            <a:endParaRPr lang="en-US" sz="2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8228" cy="3606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0000"/>
                </a:solidFill>
                <a:latin typeface="+mn-lt"/>
              </a:rPr>
              <a:t>Sample Project Results</a:t>
            </a:r>
          </a:p>
          <a:p>
            <a:r>
              <a:rPr lang="en-US" sz="2000" b="1" dirty="0">
                <a:solidFill>
                  <a:srgbClr val="2C92D5"/>
                </a:solidFill>
                <a:latin typeface="+mn-lt"/>
              </a:rPr>
              <a:t>85% reduction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in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average pre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-plan completion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time: </a:t>
            </a:r>
            <a:r>
              <a:rPr lang="en-US" sz="2000" b="1" dirty="0">
                <a:solidFill>
                  <a:srgbClr val="2C92D5"/>
                </a:solidFill>
                <a:latin typeface="+mn-lt"/>
              </a:rPr>
              <a:t>16 to 2.5 </a:t>
            </a:r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hours</a:t>
            </a:r>
          </a:p>
          <a:p>
            <a:pPr lvl="1"/>
            <a:r>
              <a:rPr lang="en-US" sz="1600" b="1" dirty="0" smtClean="0">
                <a:solidFill>
                  <a:srgbClr val="2C92D5"/>
                </a:solidFill>
                <a:latin typeface="+mn-lt"/>
              </a:rPr>
              <a:t>16x1000= 16000</a:t>
            </a:r>
          </a:p>
          <a:p>
            <a:pPr lvl="1"/>
            <a:r>
              <a:rPr lang="en-US" sz="1600" b="1" dirty="0" smtClean="0">
                <a:solidFill>
                  <a:srgbClr val="2C92D5"/>
                </a:solidFill>
                <a:latin typeface="+mn-lt"/>
              </a:rPr>
              <a:t>2.5 x 1000=2,500</a:t>
            </a:r>
          </a:p>
          <a:p>
            <a:pPr lvl="2"/>
            <a:r>
              <a:rPr lang="en-US" sz="1200" b="1" dirty="0" smtClean="0">
                <a:solidFill>
                  <a:srgbClr val="2C92D5"/>
                </a:solidFill>
                <a:latin typeface="+mn-lt"/>
              </a:rPr>
              <a:t>13500 hours saved</a:t>
            </a:r>
          </a:p>
          <a:p>
            <a:pPr lvl="3"/>
            <a:r>
              <a:rPr lang="en-US" sz="800" b="1" dirty="0" smtClean="0">
                <a:solidFill>
                  <a:srgbClr val="2C92D5"/>
                </a:solidFill>
                <a:latin typeface="+mn-lt"/>
              </a:rPr>
              <a:t>Save 4.5 Firefighters a year of work with no days </a:t>
            </a:r>
            <a:r>
              <a:rPr lang="en-US" sz="800" b="1" dirty="0" err="1" smtClean="0">
                <a:solidFill>
                  <a:srgbClr val="2C92D5"/>
                </a:solidFill>
                <a:latin typeface="+mn-lt"/>
              </a:rPr>
              <a:t>offf</a:t>
            </a:r>
            <a:endParaRPr lang="en-US" sz="800" b="1" dirty="0" smtClean="0">
              <a:solidFill>
                <a:srgbClr val="2C92D5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Save over 10,000 hours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of inspection time for remaining ISO facilities</a:t>
            </a:r>
          </a:p>
          <a:p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5x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opportunity improvement for </a:t>
            </a:r>
            <a:r>
              <a:rPr lang="en-US" sz="2000" b="1" dirty="0">
                <a:solidFill>
                  <a:srgbClr val="2C92D5"/>
                </a:solidFill>
                <a:latin typeface="+mn-lt"/>
              </a:rPr>
              <a:t>ISO audit </a:t>
            </a:r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score</a:t>
            </a:r>
          </a:p>
          <a:p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Fully Automate</a:t>
            </a:r>
            <a:r>
              <a:rPr lang="en-US" sz="2000" dirty="0" smtClean="0">
                <a:solidFill>
                  <a:srgbClr val="2C92D5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the </a:t>
            </a:r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ISO</a:t>
            </a:r>
            <a:r>
              <a:rPr lang="en-US" sz="2000" dirty="0" smtClean="0">
                <a:solidFill>
                  <a:srgbClr val="2C92D5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2C92D5"/>
                </a:solidFill>
                <a:latin typeface="+mn-lt"/>
              </a:rPr>
              <a:t>Audit Reports saving days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of preparations and consolidation time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endParaRPr lang="en-US" sz="2000" u="sng" dirty="0" smtClean="0">
              <a:latin typeface="+mn-lt"/>
            </a:endParaRPr>
          </a:p>
          <a:p>
            <a:endParaRPr lang="en-US" sz="2000" u="sng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42" y="2782183"/>
            <a:ext cx="2622611" cy="1954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3" y="3511895"/>
            <a:ext cx="5615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venir Book"/>
              </a:rPr>
              <a:t>Proposed plan to complete pre-plans for </a:t>
            </a:r>
            <a:r>
              <a:rPr lang="en-US" sz="2000" b="1" dirty="0" smtClean="0">
                <a:solidFill>
                  <a:srgbClr val="2C92D5"/>
                </a:solidFill>
                <a:cs typeface="Avenir Book"/>
              </a:rPr>
              <a:t>ALL qualified facilities within 1 year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2C92D5"/>
                </a:solidFill>
                <a:cs typeface="Avenir Book"/>
              </a:rPr>
              <a:t>94</a:t>
            </a:r>
            <a:r>
              <a:rPr lang="en-US" sz="2000" b="1" dirty="0">
                <a:solidFill>
                  <a:srgbClr val="2C92D5"/>
                </a:solidFill>
                <a:cs typeface="Avenir Book"/>
              </a:rPr>
              <a:t>% reduction </a:t>
            </a:r>
            <a:r>
              <a:rPr lang="en-US" sz="2000" dirty="0">
                <a:cs typeface="Avenir Book"/>
              </a:rPr>
              <a:t>in pre-plan completion frequency (1 preplan / inspector / month</a:t>
            </a:r>
            <a:r>
              <a:rPr lang="en-US" sz="2000" dirty="0" smtClean="0">
                <a:cs typeface="Avenir Book"/>
              </a:rPr>
              <a:t>)</a:t>
            </a:r>
            <a:endParaRPr lang="en-US" sz="2000" dirty="0"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1973" y="-111235"/>
            <a:ext cx="9335200" cy="5376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lank white slid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363" y="-111236"/>
            <a:ext cx="9541250" cy="5367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"/>
          <a:stretch/>
        </p:blipFill>
        <p:spPr>
          <a:xfrm>
            <a:off x="1108938" y="-111236"/>
            <a:ext cx="7040980" cy="5367752"/>
          </a:xfrm>
          <a:prstGeom prst="rect">
            <a:avLst/>
          </a:prstGeom>
        </p:spPr>
      </p:pic>
      <p:pic>
        <p:nvPicPr>
          <p:cNvPr id="8" name="Picture 7" descr="Screen Shot 2016-12-12 at 11.32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18" y="986296"/>
            <a:ext cx="7200989" cy="42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it logo by itsel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Organizational Structure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12" y="552102"/>
            <a:ext cx="5309576" cy="4674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60" y="1447801"/>
            <a:ext cx="24790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0142E"/>
                </a:solidFill>
              </a:rPr>
              <a:t>One Platform for </a:t>
            </a:r>
          </a:p>
          <a:p>
            <a:pPr algn="ctr"/>
            <a:r>
              <a:rPr lang="en-US" sz="3200" b="1" dirty="0" smtClean="0">
                <a:solidFill>
                  <a:srgbClr val="10142E"/>
                </a:solidFill>
              </a:rPr>
              <a:t>All Your Teams</a:t>
            </a:r>
            <a:endParaRPr lang="en-US" sz="3200" b="1" dirty="0">
              <a:solidFill>
                <a:srgbClr val="10142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501177" y="3710940"/>
            <a:ext cx="741170" cy="246884"/>
          </a:xfrm>
          <a:prstGeom prst="rightArrow">
            <a:avLst/>
          </a:prstGeom>
          <a:solidFill>
            <a:srgbClr val="30A5D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ait logo by itself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329" y="3563161"/>
            <a:ext cx="945972" cy="236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4682" y="3774531"/>
            <a:ext cx="123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0142E"/>
                </a:solidFill>
                <a:latin typeface="Avenir Black"/>
                <a:cs typeface="Avenir Black"/>
              </a:rPr>
              <a:t>Mobile Application</a:t>
            </a:r>
            <a:endParaRPr lang="en-US" sz="1200" dirty="0">
              <a:solidFill>
                <a:srgbClr val="10142E"/>
              </a:solidFill>
              <a:latin typeface="Avenir Black"/>
              <a:cs typeface="Avenir Black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650809" y="2480467"/>
            <a:ext cx="741170" cy="246884"/>
          </a:xfrm>
          <a:prstGeom prst="rightArrow">
            <a:avLst/>
          </a:prstGeom>
          <a:solidFill>
            <a:srgbClr val="30A5D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it logo by itself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093" y="2332689"/>
            <a:ext cx="954626" cy="2361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7445" y="2544058"/>
            <a:ext cx="134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0142E"/>
                </a:solidFill>
                <a:latin typeface="Avenir Black"/>
                <a:cs typeface="Avenir Black"/>
              </a:rPr>
              <a:t>Administrative</a:t>
            </a:r>
            <a:endParaRPr lang="en-US" sz="1200" dirty="0">
              <a:solidFill>
                <a:srgbClr val="10142E"/>
              </a:solidFill>
              <a:latin typeface="Avenir Black"/>
              <a:cs typeface="Avenir Black"/>
            </a:endParaRPr>
          </a:p>
          <a:p>
            <a:r>
              <a:rPr lang="en-US" sz="1200" dirty="0" smtClean="0">
                <a:solidFill>
                  <a:srgbClr val="10142E"/>
                </a:solidFill>
                <a:latin typeface="Avenir Black"/>
                <a:cs typeface="Avenir Black"/>
              </a:rPr>
              <a:t>Console</a:t>
            </a:r>
            <a:endParaRPr lang="en-US" sz="1200" dirty="0">
              <a:solidFill>
                <a:srgbClr val="10142E"/>
              </a:solidFill>
              <a:latin typeface="Avenir Black"/>
              <a:cs typeface="Avenir Black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023375" y="1545437"/>
            <a:ext cx="741170" cy="246884"/>
          </a:xfrm>
          <a:prstGeom prst="rightArrow">
            <a:avLst/>
          </a:prstGeom>
          <a:solidFill>
            <a:srgbClr val="30A5D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rait logo by itself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570" y="1397659"/>
            <a:ext cx="983100" cy="236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07923" y="1609028"/>
            <a:ext cx="134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0142E"/>
                </a:solidFill>
                <a:latin typeface="Avenir Black"/>
                <a:cs typeface="Avenir Black"/>
              </a:rPr>
              <a:t>Business</a:t>
            </a:r>
          </a:p>
          <a:p>
            <a:r>
              <a:rPr lang="en-US" sz="1200" dirty="0" smtClean="0">
                <a:solidFill>
                  <a:srgbClr val="10142E"/>
                </a:solidFill>
                <a:latin typeface="Avenir Black"/>
                <a:cs typeface="Avenir Black"/>
              </a:rPr>
              <a:t>Intelligence</a:t>
            </a:r>
            <a:endParaRPr lang="en-US" sz="1200" dirty="0">
              <a:solidFill>
                <a:srgbClr val="10142E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26370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928" y="1166302"/>
            <a:ext cx="4877702" cy="3260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3563" y="1486814"/>
            <a:ext cx="5507504" cy="3046987"/>
          </a:xfrm>
          <a:prstGeom prst="rect">
            <a:avLst/>
          </a:prstGeom>
          <a:noFill/>
          <a:ln>
            <a:solidFill>
              <a:srgbClr val="3E9BC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b="1" dirty="0">
                <a:solidFill>
                  <a:srgbClr val="30A5DF"/>
                </a:solidFill>
              </a:rPr>
              <a:t>Inspections</a:t>
            </a:r>
            <a:r>
              <a:rPr lang="en-US" sz="1200" dirty="0"/>
              <a:t> </a:t>
            </a:r>
            <a:r>
              <a:rPr lang="en-US" sz="1200" dirty="0" smtClean="0"/>
              <a:t>- Facility</a:t>
            </a:r>
            <a:r>
              <a:rPr lang="en-US" sz="1200" dirty="0"/>
              <a:t>, Field, Equipment, Airfield, </a:t>
            </a:r>
            <a:r>
              <a:rPr lang="en-US" sz="1200" dirty="0" smtClean="0"/>
              <a:t>Security Perimeter, Fire Safety, Survey </a:t>
            </a:r>
            <a:endParaRPr lang="en-US" sz="1200" dirty="0"/>
          </a:p>
          <a:p>
            <a:r>
              <a:rPr lang="en-US" sz="1200" dirty="0"/>
              <a:t>2. </a:t>
            </a:r>
            <a:r>
              <a:rPr lang="en-US" sz="1200" b="1" dirty="0">
                <a:solidFill>
                  <a:srgbClr val="30A5DF"/>
                </a:solidFill>
              </a:rPr>
              <a:t>Maintenance</a:t>
            </a:r>
            <a:r>
              <a:rPr lang="en-US" sz="1200" dirty="0"/>
              <a:t> </a:t>
            </a:r>
            <a:r>
              <a:rPr lang="en-US" sz="1200" dirty="0" smtClean="0"/>
              <a:t>- </a:t>
            </a:r>
            <a:r>
              <a:rPr lang="en-US" sz="1200" dirty="0"/>
              <a:t>Work </a:t>
            </a:r>
            <a:r>
              <a:rPr lang="en-US" sz="1200" dirty="0" smtClean="0"/>
              <a:t>Orders, PM's</a:t>
            </a:r>
            <a:r>
              <a:rPr lang="en-US" sz="1200" dirty="0"/>
              <a:t>, Spot </a:t>
            </a:r>
            <a:r>
              <a:rPr lang="en-US" sz="1200" dirty="0" smtClean="0"/>
              <a:t>Maintenance, </a:t>
            </a:r>
          </a:p>
          <a:p>
            <a:r>
              <a:rPr lang="en-US" sz="1200" dirty="0" smtClean="0"/>
              <a:t>Legacy System Interface</a:t>
            </a:r>
          </a:p>
          <a:p>
            <a:r>
              <a:rPr lang="en-US" sz="1200" dirty="0"/>
              <a:t>3</a:t>
            </a:r>
            <a:r>
              <a:rPr lang="en-US" sz="1200" dirty="0" smtClean="0"/>
              <a:t>. </a:t>
            </a:r>
            <a:r>
              <a:rPr lang="en-US" sz="1200" b="1" dirty="0">
                <a:solidFill>
                  <a:srgbClr val="30A5DF"/>
                </a:solidFill>
              </a:rPr>
              <a:t>Asset Management </a:t>
            </a:r>
            <a:r>
              <a:rPr lang="mr-IN" sz="1200" dirty="0" smtClean="0"/>
              <a:t>–</a:t>
            </a:r>
            <a:r>
              <a:rPr lang="en-US" sz="1200" dirty="0" smtClean="0"/>
              <a:t> Indoor (Hangars, Terminals, Office</a:t>
            </a:r>
            <a:r>
              <a:rPr lang="en-US" sz="1200" dirty="0"/>
              <a:t>s</a:t>
            </a:r>
            <a:r>
              <a:rPr lang="en-US" sz="1200" dirty="0" smtClean="0"/>
              <a:t>), Outdoor (Airfield, Parking) </a:t>
            </a:r>
            <a:r>
              <a:rPr lang="en-US" sz="1200" dirty="0"/>
              <a:t>and Connected (</a:t>
            </a:r>
            <a:r>
              <a:rPr lang="en-US" sz="1200" dirty="0" err="1"/>
              <a:t>IoT</a:t>
            </a:r>
            <a:r>
              <a:rPr lang="en-US" sz="1200" dirty="0"/>
              <a:t>) </a:t>
            </a:r>
            <a:r>
              <a:rPr lang="en-US" sz="1200" dirty="0" smtClean="0"/>
              <a:t>Assets</a:t>
            </a:r>
            <a:endParaRPr lang="en-US" sz="1200" dirty="0"/>
          </a:p>
          <a:p>
            <a:r>
              <a:rPr lang="en-US" sz="1200" dirty="0"/>
              <a:t>4</a:t>
            </a:r>
            <a:r>
              <a:rPr lang="en-US" sz="1200" dirty="0" smtClean="0"/>
              <a:t>. </a:t>
            </a:r>
            <a:r>
              <a:rPr lang="en-US" sz="1200" b="1" dirty="0" smtClean="0">
                <a:solidFill>
                  <a:srgbClr val="30A5DF"/>
                </a:solidFill>
              </a:rPr>
              <a:t>Service Dispatch System</a:t>
            </a:r>
          </a:p>
          <a:p>
            <a:r>
              <a:rPr lang="en-US" sz="1200" dirty="0"/>
              <a:t>5</a:t>
            </a:r>
            <a:r>
              <a:rPr lang="en-US" sz="1200" dirty="0" smtClean="0"/>
              <a:t>. </a:t>
            </a:r>
            <a:r>
              <a:rPr lang="en-US" sz="1200" b="1" dirty="0" smtClean="0">
                <a:solidFill>
                  <a:srgbClr val="30A5DF"/>
                </a:solidFill>
              </a:rPr>
              <a:t>Compliance</a:t>
            </a:r>
            <a:r>
              <a:rPr lang="en-US" sz="1200" dirty="0" smtClean="0"/>
              <a:t> - Accessibility</a:t>
            </a:r>
            <a:r>
              <a:rPr lang="en-US" sz="1200" dirty="0"/>
              <a:t>, Fire and Life Safety, </a:t>
            </a:r>
            <a:r>
              <a:rPr lang="en-US" sz="1200" dirty="0" smtClean="0"/>
              <a:t>more</a:t>
            </a:r>
          </a:p>
          <a:p>
            <a:r>
              <a:rPr lang="en-US" sz="1200" dirty="0"/>
              <a:t>6</a:t>
            </a:r>
            <a:r>
              <a:rPr lang="en-US" sz="1200" dirty="0" smtClean="0"/>
              <a:t>. </a:t>
            </a:r>
            <a:r>
              <a:rPr lang="en-US" sz="1200" b="1" dirty="0" smtClean="0">
                <a:solidFill>
                  <a:srgbClr val="30A5DF"/>
                </a:solidFill>
              </a:rPr>
              <a:t>Incident/Issue Management </a:t>
            </a:r>
            <a:r>
              <a:rPr lang="en-US" sz="1200" dirty="0" smtClean="0"/>
              <a:t>- </a:t>
            </a:r>
            <a:r>
              <a:rPr lang="en-US" sz="1200" dirty="0"/>
              <a:t>Aircraft Rescue and Fire </a:t>
            </a:r>
            <a:r>
              <a:rPr lang="en-US" sz="1200" dirty="0" smtClean="0"/>
              <a:t>Fighting,</a:t>
            </a:r>
            <a:r>
              <a:rPr lang="en-US" sz="1200" dirty="0"/>
              <a:t> </a:t>
            </a:r>
            <a:r>
              <a:rPr lang="en-US" sz="1200" dirty="0" smtClean="0"/>
              <a:t>Security, Injury</a:t>
            </a:r>
            <a:r>
              <a:rPr lang="en-US" sz="1200" dirty="0"/>
              <a:t>, Incident</a:t>
            </a:r>
            <a:r>
              <a:rPr lang="en-US" sz="1200" dirty="0" smtClean="0"/>
              <a:t>, Hazmat, Construction</a:t>
            </a:r>
          </a:p>
          <a:p>
            <a:r>
              <a:rPr lang="en-US" sz="1200" dirty="0"/>
              <a:t>7</a:t>
            </a:r>
            <a:r>
              <a:rPr lang="en-US" sz="1200" dirty="0" smtClean="0"/>
              <a:t>. </a:t>
            </a:r>
            <a:r>
              <a:rPr lang="en-US" sz="1200" b="1" dirty="0" smtClean="0">
                <a:solidFill>
                  <a:srgbClr val="30A5DF"/>
                </a:solidFill>
              </a:rPr>
              <a:t>Business Intelligence </a:t>
            </a:r>
            <a:r>
              <a:rPr lang="mr-IN" sz="1200" dirty="0" smtClean="0"/>
              <a:t>–</a:t>
            </a:r>
            <a:r>
              <a:rPr lang="en-US" sz="1200" dirty="0" smtClean="0"/>
              <a:t> Reporting and </a:t>
            </a:r>
            <a:r>
              <a:rPr lang="en-US" sz="1200" dirty="0" err="1" smtClean="0"/>
              <a:t>Dashboarding</a:t>
            </a:r>
            <a:endParaRPr lang="en-US" sz="1200" dirty="0"/>
          </a:p>
          <a:p>
            <a:r>
              <a:rPr lang="en-US" sz="1200" dirty="0"/>
              <a:t>8</a:t>
            </a:r>
            <a:r>
              <a:rPr lang="en-US" sz="1200" dirty="0" smtClean="0"/>
              <a:t>. </a:t>
            </a:r>
            <a:r>
              <a:rPr lang="en-US" sz="1200" b="1" dirty="0">
                <a:solidFill>
                  <a:srgbClr val="30A5DF"/>
                </a:solidFill>
              </a:rPr>
              <a:t>Document Management </a:t>
            </a:r>
            <a:r>
              <a:rPr lang="en-US" sz="1200" dirty="0" smtClean="0"/>
              <a:t>- Warranty</a:t>
            </a:r>
            <a:r>
              <a:rPr lang="en-US" sz="1200" dirty="0"/>
              <a:t>, Training, Certificates, Manuals)</a:t>
            </a:r>
          </a:p>
          <a:p>
            <a:r>
              <a:rPr lang="en-US" sz="1200" dirty="0"/>
              <a:t>9</a:t>
            </a:r>
            <a:r>
              <a:rPr lang="en-US" sz="1200" dirty="0" smtClean="0"/>
              <a:t>. </a:t>
            </a:r>
            <a:r>
              <a:rPr lang="en-US" sz="1200" b="1" dirty="0">
                <a:solidFill>
                  <a:srgbClr val="30A5DF"/>
                </a:solidFill>
              </a:rPr>
              <a:t>Equipment and Fleet Tracking </a:t>
            </a:r>
          </a:p>
          <a:p>
            <a:r>
              <a:rPr lang="en-US" sz="1200" dirty="0" smtClean="0"/>
              <a:t>10. </a:t>
            </a:r>
            <a:r>
              <a:rPr lang="en-US" sz="1200" b="1" dirty="0" smtClean="0">
                <a:solidFill>
                  <a:srgbClr val="30A5DF"/>
                </a:solidFill>
              </a:rPr>
              <a:t>Image Management System</a:t>
            </a:r>
            <a:endParaRPr lang="en-US" sz="1200" b="1" dirty="0">
              <a:solidFill>
                <a:srgbClr val="30A5DF"/>
              </a:solidFill>
            </a:endParaRPr>
          </a:p>
          <a:p>
            <a:r>
              <a:rPr lang="en-US" sz="1200" dirty="0" smtClean="0"/>
              <a:t>11. </a:t>
            </a:r>
            <a:r>
              <a:rPr lang="en-US" sz="1200" b="1" dirty="0" smtClean="0">
                <a:solidFill>
                  <a:srgbClr val="30A5DF"/>
                </a:solidFill>
              </a:rPr>
              <a:t>Asset Tracking </a:t>
            </a:r>
            <a:r>
              <a:rPr lang="mr-IN" sz="1200" dirty="0" smtClean="0"/>
              <a:t>–</a:t>
            </a:r>
            <a:r>
              <a:rPr lang="en-US" sz="1200" dirty="0" smtClean="0"/>
              <a:t> GPS, </a:t>
            </a:r>
            <a:r>
              <a:rPr lang="en-US" sz="1200" dirty="0" err="1" smtClean="0"/>
              <a:t>iBeacon</a:t>
            </a:r>
            <a:r>
              <a:rPr lang="en-US" sz="1200" dirty="0" smtClean="0"/>
              <a:t>, RFID, Ultra Wide Band</a:t>
            </a:r>
            <a:endParaRPr lang="en-US" sz="1200" dirty="0"/>
          </a:p>
          <a:p>
            <a:r>
              <a:rPr lang="en-US" sz="1200" dirty="0" smtClean="0"/>
              <a:t>12. </a:t>
            </a:r>
            <a:r>
              <a:rPr lang="en-US" sz="1200" b="1" dirty="0" smtClean="0">
                <a:solidFill>
                  <a:srgbClr val="30A5DF"/>
                </a:solidFill>
              </a:rPr>
              <a:t>Field Survey Management </a:t>
            </a:r>
            <a:r>
              <a:rPr lang="mr-IN" sz="1200" dirty="0" smtClean="0"/>
              <a:t>–</a:t>
            </a:r>
            <a:r>
              <a:rPr lang="en-US" sz="1200" dirty="0" smtClean="0"/>
              <a:t> Field data collection &amp; high precision Measurements</a:t>
            </a:r>
            <a:endParaRPr lang="en-US" sz="1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118629" y="1071532"/>
            <a:ext cx="4346205" cy="621842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All Areas Available for Utilization: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Technology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362" y="1162474"/>
            <a:ext cx="263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0A5DF"/>
                </a:solidFill>
              </a:rPr>
              <a:t>Mobile Data Connectivity between Departments and Assets</a:t>
            </a:r>
            <a:endParaRPr lang="en-US" sz="1400" dirty="0">
              <a:solidFill>
                <a:srgbClr val="30A5D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100269" y="4423403"/>
            <a:ext cx="3141770" cy="0"/>
          </a:xfrm>
          <a:prstGeom prst="line">
            <a:avLst/>
          </a:prstGeom>
          <a:ln>
            <a:solidFill>
              <a:srgbClr val="30A5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it logo by itse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76727" y="1100345"/>
            <a:ext cx="5032255" cy="640500"/>
          </a:xfrm>
        </p:spPr>
        <p:txBody>
          <a:bodyPr numCol="1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000" b="1" dirty="0" smtClean="0"/>
              <a:t>GIS Management in GRAiT System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rgbClr val="30A5DF"/>
                </a:solidFill>
              </a:rPr>
              <a:t>- </a:t>
            </a:r>
            <a:r>
              <a:rPr lang="en-US" sz="1200" b="1" dirty="0" smtClean="0">
                <a:solidFill>
                  <a:srgbClr val="30A5DF"/>
                </a:solidFill>
              </a:rPr>
              <a:t>Airport Example </a:t>
            </a:r>
            <a:r>
              <a:rPr lang="en-US" sz="1200" b="1" dirty="0">
                <a:solidFill>
                  <a:srgbClr val="30A5DF"/>
                </a:solidFill>
              </a:rPr>
              <a:t>-</a:t>
            </a:r>
          </a:p>
          <a:p>
            <a:pPr marL="0" indent="0" algn="ctr">
              <a:buNone/>
            </a:pPr>
            <a:r>
              <a:rPr lang="en-US" sz="1200" b="1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8982" y="1333407"/>
            <a:ext cx="2979874" cy="3539430"/>
          </a:xfrm>
          <a:prstGeom prst="rect">
            <a:avLst/>
          </a:prstGeom>
          <a:noFill/>
          <a:ln>
            <a:solidFill>
              <a:srgbClr val="4AB6E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4AB6ED"/>
                </a:solidFill>
                <a:latin typeface="Avenir Black"/>
                <a:cs typeface="Avenir Black"/>
              </a:rPr>
              <a:t>Purpose Driven Interface</a:t>
            </a:r>
          </a:p>
          <a:p>
            <a:r>
              <a:rPr lang="en-US" i="1" dirty="0" smtClean="0">
                <a:latin typeface="Avenir Book"/>
                <a:cs typeface="Avenir Book"/>
              </a:rPr>
              <a:t>Information delivered dependent upon: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>
                <a:latin typeface="Avenir Book"/>
                <a:cs typeface="Avenir Book"/>
              </a:rPr>
              <a:t>Users role within the organization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Users specific location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Users current task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Specific Asset Information</a:t>
            </a:r>
          </a:p>
        </p:txBody>
      </p:sp>
      <p:pic>
        <p:nvPicPr>
          <p:cNvPr id="2" name="Picture 1" descr="GPS View FXE ip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61" y="1428624"/>
            <a:ext cx="4949352" cy="321933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Technology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pic>
        <p:nvPicPr>
          <p:cNvPr id="7" name="Picture 6" descr="Grait logo by itse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21829" y="1308955"/>
            <a:ext cx="5032255" cy="737239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rgbClr val="30A5DF"/>
                </a:solidFill>
              </a:rPr>
              <a:t>Plan-Set and CAD Asset Overlay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802" y="1308955"/>
            <a:ext cx="4042002" cy="3354764"/>
          </a:xfrm>
          <a:prstGeom prst="rect">
            <a:avLst/>
          </a:prstGeom>
          <a:noFill/>
          <a:ln>
            <a:solidFill>
              <a:srgbClr val="4AB6E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4AB6ED"/>
                </a:solidFill>
                <a:latin typeface="Avenir Black"/>
                <a:cs typeface="Avenir Black"/>
              </a:rPr>
              <a:t>Easily </a:t>
            </a:r>
            <a:r>
              <a:rPr lang="en-US" sz="2400" b="1" dirty="0">
                <a:solidFill>
                  <a:srgbClr val="4AB6ED"/>
                </a:solidFill>
                <a:latin typeface="Avenir Black"/>
                <a:cs typeface="Avenir Black"/>
              </a:rPr>
              <a:t>locate and identify assets</a:t>
            </a:r>
          </a:p>
          <a:p>
            <a:pPr lvl="1"/>
            <a:r>
              <a:rPr lang="en-US" i="1" dirty="0">
                <a:latin typeface="Avenir Book"/>
                <a:cs typeface="Avenir Book"/>
              </a:rPr>
              <a:t>Assets are easily identified by</a:t>
            </a:r>
            <a:r>
              <a:rPr lang="en-US" sz="2000" i="1" dirty="0" smtClean="0">
                <a:latin typeface="Avenir Book"/>
                <a:cs typeface="Avenir Book"/>
              </a:rPr>
              <a:t>:</a:t>
            </a:r>
            <a:endParaRPr lang="en-US" sz="1600" dirty="0" smtClean="0">
              <a:latin typeface="Avenir Book"/>
              <a:cs typeface="Avenir Book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GPS</a:t>
            </a:r>
            <a:endParaRPr lang="en-US" sz="1600" dirty="0">
              <a:latin typeface="Avenir Book"/>
              <a:cs typeface="Avenir Book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>
                <a:latin typeface="Avenir Book"/>
                <a:cs typeface="Avenir Book"/>
              </a:rPr>
              <a:t>Digital floor plans, blue prints, CAD files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GPS, Barcodes</a:t>
            </a:r>
            <a:r>
              <a:rPr lang="en-US" sz="1600" dirty="0">
                <a:latin typeface="Avenir Book"/>
                <a:cs typeface="Avenir Book"/>
              </a:rPr>
              <a:t>, QR Codes, RFID, </a:t>
            </a:r>
            <a:r>
              <a:rPr lang="en-US" sz="1600" dirty="0" err="1">
                <a:latin typeface="Avenir Book"/>
                <a:cs typeface="Avenir Book"/>
              </a:rPr>
              <a:t>iBeacons</a:t>
            </a:r>
            <a:endParaRPr lang="en-US" sz="1600" dirty="0">
              <a:latin typeface="Avenir Book"/>
              <a:cs typeface="Avenir Book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>
                <a:latin typeface="Avenir Book"/>
                <a:cs typeface="Avenir Book"/>
              </a:rPr>
              <a:t>Assign, track and visualize the exact location of assets, incidents, photos, etc</a:t>
            </a:r>
            <a:r>
              <a:rPr lang="en-US" sz="1600" dirty="0" smtClean="0">
                <a:latin typeface="Avenir Book"/>
                <a:cs typeface="Avenir Book"/>
              </a:rPr>
              <a:t>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Sensor Integration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Technology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pic>
        <p:nvPicPr>
          <p:cNvPr id="3" name="Picture 2" descr="GRAiT Airport Screensh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804" y="1677575"/>
            <a:ext cx="4314700" cy="3056418"/>
          </a:xfrm>
          <a:prstGeom prst="rect">
            <a:avLst/>
          </a:prstGeom>
        </p:spPr>
      </p:pic>
      <p:pic>
        <p:nvPicPr>
          <p:cNvPr id="7" name="Picture 6" descr="Grait logo by itse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77443" y="1211166"/>
            <a:ext cx="2986496" cy="3486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5628" y="1161901"/>
            <a:ext cx="5143304" cy="3293209"/>
          </a:xfrm>
          <a:prstGeom prst="rect">
            <a:avLst/>
          </a:prstGeom>
          <a:noFill/>
          <a:ln>
            <a:solidFill>
              <a:srgbClr val="3E9BC9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>
                <a:latin typeface="Avenir Book"/>
                <a:cs typeface="Avenir Book"/>
              </a:rPr>
              <a:t>C</a:t>
            </a:r>
            <a:r>
              <a:rPr lang="en-US" sz="1600" dirty="0" smtClean="0">
                <a:latin typeface="Avenir Book"/>
                <a:cs typeface="Avenir Book"/>
              </a:rPr>
              <a:t>onfigurable Mobile Application, Work Orders, Checklists, Reports, Dashboards and more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NO PROGRAMMING Required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Department and Role Specific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Avenir Book"/>
                <a:cs typeface="Avenir Book"/>
              </a:rPr>
              <a:t>Gather </a:t>
            </a:r>
            <a:r>
              <a:rPr lang="en-US" sz="1600" dirty="0">
                <a:latin typeface="Avenir Book"/>
                <a:cs typeface="Avenir Book"/>
              </a:rPr>
              <a:t>rich data out in the </a:t>
            </a:r>
            <a:r>
              <a:rPr lang="en-US" sz="1600" dirty="0" smtClean="0">
                <a:latin typeface="Avenir Book"/>
                <a:cs typeface="Avenir Book"/>
              </a:rPr>
              <a:t>field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>
                <a:latin typeface="Avenir Book"/>
                <a:cs typeface="Avenir Book"/>
              </a:rPr>
              <a:t>No more paper inspections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>
                <a:latin typeface="Avenir Book"/>
                <a:cs typeface="Avenir Book"/>
              </a:rPr>
              <a:t>Include pictures, voice to text notes, risk ratings, work orders, etc</a:t>
            </a:r>
            <a:r>
              <a:rPr lang="en-US" sz="1600" dirty="0" smtClean="0">
                <a:latin typeface="Avenir Book"/>
                <a:cs typeface="Avenir Book"/>
              </a:rPr>
              <a:t>.</a:t>
            </a: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Full Online/Offline Mobile Application</a:t>
            </a:r>
            <a:endParaRPr lang="en-US" sz="1600" dirty="0">
              <a:latin typeface="Avenir Book"/>
              <a:cs typeface="Avenir Book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/>
              <a:t>No more lost connections when in the Field!</a:t>
            </a:r>
            <a:endParaRPr lang="en-US" sz="1600" dirty="0">
              <a:latin typeface="Avenir Book"/>
              <a:cs typeface="Avenir Book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Integrated </a:t>
            </a:r>
            <a:r>
              <a:rPr lang="en-US" sz="1600" dirty="0">
                <a:latin typeface="Avenir Book"/>
                <a:cs typeface="Avenir Book"/>
              </a:rPr>
              <a:t>communication </a:t>
            </a:r>
            <a:r>
              <a:rPr lang="en-US" sz="1600" dirty="0" smtClean="0">
                <a:latin typeface="Avenir Book"/>
                <a:cs typeface="Avenir Book"/>
              </a:rPr>
              <a:t>tools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dirty="0">
                <a:latin typeface="Avenir Book"/>
                <a:cs typeface="Avenir Book"/>
              </a:rPr>
              <a:t>E</a:t>
            </a:r>
            <a:r>
              <a:rPr lang="en-US" sz="1600" dirty="0" smtClean="0">
                <a:latin typeface="Avenir Book"/>
                <a:cs typeface="Avenir Book"/>
              </a:rPr>
              <a:t>-</a:t>
            </a:r>
            <a:r>
              <a:rPr lang="en-US" sz="1600" dirty="0">
                <a:latin typeface="Avenir Book"/>
                <a:cs typeface="Avenir Book"/>
              </a:rPr>
              <a:t>mail, mobile devices, interactive checklists, etc</a:t>
            </a:r>
            <a:r>
              <a:rPr lang="en-US" sz="1600" dirty="0" smtClean="0">
                <a:latin typeface="Avenir Book"/>
                <a:cs typeface="Avenir Book"/>
              </a:rPr>
              <a:t>.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937998" y="1400368"/>
            <a:ext cx="2086992" cy="844862"/>
          </a:xfrm>
        </p:spPr>
        <p:txBody>
          <a:bodyPr numCol="1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600" b="1" dirty="0" smtClean="0">
                <a:solidFill>
                  <a:srgbClr val="30A5DF"/>
                </a:solidFill>
              </a:rPr>
              <a:t>Mobile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30A5DF"/>
                </a:solidFill>
              </a:rPr>
              <a:t>Inspections 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30A5DF"/>
                </a:solidFill>
              </a:rPr>
              <a:t>And Work Order 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30A5DF"/>
                </a:solidFill>
              </a:rPr>
              <a:t>Management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Technology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pic>
        <p:nvPicPr>
          <p:cNvPr id="7" name="Picture 6" descr="Grait logo by itse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6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995190" y="1353814"/>
            <a:ext cx="3876816" cy="2554545"/>
          </a:xfrm>
          <a:prstGeom prst="rect">
            <a:avLst/>
          </a:prstGeom>
          <a:noFill/>
          <a:ln>
            <a:solidFill>
              <a:srgbClr val="3E9BC9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Avenir Book"/>
                <a:cs typeface="Avenir Book"/>
              </a:rPr>
              <a:t>Powerful, Real-Time Reporting and Dashboards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Field Information and Work Orders automatically </a:t>
            </a:r>
            <a:r>
              <a:rPr lang="en-US" sz="1600" dirty="0">
                <a:latin typeface="Avenir Book"/>
                <a:cs typeface="Avenir Book"/>
              </a:rPr>
              <a:t>pushed into highly organized </a:t>
            </a:r>
            <a:r>
              <a:rPr lang="en-US" sz="1600" dirty="0" smtClean="0">
                <a:latin typeface="Avenir Book"/>
                <a:cs typeface="Avenir Book"/>
              </a:rPr>
              <a:t>reports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Customize </a:t>
            </a:r>
            <a:r>
              <a:rPr lang="en-US" sz="1600" dirty="0">
                <a:latin typeface="Avenir Book"/>
                <a:cs typeface="Avenir Book"/>
              </a:rPr>
              <a:t>reports for any part of your </a:t>
            </a:r>
            <a:r>
              <a:rPr lang="en-US" sz="1600" dirty="0" smtClean="0">
                <a:latin typeface="Avenir Book"/>
                <a:cs typeface="Avenir Book"/>
              </a:rPr>
              <a:t>organization in many formats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1600" dirty="0" smtClean="0">
                <a:latin typeface="Avenir Book"/>
                <a:cs typeface="Avenir Book"/>
              </a:rPr>
              <a:t>E</a:t>
            </a:r>
            <a:r>
              <a:rPr lang="en-US" sz="1600" dirty="0">
                <a:latin typeface="Avenir Book"/>
                <a:cs typeface="Avenir Book"/>
              </a:rPr>
              <a:t>-mail history reports directly from the </a:t>
            </a:r>
            <a:r>
              <a:rPr lang="en-US" sz="1600" dirty="0" smtClean="0">
                <a:latin typeface="Avenir Book"/>
                <a:cs typeface="Avenir Book"/>
              </a:rPr>
              <a:t>field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16403" y="205979"/>
            <a:ext cx="6927599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4000" dirty="0" smtClean="0">
                <a:solidFill>
                  <a:srgbClr val="30A5DF"/>
                </a:solidFill>
                <a:latin typeface="+mn-lt"/>
              </a:rPr>
              <a:t>Technology Overview</a:t>
            </a:r>
            <a:endParaRPr lang="en-US" sz="4000" dirty="0">
              <a:solidFill>
                <a:srgbClr val="30A5DF"/>
              </a:solidFill>
              <a:latin typeface="+mn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63259" y="1145909"/>
            <a:ext cx="3091179" cy="73723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b="1" dirty="0" smtClean="0">
                <a:solidFill>
                  <a:srgbClr val="30A5DF"/>
                </a:solidFill>
              </a:rPr>
              <a:t>Live Dashboards and Robust</a:t>
            </a:r>
          </a:p>
          <a:p>
            <a:pPr marL="0" indent="0" algn="ctr">
              <a:buFont typeface="Arial"/>
              <a:buNone/>
            </a:pPr>
            <a:r>
              <a:rPr lang="en-US" sz="1800" b="1" dirty="0" smtClean="0">
                <a:solidFill>
                  <a:srgbClr val="30A5DF"/>
                </a:solidFill>
              </a:rPr>
              <a:t>Reporting Engine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640" y="1555450"/>
            <a:ext cx="5139830" cy="3494031"/>
          </a:xfrm>
          <a:prstGeom prst="rect">
            <a:avLst/>
          </a:prstGeom>
        </p:spPr>
      </p:pic>
      <p:pic>
        <p:nvPicPr>
          <p:cNvPr id="7" name="Picture 6" descr="Grait logo by itse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5" y="569684"/>
            <a:ext cx="1448327" cy="4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9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ridge sli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75689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4171F"/>
                </a:solidFill>
                <a:latin typeface="Avenir Black"/>
                <a:cs typeface="Avenir Black"/>
              </a:rPr>
              <a:t>Problem-Grand</a:t>
            </a:r>
            <a:endParaRPr lang="en-US" sz="24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37" y="4806700"/>
            <a:ext cx="4475674" cy="338554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This document is proprietary and confidential. No part of this document may be disclosed in any manner to a third party without the prior written consent of Raxar Technology </a:t>
            </a:r>
            <a:r>
              <a:rPr lang="en-US" sz="800" dirty="0" smtClean="0">
                <a:latin typeface="Avenir Book"/>
                <a:cs typeface="Avenir Book"/>
              </a:rPr>
              <a:t>Corporation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07069"/>
            <a:ext cx="697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Infrastructure and infrastructure management in the United States is failing.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0632" y="2936992"/>
            <a:ext cx="46731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</a:t>
            </a:r>
            <a:r>
              <a:rPr lang="en-US" sz="1400" dirty="0"/>
              <a:t>The </a:t>
            </a:r>
            <a:r>
              <a:rPr lang="en-US" sz="1400" dirty="0">
                <a:hlinkClick r:id="rId3" tooltip="Link: http://www.infrastructurereportcard.org/"/>
              </a:rPr>
              <a:t>American Society of Civil Engineers</a:t>
            </a:r>
            <a:r>
              <a:rPr lang="en-US" sz="1400" dirty="0"/>
              <a:t> most recently gave America a D+ rating in terms of infrastructure, citing dilapidated roadways, insufficient waterways and "a pressing need for modernization." The group estimates $3.6 trillion would need to be invested into U.S. infrastructure by 2020 just to raise the country's support systems to acceptable levels</a:t>
            </a:r>
            <a:r>
              <a:rPr lang="en-US" sz="1400" dirty="0" smtClean="0"/>
              <a:t>.” (US News)</a:t>
            </a:r>
            <a:endParaRPr lang="en-US" sz="1400" dirty="0"/>
          </a:p>
        </p:txBody>
      </p:sp>
      <p:pic>
        <p:nvPicPr>
          <p:cNvPr id="5" name="Picture 4" descr="problem gran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7372" y="2160696"/>
            <a:ext cx="6805278" cy="2376734"/>
          </a:xfrm>
          <a:prstGeom prst="rect">
            <a:avLst/>
          </a:prstGeom>
          <a:solidFill>
            <a:srgbClr val="34A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302" y="1743720"/>
            <a:ext cx="2033343" cy="2033343"/>
          </a:xfrm>
          <a:prstGeom prst="rect">
            <a:avLst/>
          </a:prstGeom>
        </p:spPr>
      </p:pic>
      <p:pic>
        <p:nvPicPr>
          <p:cNvPr id="9" name="Picture 8" descr="Infrastructure circles brid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18" y="1756963"/>
            <a:ext cx="2006857" cy="2006857"/>
          </a:xfrm>
          <a:prstGeom prst="rect">
            <a:avLst/>
          </a:prstGeom>
        </p:spPr>
      </p:pic>
      <p:pic>
        <p:nvPicPr>
          <p:cNvPr id="10" name="Picture 9" descr="Infrastructure circles- fi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089" y="1909950"/>
            <a:ext cx="2035130" cy="20351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312" y="3763820"/>
            <a:ext cx="1694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61720"/>
                </a:solidFill>
                <a:latin typeface="Avenir Black"/>
                <a:cs typeface="Avenir Black"/>
              </a:rPr>
              <a:t>“One in four </a:t>
            </a:r>
            <a:r>
              <a:rPr lang="en-US" sz="1200" dirty="0" smtClean="0">
                <a:solidFill>
                  <a:schemeClr val="bg1"/>
                </a:solidFill>
                <a:latin typeface="Avenir Black"/>
                <a:cs typeface="Avenir Black"/>
              </a:rPr>
              <a:t>of the nation’s bridges are rated as </a:t>
            </a:r>
            <a:r>
              <a:rPr lang="en-US" sz="1200" dirty="0" smtClean="0">
                <a:solidFill>
                  <a:srgbClr val="161720"/>
                </a:solidFill>
                <a:latin typeface="Avenir Black"/>
                <a:cs typeface="Avenir Black"/>
              </a:rPr>
              <a:t>structurally deficient” </a:t>
            </a:r>
            <a:r>
              <a:rPr lang="en-US" sz="1000" dirty="0" smtClean="0">
                <a:solidFill>
                  <a:srgbClr val="161720"/>
                </a:solidFill>
                <a:latin typeface="Avenir Black"/>
                <a:cs typeface="Avenir Black"/>
              </a:rPr>
              <a:t>(ASCE)</a:t>
            </a:r>
            <a:endParaRPr lang="en-US" sz="1000" dirty="0">
              <a:solidFill>
                <a:srgbClr val="161720"/>
              </a:solidFill>
              <a:latin typeface="Avenir Black"/>
              <a:cs typeface="Avenir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4435" y="3859158"/>
            <a:ext cx="2035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sz="1200" dirty="0" smtClean="0">
                <a:solidFill>
                  <a:srgbClr val="14171F"/>
                </a:solidFill>
                <a:latin typeface="Avenir Black"/>
                <a:cs typeface="Avenir Black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Avenir Black"/>
                <a:cs typeface="Avenir Black"/>
              </a:rPr>
              <a:t>Warehouse where </a:t>
            </a:r>
            <a:r>
              <a:rPr lang="en-US" sz="1200" dirty="0">
                <a:solidFill>
                  <a:srgbClr val="14171F"/>
                </a:solidFill>
                <a:latin typeface="Avenir Black"/>
                <a:cs typeface="Avenir Black"/>
              </a:rPr>
              <a:t>36 people perished during a </a:t>
            </a:r>
            <a:r>
              <a:rPr lang="en-US" sz="1200" dirty="0" smtClean="0">
                <a:solidFill>
                  <a:srgbClr val="14171F"/>
                </a:solidFill>
                <a:latin typeface="Avenir Black"/>
                <a:cs typeface="Avenir Black"/>
              </a:rPr>
              <a:t>fire…</a:t>
            </a:r>
            <a:r>
              <a:rPr lang="en-US" sz="1200" dirty="0" smtClean="0">
                <a:solidFill>
                  <a:srgbClr val="FFFFFF"/>
                </a:solidFill>
                <a:latin typeface="Avenir Black"/>
                <a:cs typeface="Avenir Black"/>
              </a:rPr>
              <a:t>not even included in the Oakland Fire Department’s database</a:t>
            </a:r>
            <a:r>
              <a:rPr lang="en-US" sz="1200" dirty="0" smtClean="0">
                <a:solidFill>
                  <a:srgbClr val="14171F"/>
                </a:solidFill>
                <a:latin typeface="Avenir Black"/>
                <a:cs typeface="Avenir Black"/>
              </a:rPr>
              <a:t>” </a:t>
            </a:r>
            <a:r>
              <a:rPr lang="en-US" sz="1000" dirty="0">
                <a:solidFill>
                  <a:srgbClr val="14171F"/>
                </a:solidFill>
                <a:latin typeface="Avenir Black"/>
                <a:cs typeface="Avenir Black"/>
              </a:rPr>
              <a:t>(NBC</a:t>
            </a:r>
            <a:r>
              <a:rPr lang="en-US" sz="1000" dirty="0" smtClean="0">
                <a:solidFill>
                  <a:srgbClr val="14171F"/>
                </a:solidFill>
                <a:latin typeface="Avenir Black"/>
                <a:cs typeface="Avenir Black"/>
              </a:rPr>
              <a:t>)</a:t>
            </a:r>
            <a:endParaRPr lang="en-US" sz="10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0515" y="3763820"/>
            <a:ext cx="20351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sz="1200" dirty="0" smtClean="0">
                <a:solidFill>
                  <a:srgbClr val="14171F"/>
                </a:solidFill>
                <a:latin typeface="Avenir Black"/>
                <a:cs typeface="Avenir Black"/>
              </a:rPr>
              <a:t>“</a:t>
            </a:r>
            <a:r>
              <a:rPr lang="en-US" sz="1200" dirty="0">
                <a:solidFill>
                  <a:srgbClr val="14171F"/>
                </a:solidFill>
                <a:latin typeface="Avenir Black"/>
                <a:cs typeface="Avenir Black"/>
              </a:rPr>
              <a:t>Poorly maintained roads contribute to </a:t>
            </a:r>
            <a:r>
              <a:rPr lang="en-US" sz="1200" dirty="0">
                <a:solidFill>
                  <a:schemeClr val="bg1"/>
                </a:solidFill>
                <a:latin typeface="Avenir Black"/>
                <a:cs typeface="Avenir Black"/>
              </a:rPr>
              <a:t>a third of all highway fatalities</a:t>
            </a:r>
            <a:r>
              <a:rPr lang="en-US" sz="1200" dirty="0">
                <a:solidFill>
                  <a:srgbClr val="14171F"/>
                </a:solidFill>
                <a:latin typeface="Avenir Black"/>
                <a:cs typeface="Avenir Black"/>
              </a:rPr>
              <a:t>. That’s more than </a:t>
            </a:r>
            <a:r>
              <a:rPr lang="en-US" sz="1200" dirty="0">
                <a:solidFill>
                  <a:srgbClr val="FFFFFF"/>
                </a:solidFill>
                <a:latin typeface="Avenir Black"/>
                <a:cs typeface="Avenir Black"/>
              </a:rPr>
              <a:t>13,000 deaths every year</a:t>
            </a:r>
            <a:r>
              <a:rPr lang="en-US" sz="1200" dirty="0" smtClean="0">
                <a:solidFill>
                  <a:srgbClr val="FFFFFF"/>
                </a:solidFill>
                <a:latin typeface="Avenir Black"/>
                <a:cs typeface="Avenir Black"/>
              </a:rPr>
              <a:t>.</a:t>
            </a:r>
            <a:r>
              <a:rPr lang="en-US" sz="1200" dirty="0" smtClean="0">
                <a:solidFill>
                  <a:srgbClr val="14171F"/>
                </a:solidFill>
                <a:latin typeface="Avenir Black"/>
                <a:cs typeface="Avenir Black"/>
              </a:rPr>
              <a:t>” </a:t>
            </a:r>
            <a:r>
              <a:rPr lang="en-US" sz="1000" dirty="0" smtClean="0">
                <a:solidFill>
                  <a:srgbClr val="14171F"/>
                </a:solidFill>
                <a:latin typeface="Avenir Black"/>
                <a:cs typeface="Avenir Black"/>
              </a:rPr>
              <a:t>(Our Future)</a:t>
            </a:r>
            <a:endParaRPr lang="en-US" sz="1000" dirty="0">
              <a:solidFill>
                <a:srgbClr val="14171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0864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 trillion sli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facto sli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Tools are archaic or non existent</a:t>
            </a:r>
          </a:p>
          <a:p>
            <a:r>
              <a:rPr lang="en-US" dirty="0" err="1" smtClean="0"/>
              <a:t>Silo’d</a:t>
            </a:r>
            <a:r>
              <a:rPr lang="en-US" dirty="0" smtClean="0"/>
              <a:t> solutions</a:t>
            </a:r>
          </a:p>
          <a:p>
            <a:r>
              <a:rPr lang="en-US" dirty="0" smtClean="0"/>
              <a:t>Static, non scalable solutions</a:t>
            </a:r>
          </a:p>
          <a:p>
            <a:r>
              <a:rPr lang="en-US" dirty="0" smtClean="0"/>
              <a:t>Constant updates to regulations and requirements</a:t>
            </a:r>
          </a:p>
          <a:p>
            <a:pPr marL="0" indent="0">
              <a:buNone/>
            </a:pPr>
            <a:r>
              <a:rPr lang="en-US" b="1" dirty="0" smtClean="0"/>
              <a:t>Opportunity to disrupt the market with next generation of easy to use, adaptable technologies to streamline and automate infrastructure management!</a:t>
            </a:r>
            <a:endParaRPr lang="en-US" b="1" dirty="0"/>
          </a:p>
        </p:txBody>
      </p:sp>
      <p:pic>
        <p:nvPicPr>
          <p:cNvPr id="4" name="Picture 3" descr="wh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Our Solu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" y="0"/>
            <a:ext cx="9142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40345</TotalTime>
  <Words>1100</Words>
  <Application>Microsoft Macintosh PowerPoint</Application>
  <PresentationFormat>On-screen Show (16:9)</PresentationFormat>
  <Paragraphs>172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 </vt:lpstr>
      <vt:lpstr>PowerPoint Presentation</vt:lpstr>
      <vt:lpstr>Problem-Grand</vt:lpstr>
      <vt:lpstr>PowerPoint Presentation</vt:lpstr>
      <vt:lpstr>PowerPoint Presentation</vt:lpstr>
      <vt:lpstr>PowerPoint Presentation</vt:lpstr>
      <vt:lpstr>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Model</vt:lpstr>
      <vt:lpstr>Ask/Use of Funds</vt:lpstr>
      <vt:lpstr>PowerPoint Presentation</vt:lpstr>
      <vt:lpstr>Competition-Two Key Perspectives (Perspective Two)</vt:lpstr>
      <vt:lpstr>Team</vt:lpstr>
      <vt:lpstr>PowerPoint Presentation</vt:lpstr>
      <vt:lpstr>Market Size: Bottom Up</vt:lpstr>
      <vt:lpstr>Impact &amp; Results: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Raxar</dc:creator>
  <cp:lastModifiedBy>Kurt</cp:lastModifiedBy>
  <cp:revision>401</cp:revision>
  <dcterms:created xsi:type="dcterms:W3CDTF">2015-08-17T20:48:27Z</dcterms:created>
  <dcterms:modified xsi:type="dcterms:W3CDTF">2017-04-24T22:57:53Z</dcterms:modified>
</cp:coreProperties>
</file>