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-145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6040A78-2A4B-4566-8626-79DE0D4C1085}" type="datetimeFigureOut">
              <a:rPr lang="en-US" smtClean="0"/>
              <a:t>4/13/17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solidFill>
              <a:schemeClr val="accent1">
                <a:lumMod val="40000"/>
                <a:lumOff val="60000"/>
                <a:alpha val="40000"/>
              </a:schemeClr>
            </a:solidFill>
            <a:miter lim="800000"/>
          </a:ln>
          <a:effectLst>
            <a:innerShdw blurRad="457200">
              <a:schemeClr val="accent1">
                <a:alpha val="80000"/>
              </a:schemeClr>
            </a:innerShdw>
            <a:softEdge rad="3175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4/13/17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10" name="Picture 9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1" name="Picture 10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457200">
              <a:schemeClr val="tx1">
                <a:lumMod val="50000"/>
                <a:lumOff val="50000"/>
                <a:alpha val="80000"/>
              </a:schemeClr>
            </a:innerShdw>
            <a:softEdge rad="1270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4/13/17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4/13/17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7696200" cy="6858000"/>
            <a:chOff x="0" y="0"/>
            <a:chExt cx="7696200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16862"/>
            <a:stretch>
              <a:fillRect/>
            </a:stretch>
          </p:blipFill>
          <p:spPr>
            <a:xfrm>
              <a:off x="0" y="0"/>
              <a:ext cx="7467600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7428309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381001"/>
            <a:ext cx="1447800" cy="5697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1"/>
            <a:ext cx="6705600" cy="5697537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4/13/17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4/13/17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6040A78-2A4B-4566-8626-79DE0D4C1085}" type="datetimeFigureOut">
              <a:rPr lang="en-US" smtClean="0"/>
              <a:t>4/13/17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3307977" y="950260"/>
            <a:ext cx="2528046" cy="25280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762000">
              <a:schemeClr val="accent1">
                <a:alpha val="80000"/>
              </a:schemeClr>
            </a:innerShdw>
            <a:softEdge rad="317500"/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4200" y="1851212"/>
            <a:ext cx="5446714" cy="1730375"/>
          </a:xfrm>
        </p:spPr>
        <p:txBody>
          <a:bodyPr anchor="b" anchorCtr="0"/>
          <a:lstStyle>
            <a:lvl1pPr algn="ctr">
              <a:lnSpc>
                <a:spcPts val="6800"/>
              </a:lnSpc>
              <a:defRPr sz="6500" b="0" cap="none" baseline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54200" y="3576918"/>
            <a:ext cx="5446714" cy="829982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4/13/17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9"/>
          <p:cNvGrpSpPr/>
          <p:nvPr/>
        </p:nvGrpSpPr>
        <p:grpSpPr>
          <a:xfrm>
            <a:off x="0" y="0"/>
            <a:ext cx="9144000" cy="1191256"/>
            <a:chOff x="0" y="0"/>
            <a:chExt cx="9144000" cy="1191256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grpSp>
        <p:nvGrpSpPr>
          <p:cNvPr id="10" name="Group 10"/>
          <p:cNvGrpSpPr/>
          <p:nvPr/>
        </p:nvGrpSpPr>
        <p:grpSpPr>
          <a:xfrm flipV="1">
            <a:off x="0" y="5666744"/>
            <a:ext cx="9144000" cy="1191256"/>
            <a:chOff x="0" y="0"/>
            <a:chExt cx="9144000" cy="1191256"/>
          </a:xfrm>
        </p:grpSpPr>
        <p:pic>
          <p:nvPicPr>
            <p:cNvPr id="12" name="Picture 11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13" name="Picture 12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pic>
        <p:nvPicPr>
          <p:cNvPr id="14" name="Picture 13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3258805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0" name="Picture 9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162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6534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4/13/17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11" name="Picture 10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2" name="Picture 11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7240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7240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048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048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4/13/17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  <p:pic>
        <p:nvPicPr>
          <p:cNvPr id="14" name="Picture 13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4766048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  <p:pic>
        <p:nvPicPr>
          <p:cNvPr id="15" name="Picture 14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780052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8" name="Picture 7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4/13/17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4/13/17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1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776" cy="1537447"/>
          </a:xfrm>
        </p:spPr>
        <p:txBody>
          <a:bodyPr anchor="b"/>
          <a:lstStyle>
            <a:lvl1pPr algn="ctr">
              <a:lnSpc>
                <a:spcPct val="100000"/>
              </a:lnSpc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5859" y="381001"/>
            <a:ext cx="3813174" cy="5697537"/>
          </a:xfrm>
        </p:spPr>
        <p:txBody>
          <a:bodyPr>
            <a:normAutofit/>
          </a:bodyPr>
          <a:lstStyle>
            <a:lvl1pPr>
              <a:defRPr sz="2400" b="0"/>
            </a:lvl1pPr>
            <a:lvl2pPr>
              <a:defRPr sz="2200" b="0"/>
            </a:lvl2pPr>
            <a:lvl3pPr>
              <a:defRPr sz="2000" b="0"/>
            </a:lvl3pPr>
            <a:lvl4pPr>
              <a:defRPr sz="1800" b="0"/>
            </a:lvl4pPr>
            <a:lvl5pPr>
              <a:defRPr sz="1800" b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2209801"/>
            <a:ext cx="3612776" cy="32004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0A78-2A4B-4566-8626-79DE0D4C1085}" type="datetimeFigureOut">
              <a:rPr lang="en-US" smtClean="0"/>
              <a:t>4/13/17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/>
          <a:lstStyle>
            <a:lvl1pPr algn="ctr"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2162" y="40341"/>
            <a:ext cx="7570787" cy="14119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2162" y="1761565"/>
            <a:ext cx="7570787" cy="42896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06040A78-2A4B-4566-8626-79DE0D4C1085}" type="datetimeFigureOut">
              <a:rPr lang="en-US" smtClean="0"/>
              <a:t>4/13/17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3EC526B6-F861-4D54-BBE9-4BB519D3F34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203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914400" rtl="0" eaLnBrk="1" latinLnBrk="0" hangingPunct="1">
        <a:lnSpc>
          <a:spcPts val="6000"/>
        </a:lnSpc>
        <a:spcBef>
          <a:spcPct val="0"/>
        </a:spcBef>
        <a:buNone/>
        <a:defRPr sz="5400" kern="120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4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867711" y="1481802"/>
            <a:ext cx="5765000" cy="1793104"/>
          </a:xfrm>
        </p:spPr>
        <p:txBody>
          <a:bodyPr/>
          <a:lstStyle/>
          <a:p>
            <a:r>
              <a:rPr lang="en-US" dirty="0" smtClean="0"/>
              <a:t>Health Care Advocate</a:t>
            </a:r>
            <a:br>
              <a:rPr lang="en-US" dirty="0" smtClean="0"/>
            </a:br>
            <a:r>
              <a:rPr lang="en-US" sz="3200" dirty="0" smtClean="0"/>
              <a:t>Associates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6975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fusion">
  <a:themeElements>
    <a:clrScheme name="Infusion">
      <a:dk1>
        <a:sysClr val="windowText" lastClr="000000"/>
      </a:dk1>
      <a:lt1>
        <a:sysClr val="window" lastClr="FFFFFF"/>
      </a:lt1>
      <a:dk2>
        <a:srgbClr val="2F1F58"/>
      </a:dk2>
      <a:lt2>
        <a:srgbClr val="B7A9E0"/>
      </a:lt2>
      <a:accent1>
        <a:srgbClr val="8C73D0"/>
      </a:accent1>
      <a:accent2>
        <a:srgbClr val="C2E8C4"/>
      </a:accent2>
      <a:accent3>
        <a:srgbClr val="C5A6E8"/>
      </a:accent3>
      <a:accent4>
        <a:srgbClr val="B45EC7"/>
      </a:accent4>
      <a:accent5>
        <a:srgbClr val="9FDAFB"/>
      </a:accent5>
      <a:accent6>
        <a:srgbClr val="95C5B0"/>
      </a:accent6>
      <a:hlink>
        <a:srgbClr val="744AE0"/>
      </a:hlink>
      <a:folHlink>
        <a:srgbClr val="8D8AD1"/>
      </a:folHlink>
    </a:clrScheme>
    <a:fontScheme name="Infusion">
      <a:majorFont>
        <a:latin typeface="Mistral"/>
        <a:ea typeface=""/>
        <a:cs typeface=""/>
        <a:font script="Jpan" typeface="ＤＦＰ行書体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Infusion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300000"/>
                <a:lumMod val="125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135000"/>
              </a:schemeClr>
            </a:duotone>
          </a:blip>
          <a:tile tx="0" ty="0" sx="40000" sy="40000" flip="none" algn="tl"/>
        </a:blipFill>
      </a:fillStyleLst>
      <a:lnStyleLst>
        <a:ln w="38100" cap="flat" cmpd="sng" algn="ctr">
          <a:solidFill>
            <a:schemeClr val="phClr">
              <a:alpha val="70000"/>
              <a:satMod val="105000"/>
            </a:schemeClr>
          </a:solidFill>
          <a:prstDash val="solid"/>
          <a:miter/>
        </a:ln>
        <a:ln w="50800" cap="flat" cmpd="sng" algn="ctr">
          <a:solidFill>
            <a:schemeClr val="phClr">
              <a:alpha val="50000"/>
            </a:schemeClr>
          </a:solidFill>
          <a:prstDash val="solid"/>
          <a:miter/>
        </a:ln>
        <a:ln w="88900" cap="flat" cmpd="sng" algn="ctr">
          <a:solidFill>
            <a:schemeClr val="phClr">
              <a:alpha val="40000"/>
            </a:schemeClr>
          </a:solidFill>
          <a:prstDash val="solid"/>
          <a:miter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innerShdw blurRad="190500" dir="13500000">
              <a:srgbClr val="000000">
                <a:alpha val="50000"/>
              </a:srgbClr>
            </a:innerShdw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blipFill rotWithShape="1">
          <a:blip xmlns:r="http://schemas.openxmlformats.org/officeDocument/2006/relationships" r:embed="rId3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5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Infusion.thmx</Template>
  <TotalTime>2</TotalTime>
  <Words>3</Words>
  <Application>Microsoft Macintosh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Infusion</vt:lpstr>
      <vt:lpstr>Health Care Advocate Associates</vt:lpstr>
    </vt:vector>
  </TitlesOfParts>
  <Company>Epic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Care Advocate Associates</dc:title>
  <dc:creator>Pam  Bishop</dc:creator>
  <cp:lastModifiedBy>Pam  Bishop</cp:lastModifiedBy>
  <cp:revision>1</cp:revision>
  <dcterms:created xsi:type="dcterms:W3CDTF">2017-04-14T02:23:03Z</dcterms:created>
  <dcterms:modified xsi:type="dcterms:W3CDTF">2017-04-14T02:25:40Z</dcterms:modified>
</cp:coreProperties>
</file>