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6" r:id="rId2"/>
    <p:sldId id="257" r:id="rId3"/>
    <p:sldId id="258" r:id="rId4"/>
    <p:sldId id="259" r:id="rId5"/>
    <p:sldId id="261" r:id="rId6"/>
    <p:sldId id="262" r:id="rId7"/>
    <p:sldId id="265" r:id="rId8"/>
    <p:sldId id="263" r:id="rId9"/>
    <p:sldId id="266" r:id="rId10"/>
    <p:sldId id="268" r:id="rId11"/>
    <p:sldId id="269" r:id="rId12"/>
    <p:sldId id="270" r:id="rId13"/>
    <p:sldId id="271" r:id="rId14"/>
    <p:sldId id="280" r:id="rId15"/>
    <p:sldId id="278" r:id="rId16"/>
    <p:sldId id="276" r:id="rId17"/>
    <p:sldId id="275" r:id="rId18"/>
    <p:sldId id="277" r:id="rId19"/>
    <p:sldId id="272" r:id="rId20"/>
    <p:sldId id="273" r:id="rId21"/>
    <p:sldId id="267" r:id="rId22"/>
    <p:sldId id="274" r:id="rId23"/>
    <p:sldId id="279"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102" d="100"/>
          <a:sy n="102" d="100"/>
        </p:scale>
        <p:origin x="126" y="7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4/8/2017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4/8/2017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4/8/2017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4/8/2017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4/8/2017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4/8/2017</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4/8/2017</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4/8/2017</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4/8/2017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4/8/2017</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4/8/2017</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4/8/2017</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box-clever-uk.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30.jp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29.jpg"/><Relationship Id="rId5" Type="http://schemas.openxmlformats.org/officeDocument/2006/relationships/image" Target="../media/image28.png"/><Relationship Id="rId4" Type="http://schemas.openxmlformats.org/officeDocument/2006/relationships/image" Target="../media/image27.jpg"/></Relationships>
</file>

<file path=ppt/slides/_rels/slide1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33.jpg"/><Relationship Id="rId5" Type="http://schemas.openxmlformats.org/officeDocument/2006/relationships/image" Target="../media/image3.jpg"/><Relationship Id="rId4" Type="http://schemas.openxmlformats.org/officeDocument/2006/relationships/image" Target="../media/image32.jpg"/></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1.png"/><Relationship Id="rId1" Type="http://schemas.openxmlformats.org/officeDocument/2006/relationships/slideLayout" Target="../slideLayouts/slideLayout8.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1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2.xml"/><Relationship Id="rId5" Type="http://schemas.openxmlformats.org/officeDocument/2006/relationships/image" Target="../media/image50.jp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video" Target="https://www.youtube.com/embed/eYTB7QJaClA" TargetMode="External"/><Relationship Id="rId6" Type="http://schemas.openxmlformats.org/officeDocument/2006/relationships/image" Target="../media/image54.jpeg"/><Relationship Id="rId5" Type="http://schemas.openxmlformats.org/officeDocument/2006/relationships/image" Target="../media/image53.jpg"/><Relationship Id="rId4" Type="http://schemas.openxmlformats.org/officeDocument/2006/relationships/image" Target="../media/image52.jpg"/></Relationships>
</file>

<file path=ppt/slides/_rels/slide17.xml.rels><?xml version="1.0" encoding="UTF-8" standalone="yes"?>
<Relationships xmlns="http://schemas.openxmlformats.org/package/2006/relationships"><Relationship Id="rId8" Type="http://schemas.openxmlformats.org/officeDocument/2006/relationships/image" Target="../media/image61.jpg"/><Relationship Id="rId3" Type="http://schemas.openxmlformats.org/officeDocument/2006/relationships/image" Target="../media/image56.jpg"/><Relationship Id="rId7" Type="http://schemas.openxmlformats.org/officeDocument/2006/relationships/image" Target="../media/image60.jp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57.jp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png"/><Relationship Id="rId1" Type="http://schemas.openxmlformats.org/officeDocument/2006/relationships/slideLayout" Target="../slideLayouts/slideLayout6.xml"/><Relationship Id="rId6" Type="http://schemas.openxmlformats.org/officeDocument/2006/relationships/image" Target="../media/image68.jpg"/><Relationship Id="rId5" Type="http://schemas.openxmlformats.org/officeDocument/2006/relationships/image" Target="../media/image67.jpg"/><Relationship Id="rId4" Type="http://schemas.openxmlformats.org/officeDocument/2006/relationships/image" Target="../media/image66.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jp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72.jpg"/><Relationship Id="rId5" Type="http://schemas.openxmlformats.org/officeDocument/2006/relationships/image" Target="../media/image71.png"/><Relationship Id="rId4" Type="http://schemas.openxmlformats.org/officeDocument/2006/relationships/image" Target="../media/image70.jpg"/></Relationships>
</file>

<file path=ppt/slides/_rels/slide21.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77.png"/><Relationship Id="rId5" Type="http://schemas.openxmlformats.org/officeDocument/2006/relationships/image" Target="../media/image76.jpg"/><Relationship Id="rId4" Type="http://schemas.openxmlformats.org/officeDocument/2006/relationships/image" Target="../media/image75.jpg"/></Relationships>
</file>

<file path=ppt/slides/_rels/slide22.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81.jpg"/><Relationship Id="rId5" Type="http://schemas.openxmlformats.org/officeDocument/2006/relationships/image" Target="../media/image80.jpg"/><Relationship Id="rId4" Type="http://schemas.openxmlformats.org/officeDocument/2006/relationships/image" Target="../media/image79.jpg"/></Relationships>
</file>

<file path=ppt/slides/_rels/slide2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9.jp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8125" y="5325978"/>
            <a:ext cx="8839200" cy="585537"/>
          </a:xfrm>
        </p:spPr>
        <p:txBody>
          <a:bodyPr>
            <a:normAutofit fontScale="90000"/>
          </a:bodyPr>
          <a:lstStyle/>
          <a:p>
            <a:pPr algn="ctr"/>
            <a:br>
              <a:rPr lang="en-GB" sz="1400" dirty="0"/>
            </a:br>
            <a:r>
              <a:rPr lang="en-GB" sz="1400" dirty="0"/>
              <a:t>Sale, Manchester , England , United kingdom</a:t>
            </a:r>
            <a:br>
              <a:rPr lang="en-GB" sz="1400" dirty="0"/>
            </a:br>
            <a:r>
              <a:rPr lang="en-GB" sz="1400" dirty="0">
                <a:solidFill>
                  <a:schemeClr val="bg1"/>
                </a:solidFill>
                <a:hlinkClick r:id="rId2"/>
              </a:rPr>
              <a:t>WWW.BOX-CLEVER-UK.COM</a:t>
            </a:r>
            <a:br>
              <a:rPr lang="en-GB" sz="1400" dirty="0"/>
            </a:br>
            <a:r>
              <a:rPr lang="en-GB" sz="1400" dirty="0"/>
              <a:t>+44 (0)161 962 2510</a:t>
            </a:r>
            <a:br>
              <a:rPr lang="en-GB" sz="1400" dirty="0"/>
            </a:br>
            <a:r>
              <a:rPr lang="en-GB" sz="1400" dirty="0"/>
              <a:t>Info@box-clever-uk.com</a:t>
            </a:r>
          </a:p>
        </p:txBody>
      </p:sp>
      <p:pic>
        <p:nvPicPr>
          <p:cNvPr id="4" name="Picture 3"/>
          <p:cNvPicPr>
            <a:picLocks noChangeAspect="1"/>
          </p:cNvPicPr>
          <p:nvPr/>
        </p:nvPicPr>
        <p:blipFill>
          <a:blip r:embed="rId3"/>
          <a:stretch>
            <a:fillRect/>
          </a:stretch>
        </p:blipFill>
        <p:spPr>
          <a:xfrm>
            <a:off x="1965157" y="1275348"/>
            <a:ext cx="5125452" cy="3023936"/>
          </a:xfrm>
          <a:prstGeom prst="rect">
            <a:avLst/>
          </a:prstGeom>
        </p:spPr>
      </p:pic>
    </p:spTree>
    <p:extLst>
      <p:ext uri="{BB962C8B-B14F-4D97-AF65-F5344CB8AC3E}">
        <p14:creationId xmlns:p14="http://schemas.microsoft.com/office/powerpoint/2010/main" val="20881007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8268" y="919271"/>
            <a:ext cx="2962913" cy="1914310"/>
          </a:xfrm>
          <a:prstGeom prst="rect">
            <a:avLst/>
          </a:prstGeom>
        </p:spPr>
      </p:pic>
      <p:pic>
        <p:nvPicPr>
          <p:cNvPr id="8" name="Picture 7"/>
          <p:cNvPicPr>
            <a:picLocks noChangeAspect="1"/>
          </p:cNvPicPr>
          <p:nvPr/>
        </p:nvPicPr>
        <p:blipFill>
          <a:blip r:embed="rId3"/>
          <a:stretch>
            <a:fillRect/>
          </a:stretch>
        </p:blipFill>
        <p:spPr>
          <a:xfrm>
            <a:off x="3562350" y="757347"/>
            <a:ext cx="3668009" cy="2524353"/>
          </a:xfrm>
          <a:prstGeom prst="rect">
            <a:avLst/>
          </a:prstGeom>
        </p:spPr>
      </p:pic>
      <p:pic>
        <p:nvPicPr>
          <p:cNvPr id="12" name="Picture 11"/>
          <p:cNvPicPr>
            <a:picLocks noChangeAspect="1"/>
          </p:cNvPicPr>
          <p:nvPr/>
        </p:nvPicPr>
        <p:blipFill>
          <a:blip r:embed="rId4"/>
          <a:stretch>
            <a:fillRect/>
          </a:stretch>
        </p:blipFill>
        <p:spPr>
          <a:xfrm>
            <a:off x="3562350" y="3676454"/>
            <a:ext cx="3668010" cy="2752626"/>
          </a:xfrm>
          <a:prstGeom prst="rect">
            <a:avLst/>
          </a:prstGeom>
        </p:spPr>
      </p:pic>
      <p:pic>
        <p:nvPicPr>
          <p:cNvPr id="2" name="Picture 1"/>
          <p:cNvPicPr>
            <a:picLocks noChangeAspect="1"/>
          </p:cNvPicPr>
          <p:nvPr/>
        </p:nvPicPr>
        <p:blipFill>
          <a:blip r:embed="rId5"/>
          <a:stretch>
            <a:fillRect/>
          </a:stretch>
        </p:blipFill>
        <p:spPr>
          <a:xfrm>
            <a:off x="128268" y="3281700"/>
            <a:ext cx="3206774" cy="1111191"/>
          </a:xfrm>
          <a:prstGeom prst="rect">
            <a:avLst/>
          </a:prstGeom>
        </p:spPr>
      </p:pic>
      <p:sp>
        <p:nvSpPr>
          <p:cNvPr id="4" name="TextBox 3"/>
          <p:cNvSpPr txBox="1"/>
          <p:nvPr/>
        </p:nvSpPr>
        <p:spPr>
          <a:xfrm>
            <a:off x="128268" y="4609707"/>
            <a:ext cx="3206774" cy="1077218"/>
          </a:xfrm>
          <a:prstGeom prst="rect">
            <a:avLst/>
          </a:prstGeom>
          <a:noFill/>
        </p:spPr>
        <p:txBody>
          <a:bodyPr wrap="square" rtlCol="0">
            <a:spAutoFit/>
          </a:bodyPr>
          <a:lstStyle/>
          <a:p>
            <a:r>
              <a:rPr lang="en-GB" sz="3200" dirty="0">
                <a:solidFill>
                  <a:schemeClr val="bg1"/>
                </a:solidFill>
              </a:rPr>
              <a:t>Housing</a:t>
            </a:r>
            <a:r>
              <a:rPr lang="en-GB" dirty="0"/>
              <a:t> </a:t>
            </a:r>
            <a:r>
              <a:rPr lang="en-GB" sz="3200" dirty="0">
                <a:solidFill>
                  <a:schemeClr val="bg1"/>
                </a:solidFill>
              </a:rPr>
              <a:t>Continued</a:t>
            </a:r>
          </a:p>
        </p:txBody>
      </p:sp>
      <p:pic>
        <p:nvPicPr>
          <p:cNvPr id="7" name="Picture 6"/>
          <p:cNvPicPr>
            <a:picLocks noChangeAspect="1"/>
          </p:cNvPicPr>
          <p:nvPr/>
        </p:nvPicPr>
        <p:blipFill>
          <a:blip r:embed="rId6"/>
          <a:stretch>
            <a:fillRect/>
          </a:stretch>
        </p:blipFill>
        <p:spPr>
          <a:xfrm>
            <a:off x="7457667" y="757346"/>
            <a:ext cx="3995899" cy="2524353"/>
          </a:xfrm>
          <a:prstGeom prst="rect">
            <a:avLst/>
          </a:prstGeom>
        </p:spPr>
      </p:pic>
      <p:pic>
        <p:nvPicPr>
          <p:cNvPr id="10" name="Picture 9"/>
          <p:cNvPicPr>
            <a:picLocks noChangeAspect="1"/>
          </p:cNvPicPr>
          <p:nvPr/>
        </p:nvPicPr>
        <p:blipFill>
          <a:blip r:embed="rId7"/>
          <a:stretch>
            <a:fillRect/>
          </a:stretch>
        </p:blipFill>
        <p:spPr>
          <a:xfrm>
            <a:off x="7457666" y="3741366"/>
            <a:ext cx="3995899" cy="2687714"/>
          </a:xfrm>
          <a:prstGeom prst="rect">
            <a:avLst/>
          </a:prstGeom>
        </p:spPr>
      </p:pic>
    </p:spTree>
    <p:extLst>
      <p:ext uri="{BB962C8B-B14F-4D97-AF65-F5344CB8AC3E}">
        <p14:creationId xmlns:p14="http://schemas.microsoft.com/office/powerpoint/2010/main" val="3566150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9" y="3371850"/>
            <a:ext cx="2947482" cy="1209675"/>
          </a:xfrm>
        </p:spPr>
        <p:txBody>
          <a:bodyPr>
            <a:normAutofit fontScale="90000"/>
          </a:bodyPr>
          <a:lstStyle/>
          <a:p>
            <a:r>
              <a:rPr lang="en-GB" dirty="0"/>
              <a:t>Lodges / Granny Flats</a:t>
            </a:r>
            <a:br>
              <a:rPr lang="en-GB" dirty="0"/>
            </a:br>
            <a:endParaRPr lang="en-GB" dirty="0"/>
          </a:p>
        </p:txBody>
      </p:sp>
      <p:pic>
        <p:nvPicPr>
          <p:cNvPr id="3" name="Picture 2"/>
          <p:cNvPicPr>
            <a:picLocks noChangeAspect="1"/>
          </p:cNvPicPr>
          <p:nvPr/>
        </p:nvPicPr>
        <p:blipFill>
          <a:blip r:embed="rId2"/>
          <a:stretch>
            <a:fillRect/>
          </a:stretch>
        </p:blipFill>
        <p:spPr>
          <a:xfrm>
            <a:off x="237488" y="900220"/>
            <a:ext cx="2962913" cy="1914310"/>
          </a:xfrm>
          <a:prstGeom prst="rect">
            <a:avLst/>
          </a:prstGeom>
        </p:spPr>
      </p:pic>
      <p:pic>
        <p:nvPicPr>
          <p:cNvPr id="5" name="Picture 4"/>
          <p:cNvPicPr>
            <a:picLocks noChangeAspect="1"/>
          </p:cNvPicPr>
          <p:nvPr/>
        </p:nvPicPr>
        <p:blipFill>
          <a:blip r:embed="rId3"/>
          <a:stretch>
            <a:fillRect/>
          </a:stretch>
        </p:blipFill>
        <p:spPr>
          <a:xfrm>
            <a:off x="3714750" y="795337"/>
            <a:ext cx="3810000" cy="1643063"/>
          </a:xfrm>
          <a:prstGeom prst="rect">
            <a:avLst/>
          </a:prstGeom>
        </p:spPr>
      </p:pic>
      <p:pic>
        <p:nvPicPr>
          <p:cNvPr id="9" name="Picture 8"/>
          <p:cNvPicPr>
            <a:picLocks noChangeAspect="1"/>
          </p:cNvPicPr>
          <p:nvPr/>
        </p:nvPicPr>
        <p:blipFill>
          <a:blip r:embed="rId4"/>
          <a:stretch>
            <a:fillRect/>
          </a:stretch>
        </p:blipFill>
        <p:spPr>
          <a:xfrm>
            <a:off x="3714750" y="2738437"/>
            <a:ext cx="3810000" cy="1843088"/>
          </a:xfrm>
          <a:prstGeom prst="rect">
            <a:avLst/>
          </a:prstGeom>
        </p:spPr>
      </p:pic>
      <p:pic>
        <p:nvPicPr>
          <p:cNvPr id="11" name="Picture 10"/>
          <p:cNvPicPr>
            <a:picLocks noChangeAspect="1"/>
          </p:cNvPicPr>
          <p:nvPr/>
        </p:nvPicPr>
        <p:blipFill>
          <a:blip r:embed="rId5"/>
          <a:stretch>
            <a:fillRect/>
          </a:stretch>
        </p:blipFill>
        <p:spPr>
          <a:xfrm>
            <a:off x="3714750" y="4881563"/>
            <a:ext cx="3810000" cy="1567358"/>
          </a:xfrm>
          <a:prstGeom prst="rect">
            <a:avLst/>
          </a:prstGeom>
        </p:spPr>
      </p:pic>
      <p:pic>
        <p:nvPicPr>
          <p:cNvPr id="13" name="Picture 12"/>
          <p:cNvPicPr>
            <a:picLocks noChangeAspect="1"/>
          </p:cNvPicPr>
          <p:nvPr/>
        </p:nvPicPr>
        <p:blipFill>
          <a:blip r:embed="rId6"/>
          <a:stretch>
            <a:fillRect/>
          </a:stretch>
        </p:blipFill>
        <p:spPr>
          <a:xfrm>
            <a:off x="7652384" y="791071"/>
            <a:ext cx="3587115" cy="5657850"/>
          </a:xfrm>
          <a:prstGeom prst="rect">
            <a:avLst/>
          </a:prstGeom>
        </p:spPr>
      </p:pic>
    </p:spTree>
    <p:extLst>
      <p:ext uri="{BB962C8B-B14F-4D97-AF65-F5344CB8AC3E}">
        <p14:creationId xmlns:p14="http://schemas.microsoft.com/office/powerpoint/2010/main" val="21246079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91895" y="928795"/>
            <a:ext cx="2962913" cy="1914310"/>
          </a:xfrm>
          <a:prstGeom prst="rect">
            <a:avLst/>
          </a:prstGeom>
        </p:spPr>
      </p:pic>
      <p:pic>
        <p:nvPicPr>
          <p:cNvPr id="7" name="Content Placeholder 6"/>
          <p:cNvPicPr>
            <a:picLocks noGrp="1" noChangeAspect="1"/>
          </p:cNvPicPr>
          <p:nvPr>
            <p:ph idx="1"/>
          </p:nvPr>
        </p:nvPicPr>
        <p:blipFill>
          <a:blip r:embed="rId3"/>
          <a:stretch>
            <a:fillRect/>
          </a:stretch>
        </p:blipFill>
        <p:spPr>
          <a:xfrm>
            <a:off x="3576108" y="705247"/>
            <a:ext cx="4512069" cy="2361406"/>
          </a:xfrm>
        </p:spPr>
      </p:pic>
      <p:sp>
        <p:nvSpPr>
          <p:cNvPr id="4" name="Text Placeholder 3"/>
          <p:cNvSpPr>
            <a:spLocks noGrp="1"/>
          </p:cNvSpPr>
          <p:nvPr>
            <p:ph type="body" sz="half" idx="2"/>
          </p:nvPr>
        </p:nvSpPr>
        <p:spPr>
          <a:xfrm>
            <a:off x="256032" y="3657600"/>
            <a:ext cx="2834640" cy="1211179"/>
          </a:xfrm>
        </p:spPr>
        <p:txBody>
          <a:bodyPr>
            <a:noAutofit/>
          </a:bodyPr>
          <a:lstStyle/>
          <a:p>
            <a:pPr algn="ctr"/>
            <a:r>
              <a:rPr lang="en-GB" sz="3200" dirty="0"/>
              <a:t>Garages and Workshops</a:t>
            </a:r>
          </a:p>
        </p:txBody>
      </p:sp>
      <p:pic>
        <p:nvPicPr>
          <p:cNvPr id="9" name="Picture 8"/>
          <p:cNvPicPr>
            <a:picLocks noChangeAspect="1"/>
          </p:cNvPicPr>
          <p:nvPr/>
        </p:nvPicPr>
        <p:blipFill>
          <a:blip r:embed="rId4"/>
          <a:stretch>
            <a:fillRect/>
          </a:stretch>
        </p:blipFill>
        <p:spPr>
          <a:xfrm>
            <a:off x="3576108" y="3286125"/>
            <a:ext cx="3729567" cy="2809875"/>
          </a:xfrm>
          <a:prstGeom prst="rect">
            <a:avLst/>
          </a:prstGeom>
        </p:spPr>
      </p:pic>
      <p:pic>
        <p:nvPicPr>
          <p:cNvPr id="13" name="Picture 12"/>
          <p:cNvPicPr>
            <a:picLocks noChangeAspect="1"/>
          </p:cNvPicPr>
          <p:nvPr/>
        </p:nvPicPr>
        <p:blipFill>
          <a:blip r:embed="rId5"/>
          <a:stretch>
            <a:fillRect/>
          </a:stretch>
        </p:blipFill>
        <p:spPr>
          <a:xfrm flipH="1">
            <a:off x="8220074" y="705247"/>
            <a:ext cx="3457575" cy="2371725"/>
          </a:xfrm>
          <a:prstGeom prst="rect">
            <a:avLst/>
          </a:prstGeom>
        </p:spPr>
      </p:pic>
      <p:pic>
        <p:nvPicPr>
          <p:cNvPr id="17" name="Picture 16"/>
          <p:cNvPicPr>
            <a:picLocks noChangeAspect="1"/>
          </p:cNvPicPr>
          <p:nvPr/>
        </p:nvPicPr>
        <p:blipFill>
          <a:blip r:embed="rId6"/>
          <a:stretch>
            <a:fillRect/>
          </a:stretch>
        </p:blipFill>
        <p:spPr>
          <a:xfrm>
            <a:off x="7480447" y="3286125"/>
            <a:ext cx="4197201" cy="2809875"/>
          </a:xfrm>
          <a:prstGeom prst="rect">
            <a:avLst/>
          </a:prstGeom>
        </p:spPr>
      </p:pic>
    </p:spTree>
    <p:extLst>
      <p:ext uri="{BB962C8B-B14F-4D97-AF65-F5344CB8AC3E}">
        <p14:creationId xmlns:p14="http://schemas.microsoft.com/office/powerpoint/2010/main" val="35161355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3943350"/>
            <a:ext cx="3181350" cy="1781670"/>
          </a:xfrm>
        </p:spPr>
        <p:txBody>
          <a:bodyPr/>
          <a:lstStyle/>
          <a:p>
            <a:r>
              <a:rPr lang="en-GB" dirty="0"/>
              <a:t>Barns / Depots</a:t>
            </a:r>
            <a:br>
              <a:rPr lang="en-GB" dirty="0"/>
            </a:br>
            <a:endParaRPr lang="en-GB" dirty="0"/>
          </a:p>
        </p:txBody>
      </p:sp>
      <p:pic>
        <p:nvPicPr>
          <p:cNvPr id="3" name="Picture 2"/>
          <p:cNvPicPr>
            <a:picLocks noChangeAspect="1"/>
          </p:cNvPicPr>
          <p:nvPr/>
        </p:nvPicPr>
        <p:blipFill>
          <a:blip r:embed="rId2"/>
          <a:stretch>
            <a:fillRect/>
          </a:stretch>
        </p:blipFill>
        <p:spPr>
          <a:xfrm>
            <a:off x="213993" y="1033570"/>
            <a:ext cx="2962913" cy="1914310"/>
          </a:xfrm>
          <a:prstGeom prst="rect">
            <a:avLst/>
          </a:prstGeom>
        </p:spPr>
      </p:pic>
      <p:pic>
        <p:nvPicPr>
          <p:cNvPr id="5" name="Picture 4"/>
          <p:cNvPicPr>
            <a:picLocks noChangeAspect="1"/>
          </p:cNvPicPr>
          <p:nvPr/>
        </p:nvPicPr>
        <p:blipFill>
          <a:blip r:embed="rId3"/>
          <a:stretch>
            <a:fillRect/>
          </a:stretch>
        </p:blipFill>
        <p:spPr>
          <a:xfrm>
            <a:off x="3662680" y="4834185"/>
            <a:ext cx="3052443" cy="1847850"/>
          </a:xfrm>
          <a:prstGeom prst="rect">
            <a:avLst/>
          </a:prstGeom>
        </p:spPr>
      </p:pic>
      <p:pic>
        <p:nvPicPr>
          <p:cNvPr id="7" name="Picture 6"/>
          <p:cNvPicPr>
            <a:picLocks noChangeAspect="1"/>
          </p:cNvPicPr>
          <p:nvPr/>
        </p:nvPicPr>
        <p:blipFill>
          <a:blip r:embed="rId4"/>
          <a:stretch>
            <a:fillRect/>
          </a:stretch>
        </p:blipFill>
        <p:spPr>
          <a:xfrm>
            <a:off x="3672205" y="2793330"/>
            <a:ext cx="3042919" cy="1847850"/>
          </a:xfrm>
          <a:prstGeom prst="rect">
            <a:avLst/>
          </a:prstGeom>
        </p:spPr>
      </p:pic>
      <p:pic>
        <p:nvPicPr>
          <p:cNvPr id="9" name="Picture 8"/>
          <p:cNvPicPr>
            <a:picLocks noChangeAspect="1"/>
          </p:cNvPicPr>
          <p:nvPr/>
        </p:nvPicPr>
        <p:blipFill>
          <a:blip r:embed="rId5"/>
          <a:stretch>
            <a:fillRect/>
          </a:stretch>
        </p:blipFill>
        <p:spPr>
          <a:xfrm>
            <a:off x="3672206" y="790575"/>
            <a:ext cx="3042919" cy="1809750"/>
          </a:xfrm>
          <a:prstGeom prst="rect">
            <a:avLst/>
          </a:prstGeom>
        </p:spPr>
      </p:pic>
      <p:pic>
        <p:nvPicPr>
          <p:cNvPr id="11" name="Picture 10"/>
          <p:cNvPicPr>
            <a:picLocks noChangeAspect="1"/>
          </p:cNvPicPr>
          <p:nvPr/>
        </p:nvPicPr>
        <p:blipFill>
          <a:blip r:embed="rId6"/>
          <a:stretch>
            <a:fillRect/>
          </a:stretch>
        </p:blipFill>
        <p:spPr>
          <a:xfrm>
            <a:off x="7244718" y="790575"/>
            <a:ext cx="4147182" cy="5891460"/>
          </a:xfrm>
          <a:prstGeom prst="rect">
            <a:avLst/>
          </a:prstGeom>
        </p:spPr>
      </p:pic>
    </p:spTree>
    <p:extLst>
      <p:ext uri="{BB962C8B-B14F-4D97-AF65-F5344CB8AC3E}">
        <p14:creationId xmlns:p14="http://schemas.microsoft.com/office/powerpoint/2010/main" val="36706584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9" y="4333461"/>
            <a:ext cx="2947482" cy="1391559"/>
          </a:xfrm>
        </p:spPr>
        <p:txBody>
          <a:bodyPr>
            <a:normAutofit fontScale="90000"/>
          </a:bodyPr>
          <a:lstStyle/>
          <a:p>
            <a:r>
              <a:rPr lang="en-GB" dirty="0"/>
              <a:t>Modular Housing Extensions</a:t>
            </a:r>
          </a:p>
        </p:txBody>
      </p:sp>
      <p:pic>
        <p:nvPicPr>
          <p:cNvPr id="6" name="Content Placeholder 5"/>
          <p:cNvPicPr>
            <a:picLocks noGrp="1" noChangeAspect="1"/>
          </p:cNvPicPr>
          <p:nvPr>
            <p:ph idx="1"/>
          </p:nvPr>
        </p:nvPicPr>
        <p:blipFill>
          <a:blip r:embed="rId2"/>
          <a:stretch>
            <a:fillRect/>
          </a:stretch>
        </p:blipFill>
        <p:spPr>
          <a:xfrm>
            <a:off x="7187978" y="773864"/>
            <a:ext cx="4222144" cy="3423837"/>
          </a:xfrm>
        </p:spPr>
      </p:pic>
      <p:pic>
        <p:nvPicPr>
          <p:cNvPr id="4" name="Picture 3"/>
          <p:cNvPicPr>
            <a:picLocks noChangeAspect="1"/>
          </p:cNvPicPr>
          <p:nvPr/>
        </p:nvPicPr>
        <p:blipFill>
          <a:blip r:embed="rId3"/>
          <a:stretch>
            <a:fillRect/>
          </a:stretch>
        </p:blipFill>
        <p:spPr>
          <a:xfrm>
            <a:off x="170426" y="953146"/>
            <a:ext cx="3029975" cy="1914310"/>
          </a:xfrm>
          <a:prstGeom prst="rect">
            <a:avLst/>
          </a:prstGeom>
        </p:spPr>
      </p:pic>
      <p:pic>
        <p:nvPicPr>
          <p:cNvPr id="8" name="Picture 7"/>
          <p:cNvPicPr>
            <a:picLocks noChangeAspect="1"/>
          </p:cNvPicPr>
          <p:nvPr/>
        </p:nvPicPr>
        <p:blipFill>
          <a:blip r:embed="rId4"/>
          <a:stretch>
            <a:fillRect/>
          </a:stretch>
        </p:blipFill>
        <p:spPr>
          <a:xfrm>
            <a:off x="3698768" y="4579950"/>
            <a:ext cx="3162841" cy="2010391"/>
          </a:xfrm>
          <a:prstGeom prst="rect">
            <a:avLst/>
          </a:prstGeom>
        </p:spPr>
      </p:pic>
      <p:pic>
        <p:nvPicPr>
          <p:cNvPr id="10" name="Picture 9"/>
          <p:cNvPicPr>
            <a:picLocks noChangeAspect="1"/>
          </p:cNvPicPr>
          <p:nvPr/>
        </p:nvPicPr>
        <p:blipFill>
          <a:blip r:embed="rId5"/>
          <a:stretch>
            <a:fillRect/>
          </a:stretch>
        </p:blipFill>
        <p:spPr>
          <a:xfrm>
            <a:off x="3698768" y="773864"/>
            <a:ext cx="3162841" cy="3423837"/>
          </a:xfrm>
          <a:prstGeom prst="rect">
            <a:avLst/>
          </a:prstGeom>
        </p:spPr>
      </p:pic>
      <p:pic>
        <p:nvPicPr>
          <p:cNvPr id="14" name="Picture 13"/>
          <p:cNvPicPr>
            <a:picLocks noChangeAspect="1"/>
          </p:cNvPicPr>
          <p:nvPr/>
        </p:nvPicPr>
        <p:blipFill>
          <a:blip r:embed="rId6"/>
          <a:stretch>
            <a:fillRect/>
          </a:stretch>
        </p:blipFill>
        <p:spPr>
          <a:xfrm>
            <a:off x="7187978" y="4579950"/>
            <a:ext cx="4222144" cy="2010391"/>
          </a:xfrm>
          <a:prstGeom prst="rect">
            <a:avLst/>
          </a:prstGeom>
        </p:spPr>
      </p:pic>
    </p:spTree>
    <p:extLst>
      <p:ext uri="{BB962C8B-B14F-4D97-AF65-F5344CB8AC3E}">
        <p14:creationId xmlns:p14="http://schemas.microsoft.com/office/powerpoint/2010/main" val="9495246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919" y="4259179"/>
            <a:ext cx="2947482" cy="1465841"/>
          </a:xfrm>
        </p:spPr>
        <p:txBody>
          <a:bodyPr>
            <a:normAutofit fontScale="90000"/>
          </a:bodyPr>
          <a:lstStyle/>
          <a:p>
            <a:r>
              <a:rPr lang="en-GB" dirty="0"/>
              <a:t>Pools and Water Storage Tanks</a:t>
            </a:r>
          </a:p>
        </p:txBody>
      </p:sp>
      <p:pic>
        <p:nvPicPr>
          <p:cNvPr id="6" name="Content Placeholder 5"/>
          <p:cNvPicPr>
            <a:picLocks noGrp="1" noChangeAspect="1"/>
          </p:cNvPicPr>
          <p:nvPr>
            <p:ph idx="1"/>
          </p:nvPr>
        </p:nvPicPr>
        <p:blipFill>
          <a:blip r:embed="rId2"/>
          <a:stretch>
            <a:fillRect/>
          </a:stretch>
        </p:blipFill>
        <p:spPr>
          <a:xfrm>
            <a:off x="3609446" y="828150"/>
            <a:ext cx="3943879" cy="2381776"/>
          </a:xfrm>
        </p:spPr>
      </p:pic>
      <p:pic>
        <p:nvPicPr>
          <p:cNvPr id="4" name="Picture 3"/>
          <p:cNvPicPr>
            <a:picLocks noChangeAspect="1"/>
          </p:cNvPicPr>
          <p:nvPr/>
        </p:nvPicPr>
        <p:blipFill>
          <a:blip r:embed="rId3"/>
          <a:stretch>
            <a:fillRect/>
          </a:stretch>
        </p:blipFill>
        <p:spPr>
          <a:xfrm>
            <a:off x="211672" y="1060140"/>
            <a:ext cx="3029975" cy="1914310"/>
          </a:xfrm>
          <a:prstGeom prst="rect">
            <a:avLst/>
          </a:prstGeom>
        </p:spPr>
      </p:pic>
      <p:pic>
        <p:nvPicPr>
          <p:cNvPr id="10" name="Picture 9"/>
          <p:cNvPicPr>
            <a:picLocks noChangeAspect="1"/>
          </p:cNvPicPr>
          <p:nvPr/>
        </p:nvPicPr>
        <p:blipFill>
          <a:blip r:embed="rId4"/>
          <a:stretch>
            <a:fillRect/>
          </a:stretch>
        </p:blipFill>
        <p:spPr>
          <a:xfrm>
            <a:off x="7686676" y="828150"/>
            <a:ext cx="4014786" cy="2381776"/>
          </a:xfrm>
          <a:prstGeom prst="rect">
            <a:avLst/>
          </a:prstGeom>
        </p:spPr>
      </p:pic>
      <p:sp>
        <p:nvSpPr>
          <p:cNvPr id="11" name="Rectangle 10"/>
          <p:cNvSpPr/>
          <p:nvPr/>
        </p:nvSpPr>
        <p:spPr>
          <a:xfrm>
            <a:off x="3609446" y="3552825"/>
            <a:ext cx="3839104" cy="2462213"/>
          </a:xfrm>
          <a:prstGeom prst="rect">
            <a:avLst/>
          </a:prstGeom>
        </p:spPr>
        <p:txBody>
          <a:bodyPr wrap="square">
            <a:spAutoFit/>
          </a:bodyPr>
          <a:lstStyle/>
          <a:p>
            <a:r>
              <a:rPr lang="en-GB" sz="1400" dirty="0"/>
              <a:t>Handcrafted from brand new shipping containers, these ideal sized modules make excellent swimming pool sizes. Our container pools come in two distinct sizes to choose from, these are the 20FT and 40FT pools. </a:t>
            </a:r>
          </a:p>
          <a:p>
            <a:r>
              <a:rPr lang="en-GB" sz="1400" dirty="0"/>
              <a:t>The Pro's are endless with container pools as NO planning permission needed, NO mess and NO major work to your property, they are  easily maintained and simple to move if needed. They can even be taken with you in case you ever moved house! </a:t>
            </a:r>
          </a:p>
        </p:txBody>
      </p:sp>
      <p:pic>
        <p:nvPicPr>
          <p:cNvPr id="13" name="Picture 12"/>
          <p:cNvPicPr>
            <a:picLocks noChangeAspect="1"/>
          </p:cNvPicPr>
          <p:nvPr/>
        </p:nvPicPr>
        <p:blipFill>
          <a:blip r:embed="rId5"/>
          <a:stretch>
            <a:fillRect/>
          </a:stretch>
        </p:blipFill>
        <p:spPr>
          <a:xfrm>
            <a:off x="7686677" y="3552825"/>
            <a:ext cx="4014786" cy="2495049"/>
          </a:xfrm>
          <a:prstGeom prst="rect">
            <a:avLst/>
          </a:prstGeom>
        </p:spPr>
      </p:pic>
    </p:spTree>
    <p:extLst>
      <p:ext uri="{BB962C8B-B14F-4D97-AF65-F5344CB8AC3E}">
        <p14:creationId xmlns:p14="http://schemas.microsoft.com/office/powerpoint/2010/main" val="247826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919" y="4324350"/>
            <a:ext cx="2947482" cy="1400670"/>
          </a:xfrm>
        </p:spPr>
        <p:txBody>
          <a:bodyPr/>
          <a:lstStyle/>
          <a:p>
            <a:r>
              <a:rPr lang="en-GB" dirty="0"/>
              <a:t>Off Grid Systems</a:t>
            </a:r>
          </a:p>
        </p:txBody>
      </p:sp>
      <p:pic>
        <p:nvPicPr>
          <p:cNvPr id="4" name="Picture 3"/>
          <p:cNvPicPr>
            <a:picLocks noChangeAspect="1"/>
          </p:cNvPicPr>
          <p:nvPr/>
        </p:nvPicPr>
        <p:blipFill>
          <a:blip r:embed="rId3"/>
          <a:stretch>
            <a:fillRect/>
          </a:stretch>
        </p:blipFill>
        <p:spPr>
          <a:xfrm>
            <a:off x="368398" y="989814"/>
            <a:ext cx="2716524" cy="2043791"/>
          </a:xfrm>
          <a:prstGeom prst="rect">
            <a:avLst/>
          </a:prstGeom>
        </p:spPr>
      </p:pic>
      <p:pic>
        <p:nvPicPr>
          <p:cNvPr id="7" name="Picture 6"/>
          <p:cNvPicPr>
            <a:picLocks noChangeAspect="1"/>
          </p:cNvPicPr>
          <p:nvPr/>
        </p:nvPicPr>
        <p:blipFill>
          <a:blip r:embed="rId4"/>
          <a:stretch>
            <a:fillRect/>
          </a:stretch>
        </p:blipFill>
        <p:spPr>
          <a:xfrm>
            <a:off x="9263270" y="3721210"/>
            <a:ext cx="2490580" cy="2365331"/>
          </a:xfrm>
          <a:prstGeom prst="rect">
            <a:avLst/>
          </a:prstGeom>
        </p:spPr>
      </p:pic>
      <p:pic>
        <p:nvPicPr>
          <p:cNvPr id="9" name="Picture 8"/>
          <p:cNvPicPr>
            <a:picLocks noChangeAspect="1"/>
          </p:cNvPicPr>
          <p:nvPr/>
        </p:nvPicPr>
        <p:blipFill>
          <a:blip r:embed="rId5"/>
          <a:stretch>
            <a:fillRect/>
          </a:stretch>
        </p:blipFill>
        <p:spPr>
          <a:xfrm>
            <a:off x="6429374" y="826936"/>
            <a:ext cx="5324475" cy="2206669"/>
          </a:xfrm>
          <a:prstGeom prst="rect">
            <a:avLst/>
          </a:prstGeom>
        </p:spPr>
      </p:pic>
      <p:pic>
        <p:nvPicPr>
          <p:cNvPr id="12" name="eYTB7QJaClA">
            <a:hlinkClick r:id="" action="ppaction://media"/>
          </p:cNvPr>
          <p:cNvPicPr>
            <a:picLocks noRot="1" noChangeAspect="1"/>
          </p:cNvPicPr>
          <p:nvPr>
            <a:videoFile r:link="rId1"/>
          </p:nvPr>
        </p:nvPicPr>
        <p:blipFill>
          <a:blip r:embed="rId6"/>
          <a:stretch>
            <a:fillRect/>
          </a:stretch>
        </p:blipFill>
        <p:spPr>
          <a:xfrm>
            <a:off x="6429374" y="3800542"/>
            <a:ext cx="2587366" cy="2286000"/>
          </a:xfrm>
          <a:prstGeom prst="rect">
            <a:avLst/>
          </a:prstGeom>
        </p:spPr>
      </p:pic>
      <p:sp>
        <p:nvSpPr>
          <p:cNvPr id="6" name="Content Placeholder 5"/>
          <p:cNvSpPr>
            <a:spLocks noGrp="1"/>
          </p:cNvSpPr>
          <p:nvPr>
            <p:ph idx="1"/>
          </p:nvPr>
        </p:nvSpPr>
        <p:spPr>
          <a:xfrm>
            <a:off x="3591612" y="826936"/>
            <a:ext cx="2677213" cy="5259605"/>
          </a:xfrm>
        </p:spPr>
        <p:txBody>
          <a:bodyPr>
            <a:noAutofit/>
          </a:bodyPr>
          <a:lstStyle/>
          <a:p>
            <a:r>
              <a:rPr lang="en-GB" sz="900" b="1" dirty="0"/>
              <a:t>Impact analyses </a:t>
            </a:r>
            <a:r>
              <a:rPr lang="en-GB" sz="900" dirty="0"/>
              <a:t>- The practical effect of a solar cell system is obviously closely related to the local conditions where the system is deployed. With access to the NASA meteorological database we can derive the expected available solar insolation in any specific area. Combining this knowledge with a list of other critical information we can provide a fairly reliable prediction for the expected power output for a specific solar plant anywhere in the world. This information will provide the underlying basis for the economic analysis. </a:t>
            </a:r>
          </a:p>
          <a:p>
            <a:r>
              <a:rPr lang="en-GB" sz="900" b="1" dirty="0"/>
              <a:t>Cost benefit calculations </a:t>
            </a:r>
            <a:r>
              <a:rPr lang="en-GB" sz="900" dirty="0"/>
              <a:t>- The economic analysis and break-even calculations are based on the investment sum, the expected power production, the cost of available alternative power sources, the possible income from power sales, the expected development in power prices, the expected maintenance costs, salvage value, interest rates etc. etc. We have the tools and the experience to assist in these crucial calculations.</a:t>
            </a:r>
          </a:p>
          <a:p>
            <a:r>
              <a:rPr lang="en-GB" sz="900" b="1" dirty="0"/>
              <a:t>Combining solar and other power sources </a:t>
            </a:r>
            <a:r>
              <a:rPr lang="en-GB" sz="900" dirty="0"/>
              <a:t>- In critical applications or in areas with unstable solar insolation combining solar power with other power sources may be the only reasonable decision. We can help calculating the right combination and capacities of solar panels, batteries, generators, wind turbines, grid support etc. to secure the best performance and investment based on your requirements and preferences. </a:t>
            </a:r>
          </a:p>
          <a:p>
            <a:r>
              <a:rPr lang="en-GB" sz="900" b="1" dirty="0"/>
              <a:t>Project planning </a:t>
            </a:r>
            <a:r>
              <a:rPr lang="en-GB" sz="900" dirty="0"/>
              <a:t>- Projects involving sustainable energy sources can be complicated. Let us help you to reach your target within time and achieve the desired results.</a:t>
            </a:r>
          </a:p>
        </p:txBody>
      </p:sp>
    </p:spTree>
    <p:extLst>
      <p:ext uri="{BB962C8B-B14F-4D97-AF65-F5344CB8AC3E}">
        <p14:creationId xmlns:p14="http://schemas.microsoft.com/office/powerpoint/2010/main" val="110274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p:cTn id="12" fill="hold" display="0">
                  <p:stCondLst>
                    <p:cond delay="indefinite"/>
                  </p:stCondLst>
                </p:cTn>
                <p:tgtEl>
                  <p:spTgt spid="1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919" y="3895725"/>
            <a:ext cx="2947482" cy="1829295"/>
          </a:xfrm>
        </p:spPr>
        <p:txBody>
          <a:bodyPr/>
          <a:lstStyle/>
          <a:p>
            <a:r>
              <a:rPr lang="en-GB" dirty="0"/>
              <a:t>Maintenance</a:t>
            </a:r>
          </a:p>
        </p:txBody>
      </p:sp>
      <p:pic>
        <p:nvPicPr>
          <p:cNvPr id="4" name="Picture 3"/>
          <p:cNvPicPr>
            <a:picLocks noChangeAspect="1"/>
          </p:cNvPicPr>
          <p:nvPr/>
        </p:nvPicPr>
        <p:blipFill>
          <a:blip r:embed="rId2"/>
          <a:stretch>
            <a:fillRect/>
          </a:stretch>
        </p:blipFill>
        <p:spPr>
          <a:xfrm>
            <a:off x="137793" y="919270"/>
            <a:ext cx="2962913" cy="1914310"/>
          </a:xfrm>
          <a:prstGeom prst="rect">
            <a:avLst/>
          </a:prstGeom>
        </p:spPr>
      </p:pic>
      <p:sp>
        <p:nvSpPr>
          <p:cNvPr id="5" name="TextBox 4"/>
          <p:cNvSpPr txBox="1"/>
          <p:nvPr/>
        </p:nvSpPr>
        <p:spPr>
          <a:xfrm>
            <a:off x="3743325" y="1104900"/>
            <a:ext cx="7810500" cy="4555093"/>
          </a:xfrm>
          <a:prstGeom prst="rect">
            <a:avLst/>
          </a:prstGeom>
          <a:noFill/>
        </p:spPr>
        <p:txBody>
          <a:bodyPr wrap="square" rtlCol="0">
            <a:spAutoFit/>
          </a:bodyPr>
          <a:lstStyle/>
          <a:p>
            <a:r>
              <a:rPr lang="en-GB" sz="1000" dirty="0"/>
              <a:t>From repairing a little rust to making sure the shipping container is occasionally ventilated, these hardy vessels require little preventative maintenance. However, since we are increasingly converting containers into housing, mobile offices, modular buildings, and portable storage units, they do require some degree of cleaning. This is especially true for containers you have purchased that will be in your possession for an extended period of time.</a:t>
            </a:r>
          </a:p>
          <a:p>
            <a:endParaRPr lang="en-GB" sz="1000" dirty="0"/>
          </a:p>
          <a:p>
            <a:r>
              <a:rPr lang="en-GB" sz="1000" dirty="0"/>
              <a:t>As you are aware, containers are made of Corten weathering steel. Although Corten steel has increased resistance to corrosion, over time exposure to the weather can cause steel to rust, pit and boil. Occasionally boils become holes.</a:t>
            </a:r>
          </a:p>
          <a:p>
            <a:endParaRPr lang="en-GB" sz="1000" dirty="0"/>
          </a:p>
          <a:p>
            <a:endParaRPr lang="en-GB" sz="1000" dirty="0"/>
          </a:p>
          <a:p>
            <a:r>
              <a:rPr lang="en-GB" sz="1000" dirty="0"/>
              <a:t>This is why it’s important to routinely check for leaks, and to perform minor repairs and preventative maintenance procedures to the container to avoid the potential for damage to your goods. Or, be sure to call us for repairs and replacement inquiries before any damage is done. Please continue reading to learn about shipping container maintenance tips, which we’ve learned from years of experience in the container industry.</a:t>
            </a:r>
          </a:p>
          <a:p>
            <a:endParaRPr lang="en-GB" sz="1000" dirty="0"/>
          </a:p>
          <a:p>
            <a:r>
              <a:rPr lang="en-GB" sz="1000" dirty="0"/>
              <a:t>Preventative maintenance guidelines</a:t>
            </a:r>
          </a:p>
          <a:p>
            <a:endParaRPr lang="en-GB" sz="1000" dirty="0"/>
          </a:p>
          <a:p>
            <a:r>
              <a:rPr lang="en-GB" sz="1000" dirty="0"/>
              <a:t>Removing Dust and Dirt: To make sure all dust and dirt is removed from your shipping container, use a bristled broom and then a pressure washer on the inside and outside of the empty container. It’s recommended to focus the pressure washer a little longer on the seam and corners, and to be cautious of any wear and tear on the floor.</a:t>
            </a:r>
          </a:p>
          <a:p>
            <a:endParaRPr lang="en-GB" sz="1000" dirty="0"/>
          </a:p>
          <a:p>
            <a:r>
              <a:rPr lang="en-GB" sz="1000" dirty="0"/>
              <a:t>Treating Serious Rust Spots: Surface rust typically amounts to nothing, but more serious rust spots should be treated to maintain the integrity of your unit. To treat any serious rust damages, you can easily use a natural rust remover, or even white vinegar or apple cider. After you apply your rust remover product, use a cloth, tough brush or even aluminium foil to rub the spot. Let the product dry completely.</a:t>
            </a:r>
          </a:p>
          <a:p>
            <a:endParaRPr lang="en-GB" sz="1000" dirty="0"/>
          </a:p>
          <a:p>
            <a:r>
              <a:rPr lang="en-GB" sz="1000" dirty="0"/>
              <a:t>Repairing Paint Damage: To fix any damages to the paint, rub the container with a medium grit sandpaper on the spots where paint may be broken or flaking. Then, apply a primer coat of paint, which helps to prevent future corrosion or moisture. Allow the primer to dry completely and then apply a thick exterior paint to both the inside and outside of the shipping container.</a:t>
            </a:r>
          </a:p>
          <a:p>
            <a:endParaRPr lang="en-GB" sz="1000" dirty="0"/>
          </a:p>
          <a:p>
            <a:r>
              <a:rPr lang="en-GB" sz="1000" dirty="0"/>
              <a:t>Preventing Condensation: Condensation may also occur within the container. The amount of condensation is typically minimal, but you should ventilate and inspect your container on occasion (once a month is ideal).</a:t>
            </a:r>
          </a:p>
        </p:txBody>
      </p:sp>
      <p:pic>
        <p:nvPicPr>
          <p:cNvPr id="7" name="Picture 6"/>
          <p:cNvPicPr>
            <a:picLocks noChangeAspect="1"/>
          </p:cNvPicPr>
          <p:nvPr/>
        </p:nvPicPr>
        <p:blipFill>
          <a:blip r:embed="rId3"/>
          <a:stretch>
            <a:fillRect/>
          </a:stretch>
        </p:blipFill>
        <p:spPr>
          <a:xfrm>
            <a:off x="3817998" y="152400"/>
            <a:ext cx="2278001" cy="952500"/>
          </a:xfrm>
          <a:prstGeom prst="rect">
            <a:avLst/>
          </a:prstGeom>
        </p:spPr>
      </p:pic>
      <p:pic>
        <p:nvPicPr>
          <p:cNvPr id="9" name="Picture 8"/>
          <p:cNvPicPr>
            <a:picLocks noChangeAspect="1"/>
          </p:cNvPicPr>
          <p:nvPr/>
        </p:nvPicPr>
        <p:blipFill>
          <a:blip r:embed="rId4"/>
          <a:stretch>
            <a:fillRect/>
          </a:stretch>
        </p:blipFill>
        <p:spPr>
          <a:xfrm>
            <a:off x="9024937" y="5707656"/>
            <a:ext cx="2366963" cy="1065747"/>
          </a:xfrm>
          <a:prstGeom prst="rect">
            <a:avLst/>
          </a:prstGeom>
        </p:spPr>
      </p:pic>
      <p:pic>
        <p:nvPicPr>
          <p:cNvPr id="11" name="Picture 10"/>
          <p:cNvPicPr>
            <a:picLocks noChangeAspect="1"/>
          </p:cNvPicPr>
          <p:nvPr/>
        </p:nvPicPr>
        <p:blipFill>
          <a:blip r:embed="rId5"/>
          <a:stretch>
            <a:fillRect/>
          </a:stretch>
        </p:blipFill>
        <p:spPr>
          <a:xfrm>
            <a:off x="6492477" y="5713985"/>
            <a:ext cx="2135982" cy="1059418"/>
          </a:xfrm>
          <a:prstGeom prst="rect">
            <a:avLst/>
          </a:prstGeom>
        </p:spPr>
      </p:pic>
      <p:pic>
        <p:nvPicPr>
          <p:cNvPr id="13" name="Picture 12"/>
          <p:cNvPicPr>
            <a:picLocks noChangeAspect="1"/>
          </p:cNvPicPr>
          <p:nvPr/>
        </p:nvPicPr>
        <p:blipFill>
          <a:blip r:embed="rId6"/>
          <a:stretch>
            <a:fillRect/>
          </a:stretch>
        </p:blipFill>
        <p:spPr>
          <a:xfrm>
            <a:off x="3798264" y="5707657"/>
            <a:ext cx="2297735" cy="1094144"/>
          </a:xfrm>
          <a:prstGeom prst="rect">
            <a:avLst/>
          </a:prstGeom>
        </p:spPr>
      </p:pic>
      <p:pic>
        <p:nvPicPr>
          <p:cNvPr id="15" name="Picture 14"/>
          <p:cNvPicPr>
            <a:picLocks noChangeAspect="1"/>
          </p:cNvPicPr>
          <p:nvPr/>
        </p:nvPicPr>
        <p:blipFill>
          <a:blip r:embed="rId7"/>
          <a:stretch>
            <a:fillRect/>
          </a:stretch>
        </p:blipFill>
        <p:spPr>
          <a:xfrm>
            <a:off x="6506433" y="179071"/>
            <a:ext cx="2189891" cy="925830"/>
          </a:xfrm>
          <a:prstGeom prst="rect">
            <a:avLst/>
          </a:prstGeom>
        </p:spPr>
      </p:pic>
      <p:pic>
        <p:nvPicPr>
          <p:cNvPr id="17" name="Picture 16"/>
          <p:cNvPicPr>
            <a:picLocks noChangeAspect="1"/>
          </p:cNvPicPr>
          <p:nvPr/>
        </p:nvPicPr>
        <p:blipFill>
          <a:blip r:embed="rId8"/>
          <a:stretch>
            <a:fillRect/>
          </a:stretch>
        </p:blipFill>
        <p:spPr>
          <a:xfrm>
            <a:off x="9024937" y="179071"/>
            <a:ext cx="2366963" cy="925829"/>
          </a:xfrm>
          <a:prstGeom prst="rect">
            <a:avLst/>
          </a:prstGeom>
        </p:spPr>
      </p:pic>
    </p:spTree>
    <p:extLst>
      <p:ext uri="{BB962C8B-B14F-4D97-AF65-F5344CB8AC3E}">
        <p14:creationId xmlns:p14="http://schemas.microsoft.com/office/powerpoint/2010/main" val="1645806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9" y="4307305"/>
            <a:ext cx="2947482" cy="1417715"/>
          </a:xfrm>
        </p:spPr>
        <p:txBody>
          <a:bodyPr/>
          <a:lstStyle/>
          <a:p>
            <a:r>
              <a:rPr lang="en-GB" dirty="0"/>
              <a:t>Turnkey Solutions</a:t>
            </a:r>
          </a:p>
        </p:txBody>
      </p:sp>
      <p:sp>
        <p:nvSpPr>
          <p:cNvPr id="3" name="Content Placeholder 2"/>
          <p:cNvSpPr>
            <a:spLocks noGrp="1"/>
          </p:cNvSpPr>
          <p:nvPr>
            <p:ph idx="1"/>
          </p:nvPr>
        </p:nvSpPr>
        <p:spPr>
          <a:xfrm>
            <a:off x="3869268" y="864108"/>
            <a:ext cx="7315200" cy="5120640"/>
          </a:xfrm>
        </p:spPr>
        <p:txBody>
          <a:bodyPr>
            <a:normAutofit fontScale="70000" lnSpcReduction="20000"/>
          </a:bodyPr>
          <a:lstStyle/>
          <a:p>
            <a:r>
              <a:rPr lang="en-GB" dirty="0"/>
              <a:t>Turnkey is a product or service that is designed, supplied, built, or installed fully complete and ready to operate. The term implies that the end user just has to turn a key and start using the product or service.</a:t>
            </a:r>
          </a:p>
          <a:p>
            <a:r>
              <a:rPr lang="en-GB" dirty="0"/>
              <a:t>For all of our projects Box-Clever-UK, in conjunction with its partners, undertakes the design and engineering, purchases all of the equipment, manages the construction using local </a:t>
            </a:r>
            <a:r>
              <a:rPr lang="en-GB" dirty="0" err="1"/>
              <a:t>labor</a:t>
            </a:r>
            <a:r>
              <a:rPr lang="en-GB" dirty="0"/>
              <a:t>, commissions the facility, and trains the operators / end users. The projects are typically executed on a firm lump-sum non-escalating price basis. Box-Clever-UK provides the customer with a single source of responsibility for the entire project including all performance and equipment warranties and guarantees.</a:t>
            </a:r>
          </a:p>
          <a:p>
            <a:r>
              <a:rPr lang="en-GB" dirty="0"/>
              <a:t>At Box-Clever-UK if you require us to provide a full turnkey solution to your container project we will take you through the following phases. If you are interested in only using some of the below services this can also be arranged.</a:t>
            </a:r>
          </a:p>
          <a:p>
            <a:endParaRPr lang="en-GB" dirty="0"/>
          </a:p>
          <a:p>
            <a:pPr lvl="1"/>
            <a:r>
              <a:rPr lang="en-GB" dirty="0"/>
              <a:t>Consultation</a:t>
            </a:r>
          </a:p>
          <a:p>
            <a:pPr lvl="1"/>
            <a:r>
              <a:rPr lang="en-GB" dirty="0"/>
              <a:t>Concept drafting</a:t>
            </a:r>
          </a:p>
          <a:p>
            <a:pPr lvl="1"/>
            <a:r>
              <a:rPr lang="en-GB" dirty="0"/>
              <a:t>Schematic design</a:t>
            </a:r>
          </a:p>
          <a:p>
            <a:pPr lvl="1"/>
            <a:r>
              <a:rPr lang="en-GB" dirty="0"/>
              <a:t>Detailed design</a:t>
            </a:r>
          </a:p>
          <a:p>
            <a:pPr lvl="1"/>
            <a:r>
              <a:rPr lang="en-GB" dirty="0"/>
              <a:t>Interior modelling and design</a:t>
            </a:r>
          </a:p>
          <a:p>
            <a:pPr lvl="1"/>
            <a:r>
              <a:rPr lang="en-GB" dirty="0"/>
              <a:t>Fabrication &amp; Shop drawings</a:t>
            </a:r>
          </a:p>
          <a:p>
            <a:pPr lvl="1"/>
            <a:r>
              <a:rPr lang="en-GB" dirty="0"/>
              <a:t>Sourcing and procurement of materials</a:t>
            </a:r>
          </a:p>
          <a:p>
            <a:pPr lvl="1"/>
            <a:r>
              <a:rPr lang="en-GB" dirty="0"/>
              <a:t>Project and cost control</a:t>
            </a:r>
          </a:p>
          <a:p>
            <a:pPr lvl="1"/>
            <a:r>
              <a:rPr lang="en-GB" dirty="0"/>
              <a:t>Quality Control and Assurance</a:t>
            </a:r>
          </a:p>
          <a:p>
            <a:pPr lvl="1"/>
            <a:r>
              <a:rPr lang="en-GB" dirty="0"/>
              <a:t>Construction</a:t>
            </a:r>
          </a:p>
          <a:p>
            <a:pPr lvl="1"/>
            <a:r>
              <a:rPr lang="en-GB" dirty="0"/>
              <a:t>Testing and Commissioning</a:t>
            </a:r>
          </a:p>
          <a:p>
            <a:pPr lvl="1"/>
            <a:r>
              <a:rPr lang="en-GB" dirty="0"/>
              <a:t>Handover Completion</a:t>
            </a:r>
          </a:p>
        </p:txBody>
      </p:sp>
      <p:pic>
        <p:nvPicPr>
          <p:cNvPr id="4" name="Picture 3"/>
          <p:cNvPicPr>
            <a:picLocks noChangeAspect="1"/>
          </p:cNvPicPr>
          <p:nvPr/>
        </p:nvPicPr>
        <p:blipFill>
          <a:blip r:embed="rId2"/>
          <a:stretch>
            <a:fillRect/>
          </a:stretch>
        </p:blipFill>
        <p:spPr>
          <a:xfrm>
            <a:off x="170880" y="1012014"/>
            <a:ext cx="3029521" cy="1914310"/>
          </a:xfrm>
          <a:prstGeom prst="rect">
            <a:avLst/>
          </a:prstGeom>
        </p:spPr>
      </p:pic>
      <p:pic>
        <p:nvPicPr>
          <p:cNvPr id="5" name="Picture 4"/>
          <p:cNvPicPr>
            <a:picLocks noChangeAspect="1"/>
          </p:cNvPicPr>
          <p:nvPr/>
        </p:nvPicPr>
        <p:blipFill>
          <a:blip r:embed="rId3"/>
          <a:stretch>
            <a:fillRect/>
          </a:stretch>
        </p:blipFill>
        <p:spPr>
          <a:xfrm>
            <a:off x="7891212" y="3664619"/>
            <a:ext cx="2457450" cy="2400300"/>
          </a:xfrm>
          <a:prstGeom prst="rect">
            <a:avLst/>
          </a:prstGeom>
        </p:spPr>
      </p:pic>
    </p:spTree>
    <p:extLst>
      <p:ext uri="{BB962C8B-B14F-4D97-AF65-F5344CB8AC3E}">
        <p14:creationId xmlns:p14="http://schemas.microsoft.com/office/powerpoint/2010/main" val="35513283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919" y="3067050"/>
            <a:ext cx="2947482" cy="1133475"/>
          </a:xfrm>
        </p:spPr>
        <p:txBody>
          <a:bodyPr/>
          <a:lstStyle/>
          <a:p>
            <a:r>
              <a:rPr lang="en-GB" dirty="0"/>
              <a:t>Project Management</a:t>
            </a:r>
          </a:p>
        </p:txBody>
      </p:sp>
      <p:pic>
        <p:nvPicPr>
          <p:cNvPr id="3" name="Picture 2"/>
          <p:cNvPicPr>
            <a:picLocks noChangeAspect="1"/>
          </p:cNvPicPr>
          <p:nvPr/>
        </p:nvPicPr>
        <p:blipFill>
          <a:blip r:embed="rId2"/>
          <a:stretch>
            <a:fillRect/>
          </a:stretch>
        </p:blipFill>
        <p:spPr>
          <a:xfrm>
            <a:off x="156843" y="995470"/>
            <a:ext cx="2962913" cy="1914310"/>
          </a:xfrm>
          <a:prstGeom prst="rect">
            <a:avLst/>
          </a:prstGeom>
        </p:spPr>
      </p:pic>
      <p:pic>
        <p:nvPicPr>
          <p:cNvPr id="9" name="Picture 8"/>
          <p:cNvPicPr>
            <a:picLocks noChangeAspect="1"/>
          </p:cNvPicPr>
          <p:nvPr/>
        </p:nvPicPr>
        <p:blipFill>
          <a:blip r:embed="rId3"/>
          <a:stretch>
            <a:fillRect/>
          </a:stretch>
        </p:blipFill>
        <p:spPr>
          <a:xfrm>
            <a:off x="3562031" y="717384"/>
            <a:ext cx="3229293" cy="2470484"/>
          </a:xfrm>
          <a:prstGeom prst="rect">
            <a:avLst/>
          </a:prstGeom>
        </p:spPr>
      </p:pic>
      <p:pic>
        <p:nvPicPr>
          <p:cNvPr id="11" name="Picture 10"/>
          <p:cNvPicPr>
            <a:picLocks noChangeAspect="1"/>
          </p:cNvPicPr>
          <p:nvPr/>
        </p:nvPicPr>
        <p:blipFill>
          <a:blip r:embed="rId4"/>
          <a:stretch>
            <a:fillRect/>
          </a:stretch>
        </p:blipFill>
        <p:spPr>
          <a:xfrm>
            <a:off x="3562032" y="3345437"/>
            <a:ext cx="3567112" cy="2673357"/>
          </a:xfrm>
          <a:prstGeom prst="rect">
            <a:avLst/>
          </a:prstGeom>
        </p:spPr>
      </p:pic>
      <p:pic>
        <p:nvPicPr>
          <p:cNvPr id="13" name="Picture 12"/>
          <p:cNvPicPr>
            <a:picLocks noChangeAspect="1"/>
          </p:cNvPicPr>
          <p:nvPr/>
        </p:nvPicPr>
        <p:blipFill>
          <a:blip r:embed="rId5"/>
          <a:stretch>
            <a:fillRect/>
          </a:stretch>
        </p:blipFill>
        <p:spPr>
          <a:xfrm>
            <a:off x="7362825" y="3345436"/>
            <a:ext cx="3905250" cy="2673357"/>
          </a:xfrm>
          <a:prstGeom prst="rect">
            <a:avLst/>
          </a:prstGeom>
        </p:spPr>
      </p:pic>
      <p:pic>
        <p:nvPicPr>
          <p:cNvPr id="15" name="Picture 14"/>
          <p:cNvPicPr>
            <a:picLocks noChangeAspect="1"/>
          </p:cNvPicPr>
          <p:nvPr/>
        </p:nvPicPr>
        <p:blipFill>
          <a:blip r:embed="rId6"/>
          <a:stretch>
            <a:fillRect/>
          </a:stretch>
        </p:blipFill>
        <p:spPr>
          <a:xfrm>
            <a:off x="6981825" y="717383"/>
            <a:ext cx="4286250" cy="2470484"/>
          </a:xfrm>
          <a:prstGeom prst="rect">
            <a:avLst/>
          </a:prstGeom>
        </p:spPr>
      </p:pic>
    </p:spTree>
    <p:extLst>
      <p:ext uri="{BB962C8B-B14F-4D97-AF65-F5344CB8AC3E}">
        <p14:creationId xmlns:p14="http://schemas.microsoft.com/office/powerpoint/2010/main" val="6161429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numCol="2">
            <a:normAutofit fontScale="55000" lnSpcReduction="20000"/>
          </a:bodyPr>
          <a:lstStyle/>
          <a:p>
            <a:r>
              <a:rPr lang="en-GB" b="1" dirty="0"/>
              <a:t>Website Pages</a:t>
            </a:r>
          </a:p>
          <a:p>
            <a:pPr lvl="1"/>
            <a:r>
              <a:rPr lang="en-GB" dirty="0"/>
              <a:t>Home</a:t>
            </a:r>
          </a:p>
          <a:p>
            <a:pPr lvl="1"/>
            <a:r>
              <a:rPr lang="en-GB" dirty="0"/>
              <a:t>About us</a:t>
            </a:r>
          </a:p>
          <a:p>
            <a:pPr lvl="2"/>
            <a:r>
              <a:rPr lang="en-GB" dirty="0"/>
              <a:t>Company Brief</a:t>
            </a:r>
          </a:p>
          <a:p>
            <a:pPr lvl="2"/>
            <a:r>
              <a:rPr lang="en-GB" dirty="0"/>
              <a:t>Our Team</a:t>
            </a:r>
          </a:p>
          <a:p>
            <a:pPr lvl="2"/>
            <a:r>
              <a:rPr lang="en-GB" dirty="0"/>
              <a:t>Why us?</a:t>
            </a:r>
          </a:p>
          <a:p>
            <a:pPr lvl="3"/>
            <a:r>
              <a:rPr lang="en-GB" dirty="0"/>
              <a:t>Sustainability</a:t>
            </a:r>
          </a:p>
          <a:p>
            <a:pPr lvl="3"/>
            <a:r>
              <a:rPr lang="en-GB" dirty="0"/>
              <a:t>Affordability</a:t>
            </a:r>
          </a:p>
          <a:p>
            <a:pPr lvl="3"/>
            <a:r>
              <a:rPr lang="en-GB" dirty="0"/>
              <a:t>Quality</a:t>
            </a:r>
          </a:p>
          <a:p>
            <a:pPr lvl="3"/>
            <a:r>
              <a:rPr lang="en-GB" dirty="0"/>
              <a:t>Structural Stability &amp; Durability</a:t>
            </a:r>
          </a:p>
          <a:p>
            <a:pPr lvl="3"/>
            <a:r>
              <a:rPr lang="en-GB" dirty="0"/>
              <a:t>Design Flexibility</a:t>
            </a:r>
          </a:p>
          <a:p>
            <a:pPr lvl="3"/>
            <a:r>
              <a:rPr lang="en-GB" dirty="0"/>
              <a:t>Ease and Speed of Construction</a:t>
            </a:r>
          </a:p>
          <a:p>
            <a:pPr lvl="3"/>
            <a:r>
              <a:rPr lang="en-GB" dirty="0"/>
              <a:t>Safety</a:t>
            </a:r>
          </a:p>
          <a:p>
            <a:pPr lvl="1"/>
            <a:r>
              <a:rPr lang="en-GB" dirty="0"/>
              <a:t>Box Clever Building Solutions</a:t>
            </a:r>
          </a:p>
          <a:p>
            <a:pPr lvl="3"/>
            <a:r>
              <a:rPr lang="en-GB" dirty="0"/>
              <a:t>Houses</a:t>
            </a:r>
          </a:p>
          <a:p>
            <a:pPr lvl="3"/>
            <a:r>
              <a:rPr lang="en-GB" dirty="0"/>
              <a:t>Housing Extensions</a:t>
            </a:r>
          </a:p>
          <a:p>
            <a:pPr lvl="3"/>
            <a:r>
              <a:rPr lang="en-GB" dirty="0"/>
              <a:t>Vacation Lodges</a:t>
            </a:r>
          </a:p>
          <a:p>
            <a:pPr lvl="3"/>
            <a:r>
              <a:rPr lang="en-GB" dirty="0"/>
              <a:t>Granny Flats</a:t>
            </a:r>
          </a:p>
          <a:p>
            <a:pPr lvl="3"/>
            <a:r>
              <a:rPr lang="en-GB" dirty="0"/>
              <a:t>Portable Offices</a:t>
            </a:r>
          </a:p>
          <a:p>
            <a:pPr lvl="3"/>
            <a:r>
              <a:rPr lang="en-GB" dirty="0"/>
              <a:t>Home/Garden Offices / Studios</a:t>
            </a:r>
          </a:p>
          <a:p>
            <a:pPr lvl="3"/>
            <a:r>
              <a:rPr lang="en-GB" dirty="0"/>
              <a:t>School Classrooms</a:t>
            </a:r>
          </a:p>
          <a:p>
            <a:pPr lvl="3"/>
            <a:r>
              <a:rPr lang="en-GB" dirty="0"/>
              <a:t>Garage/Workshops</a:t>
            </a:r>
          </a:p>
          <a:p>
            <a:pPr lvl="3"/>
            <a:r>
              <a:rPr lang="en-GB" dirty="0"/>
              <a:t>Mobile Kitchens</a:t>
            </a:r>
          </a:p>
          <a:p>
            <a:pPr lvl="3"/>
            <a:r>
              <a:rPr lang="en-GB" dirty="0"/>
              <a:t>Retail units</a:t>
            </a:r>
          </a:p>
          <a:p>
            <a:pPr lvl="3"/>
            <a:r>
              <a:rPr lang="en-GB" dirty="0"/>
              <a:t>F&amp;B Outlets</a:t>
            </a:r>
          </a:p>
          <a:p>
            <a:pPr lvl="3"/>
            <a:endParaRPr lang="en-GB" dirty="0"/>
          </a:p>
          <a:p>
            <a:pPr lvl="3"/>
            <a:endParaRPr lang="en-GB" dirty="0"/>
          </a:p>
          <a:p>
            <a:pPr lvl="1"/>
            <a:endParaRPr lang="en-GB" dirty="0"/>
          </a:p>
          <a:p>
            <a:pPr lvl="1"/>
            <a:r>
              <a:rPr lang="en-GB" dirty="0"/>
              <a:t>Services</a:t>
            </a:r>
          </a:p>
          <a:p>
            <a:pPr lvl="2"/>
            <a:r>
              <a:rPr lang="en-GB" dirty="0"/>
              <a:t>Full Turnkey Solutions</a:t>
            </a:r>
          </a:p>
          <a:p>
            <a:pPr lvl="2"/>
            <a:r>
              <a:rPr lang="en-GB" dirty="0"/>
              <a:t>Design</a:t>
            </a:r>
          </a:p>
          <a:p>
            <a:pPr lvl="2"/>
            <a:r>
              <a:rPr lang="en-GB" dirty="0"/>
              <a:t>Engineering</a:t>
            </a:r>
          </a:p>
          <a:p>
            <a:pPr lvl="2"/>
            <a:r>
              <a:rPr lang="en-GB" dirty="0"/>
              <a:t>Project Management</a:t>
            </a:r>
          </a:p>
          <a:p>
            <a:pPr lvl="2"/>
            <a:r>
              <a:rPr lang="en-GB" dirty="0"/>
              <a:t>Cost and Budget Control</a:t>
            </a:r>
          </a:p>
          <a:p>
            <a:pPr lvl="2"/>
            <a:r>
              <a:rPr lang="en-GB" dirty="0"/>
              <a:t>Maintenance</a:t>
            </a:r>
          </a:p>
          <a:p>
            <a:pPr lvl="2"/>
            <a:r>
              <a:rPr lang="en-GB" dirty="0"/>
              <a:t>Off Grid Solutions</a:t>
            </a:r>
          </a:p>
          <a:p>
            <a:pPr lvl="2"/>
            <a:endParaRPr lang="en-GB" dirty="0"/>
          </a:p>
          <a:p>
            <a:pPr lvl="1"/>
            <a:endParaRPr lang="en-GB" dirty="0"/>
          </a:p>
          <a:p>
            <a:pPr lvl="1"/>
            <a:r>
              <a:rPr lang="en-GB" dirty="0"/>
              <a:t>Finishes</a:t>
            </a:r>
          </a:p>
          <a:p>
            <a:pPr lvl="1"/>
            <a:r>
              <a:rPr lang="en-GB" dirty="0"/>
              <a:t>Projects</a:t>
            </a:r>
          </a:p>
          <a:p>
            <a:pPr lvl="2"/>
            <a:r>
              <a:rPr lang="en-GB" dirty="0"/>
              <a:t>Dubai Box Park</a:t>
            </a:r>
          </a:p>
          <a:p>
            <a:pPr lvl="2"/>
            <a:r>
              <a:rPr lang="en-GB" dirty="0"/>
              <a:t>Design District Dubai</a:t>
            </a:r>
          </a:p>
          <a:p>
            <a:pPr lvl="2"/>
            <a:r>
              <a:rPr lang="en-GB" dirty="0"/>
              <a:t>Dubai Food Festival</a:t>
            </a:r>
          </a:p>
          <a:p>
            <a:pPr lvl="1"/>
            <a:r>
              <a:rPr lang="en-GB" dirty="0"/>
              <a:t>Partners</a:t>
            </a:r>
          </a:p>
          <a:p>
            <a:pPr lvl="2"/>
            <a:r>
              <a:rPr lang="en-GB" dirty="0"/>
              <a:t>Task Developments</a:t>
            </a:r>
          </a:p>
          <a:p>
            <a:pPr lvl="2"/>
            <a:r>
              <a:rPr lang="en-GB" dirty="0"/>
              <a:t>Aire Gulf Contracting</a:t>
            </a:r>
          </a:p>
          <a:p>
            <a:pPr lvl="2"/>
            <a:r>
              <a:rPr lang="en-GB" dirty="0"/>
              <a:t>Kitchens</a:t>
            </a:r>
          </a:p>
          <a:p>
            <a:pPr lvl="2"/>
            <a:r>
              <a:rPr lang="en-GB" dirty="0"/>
              <a:t>Bathrooms</a:t>
            </a:r>
          </a:p>
          <a:p>
            <a:pPr lvl="2"/>
            <a:r>
              <a:rPr lang="en-GB" dirty="0"/>
              <a:t>Tiles</a:t>
            </a:r>
          </a:p>
          <a:p>
            <a:pPr lvl="2"/>
            <a:r>
              <a:rPr lang="en-GB" dirty="0"/>
              <a:t>Flooring</a:t>
            </a:r>
          </a:p>
          <a:p>
            <a:pPr lvl="2"/>
            <a:r>
              <a:rPr lang="en-GB" dirty="0"/>
              <a:t>Lighting</a:t>
            </a:r>
          </a:p>
          <a:p>
            <a:pPr lvl="1"/>
            <a:r>
              <a:rPr lang="en-GB" dirty="0"/>
              <a:t>Contact us</a:t>
            </a:r>
          </a:p>
          <a:p>
            <a:pPr lvl="2"/>
            <a:r>
              <a:rPr lang="en-GB" dirty="0"/>
              <a:t>Map</a:t>
            </a:r>
          </a:p>
          <a:p>
            <a:pPr lvl="2"/>
            <a:r>
              <a:rPr lang="en-GB" dirty="0"/>
              <a:t>Contact page</a:t>
            </a:r>
          </a:p>
          <a:p>
            <a:pPr lvl="2"/>
            <a:r>
              <a:rPr lang="en-GB" dirty="0"/>
              <a:t>Online and address information</a:t>
            </a:r>
          </a:p>
          <a:p>
            <a:pPr lvl="1"/>
            <a:endParaRPr lang="en-GB" dirty="0"/>
          </a:p>
        </p:txBody>
      </p:sp>
      <p:pic>
        <p:nvPicPr>
          <p:cNvPr id="4" name="Picture 3"/>
          <p:cNvPicPr>
            <a:picLocks noChangeAspect="1"/>
          </p:cNvPicPr>
          <p:nvPr/>
        </p:nvPicPr>
        <p:blipFill>
          <a:blip r:embed="rId2"/>
          <a:stretch>
            <a:fillRect/>
          </a:stretch>
        </p:blipFill>
        <p:spPr>
          <a:xfrm>
            <a:off x="252919" y="1123837"/>
            <a:ext cx="2962913" cy="1914310"/>
          </a:xfrm>
          <a:prstGeom prst="rect">
            <a:avLst/>
          </a:prstGeom>
        </p:spPr>
      </p:pic>
      <p:pic>
        <p:nvPicPr>
          <p:cNvPr id="7" name="Picture 6"/>
          <p:cNvPicPr>
            <a:picLocks noChangeAspect="1"/>
          </p:cNvPicPr>
          <p:nvPr/>
        </p:nvPicPr>
        <p:blipFill>
          <a:blip r:embed="rId3"/>
          <a:stretch>
            <a:fillRect/>
          </a:stretch>
        </p:blipFill>
        <p:spPr>
          <a:xfrm>
            <a:off x="90054" y="3571875"/>
            <a:ext cx="3272271" cy="2412873"/>
          </a:xfrm>
          <a:prstGeom prst="rect">
            <a:avLst/>
          </a:prstGeom>
        </p:spPr>
      </p:pic>
    </p:spTree>
    <p:extLst>
      <p:ext uri="{BB962C8B-B14F-4D97-AF65-F5344CB8AC3E}">
        <p14:creationId xmlns:p14="http://schemas.microsoft.com/office/powerpoint/2010/main" val="40129888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7318" y="864108"/>
            <a:ext cx="2962913" cy="1914310"/>
          </a:xfrm>
          <a:prstGeom prst="rect">
            <a:avLst/>
          </a:prstGeom>
        </p:spPr>
      </p:pic>
      <p:sp>
        <p:nvSpPr>
          <p:cNvPr id="2" name="Title 1"/>
          <p:cNvSpPr>
            <a:spLocks noGrp="1"/>
          </p:cNvSpPr>
          <p:nvPr>
            <p:ph type="title"/>
          </p:nvPr>
        </p:nvSpPr>
        <p:spPr>
          <a:xfrm>
            <a:off x="252918" y="3990975"/>
            <a:ext cx="3118931" cy="1734045"/>
          </a:xfrm>
        </p:spPr>
        <p:txBody>
          <a:bodyPr/>
          <a:lstStyle/>
          <a:p>
            <a:r>
              <a:rPr lang="en-GB" dirty="0"/>
              <a:t>Cost and Budget Control</a:t>
            </a:r>
          </a:p>
        </p:txBody>
      </p:sp>
      <p:pic>
        <p:nvPicPr>
          <p:cNvPr id="5" name="Picture 4"/>
          <p:cNvPicPr>
            <a:picLocks noChangeAspect="1"/>
          </p:cNvPicPr>
          <p:nvPr/>
        </p:nvPicPr>
        <p:blipFill>
          <a:blip r:embed="rId3"/>
          <a:stretch>
            <a:fillRect/>
          </a:stretch>
        </p:blipFill>
        <p:spPr>
          <a:xfrm>
            <a:off x="5610225" y="1343026"/>
            <a:ext cx="4000500" cy="4095750"/>
          </a:xfrm>
          <a:prstGeom prst="rect">
            <a:avLst/>
          </a:prstGeom>
        </p:spPr>
      </p:pic>
      <p:pic>
        <p:nvPicPr>
          <p:cNvPr id="7" name="Picture 6"/>
          <p:cNvPicPr>
            <a:picLocks noChangeAspect="1"/>
          </p:cNvPicPr>
          <p:nvPr/>
        </p:nvPicPr>
        <p:blipFill>
          <a:blip r:embed="rId4"/>
          <a:stretch>
            <a:fillRect/>
          </a:stretch>
        </p:blipFill>
        <p:spPr>
          <a:xfrm>
            <a:off x="3723442" y="766763"/>
            <a:ext cx="1767720" cy="1176337"/>
          </a:xfrm>
          <a:prstGeom prst="rect">
            <a:avLst/>
          </a:prstGeom>
        </p:spPr>
      </p:pic>
      <p:pic>
        <p:nvPicPr>
          <p:cNvPr id="9" name="Picture 8"/>
          <p:cNvPicPr>
            <a:picLocks noChangeAspect="1"/>
          </p:cNvPicPr>
          <p:nvPr/>
        </p:nvPicPr>
        <p:blipFill>
          <a:blip r:embed="rId5"/>
          <a:stretch>
            <a:fillRect/>
          </a:stretch>
        </p:blipFill>
        <p:spPr>
          <a:xfrm>
            <a:off x="9756728" y="766763"/>
            <a:ext cx="1892348" cy="1176338"/>
          </a:xfrm>
          <a:prstGeom prst="rect">
            <a:avLst/>
          </a:prstGeom>
        </p:spPr>
      </p:pic>
      <p:pic>
        <p:nvPicPr>
          <p:cNvPr id="11" name="Picture 10"/>
          <p:cNvPicPr>
            <a:picLocks noChangeAspect="1"/>
          </p:cNvPicPr>
          <p:nvPr/>
        </p:nvPicPr>
        <p:blipFill>
          <a:blip r:embed="rId6"/>
          <a:stretch>
            <a:fillRect/>
          </a:stretch>
        </p:blipFill>
        <p:spPr>
          <a:xfrm>
            <a:off x="3590925" y="4972050"/>
            <a:ext cx="1900237" cy="1114425"/>
          </a:xfrm>
          <a:prstGeom prst="rect">
            <a:avLst/>
          </a:prstGeom>
        </p:spPr>
      </p:pic>
      <p:pic>
        <p:nvPicPr>
          <p:cNvPr id="13" name="Picture 12"/>
          <p:cNvPicPr>
            <a:picLocks noChangeAspect="1"/>
          </p:cNvPicPr>
          <p:nvPr/>
        </p:nvPicPr>
        <p:blipFill>
          <a:blip r:embed="rId7"/>
          <a:stretch>
            <a:fillRect/>
          </a:stretch>
        </p:blipFill>
        <p:spPr>
          <a:xfrm>
            <a:off x="9756728" y="4972050"/>
            <a:ext cx="1892348" cy="1114424"/>
          </a:xfrm>
          <a:prstGeom prst="rect">
            <a:avLst/>
          </a:prstGeom>
        </p:spPr>
      </p:pic>
    </p:spTree>
    <p:extLst>
      <p:ext uri="{BB962C8B-B14F-4D97-AF65-F5344CB8AC3E}">
        <p14:creationId xmlns:p14="http://schemas.microsoft.com/office/powerpoint/2010/main" val="41828679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04468" y="985945"/>
            <a:ext cx="2962913" cy="1914310"/>
          </a:xfrm>
          <a:prstGeom prst="rect">
            <a:avLst/>
          </a:prstGeom>
        </p:spPr>
      </p:pic>
      <p:pic>
        <p:nvPicPr>
          <p:cNvPr id="5" name="Picture 4"/>
          <p:cNvPicPr>
            <a:picLocks noChangeAspect="1"/>
          </p:cNvPicPr>
          <p:nvPr/>
        </p:nvPicPr>
        <p:blipFill>
          <a:blip r:embed="rId3"/>
          <a:stretch>
            <a:fillRect/>
          </a:stretch>
        </p:blipFill>
        <p:spPr>
          <a:xfrm>
            <a:off x="3749675" y="985944"/>
            <a:ext cx="3421888" cy="3161849"/>
          </a:xfrm>
          <a:prstGeom prst="rect">
            <a:avLst/>
          </a:prstGeom>
        </p:spPr>
      </p:pic>
      <p:pic>
        <p:nvPicPr>
          <p:cNvPr id="7" name="Picture 6"/>
          <p:cNvPicPr>
            <a:picLocks noChangeAspect="1"/>
          </p:cNvPicPr>
          <p:nvPr/>
        </p:nvPicPr>
        <p:blipFill>
          <a:blip r:embed="rId4"/>
          <a:stretch>
            <a:fillRect/>
          </a:stretch>
        </p:blipFill>
        <p:spPr>
          <a:xfrm>
            <a:off x="7975077" y="985944"/>
            <a:ext cx="3009408" cy="2200315"/>
          </a:xfrm>
          <a:prstGeom prst="rect">
            <a:avLst/>
          </a:prstGeom>
        </p:spPr>
      </p:pic>
      <p:pic>
        <p:nvPicPr>
          <p:cNvPr id="9" name="Picture 8"/>
          <p:cNvPicPr>
            <a:picLocks noChangeAspect="1"/>
          </p:cNvPicPr>
          <p:nvPr/>
        </p:nvPicPr>
        <p:blipFill>
          <a:blip r:embed="rId5"/>
          <a:stretch>
            <a:fillRect/>
          </a:stretch>
        </p:blipFill>
        <p:spPr>
          <a:xfrm>
            <a:off x="3749675" y="4506011"/>
            <a:ext cx="3565524" cy="2121031"/>
          </a:xfrm>
          <a:prstGeom prst="rect">
            <a:avLst/>
          </a:prstGeom>
        </p:spPr>
      </p:pic>
      <p:sp>
        <p:nvSpPr>
          <p:cNvPr id="13" name="TextBox 12"/>
          <p:cNvSpPr txBox="1"/>
          <p:nvPr/>
        </p:nvSpPr>
        <p:spPr>
          <a:xfrm>
            <a:off x="76201" y="3762375"/>
            <a:ext cx="3234816" cy="1569660"/>
          </a:xfrm>
          <a:prstGeom prst="rect">
            <a:avLst/>
          </a:prstGeom>
          <a:noFill/>
        </p:spPr>
        <p:txBody>
          <a:bodyPr wrap="square" rtlCol="0">
            <a:spAutoFit/>
          </a:bodyPr>
          <a:lstStyle/>
          <a:p>
            <a:r>
              <a:rPr lang="en-GB" sz="3200" dirty="0">
                <a:solidFill>
                  <a:schemeClr val="bg1"/>
                </a:solidFill>
              </a:rPr>
              <a:t>Conceptual Design and Detail Design Drafting</a:t>
            </a:r>
          </a:p>
        </p:txBody>
      </p:sp>
      <p:pic>
        <p:nvPicPr>
          <p:cNvPr id="2" name="Picture 1"/>
          <p:cNvPicPr>
            <a:picLocks noChangeAspect="1"/>
          </p:cNvPicPr>
          <p:nvPr/>
        </p:nvPicPr>
        <p:blipFill>
          <a:blip r:embed="rId6"/>
          <a:stretch>
            <a:fillRect/>
          </a:stretch>
        </p:blipFill>
        <p:spPr>
          <a:xfrm>
            <a:off x="7975077" y="3486150"/>
            <a:ext cx="3009408" cy="3244588"/>
          </a:xfrm>
          <a:prstGeom prst="rect">
            <a:avLst/>
          </a:prstGeom>
        </p:spPr>
      </p:pic>
    </p:spTree>
    <p:extLst>
      <p:ext uri="{BB962C8B-B14F-4D97-AF65-F5344CB8AC3E}">
        <p14:creationId xmlns:p14="http://schemas.microsoft.com/office/powerpoint/2010/main" val="8450163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919" y="4095750"/>
            <a:ext cx="2947482" cy="1629270"/>
          </a:xfrm>
        </p:spPr>
        <p:txBody>
          <a:bodyPr/>
          <a:lstStyle/>
          <a:p>
            <a:r>
              <a:rPr lang="en-GB" dirty="0"/>
              <a:t>Fabrication and Engineering</a:t>
            </a:r>
          </a:p>
        </p:txBody>
      </p:sp>
      <p:pic>
        <p:nvPicPr>
          <p:cNvPr id="5" name="Picture 4"/>
          <p:cNvPicPr>
            <a:picLocks noChangeAspect="1"/>
          </p:cNvPicPr>
          <p:nvPr/>
        </p:nvPicPr>
        <p:blipFill>
          <a:blip r:embed="rId2"/>
          <a:stretch>
            <a:fillRect/>
          </a:stretch>
        </p:blipFill>
        <p:spPr>
          <a:xfrm>
            <a:off x="237488" y="1052620"/>
            <a:ext cx="2962913" cy="1914310"/>
          </a:xfrm>
          <a:prstGeom prst="rect">
            <a:avLst/>
          </a:prstGeom>
        </p:spPr>
      </p:pic>
      <p:pic>
        <p:nvPicPr>
          <p:cNvPr id="7" name="Picture 6"/>
          <p:cNvPicPr>
            <a:picLocks noChangeAspect="1"/>
          </p:cNvPicPr>
          <p:nvPr/>
        </p:nvPicPr>
        <p:blipFill>
          <a:blip r:embed="rId3"/>
          <a:stretch>
            <a:fillRect/>
          </a:stretch>
        </p:blipFill>
        <p:spPr>
          <a:xfrm>
            <a:off x="3705224" y="814387"/>
            <a:ext cx="3724275" cy="2471738"/>
          </a:xfrm>
          <a:prstGeom prst="rect">
            <a:avLst/>
          </a:prstGeom>
        </p:spPr>
      </p:pic>
      <p:pic>
        <p:nvPicPr>
          <p:cNvPr id="9" name="Picture 8"/>
          <p:cNvPicPr>
            <a:picLocks noChangeAspect="1"/>
          </p:cNvPicPr>
          <p:nvPr/>
        </p:nvPicPr>
        <p:blipFill>
          <a:blip r:embed="rId4"/>
          <a:stretch>
            <a:fillRect/>
          </a:stretch>
        </p:blipFill>
        <p:spPr>
          <a:xfrm>
            <a:off x="3705224" y="3638550"/>
            <a:ext cx="3724275" cy="2476500"/>
          </a:xfrm>
          <a:prstGeom prst="rect">
            <a:avLst/>
          </a:prstGeom>
        </p:spPr>
      </p:pic>
      <p:pic>
        <p:nvPicPr>
          <p:cNvPr id="11" name="Picture 10"/>
          <p:cNvPicPr>
            <a:picLocks noChangeAspect="1"/>
          </p:cNvPicPr>
          <p:nvPr/>
        </p:nvPicPr>
        <p:blipFill>
          <a:blip r:embed="rId5"/>
          <a:stretch>
            <a:fillRect/>
          </a:stretch>
        </p:blipFill>
        <p:spPr>
          <a:xfrm>
            <a:off x="7524749" y="814387"/>
            <a:ext cx="4133851" cy="2471738"/>
          </a:xfrm>
          <a:prstGeom prst="rect">
            <a:avLst/>
          </a:prstGeom>
        </p:spPr>
      </p:pic>
      <p:pic>
        <p:nvPicPr>
          <p:cNvPr id="13" name="Picture 12"/>
          <p:cNvPicPr>
            <a:picLocks noChangeAspect="1"/>
          </p:cNvPicPr>
          <p:nvPr/>
        </p:nvPicPr>
        <p:blipFill>
          <a:blip r:embed="rId6"/>
          <a:stretch>
            <a:fillRect/>
          </a:stretch>
        </p:blipFill>
        <p:spPr>
          <a:xfrm>
            <a:off x="7534275" y="3638550"/>
            <a:ext cx="4095749" cy="2476500"/>
          </a:xfrm>
          <a:prstGeom prst="rect">
            <a:avLst/>
          </a:prstGeom>
        </p:spPr>
      </p:pic>
    </p:spTree>
    <p:extLst>
      <p:ext uri="{BB962C8B-B14F-4D97-AF65-F5344CB8AC3E}">
        <p14:creationId xmlns:p14="http://schemas.microsoft.com/office/powerpoint/2010/main" val="19424686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9" y="3786909"/>
            <a:ext cx="2947482" cy="1938111"/>
          </a:xfrm>
        </p:spPr>
        <p:txBody>
          <a:bodyPr>
            <a:normAutofit fontScale="90000"/>
          </a:bodyPr>
          <a:lstStyle/>
          <a:p>
            <a:r>
              <a:rPr lang="en-GB" dirty="0"/>
              <a:t>Local Authority Applications and Compliance</a:t>
            </a:r>
          </a:p>
        </p:txBody>
      </p:sp>
      <p:sp>
        <p:nvSpPr>
          <p:cNvPr id="3" name="Content Placeholder 2"/>
          <p:cNvSpPr>
            <a:spLocks noGrp="1"/>
          </p:cNvSpPr>
          <p:nvPr>
            <p:ph idx="1"/>
          </p:nvPr>
        </p:nvSpPr>
        <p:spPr/>
        <p:txBody>
          <a:bodyPr>
            <a:noAutofit/>
          </a:bodyPr>
          <a:lstStyle/>
          <a:p>
            <a:r>
              <a:rPr lang="en-GB" sz="900" dirty="0"/>
              <a:t>If a Client decides to go down the full turnkey route Box-Clever-UK will undertake the following steps on your behalf to make sure that your designer container build is a hassle free process.</a:t>
            </a:r>
          </a:p>
          <a:p>
            <a:r>
              <a:rPr lang="en-GB" sz="900" dirty="0"/>
              <a:t>STEP 1:  Box-Cover-UK will ensure building permits and access for shipping containers are allowed on the designated site.  A local crane company will procured by us if required to offload your container modules. Crane booking dates will be aligned to work with the overall full turnkey schedule.</a:t>
            </a:r>
          </a:p>
          <a:p>
            <a:r>
              <a:rPr lang="en-GB" sz="900" dirty="0"/>
              <a:t>STEP 2: After an initial consultation with Box-Clever-UK to ascertain your full requirements we will require an initial drafting fee to commence the concept drafting process and provide you a conceptual design report for your review and  approval. Our drafting fee is subject to the size of the property development that you are planning to build.</a:t>
            </a:r>
          </a:p>
          <a:p>
            <a:r>
              <a:rPr lang="en-GB" sz="900" dirty="0"/>
              <a:t>STEP 3: You will need to contact and pick a builder or we can recommend one of our partner building companies to assist with the installation of your new home, we will liaise with the details of the build once drafting and engineering is done.  Our drafting team will contact and liaise with you to work out all the internal and external features of your new home. We will also organise the soil investigation report if required from the local council building control department. Piling and structural designs can be provided as part of the detailed design process and will be submitted if required by us as part of the overall local authority approval process. </a:t>
            </a:r>
          </a:p>
          <a:p>
            <a:r>
              <a:rPr lang="en-GB" sz="900" dirty="0"/>
              <a:t>STEP 4: Once the final design has been confirmed, we shall proceed with a full energy requirement diagnostic for the size and required energy requirements of the development. The engineering and design calculations can be submitted to building control for approval prior to engagement of the building installations on site. The local authorities will likely require to be present on site for certain project milestone inspections. These will be subject to the size and design of the container build  development. The engineers will receive a copy of the soil test and plans to design and engineer the footings or supports for your new home once approved by local authority building control / planning office. </a:t>
            </a:r>
          </a:p>
          <a:p>
            <a:r>
              <a:rPr lang="en-GB" sz="900" dirty="0"/>
              <a:t>STEP 5: Box-Clever-</a:t>
            </a:r>
            <a:r>
              <a:rPr lang="en-GB" sz="900" dirty="0" err="1"/>
              <a:t>Uk</a:t>
            </a:r>
            <a:r>
              <a:rPr lang="en-GB" sz="900" dirty="0"/>
              <a:t> will supply a fixed price contract on the final design and spec to build the containers and will liaise with the builder to get you a price for the install of your new home. </a:t>
            </a:r>
          </a:p>
          <a:p>
            <a:r>
              <a:rPr lang="en-GB" sz="900" dirty="0"/>
              <a:t>STEP 6: The Client will receive all the necessary documents to lodge to the utility authorities and council where your local council fees will need to be paid prior to any site installations. </a:t>
            </a:r>
          </a:p>
          <a:p>
            <a:r>
              <a:rPr lang="en-GB" sz="900" dirty="0"/>
              <a:t>STEP 7: Once the initial 50% of the contract is paid we fabricate the building according to plans and specifications and get your approval either with an on site visit or emailed photos. </a:t>
            </a:r>
          </a:p>
          <a:p>
            <a:r>
              <a:rPr lang="en-GB" sz="900" dirty="0"/>
              <a:t>STEP 8: Once approved and the other 50% of CBG’s contract is paid, the containers will be ready to leave via your approved transport company or transport company arrange by ourselves if required. </a:t>
            </a:r>
          </a:p>
          <a:p>
            <a:r>
              <a:rPr lang="en-GB" sz="900" dirty="0"/>
              <a:t>STEP 9: Your builder installs the building at your agreed price or we can install the building ourselves under part of the full turnkey contract commitments. </a:t>
            </a:r>
          </a:p>
          <a:p>
            <a:r>
              <a:rPr lang="en-GB" sz="900" dirty="0"/>
              <a:t>STEP 10: You move into your brand new container home upon completion of installation and interior fit-out. Crack open the champagne and let’s celebrate, you are now ready to move in your new Box-Clever-UK dwelling / workplace.</a:t>
            </a:r>
          </a:p>
        </p:txBody>
      </p:sp>
      <p:pic>
        <p:nvPicPr>
          <p:cNvPr id="4" name="Picture 3"/>
          <p:cNvPicPr>
            <a:picLocks noChangeAspect="1"/>
          </p:cNvPicPr>
          <p:nvPr/>
        </p:nvPicPr>
        <p:blipFill>
          <a:blip r:embed="rId2"/>
          <a:stretch>
            <a:fillRect/>
          </a:stretch>
        </p:blipFill>
        <p:spPr>
          <a:xfrm>
            <a:off x="237488" y="1021736"/>
            <a:ext cx="2962913" cy="1914310"/>
          </a:xfrm>
          <a:prstGeom prst="rect">
            <a:avLst/>
          </a:prstGeom>
        </p:spPr>
      </p:pic>
    </p:spTree>
    <p:extLst>
      <p:ext uri="{BB962C8B-B14F-4D97-AF65-F5344CB8AC3E}">
        <p14:creationId xmlns:p14="http://schemas.microsoft.com/office/powerpoint/2010/main" val="3864130073"/>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fontScale="92500" lnSpcReduction="20000"/>
          </a:bodyPr>
          <a:lstStyle/>
          <a:p>
            <a:endParaRPr lang="en-GB" sz="2200" b="1" dirty="0"/>
          </a:p>
          <a:p>
            <a:endParaRPr lang="en-GB" sz="2200" b="1" dirty="0"/>
          </a:p>
          <a:p>
            <a:endParaRPr lang="en-GB" sz="2200" b="1" dirty="0"/>
          </a:p>
          <a:p>
            <a:endParaRPr lang="en-GB" sz="2200" b="1" dirty="0"/>
          </a:p>
          <a:p>
            <a:r>
              <a:rPr lang="en-GB" sz="2200" b="1" dirty="0"/>
              <a:t>About us</a:t>
            </a:r>
            <a:endParaRPr lang="en-GB" sz="900" b="1" dirty="0"/>
          </a:p>
          <a:p>
            <a:r>
              <a:rPr lang="en-GB" sz="900" dirty="0"/>
              <a:t>Box-Clever-UK was set up by company owner Mark Lynch in 2015 to provide the UK housing and commercial property markets an alternative building solution to residential and commercial property construction methodology whilst providing better affordability and flexibility to the clients needs and requirements.</a:t>
            </a:r>
          </a:p>
          <a:p>
            <a:r>
              <a:rPr lang="en-GB" sz="900" dirty="0"/>
              <a:t>Box-Clever-UK takes the concept of using shipping containers as the fundamental modules in home and office space construction. Mark Lynch has had several years of experience working as a Senior Project Manager for large Engineering Consultants operating in Dubai whereby he has been heavily involved in the design and implementation of Dubai Box Park. It was whilst working on this iconic development that the Idea of Box-Clever was formed. Dubai Box Park is a revolutionary retail and Food &amp; Beverage destination in Dubai utilising steel frame and shipping containers to provide a stunning tourist destination. Mark has utilized his experience on such projects along with the design philosophy &amp; design principles to provide an alternative design and build solution to the UK housing and commercial property market.</a:t>
            </a:r>
          </a:p>
          <a:p>
            <a:r>
              <a:rPr lang="en-GB" sz="900" dirty="0"/>
              <a:t> Box-Clever is not revolutionary in the field of container homes and office spaces as such usages have been around for some time. Here at Box-Clever we look to open up the endless design opportunities available to us using Shipping Containers and really show how beautiful these modular building blocks can be when one uses their real imagination. </a:t>
            </a:r>
          </a:p>
          <a:p>
            <a:r>
              <a:rPr lang="en-GB" sz="900" dirty="0"/>
              <a:t>Throughout this website we will tell you a little more about ourselves, the services we offer, the endless opportunities and benefits in using Shipping Containers for everyday property construction and what our imagination and hard will give you if you take the exhilarating ride with Box-Clever-</a:t>
            </a:r>
            <a:r>
              <a:rPr lang="en-GB" sz="900" dirty="0" err="1"/>
              <a:t>Uk</a:t>
            </a:r>
            <a:r>
              <a:rPr lang="en-GB" sz="900" dirty="0"/>
              <a:t> in designing and building your container home or office space. </a:t>
            </a:r>
          </a:p>
          <a:p>
            <a:endParaRPr lang="en-GB" sz="900" dirty="0"/>
          </a:p>
          <a:p>
            <a:endParaRPr lang="en-GB" sz="900" dirty="0"/>
          </a:p>
          <a:p>
            <a:endParaRPr lang="en-GB" sz="900" dirty="0"/>
          </a:p>
          <a:p>
            <a:endParaRPr lang="en-GB" sz="900" dirty="0"/>
          </a:p>
          <a:p>
            <a:endParaRPr lang="en-GB" sz="900" dirty="0"/>
          </a:p>
          <a:p>
            <a:endParaRPr lang="en-GB" sz="900" dirty="0"/>
          </a:p>
          <a:p>
            <a:endParaRPr lang="en-GB" sz="900" dirty="0"/>
          </a:p>
        </p:txBody>
      </p:sp>
      <p:sp>
        <p:nvSpPr>
          <p:cNvPr id="4" name="Content Placeholder 3"/>
          <p:cNvSpPr>
            <a:spLocks noGrp="1"/>
          </p:cNvSpPr>
          <p:nvPr>
            <p:ph sz="half" idx="2"/>
          </p:nvPr>
        </p:nvSpPr>
        <p:spPr/>
        <p:txBody>
          <a:bodyPr>
            <a:normAutofit fontScale="92500" lnSpcReduction="20000"/>
          </a:bodyPr>
          <a:lstStyle/>
          <a:p>
            <a:r>
              <a:rPr lang="en-GB" b="1" dirty="0"/>
              <a:t>Our Team</a:t>
            </a:r>
          </a:p>
          <a:p>
            <a:r>
              <a:rPr lang="en-GB" sz="1000" dirty="0"/>
              <a:t>Owner and Founder – Mark Lynch, born 1978.</a:t>
            </a:r>
          </a:p>
          <a:p>
            <a:r>
              <a:rPr lang="en-GB" sz="1000" dirty="0" err="1"/>
              <a:t>Bsc</a:t>
            </a:r>
            <a:r>
              <a:rPr lang="en-GB" sz="1000" dirty="0"/>
              <a:t> Civil </a:t>
            </a:r>
            <a:r>
              <a:rPr lang="en-GB" sz="1000" dirty="0" err="1"/>
              <a:t>Eng</a:t>
            </a:r>
            <a:r>
              <a:rPr lang="en-GB" sz="1000" dirty="0"/>
              <a:t>, PMP, LEED Green Associate.</a:t>
            </a:r>
          </a:p>
          <a:p>
            <a:r>
              <a:rPr lang="en-GB" sz="1000" dirty="0"/>
              <a:t>Mark Lynch is the Owner and Founder of Box-Clever-UK. He has 20 years Construction and design engineering &amp; project management experience since obtaining his engineering degree at Manchester University.</a:t>
            </a:r>
          </a:p>
          <a:p>
            <a:r>
              <a:rPr lang="en-GB" sz="1000" dirty="0"/>
              <a:t>Mark has since December 2006  worked in Dubai for over ten years and during this period was involved in the design and construction of some iconic buildings and developments including Dubai Box Park, Dubai Festival City and the </a:t>
            </a:r>
            <a:r>
              <a:rPr lang="en-GB" sz="1000" dirty="0" err="1"/>
              <a:t>Bvlgari</a:t>
            </a:r>
            <a:r>
              <a:rPr lang="en-GB" sz="1000" dirty="0"/>
              <a:t> Hotel and Marina Residences. </a:t>
            </a:r>
          </a:p>
          <a:p>
            <a:r>
              <a:rPr lang="en-GB" sz="1000" dirty="0"/>
              <a:t>During this period in Marks career he has carved out a reputation as an Engineer with a wealth of experience in the design and construction of challenging buildings some of which have used shipping containers as a fundamental building component. It was in Dubai that Mark started to take a serious interest in sustainability within design after taking the LEED associate certification. Mark is a firm believer that all future design and construction should embrace green building techniques when constructing buildings for future generations. </a:t>
            </a:r>
          </a:p>
          <a:p>
            <a:r>
              <a:rPr lang="en-GB" sz="1000" dirty="0"/>
              <a:t>Mark firmly believes that what looks simple and plain as a shipping container can be turned into something beautiful, iconic and aesthetically pleasing when you leave your imagination to it. There are no limitations as to how beautiful shipping container homes can be. The imaginative design options available are endless. </a:t>
            </a:r>
          </a:p>
          <a:p>
            <a:r>
              <a:rPr lang="en-GB" sz="1000" dirty="0"/>
              <a:t>Mark loves his work and when asked about what he likes about his Job the most he replied, ”when designing buildings using containers its basically Lego for grown ups. Its such great fun and satisfying to see them evolve into something so beautiful from something s simple and plain.</a:t>
            </a:r>
          </a:p>
          <a:p>
            <a:endParaRPr lang="en-GB" sz="1100" dirty="0"/>
          </a:p>
        </p:txBody>
      </p:sp>
      <p:pic>
        <p:nvPicPr>
          <p:cNvPr id="5" name="Picture 4"/>
          <p:cNvPicPr>
            <a:picLocks noChangeAspect="1"/>
          </p:cNvPicPr>
          <p:nvPr/>
        </p:nvPicPr>
        <p:blipFill>
          <a:blip r:embed="rId2"/>
          <a:stretch>
            <a:fillRect/>
          </a:stretch>
        </p:blipFill>
        <p:spPr>
          <a:xfrm>
            <a:off x="252919" y="1014520"/>
            <a:ext cx="2962913" cy="1914310"/>
          </a:xfrm>
          <a:prstGeom prst="rect">
            <a:avLst/>
          </a:prstGeom>
        </p:spPr>
      </p:pic>
      <p:pic>
        <p:nvPicPr>
          <p:cNvPr id="7" name="Picture 6"/>
          <p:cNvPicPr>
            <a:picLocks noChangeAspect="1"/>
          </p:cNvPicPr>
          <p:nvPr/>
        </p:nvPicPr>
        <p:blipFill>
          <a:blip r:embed="rId3"/>
          <a:stretch>
            <a:fillRect/>
          </a:stretch>
        </p:blipFill>
        <p:spPr>
          <a:xfrm>
            <a:off x="76200" y="3820795"/>
            <a:ext cx="3284569" cy="2168525"/>
          </a:xfrm>
          <a:prstGeom prst="rect">
            <a:avLst/>
          </a:prstGeom>
        </p:spPr>
      </p:pic>
    </p:spTree>
    <p:extLst>
      <p:ext uri="{BB962C8B-B14F-4D97-AF65-F5344CB8AC3E}">
        <p14:creationId xmlns:p14="http://schemas.microsoft.com/office/powerpoint/2010/main" val="2790941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fontScale="92500" lnSpcReduction="20000"/>
          </a:bodyPr>
          <a:lstStyle/>
          <a:p>
            <a:r>
              <a:rPr lang="en-GB" dirty="0"/>
              <a:t>Why Us</a:t>
            </a:r>
          </a:p>
          <a:p>
            <a:r>
              <a:rPr lang="en-GB" sz="1000" dirty="0"/>
              <a:t>Here at Box-Clever-UK we provide an experienced team that delivers a personalized service to your requirements with a real passion and enthusiasm for the work we do. </a:t>
            </a:r>
          </a:p>
          <a:p>
            <a:r>
              <a:rPr lang="en-GB" sz="1000" dirty="0"/>
              <a:t>We believe that we can offer the most competitive prices in the market for all of our services whether this be for a conceptual design or a full turnkey design and build solution. We want to be your preferred partner throughout your container build project journey.</a:t>
            </a:r>
          </a:p>
          <a:p>
            <a:r>
              <a:rPr lang="en-GB" sz="1000" dirty="0"/>
              <a:t>So what are you waiting for? Be Different, be Unique, be Green, be smart and Box Clever with us today.</a:t>
            </a:r>
          </a:p>
          <a:p>
            <a:r>
              <a:rPr lang="en-GB" sz="1000" dirty="0"/>
              <a:t>Contact us on 00971507168579</a:t>
            </a:r>
          </a:p>
        </p:txBody>
      </p:sp>
      <p:sp>
        <p:nvSpPr>
          <p:cNvPr id="4" name="Content Placeholder 3"/>
          <p:cNvSpPr>
            <a:spLocks noGrp="1"/>
          </p:cNvSpPr>
          <p:nvPr>
            <p:ph sz="half" idx="2"/>
          </p:nvPr>
        </p:nvSpPr>
        <p:spPr/>
        <p:txBody>
          <a:bodyPr>
            <a:normAutofit fontScale="92500" lnSpcReduction="20000"/>
          </a:bodyPr>
          <a:lstStyle/>
          <a:p>
            <a:r>
              <a:rPr lang="en-GB" dirty="0"/>
              <a:t>Why use shipping Container Architecture for your home or office.</a:t>
            </a:r>
          </a:p>
          <a:p>
            <a:r>
              <a:rPr lang="en-GB" sz="1000" dirty="0"/>
              <a:t>SUSTAINABILITY</a:t>
            </a:r>
          </a:p>
          <a:p>
            <a:r>
              <a:rPr lang="en-GB" sz="1000" dirty="0"/>
              <a:t>Eight feet wide by 8.5 feet high, and either 20 or 40 feet long, the steel shipping container has been the globally standardized transportation module since 1956. Today, there are roughly 36 million shipping containers in the world of which only 26% are being used. The rest remain an idle abundance of construction building blocks </a:t>
            </a:r>
          </a:p>
          <a:p>
            <a:r>
              <a:rPr lang="en-GB" sz="1000" dirty="0"/>
              <a:t>Containers are extremely eco-friendly, as they can be re-purposed into homes instead of being melted down. A large amount of cargo containers are discarded in ports across the globe because of one way shipments. Reusing a single 40' container upcycles about 3500kg of steel and saves about 8000 kWh that would otherwise be needed to melt it down. Repurposing it only uses about 400 kWh. Using containers also prevents the use of bricks and cement. The cement industry is one of the biggest producers of CO2 and bricks essentially make the natural materials they are made of, inert. </a:t>
            </a:r>
          </a:p>
          <a:p>
            <a:r>
              <a:rPr lang="en-GB" sz="1000" dirty="0"/>
              <a:t>AFFORDABILITY</a:t>
            </a:r>
          </a:p>
          <a:p>
            <a:r>
              <a:rPr lang="en-GB" sz="1000" dirty="0"/>
              <a:t>The biggest incentive and advantage for all those thinking about shipping container houses is that they are quite cheap. Getting a used shipping container and converting it into a home is far less expensive than getting a home in the cheapest place of the city. And you might not even find what you are looking for. But with shipping container houses, all you need to do is to look for one and you shall have one. They are in abundance and therefore as a result extremely well priced to buy all over the world.</a:t>
            </a:r>
          </a:p>
          <a:p>
            <a:r>
              <a:rPr lang="en-GB" sz="1000" dirty="0"/>
              <a:t>Shipping containers typically cost only 1500-2000 pounds depending on their size. They're are already the perfect shape to be repurposed into homes, so a home built out of them is a minimum of 30% cheaper than a same sized home built in brick and mortar. The structural work is also minimal, reducing the cost further. This can be put to very good use.</a:t>
            </a:r>
          </a:p>
        </p:txBody>
      </p:sp>
      <p:pic>
        <p:nvPicPr>
          <p:cNvPr id="5" name="Picture 4"/>
          <p:cNvPicPr>
            <a:picLocks noChangeAspect="1"/>
          </p:cNvPicPr>
          <p:nvPr/>
        </p:nvPicPr>
        <p:blipFill>
          <a:blip r:embed="rId2"/>
          <a:stretch>
            <a:fillRect/>
          </a:stretch>
        </p:blipFill>
        <p:spPr>
          <a:xfrm>
            <a:off x="252919" y="1024045"/>
            <a:ext cx="2962913" cy="1914310"/>
          </a:xfrm>
          <a:prstGeom prst="rect">
            <a:avLst/>
          </a:prstGeom>
        </p:spPr>
      </p:pic>
      <p:pic>
        <p:nvPicPr>
          <p:cNvPr id="7" name="Picture 6"/>
          <p:cNvPicPr>
            <a:picLocks noChangeAspect="1"/>
          </p:cNvPicPr>
          <p:nvPr/>
        </p:nvPicPr>
        <p:blipFill>
          <a:blip r:embed="rId3"/>
          <a:stretch>
            <a:fillRect/>
          </a:stretch>
        </p:blipFill>
        <p:spPr>
          <a:xfrm>
            <a:off x="85726" y="3734821"/>
            <a:ext cx="3238499" cy="2254499"/>
          </a:xfrm>
          <a:prstGeom prst="rect">
            <a:avLst/>
          </a:prstGeom>
        </p:spPr>
      </p:pic>
    </p:spTree>
    <p:extLst>
      <p:ext uri="{BB962C8B-B14F-4D97-AF65-F5344CB8AC3E}">
        <p14:creationId xmlns:p14="http://schemas.microsoft.com/office/powerpoint/2010/main" val="1764300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867912" y="832685"/>
            <a:ext cx="3474720" cy="5152191"/>
          </a:xfrm>
        </p:spPr>
        <p:txBody>
          <a:bodyPr>
            <a:normAutofit/>
          </a:bodyPr>
          <a:lstStyle/>
          <a:p>
            <a:r>
              <a:rPr lang="en-GB" sz="900" dirty="0"/>
              <a:t>STRUCTURAL STABILITY</a:t>
            </a:r>
          </a:p>
          <a:p>
            <a:r>
              <a:rPr lang="en-GB" sz="900" dirty="0"/>
              <a:t>Containers are also “virtually indestructible”. Shipping containers are designed to bear heavy loads, withstand harsh climatic conditions, as well as rough seas and can also easily be stacked one on top of the other to create multi-story homes. Their structural stability makes such homes earthquake and hurricane proof, which makes them extremely safe for natural disaster-prone areas.</a:t>
            </a:r>
          </a:p>
          <a:p>
            <a:r>
              <a:rPr lang="en-GB" sz="900" dirty="0"/>
              <a:t>EASE &amp; SPEED OF CONSTRUCTION</a:t>
            </a:r>
          </a:p>
          <a:p>
            <a:r>
              <a:rPr lang="en-GB" sz="900" dirty="0"/>
              <a:t>Building a housing structure out of a shipping container takes roughly 2-3 weeks in comparison to brick and mortar structure which takes around 4-6 months to make. Most structures can be assembled within a day or so, if all the pieces have been cut off site which is in equivalence to prefabricated structures. </a:t>
            </a:r>
          </a:p>
          <a:p>
            <a:r>
              <a:rPr lang="en-GB" sz="900" dirty="0"/>
              <a:t>OFF SITE QUALITY BUILD</a:t>
            </a:r>
          </a:p>
          <a:p>
            <a:r>
              <a:rPr lang="en-GB" sz="900" dirty="0"/>
              <a:t>Container homes can be built off site and then delivered to your land ready to move in to. Sometimes a plot of land isn’t suitable to build on. In this case, one can get the shipping container home made at a local workshop and then the finished product can be delivered to the plot of land. This save the Client time and money through loss of work on site due to adverse weather conditions or site conditions. The factory build environment reduces build time losses whilst maintaining better control over the quality of workmanship.</a:t>
            </a:r>
          </a:p>
        </p:txBody>
      </p:sp>
      <p:sp>
        <p:nvSpPr>
          <p:cNvPr id="6" name="Content Placeholder 5"/>
          <p:cNvSpPr>
            <a:spLocks noGrp="1"/>
          </p:cNvSpPr>
          <p:nvPr>
            <p:ph sz="quarter" idx="4"/>
          </p:nvPr>
        </p:nvSpPr>
        <p:spPr>
          <a:xfrm>
            <a:off x="7818463" y="802105"/>
            <a:ext cx="3474720" cy="5152191"/>
          </a:xfrm>
        </p:spPr>
        <p:txBody>
          <a:bodyPr>
            <a:normAutofit fontScale="92500" lnSpcReduction="20000"/>
          </a:bodyPr>
          <a:lstStyle/>
          <a:p>
            <a:r>
              <a:rPr lang="en-GB" sz="1000" dirty="0"/>
              <a:t>DESIGN FLEXABILITY</a:t>
            </a:r>
          </a:p>
          <a:p>
            <a:r>
              <a:rPr lang="en-GB" sz="1000" dirty="0"/>
              <a:t>We at Box-Clever-</a:t>
            </a:r>
            <a:r>
              <a:rPr lang="en-GB" sz="1000" dirty="0" err="1"/>
              <a:t>Uk</a:t>
            </a:r>
            <a:r>
              <a:rPr lang="en-GB" sz="1000" dirty="0"/>
              <a:t> believe the biggest benefit of a shipping container home design is that you can absolutely make sure that it is the exact thing you need. In using our architectural and interior design team our homes and office spaces are designed so that if you choose, you can make it reflect exactly who you are and stand out from the crowd. But for those who want to get down to it right to the core, there is no stopping their imagination. With container ship homes, you can get exactly the kind of home you have in mind. All you need is a container ship design concept to discuss with us and we can help you end up with a home that’s exactly what you had in mind. </a:t>
            </a:r>
          </a:p>
          <a:p>
            <a:r>
              <a:rPr lang="en-GB" sz="1000" dirty="0"/>
              <a:t>A container home design is sure to get you noticed. Whatever may seem like the best benefit for this architectural redemption, the fact remains that benefits of a shipping container home design are far too many to ignore.</a:t>
            </a:r>
          </a:p>
          <a:p>
            <a:r>
              <a:rPr lang="en-GB" sz="1000" dirty="0"/>
              <a:t>Shipping containers are unique and are not very common in the UK, however elsewhere around the world they are becoming a very viable and trendy source of construction for small and large homes. Set Yourself apart from the norm and be adventurous, it cannot get better than this. </a:t>
            </a:r>
          </a:p>
          <a:p>
            <a:r>
              <a:rPr lang="en-GB" sz="1000" dirty="0"/>
              <a:t>SAFETY</a:t>
            </a:r>
          </a:p>
          <a:p>
            <a:r>
              <a:rPr lang="en-GB" sz="1000" dirty="0"/>
              <a:t>A major problem with remote and rural infrastructure is the risk of break-ins. Containers need a blowtorch or dynamite to break into, and are too heavy to lift up and make-off with without anyone noticing. This contributes to making it a safe structure for use in remote areas </a:t>
            </a:r>
            <a:r>
              <a:rPr lang="en-GB" sz="1000" dirty="0" err="1"/>
              <a:t>ie</a:t>
            </a:r>
            <a:r>
              <a:rPr lang="en-GB" sz="1000" dirty="0"/>
              <a:t>. Holiday parks and lodges.</a:t>
            </a:r>
          </a:p>
          <a:p>
            <a:r>
              <a:rPr lang="en-GB" sz="1000" dirty="0"/>
              <a:t>CONCLUSION</a:t>
            </a:r>
          </a:p>
          <a:p>
            <a:r>
              <a:rPr lang="en-GB" sz="1000" dirty="0"/>
              <a:t>Building a shipping container home can be one of the most rewarding experiences of your life. One of the biggest advantages of building your home using shipping containers is the cost saving aspects and their mobility. Also, they can be built with incredible speed. Not only are they cheap and quick to build, but they are also environmentally friendly; for every shipping container up cycled we are saving around 3500KG of steel. However, just like with traditional home building, one should make sure they have the right amount of information before building out of a shipping container. Here at Box-Clever-UK we are here to answer all your questions and take you on a journey you will never regret.</a:t>
            </a:r>
          </a:p>
          <a:p>
            <a:endParaRPr lang="en-GB" sz="1000" dirty="0"/>
          </a:p>
        </p:txBody>
      </p:sp>
      <p:pic>
        <p:nvPicPr>
          <p:cNvPr id="7" name="Picture 6"/>
          <p:cNvPicPr>
            <a:picLocks noChangeAspect="1"/>
          </p:cNvPicPr>
          <p:nvPr/>
        </p:nvPicPr>
        <p:blipFill>
          <a:blip r:embed="rId2"/>
          <a:stretch>
            <a:fillRect/>
          </a:stretch>
        </p:blipFill>
        <p:spPr>
          <a:xfrm>
            <a:off x="252919" y="1243120"/>
            <a:ext cx="2962913" cy="1914310"/>
          </a:xfrm>
          <a:prstGeom prst="rect">
            <a:avLst/>
          </a:prstGeom>
        </p:spPr>
      </p:pic>
      <p:pic>
        <p:nvPicPr>
          <p:cNvPr id="9" name="Picture 8"/>
          <p:cNvPicPr>
            <a:picLocks noChangeAspect="1"/>
          </p:cNvPicPr>
          <p:nvPr/>
        </p:nvPicPr>
        <p:blipFill>
          <a:blip r:embed="rId3"/>
          <a:stretch>
            <a:fillRect/>
          </a:stretch>
        </p:blipFill>
        <p:spPr>
          <a:xfrm>
            <a:off x="95249" y="3752850"/>
            <a:ext cx="3209925" cy="2201446"/>
          </a:xfrm>
          <a:prstGeom prst="rect">
            <a:avLst/>
          </a:prstGeom>
        </p:spPr>
      </p:pic>
    </p:spTree>
    <p:extLst>
      <p:ext uri="{BB962C8B-B14F-4D97-AF65-F5344CB8AC3E}">
        <p14:creationId xmlns:p14="http://schemas.microsoft.com/office/powerpoint/2010/main" val="26143581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sz="half" idx="2"/>
          </p:nvPr>
        </p:nvPicPr>
        <p:blipFill>
          <a:blip r:embed="rId2"/>
          <a:stretch>
            <a:fillRect/>
          </a:stretch>
        </p:blipFill>
        <p:spPr>
          <a:xfrm>
            <a:off x="125887" y="966518"/>
            <a:ext cx="2962662" cy="1917958"/>
          </a:xfrm>
        </p:spPr>
      </p:pic>
      <p:pic>
        <p:nvPicPr>
          <p:cNvPr id="14" name="Picture 13"/>
          <p:cNvPicPr>
            <a:picLocks noChangeAspect="1"/>
          </p:cNvPicPr>
          <p:nvPr/>
        </p:nvPicPr>
        <p:blipFill>
          <a:blip r:embed="rId3"/>
          <a:stretch>
            <a:fillRect/>
          </a:stretch>
        </p:blipFill>
        <p:spPr>
          <a:xfrm>
            <a:off x="3609067" y="719664"/>
            <a:ext cx="3648051" cy="2861735"/>
          </a:xfrm>
          <a:prstGeom prst="rect">
            <a:avLst/>
          </a:prstGeom>
        </p:spPr>
      </p:pic>
      <p:pic>
        <p:nvPicPr>
          <p:cNvPr id="20" name="Picture 19"/>
          <p:cNvPicPr>
            <a:picLocks noChangeAspect="1"/>
          </p:cNvPicPr>
          <p:nvPr/>
        </p:nvPicPr>
        <p:blipFill>
          <a:blip r:embed="rId4"/>
          <a:stretch>
            <a:fillRect/>
          </a:stretch>
        </p:blipFill>
        <p:spPr>
          <a:xfrm>
            <a:off x="3609067" y="4029075"/>
            <a:ext cx="3648051" cy="2724150"/>
          </a:xfrm>
          <a:prstGeom prst="rect">
            <a:avLst/>
          </a:prstGeom>
        </p:spPr>
      </p:pic>
      <p:pic>
        <p:nvPicPr>
          <p:cNvPr id="22" name="Picture 21"/>
          <p:cNvPicPr>
            <a:picLocks noChangeAspect="1"/>
          </p:cNvPicPr>
          <p:nvPr/>
        </p:nvPicPr>
        <p:blipFill>
          <a:blip r:embed="rId5"/>
          <a:stretch>
            <a:fillRect/>
          </a:stretch>
        </p:blipFill>
        <p:spPr>
          <a:xfrm>
            <a:off x="7728070" y="4029075"/>
            <a:ext cx="3978155" cy="2724150"/>
          </a:xfrm>
          <a:prstGeom prst="rect">
            <a:avLst/>
          </a:prstGeom>
        </p:spPr>
      </p:pic>
      <p:pic>
        <p:nvPicPr>
          <p:cNvPr id="3" name="Picture 2"/>
          <p:cNvPicPr>
            <a:picLocks noChangeAspect="1"/>
          </p:cNvPicPr>
          <p:nvPr/>
        </p:nvPicPr>
        <p:blipFill>
          <a:blip r:embed="rId6"/>
          <a:stretch>
            <a:fillRect/>
          </a:stretch>
        </p:blipFill>
        <p:spPr>
          <a:xfrm>
            <a:off x="7484259" y="719664"/>
            <a:ext cx="4221965" cy="2861735"/>
          </a:xfrm>
          <a:prstGeom prst="rect">
            <a:avLst/>
          </a:prstGeom>
        </p:spPr>
      </p:pic>
      <p:sp>
        <p:nvSpPr>
          <p:cNvPr id="4" name="TextBox 3"/>
          <p:cNvSpPr txBox="1"/>
          <p:nvPr/>
        </p:nvSpPr>
        <p:spPr>
          <a:xfrm>
            <a:off x="125887" y="3949831"/>
            <a:ext cx="3170051" cy="1077218"/>
          </a:xfrm>
          <a:prstGeom prst="rect">
            <a:avLst/>
          </a:prstGeom>
          <a:noFill/>
        </p:spPr>
        <p:txBody>
          <a:bodyPr wrap="square" rtlCol="0">
            <a:spAutoFit/>
          </a:bodyPr>
          <a:lstStyle/>
          <a:p>
            <a:r>
              <a:rPr lang="en-GB" sz="3200" dirty="0">
                <a:solidFill>
                  <a:schemeClr val="bg1"/>
                </a:solidFill>
              </a:rPr>
              <a:t>Residential Solutions</a:t>
            </a:r>
          </a:p>
        </p:txBody>
      </p:sp>
    </p:spTree>
    <p:extLst>
      <p:ext uri="{BB962C8B-B14F-4D97-AF65-F5344CB8AC3E}">
        <p14:creationId xmlns:p14="http://schemas.microsoft.com/office/powerpoint/2010/main" val="3928510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6368" y="947845"/>
            <a:ext cx="2962913" cy="1914310"/>
          </a:xfrm>
          <a:prstGeom prst="rect">
            <a:avLst/>
          </a:prstGeom>
        </p:spPr>
      </p:pic>
      <p:pic>
        <p:nvPicPr>
          <p:cNvPr id="5" name="Picture 4"/>
          <p:cNvPicPr>
            <a:picLocks noChangeAspect="1"/>
          </p:cNvPicPr>
          <p:nvPr/>
        </p:nvPicPr>
        <p:blipFill>
          <a:blip r:embed="rId3"/>
          <a:stretch>
            <a:fillRect/>
          </a:stretch>
        </p:blipFill>
        <p:spPr>
          <a:xfrm>
            <a:off x="3625516" y="794084"/>
            <a:ext cx="4756484" cy="5492416"/>
          </a:xfrm>
          <a:prstGeom prst="rect">
            <a:avLst/>
          </a:prstGeom>
        </p:spPr>
      </p:pic>
      <p:pic>
        <p:nvPicPr>
          <p:cNvPr id="7" name="Picture 6"/>
          <p:cNvPicPr>
            <a:picLocks noChangeAspect="1"/>
          </p:cNvPicPr>
          <p:nvPr/>
        </p:nvPicPr>
        <p:blipFill>
          <a:blip r:embed="rId4"/>
          <a:stretch>
            <a:fillRect/>
          </a:stretch>
        </p:blipFill>
        <p:spPr>
          <a:xfrm>
            <a:off x="92867" y="4317723"/>
            <a:ext cx="3241444" cy="1715432"/>
          </a:xfrm>
          <a:prstGeom prst="rect">
            <a:avLst/>
          </a:prstGeom>
        </p:spPr>
      </p:pic>
      <p:pic>
        <p:nvPicPr>
          <p:cNvPr id="9" name="Picture 8"/>
          <p:cNvPicPr>
            <a:picLocks noChangeAspect="1"/>
          </p:cNvPicPr>
          <p:nvPr/>
        </p:nvPicPr>
        <p:blipFill>
          <a:blip r:embed="rId5"/>
          <a:stretch>
            <a:fillRect/>
          </a:stretch>
        </p:blipFill>
        <p:spPr>
          <a:xfrm>
            <a:off x="8605837" y="3581400"/>
            <a:ext cx="3109913" cy="2705100"/>
          </a:xfrm>
          <a:prstGeom prst="rect">
            <a:avLst/>
          </a:prstGeom>
        </p:spPr>
      </p:pic>
      <p:sp>
        <p:nvSpPr>
          <p:cNvPr id="12" name="TextBox 11"/>
          <p:cNvSpPr txBox="1"/>
          <p:nvPr/>
        </p:nvSpPr>
        <p:spPr>
          <a:xfrm>
            <a:off x="128268" y="3240505"/>
            <a:ext cx="3206043" cy="1077218"/>
          </a:xfrm>
          <a:prstGeom prst="rect">
            <a:avLst/>
          </a:prstGeom>
          <a:noFill/>
        </p:spPr>
        <p:txBody>
          <a:bodyPr wrap="square" rtlCol="0">
            <a:spAutoFit/>
          </a:bodyPr>
          <a:lstStyle/>
          <a:p>
            <a:r>
              <a:rPr lang="en-GB" sz="3200" dirty="0">
                <a:solidFill>
                  <a:schemeClr val="bg1"/>
                </a:solidFill>
              </a:rPr>
              <a:t>Retail and Commercial</a:t>
            </a:r>
          </a:p>
        </p:txBody>
      </p:sp>
      <p:pic>
        <p:nvPicPr>
          <p:cNvPr id="10" name="Picture 9"/>
          <p:cNvPicPr>
            <a:picLocks noChangeAspect="1"/>
          </p:cNvPicPr>
          <p:nvPr/>
        </p:nvPicPr>
        <p:blipFill>
          <a:blip r:embed="rId6"/>
          <a:stretch>
            <a:fillRect/>
          </a:stretch>
        </p:blipFill>
        <p:spPr>
          <a:xfrm>
            <a:off x="8599479" y="836389"/>
            <a:ext cx="3116271" cy="2404116"/>
          </a:xfrm>
          <a:prstGeom prst="rect">
            <a:avLst/>
          </a:prstGeom>
        </p:spPr>
      </p:pic>
    </p:spTree>
    <p:extLst>
      <p:ext uri="{BB962C8B-B14F-4D97-AF65-F5344CB8AC3E}">
        <p14:creationId xmlns:p14="http://schemas.microsoft.com/office/powerpoint/2010/main" val="1450896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61618" y="952387"/>
            <a:ext cx="2962913" cy="1914310"/>
          </a:xfrm>
          <a:prstGeom prst="rect">
            <a:avLst/>
          </a:prstGeom>
        </p:spPr>
      </p:pic>
      <p:pic>
        <p:nvPicPr>
          <p:cNvPr id="9" name="Picture 8"/>
          <p:cNvPicPr>
            <a:picLocks noChangeAspect="1"/>
          </p:cNvPicPr>
          <p:nvPr/>
        </p:nvPicPr>
        <p:blipFill>
          <a:blip r:embed="rId3"/>
          <a:stretch>
            <a:fillRect/>
          </a:stretch>
        </p:blipFill>
        <p:spPr>
          <a:xfrm>
            <a:off x="3675289" y="791116"/>
            <a:ext cx="3458936" cy="2314034"/>
          </a:xfrm>
          <a:prstGeom prst="rect">
            <a:avLst/>
          </a:prstGeom>
        </p:spPr>
      </p:pic>
      <p:pic>
        <p:nvPicPr>
          <p:cNvPr id="11" name="Picture 10"/>
          <p:cNvPicPr>
            <a:picLocks noChangeAspect="1"/>
          </p:cNvPicPr>
          <p:nvPr/>
        </p:nvPicPr>
        <p:blipFill>
          <a:blip r:embed="rId4"/>
          <a:stretch>
            <a:fillRect/>
          </a:stretch>
        </p:blipFill>
        <p:spPr>
          <a:xfrm>
            <a:off x="7584983" y="791116"/>
            <a:ext cx="3797391" cy="2314034"/>
          </a:xfrm>
          <a:prstGeom prst="rect">
            <a:avLst/>
          </a:prstGeom>
        </p:spPr>
      </p:pic>
      <p:pic>
        <p:nvPicPr>
          <p:cNvPr id="13" name="Picture 12"/>
          <p:cNvPicPr>
            <a:picLocks noChangeAspect="1"/>
          </p:cNvPicPr>
          <p:nvPr/>
        </p:nvPicPr>
        <p:blipFill>
          <a:blip r:embed="rId5"/>
          <a:stretch>
            <a:fillRect/>
          </a:stretch>
        </p:blipFill>
        <p:spPr>
          <a:xfrm>
            <a:off x="3675290" y="3808429"/>
            <a:ext cx="3458935" cy="2300140"/>
          </a:xfrm>
          <a:prstGeom prst="rect">
            <a:avLst/>
          </a:prstGeom>
        </p:spPr>
      </p:pic>
      <p:pic>
        <p:nvPicPr>
          <p:cNvPr id="15" name="Picture 14"/>
          <p:cNvPicPr>
            <a:picLocks noChangeAspect="1"/>
          </p:cNvPicPr>
          <p:nvPr/>
        </p:nvPicPr>
        <p:blipFill>
          <a:blip r:embed="rId6"/>
          <a:stretch>
            <a:fillRect/>
          </a:stretch>
        </p:blipFill>
        <p:spPr>
          <a:xfrm>
            <a:off x="87865" y="4159162"/>
            <a:ext cx="3236360" cy="1810511"/>
          </a:xfrm>
          <a:prstGeom prst="rect">
            <a:avLst/>
          </a:prstGeom>
        </p:spPr>
      </p:pic>
      <p:sp>
        <p:nvSpPr>
          <p:cNvPr id="16" name="TextBox 15"/>
          <p:cNvSpPr txBox="1"/>
          <p:nvPr/>
        </p:nvSpPr>
        <p:spPr>
          <a:xfrm>
            <a:off x="725405" y="3408948"/>
            <a:ext cx="2189747" cy="584775"/>
          </a:xfrm>
          <a:prstGeom prst="rect">
            <a:avLst/>
          </a:prstGeom>
          <a:noFill/>
        </p:spPr>
        <p:txBody>
          <a:bodyPr wrap="square" rtlCol="0">
            <a:spAutoFit/>
          </a:bodyPr>
          <a:lstStyle/>
          <a:p>
            <a:pPr algn="ctr"/>
            <a:r>
              <a:rPr lang="en-GB" sz="3200" dirty="0">
                <a:solidFill>
                  <a:schemeClr val="bg1"/>
                </a:solidFill>
              </a:rPr>
              <a:t>Interiors</a:t>
            </a:r>
          </a:p>
        </p:txBody>
      </p:sp>
      <p:pic>
        <p:nvPicPr>
          <p:cNvPr id="3" name="Picture 2"/>
          <p:cNvPicPr>
            <a:picLocks noChangeAspect="1"/>
          </p:cNvPicPr>
          <p:nvPr/>
        </p:nvPicPr>
        <p:blipFill>
          <a:blip r:embed="rId7"/>
          <a:stretch>
            <a:fillRect/>
          </a:stretch>
        </p:blipFill>
        <p:spPr>
          <a:xfrm>
            <a:off x="7601318" y="3701335"/>
            <a:ext cx="3764719" cy="2407234"/>
          </a:xfrm>
          <a:prstGeom prst="rect">
            <a:avLst/>
          </a:prstGeom>
        </p:spPr>
      </p:pic>
    </p:spTree>
    <p:extLst>
      <p:ext uri="{BB962C8B-B14F-4D97-AF65-F5344CB8AC3E}">
        <p14:creationId xmlns:p14="http://schemas.microsoft.com/office/powerpoint/2010/main" val="32777448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04468" y="976420"/>
            <a:ext cx="2962913" cy="1914310"/>
          </a:xfrm>
          <a:prstGeom prst="rect">
            <a:avLst/>
          </a:prstGeom>
        </p:spPr>
      </p:pic>
      <p:pic>
        <p:nvPicPr>
          <p:cNvPr id="5" name="Picture 4"/>
          <p:cNvPicPr>
            <a:picLocks noChangeAspect="1"/>
          </p:cNvPicPr>
          <p:nvPr/>
        </p:nvPicPr>
        <p:blipFill>
          <a:blip r:embed="rId3"/>
          <a:stretch>
            <a:fillRect/>
          </a:stretch>
        </p:blipFill>
        <p:spPr>
          <a:xfrm>
            <a:off x="3709860" y="807244"/>
            <a:ext cx="3652965" cy="2252662"/>
          </a:xfrm>
          <a:prstGeom prst="rect">
            <a:avLst/>
          </a:prstGeom>
        </p:spPr>
      </p:pic>
      <p:pic>
        <p:nvPicPr>
          <p:cNvPr id="7" name="Picture 6"/>
          <p:cNvPicPr>
            <a:picLocks noChangeAspect="1"/>
          </p:cNvPicPr>
          <p:nvPr/>
        </p:nvPicPr>
        <p:blipFill>
          <a:blip r:embed="rId4"/>
          <a:stretch>
            <a:fillRect/>
          </a:stretch>
        </p:blipFill>
        <p:spPr>
          <a:xfrm>
            <a:off x="7759700" y="807244"/>
            <a:ext cx="3810000" cy="2252662"/>
          </a:xfrm>
          <a:prstGeom prst="rect">
            <a:avLst/>
          </a:prstGeom>
        </p:spPr>
      </p:pic>
      <p:pic>
        <p:nvPicPr>
          <p:cNvPr id="9" name="Picture 8"/>
          <p:cNvPicPr>
            <a:picLocks noChangeAspect="1"/>
          </p:cNvPicPr>
          <p:nvPr/>
        </p:nvPicPr>
        <p:blipFill>
          <a:blip r:embed="rId5"/>
          <a:stretch>
            <a:fillRect/>
          </a:stretch>
        </p:blipFill>
        <p:spPr>
          <a:xfrm>
            <a:off x="3709860" y="3638550"/>
            <a:ext cx="3652965" cy="3074194"/>
          </a:xfrm>
          <a:prstGeom prst="rect">
            <a:avLst/>
          </a:prstGeom>
        </p:spPr>
      </p:pic>
      <p:pic>
        <p:nvPicPr>
          <p:cNvPr id="11" name="Picture 10"/>
          <p:cNvPicPr>
            <a:picLocks noChangeAspect="1"/>
          </p:cNvPicPr>
          <p:nvPr/>
        </p:nvPicPr>
        <p:blipFill>
          <a:blip r:embed="rId6"/>
          <a:stretch>
            <a:fillRect/>
          </a:stretch>
        </p:blipFill>
        <p:spPr>
          <a:xfrm>
            <a:off x="7759700" y="3638550"/>
            <a:ext cx="3810000" cy="3074194"/>
          </a:xfrm>
          <a:prstGeom prst="rect">
            <a:avLst/>
          </a:prstGeom>
        </p:spPr>
      </p:pic>
      <p:pic>
        <p:nvPicPr>
          <p:cNvPr id="13" name="Picture 12"/>
          <p:cNvPicPr>
            <a:picLocks noChangeAspect="1"/>
          </p:cNvPicPr>
          <p:nvPr/>
        </p:nvPicPr>
        <p:blipFill>
          <a:blip r:embed="rId7"/>
          <a:stretch>
            <a:fillRect/>
          </a:stretch>
        </p:blipFill>
        <p:spPr>
          <a:xfrm>
            <a:off x="95250" y="4019550"/>
            <a:ext cx="3217735" cy="1992998"/>
          </a:xfrm>
          <a:prstGeom prst="rect">
            <a:avLst/>
          </a:prstGeom>
        </p:spPr>
      </p:pic>
      <p:pic>
        <p:nvPicPr>
          <p:cNvPr id="14" name="Picture 13"/>
          <p:cNvPicPr>
            <a:picLocks noChangeAspect="1"/>
          </p:cNvPicPr>
          <p:nvPr/>
        </p:nvPicPr>
        <p:blipFill>
          <a:blip r:embed="rId8"/>
          <a:stretch>
            <a:fillRect/>
          </a:stretch>
        </p:blipFill>
        <p:spPr>
          <a:xfrm>
            <a:off x="564163" y="3170320"/>
            <a:ext cx="2243522" cy="747820"/>
          </a:xfrm>
          <a:prstGeom prst="rect">
            <a:avLst/>
          </a:prstGeom>
        </p:spPr>
      </p:pic>
    </p:spTree>
    <p:extLst>
      <p:ext uri="{BB962C8B-B14F-4D97-AF65-F5344CB8AC3E}">
        <p14:creationId xmlns:p14="http://schemas.microsoft.com/office/powerpoint/2010/main" val="39234473"/>
      </p:ext>
    </p:extLst>
  </p:cSld>
  <p:clrMapOvr>
    <a:masterClrMapping/>
  </p:clrMapOvr>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docProps/app.xml><?xml version="1.0" encoding="utf-8"?>
<Properties xmlns="http://schemas.openxmlformats.org/officeDocument/2006/extended-properties" xmlns:vt="http://schemas.openxmlformats.org/officeDocument/2006/docPropsVTypes">
  <Template>TM03457475[[fn=Frame]]</Template>
  <TotalTime>1510</TotalTime>
  <Words>3455</Words>
  <Application>Microsoft Office PowerPoint</Application>
  <PresentationFormat>Widescreen</PresentationFormat>
  <Paragraphs>170</Paragraphs>
  <Slides>23</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Corbel</vt:lpstr>
      <vt:lpstr>Wingdings 2</vt:lpstr>
      <vt:lpstr>Frame</vt:lpstr>
      <vt:lpstr> Sale, Manchester , England , United kingdom WWW.BOX-CLEVER-UK.COM +44 (0)161 962 2510 Info@box-clever-uk.com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Lodges / Granny Flats </vt:lpstr>
      <vt:lpstr>PowerPoint Presentation</vt:lpstr>
      <vt:lpstr>Barns / Depots </vt:lpstr>
      <vt:lpstr>Modular Housing Extensions</vt:lpstr>
      <vt:lpstr>Pools and Water Storage Tanks</vt:lpstr>
      <vt:lpstr>Off Grid Systems</vt:lpstr>
      <vt:lpstr>Maintenance</vt:lpstr>
      <vt:lpstr>Turnkey Solutions</vt:lpstr>
      <vt:lpstr>Project Management</vt:lpstr>
      <vt:lpstr>Cost and Budget Control</vt:lpstr>
      <vt:lpstr>PowerPoint Presentation</vt:lpstr>
      <vt:lpstr>Fabrication and Engineering</vt:lpstr>
      <vt:lpstr>Local Authority Applications and Compliance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BOX-CLEVER-UK</dc:title>
  <dc:creator>Mark Lynch</dc:creator>
  <cp:lastModifiedBy>Mark Lynch</cp:lastModifiedBy>
  <cp:revision>76</cp:revision>
  <dcterms:created xsi:type="dcterms:W3CDTF">2017-04-06T17:50:58Z</dcterms:created>
  <dcterms:modified xsi:type="dcterms:W3CDTF">2017-04-08T08:54:47Z</dcterms:modified>
</cp:coreProperties>
</file>