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317" r:id="rId5"/>
    <p:sldId id="318" r:id="rId6"/>
    <p:sldId id="319" r:id="rId7"/>
    <p:sldId id="323" r:id="rId8"/>
    <p:sldId id="324" r:id="rId9"/>
    <p:sldId id="325" r:id="rId10"/>
    <p:sldId id="260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6C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56" autoAdjust="0"/>
    <p:restoredTop sz="94660"/>
  </p:normalViewPr>
  <p:slideViewPr>
    <p:cSldViewPr snapToGrid="0">
      <p:cViewPr varScale="1">
        <p:scale>
          <a:sx n="58" d="100"/>
          <a:sy n="58" d="100"/>
        </p:scale>
        <p:origin x="73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2-16T04:05:43.748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1 509,'8'0,"27"0,40 0,57 0,70 28,83 69,42 14,63 18,14-13,-38-26,-63-28,-77-27,-84-14,-82-17,-68-4,-74-7,-63 3,-64-3,-45 4,-21-1,4 4,16 0,26 0,37 0,58 0,77 0,80 0,94 0,84 0,64 0,53 0,13 0,7 0,-29 0,-92-28,-172-38,-160-34,-132-6,-91-8,-44-15,-22 18,0 24,44-3,60 16,72 22,99 17,104-10,90 0,81 7,66 10,37 14,1 3,-10 8,-37 3,-53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2-16T04:05:44.263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343 0,'41'0,"70"0,49 9,30 1,-1 1,-25-3,-48 14,-52 4,-61-4,-56-4,-43-6,-30 3,-18-1,-17-3,-13-3,-3-3,6-2,14-2,35-1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2-16T04:05:44.500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215 0,'-9'0,"-10"0,-18 0,-11 0,-6 0,6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2-16T04:05:48.906"/>
    </inkml:context>
    <inkml:brush xml:id="br0">
      <inkml:brushProperty name="width" value="0.10583" units="cm"/>
      <inkml:brushProperty name="height" value="0.21167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16,'39'0,"55"0,94 0,93 226,119 85,153-27,143-29,153-86,179-84,107-29,108-27,2-29,-91 0,-77-29,-228 29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602669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3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06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612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601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77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219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69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3695700"/>
            <a:ext cx="22479000" cy="857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76099" y="13017500"/>
            <a:ext cx="419101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19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28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438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0480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657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267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4876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486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3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0.png"/><Relationship Id="rId12" Type="http://schemas.openxmlformats.org/officeDocument/2006/relationships/customXml" Target="../ink/ink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customXml" Target="../ink/ink3.xml"/><Relationship Id="rId4" Type="http://schemas.openxmlformats.org/officeDocument/2006/relationships/image" Target="../media/image7.png"/><Relationship Id="rId9" Type="http://schemas.openxmlformats.org/officeDocument/2006/relationships/image" Target="../media/image170.png"/><Relationship Id="rId1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7780515" y="5131649"/>
            <a:ext cx="9770623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 cap="all" spc="52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</a:rPr>
              <a:t>Your complete digital coupon solution</a:t>
            </a:r>
            <a:endParaRPr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4" name="Picture 10" descr="Image result for supermarket wallpaper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94" y="6706654"/>
            <a:ext cx="12299079" cy="7294091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supermarket wallpaper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04" t="1852" r="25104" b="-1852"/>
          <a:stretch/>
        </p:blipFill>
        <p:spPr bwMode="auto">
          <a:xfrm>
            <a:off x="-4620790" y="3671620"/>
            <a:ext cx="18288000" cy="10287000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grocery store basket wallpaper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057" y="4277176"/>
            <a:ext cx="19050000" cy="9525000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9957819" y="2339537"/>
            <a:ext cx="5246326" cy="2681396"/>
            <a:chOff x="9957819" y="2339537"/>
            <a:chExt cx="5246326" cy="2681396"/>
          </a:xfrm>
        </p:grpSpPr>
        <p:sp>
          <p:nvSpPr>
            <p:cNvPr id="10" name="Freeform 9"/>
            <p:cNvSpPr/>
            <p:nvPr/>
          </p:nvSpPr>
          <p:spPr>
            <a:xfrm>
              <a:off x="10621108" y="2339537"/>
              <a:ext cx="3646222" cy="2636907"/>
            </a:xfrm>
            <a:custGeom>
              <a:avLst/>
              <a:gdLst>
                <a:gd name="connsiteX0" fmla="*/ 0 w 3646222"/>
                <a:gd name="connsiteY0" fmla="*/ 2636907 h 2636907"/>
                <a:gd name="connsiteX1" fmla="*/ 3341077 w 3646222"/>
                <a:gd name="connsiteY1" fmla="*/ 34384 h 2636907"/>
                <a:gd name="connsiteX2" fmla="*/ 3499338 w 3646222"/>
                <a:gd name="connsiteY2" fmla="*/ 1159800 h 2636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6222" h="2636907">
                  <a:moveTo>
                    <a:pt x="0" y="2636907"/>
                  </a:moveTo>
                  <a:cubicBezTo>
                    <a:pt x="1378927" y="1458737"/>
                    <a:pt x="2757854" y="280568"/>
                    <a:pt x="3341077" y="34384"/>
                  </a:cubicBezTo>
                  <a:cubicBezTo>
                    <a:pt x="3924300" y="-211800"/>
                    <a:pt x="3490546" y="937062"/>
                    <a:pt x="3499338" y="1159800"/>
                  </a:cubicBezTo>
                </a:path>
              </a:pathLst>
            </a:custGeom>
            <a:ln w="762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9957819" y="3158885"/>
              <a:ext cx="5246326" cy="1862048"/>
              <a:chOff x="9781971" y="3066064"/>
              <a:chExt cx="5246326" cy="1862048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4442677" y="3086845"/>
                <a:ext cx="54673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™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781971" y="3066064"/>
                <a:ext cx="5246326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DigiFSI</a:t>
                </a:r>
                <a:endParaRPr lang="en-US" sz="8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 rot="11013659">
            <a:off x="1905354" y="5035221"/>
            <a:ext cx="8386661" cy="7507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89" y="0"/>
                </a:moveTo>
                <a:lnTo>
                  <a:pt x="21600" y="21600"/>
                </a:lnTo>
                <a:lnTo>
                  <a:pt x="0" y="19020"/>
                </a:lnTo>
                <a:lnTo>
                  <a:pt x="11689" y="0"/>
                </a:lnTo>
                <a:close/>
              </a:path>
            </a:pathLst>
          </a:custGeom>
          <a:solidFill>
            <a:schemeClr val="tx1">
              <a:lumMod val="50000"/>
              <a:alpha val="3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1513557" y="4297126"/>
            <a:ext cx="9579834" cy="4324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16" y="21600"/>
                </a:moveTo>
                <a:lnTo>
                  <a:pt x="0" y="0"/>
                </a:lnTo>
                <a:lnTo>
                  <a:pt x="21600" y="8204"/>
                </a:lnTo>
                <a:lnTo>
                  <a:pt x="19063" y="15876"/>
                </a:lnTo>
              </a:path>
            </a:pathLst>
          </a:custGeom>
          <a:ln w="12700">
            <a:solidFill>
              <a:schemeClr val="tx1">
                <a:lumMod val="50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400"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4244485" y="10430988"/>
            <a:ext cx="3361121" cy="2712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858" y="21600"/>
                </a:lnTo>
                <a:lnTo>
                  <a:pt x="21600" y="396"/>
                </a:lnTo>
              </a:path>
            </a:pathLst>
          </a:custGeom>
          <a:ln w="12700">
            <a:solidFill>
              <a:schemeClr val="tx1">
                <a:lumMod val="50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400"/>
            </a:pPr>
            <a:endParaRPr/>
          </a:p>
        </p:txBody>
      </p:sp>
      <p:sp>
        <p:nvSpPr>
          <p:cNvPr id="74" name="Shape 74"/>
          <p:cNvSpPr/>
          <p:nvPr/>
        </p:nvSpPr>
        <p:spPr>
          <a:xfrm rot="18900000">
            <a:off x="2886921" y="8824403"/>
            <a:ext cx="1313860" cy="952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468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0000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5612229" y="7625959"/>
            <a:ext cx="9207649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9000" b="1" cap="all" spc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  Hank you</a:t>
            </a:r>
            <a:endParaRPr dirty="0"/>
          </a:p>
        </p:txBody>
      </p:sp>
      <p:sp>
        <p:nvSpPr>
          <p:cNvPr id="76" name="Shape 76"/>
          <p:cNvSpPr/>
          <p:nvPr/>
        </p:nvSpPr>
        <p:spPr>
          <a:xfrm>
            <a:off x="3706833" y="4515302"/>
            <a:ext cx="5194301" cy="77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0000" b="1" cap="all" spc="1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8589438" y="10762391"/>
            <a:ext cx="5246326" cy="2681396"/>
            <a:chOff x="9957819" y="2339537"/>
            <a:chExt cx="5246326" cy="2681396"/>
          </a:xfrm>
        </p:grpSpPr>
        <p:sp>
          <p:nvSpPr>
            <p:cNvPr id="18" name="Freeform 17"/>
            <p:cNvSpPr/>
            <p:nvPr/>
          </p:nvSpPr>
          <p:spPr>
            <a:xfrm>
              <a:off x="10621108" y="2339537"/>
              <a:ext cx="3646222" cy="2636907"/>
            </a:xfrm>
            <a:custGeom>
              <a:avLst/>
              <a:gdLst>
                <a:gd name="connsiteX0" fmla="*/ 0 w 3646222"/>
                <a:gd name="connsiteY0" fmla="*/ 2636907 h 2636907"/>
                <a:gd name="connsiteX1" fmla="*/ 3341077 w 3646222"/>
                <a:gd name="connsiteY1" fmla="*/ 34384 h 2636907"/>
                <a:gd name="connsiteX2" fmla="*/ 3499338 w 3646222"/>
                <a:gd name="connsiteY2" fmla="*/ 1159800 h 2636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6222" h="2636907">
                  <a:moveTo>
                    <a:pt x="0" y="2636907"/>
                  </a:moveTo>
                  <a:cubicBezTo>
                    <a:pt x="1378927" y="1458737"/>
                    <a:pt x="2757854" y="280568"/>
                    <a:pt x="3341077" y="34384"/>
                  </a:cubicBezTo>
                  <a:cubicBezTo>
                    <a:pt x="3924300" y="-211800"/>
                    <a:pt x="3490546" y="937062"/>
                    <a:pt x="3499338" y="1159800"/>
                  </a:cubicBezTo>
                </a:path>
              </a:pathLst>
            </a:custGeom>
            <a:ln w="762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9957819" y="3158885"/>
              <a:ext cx="5246326" cy="1862048"/>
              <a:chOff x="9781971" y="3066064"/>
              <a:chExt cx="5246326" cy="186204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4442677" y="3086845"/>
                <a:ext cx="54673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™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781971" y="3066064"/>
                <a:ext cx="5246326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500" b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DigiFS</a:t>
                </a:r>
                <a:r>
                  <a:rPr lang="en-US" sz="115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endParaRPr lang="en-US" sz="8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10241280" y="1487762"/>
            <a:ext cx="980901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000" cap="all" spc="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1" dirty="0">
                <a:latin typeface="Century Gothic" panose="020B0502020202020204" pitchFamily="34" charset="0"/>
              </a:rPr>
              <a:t>MANUFACTURER Coupons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47" name="Shape 47"/>
          <p:cNvSpPr/>
          <p:nvPr/>
        </p:nvSpPr>
        <p:spPr>
          <a:xfrm>
            <a:off x="13526049" y="2344387"/>
            <a:ext cx="491955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600" spc="130" baseline="23076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5400" dirty="0">
                <a:latin typeface="Century Gothic" panose="020B0502020202020204" pitchFamily="34" charset="0"/>
              </a:rPr>
              <a:t>To Customers</a:t>
            </a:r>
            <a:endParaRPr sz="5400" dirty="0">
              <a:latin typeface="Century Gothic" panose="020B0502020202020204" pitchFamily="34" charset="0"/>
            </a:endParaRPr>
          </a:p>
        </p:txBody>
      </p:sp>
      <p:sp>
        <p:nvSpPr>
          <p:cNvPr id="54" name="Shape 54"/>
          <p:cNvSpPr/>
          <p:nvPr/>
        </p:nvSpPr>
        <p:spPr>
          <a:xfrm rot="12028278">
            <a:off x="507583" y="4497965"/>
            <a:ext cx="14091773" cy="7297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>
              <a:alpha val="4969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 rot="18900000">
            <a:off x="8313022" y="5150829"/>
            <a:ext cx="771828" cy="554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9C3B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052" name="Picture 4" descr="http://www.kiplinger.com/kipimages/pages/133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91" t="214" r="12991" b="-214"/>
          <a:stretch/>
        </p:blipFill>
        <p:spPr bwMode="auto">
          <a:xfrm>
            <a:off x="-1997649" y="1314607"/>
            <a:ext cx="15294509" cy="9559068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hape 46"/>
          <p:cNvSpPr/>
          <p:nvPr/>
        </p:nvSpPr>
        <p:spPr>
          <a:xfrm>
            <a:off x="12284849" y="8898212"/>
            <a:ext cx="1016945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cap="all" spc="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1" dirty="0">
                <a:latin typeface="Century Gothic" panose="020B0502020202020204" pitchFamily="34" charset="0"/>
              </a:rPr>
              <a:t>More customer spending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20" name="Shape 47"/>
          <p:cNvSpPr/>
          <p:nvPr/>
        </p:nvSpPr>
        <p:spPr>
          <a:xfrm>
            <a:off x="15430498" y="9890071"/>
            <a:ext cx="721360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 spc="130" baseline="23076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5400" dirty="0">
                <a:latin typeface="Century Gothic" panose="020B0502020202020204" pitchFamily="34" charset="0"/>
              </a:rPr>
              <a:t>At Caputo’s</a:t>
            </a:r>
            <a:endParaRPr sz="5400" dirty="0">
              <a:latin typeface="Century Gothic" panose="020B0502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4763750" y="3238500"/>
            <a:ext cx="2457450" cy="5334000"/>
          </a:xfrm>
          <a:prstGeom prst="straightConnector1">
            <a:avLst/>
          </a:prstGeom>
          <a:noFill/>
          <a:ln w="76200" cap="flat">
            <a:solidFill>
              <a:srgbClr val="414141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Straight Connector 4"/>
          <p:cNvCxnSpPr/>
          <p:nvPr/>
        </p:nvCxnSpPr>
        <p:spPr>
          <a:xfrm>
            <a:off x="10241280" y="2344387"/>
            <a:ext cx="953193" cy="28255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3570657" y="9761256"/>
            <a:ext cx="785908" cy="899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182850" y="4781550"/>
            <a:ext cx="1581150" cy="2019300"/>
          </a:xfrm>
          <a:prstGeom prst="rect">
            <a:avLst/>
          </a:prstGeom>
          <a:solidFill>
            <a:srgbClr val="F5F5F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314553" y="4050442"/>
            <a:ext cx="5246326" cy="2681396"/>
            <a:chOff x="9957819" y="2339537"/>
            <a:chExt cx="5246326" cy="2681396"/>
          </a:xfrm>
        </p:grpSpPr>
        <p:sp>
          <p:nvSpPr>
            <p:cNvPr id="17" name="Freeform 16"/>
            <p:cNvSpPr/>
            <p:nvPr/>
          </p:nvSpPr>
          <p:spPr>
            <a:xfrm>
              <a:off x="10621108" y="2339537"/>
              <a:ext cx="3646222" cy="2636907"/>
            </a:xfrm>
            <a:custGeom>
              <a:avLst/>
              <a:gdLst>
                <a:gd name="connsiteX0" fmla="*/ 0 w 3646222"/>
                <a:gd name="connsiteY0" fmla="*/ 2636907 h 2636907"/>
                <a:gd name="connsiteX1" fmla="*/ 3341077 w 3646222"/>
                <a:gd name="connsiteY1" fmla="*/ 34384 h 2636907"/>
                <a:gd name="connsiteX2" fmla="*/ 3499338 w 3646222"/>
                <a:gd name="connsiteY2" fmla="*/ 1159800 h 2636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6222" h="2636907">
                  <a:moveTo>
                    <a:pt x="0" y="2636907"/>
                  </a:moveTo>
                  <a:cubicBezTo>
                    <a:pt x="1378927" y="1458737"/>
                    <a:pt x="2757854" y="280568"/>
                    <a:pt x="3341077" y="34384"/>
                  </a:cubicBezTo>
                  <a:cubicBezTo>
                    <a:pt x="3924300" y="-211800"/>
                    <a:pt x="3490546" y="937062"/>
                    <a:pt x="3499338" y="1159800"/>
                  </a:cubicBezTo>
                </a:path>
              </a:pathLst>
            </a:custGeom>
            <a:ln w="762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957819" y="3158885"/>
              <a:ext cx="5246326" cy="1862048"/>
              <a:chOff x="9781971" y="3066064"/>
              <a:chExt cx="5246326" cy="1862048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4442677" y="3086845"/>
                <a:ext cx="54673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™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781971" y="3066064"/>
                <a:ext cx="5246326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DigiFSI</a:t>
                </a:r>
                <a:endParaRPr lang="en-US" sz="8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3"/>
          <a:stretch/>
        </p:blipFill>
        <p:spPr>
          <a:xfrm>
            <a:off x="0" y="1"/>
            <a:ext cx="24389526" cy="1379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2527" t="15958"/>
          <a:stretch/>
        </p:blipFill>
        <p:spPr>
          <a:xfrm>
            <a:off x="0" y="1"/>
            <a:ext cx="8396009" cy="10191023"/>
          </a:xfrm>
          <a:prstGeom prst="rect">
            <a:avLst/>
          </a:prstGeom>
        </p:spPr>
      </p:pic>
      <p:sp>
        <p:nvSpPr>
          <p:cNvPr id="66" name="Shape 66"/>
          <p:cNvSpPr/>
          <p:nvPr/>
        </p:nvSpPr>
        <p:spPr>
          <a:xfrm rot="18468443">
            <a:off x="-891030" y="3255315"/>
            <a:ext cx="8317341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8000" b="1" cap="all" spc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800" b="0" spc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Coupons available right on </a:t>
            </a:r>
            <a:r>
              <a:rPr lang="en-US" sz="3800" b="0" spc="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caputo’s</a:t>
            </a:r>
            <a:r>
              <a:rPr lang="en-US" sz="3800" b="0" spc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 shelves</a:t>
            </a:r>
            <a:endParaRPr sz="3800" b="0" spc="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rot="18374611">
            <a:off x="-795349" y="1027810"/>
            <a:ext cx="5246326" cy="2681396"/>
            <a:chOff x="9957819" y="2339537"/>
            <a:chExt cx="5246326" cy="2681396"/>
          </a:xfrm>
        </p:grpSpPr>
        <p:sp>
          <p:nvSpPr>
            <p:cNvPr id="10" name="Freeform 9"/>
            <p:cNvSpPr/>
            <p:nvPr/>
          </p:nvSpPr>
          <p:spPr>
            <a:xfrm>
              <a:off x="10621108" y="2339537"/>
              <a:ext cx="3646222" cy="2636907"/>
            </a:xfrm>
            <a:custGeom>
              <a:avLst/>
              <a:gdLst>
                <a:gd name="connsiteX0" fmla="*/ 0 w 3646222"/>
                <a:gd name="connsiteY0" fmla="*/ 2636907 h 2636907"/>
                <a:gd name="connsiteX1" fmla="*/ 3341077 w 3646222"/>
                <a:gd name="connsiteY1" fmla="*/ 34384 h 2636907"/>
                <a:gd name="connsiteX2" fmla="*/ 3499338 w 3646222"/>
                <a:gd name="connsiteY2" fmla="*/ 1159800 h 2636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6222" h="2636907">
                  <a:moveTo>
                    <a:pt x="0" y="2636907"/>
                  </a:moveTo>
                  <a:cubicBezTo>
                    <a:pt x="1378927" y="1458737"/>
                    <a:pt x="2757854" y="280568"/>
                    <a:pt x="3341077" y="34384"/>
                  </a:cubicBezTo>
                  <a:cubicBezTo>
                    <a:pt x="3924300" y="-211800"/>
                    <a:pt x="3490546" y="937062"/>
                    <a:pt x="3499338" y="1159800"/>
                  </a:cubicBezTo>
                </a:path>
              </a:pathLst>
            </a:custGeom>
            <a:ln w="762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9957819" y="3158885"/>
              <a:ext cx="5246326" cy="1862048"/>
              <a:chOff x="9781971" y="3066064"/>
              <a:chExt cx="5246326" cy="186204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4442677" y="3086845"/>
                <a:ext cx="54673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™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781971" y="3066064"/>
                <a:ext cx="5246326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DigiFSI</a:t>
                </a:r>
                <a:endParaRPr lang="en-US" sz="8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108">
            <a:off x="18288230" y="4371631"/>
            <a:ext cx="1326875" cy="2266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3"/>
          <a:stretch/>
        </p:blipFill>
        <p:spPr>
          <a:xfrm>
            <a:off x="0" y="1"/>
            <a:ext cx="24389526" cy="1379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2527" t="15958"/>
          <a:stretch/>
        </p:blipFill>
        <p:spPr>
          <a:xfrm>
            <a:off x="0" y="0"/>
            <a:ext cx="8396009" cy="10191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6292">
            <a:off x="19697464" y="4281957"/>
            <a:ext cx="963739" cy="2291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" name="Shape 66"/>
          <p:cNvSpPr/>
          <p:nvPr/>
        </p:nvSpPr>
        <p:spPr>
          <a:xfrm rot="18453395">
            <a:off x="-1662527" y="3342948"/>
            <a:ext cx="9544437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8000" b="1" cap="all" spc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800" b="0" spc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Customers use their smartphones</a:t>
            </a:r>
          </a:p>
          <a:p>
            <a:pPr algn="ctr"/>
            <a:r>
              <a:rPr lang="en-US" sz="3800" b="0" spc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No more cutting coupons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7836" y="4540093"/>
            <a:ext cx="22257863" cy="137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652" y="2095591"/>
            <a:ext cx="6116301" cy="935642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 rot="18605038">
            <a:off x="-1043360" y="1152314"/>
            <a:ext cx="5414795" cy="2681396"/>
            <a:chOff x="9957819" y="2339537"/>
            <a:chExt cx="5246326" cy="2681396"/>
          </a:xfrm>
        </p:grpSpPr>
        <p:sp>
          <p:nvSpPr>
            <p:cNvPr id="15" name="Freeform 9"/>
            <p:cNvSpPr/>
            <p:nvPr/>
          </p:nvSpPr>
          <p:spPr>
            <a:xfrm>
              <a:off x="10621108" y="2339537"/>
              <a:ext cx="3646222" cy="2636907"/>
            </a:xfrm>
            <a:custGeom>
              <a:avLst/>
              <a:gdLst>
                <a:gd name="connsiteX0" fmla="*/ 0 w 3646222"/>
                <a:gd name="connsiteY0" fmla="*/ 2636907 h 2636907"/>
                <a:gd name="connsiteX1" fmla="*/ 3341077 w 3646222"/>
                <a:gd name="connsiteY1" fmla="*/ 34384 h 2636907"/>
                <a:gd name="connsiteX2" fmla="*/ 3499338 w 3646222"/>
                <a:gd name="connsiteY2" fmla="*/ 1159800 h 2636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6222" h="2636907">
                  <a:moveTo>
                    <a:pt x="0" y="2636907"/>
                  </a:moveTo>
                  <a:cubicBezTo>
                    <a:pt x="1378927" y="1458737"/>
                    <a:pt x="2757854" y="280568"/>
                    <a:pt x="3341077" y="34384"/>
                  </a:cubicBezTo>
                  <a:cubicBezTo>
                    <a:pt x="3924300" y="-211800"/>
                    <a:pt x="3490546" y="937062"/>
                    <a:pt x="3499338" y="1159800"/>
                  </a:cubicBezTo>
                </a:path>
              </a:pathLst>
            </a:custGeom>
            <a:ln w="762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9957819" y="3158885"/>
              <a:ext cx="5246326" cy="1862048"/>
              <a:chOff x="9781971" y="3066064"/>
              <a:chExt cx="5246326" cy="1862048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4442677" y="3086845"/>
                <a:ext cx="54673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™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21463541">
                <a:off x="9781971" y="3066064"/>
                <a:ext cx="5246326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DigiFSI</a:t>
                </a:r>
                <a:endParaRPr lang="en-US" sz="8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6789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3"/>
          <a:stretch/>
        </p:blipFill>
        <p:spPr>
          <a:xfrm>
            <a:off x="0" y="1"/>
            <a:ext cx="24389526" cy="1379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2527" t="15958"/>
          <a:stretch/>
        </p:blipFill>
        <p:spPr>
          <a:xfrm>
            <a:off x="0" y="-59049"/>
            <a:ext cx="8396009" cy="10191023"/>
          </a:xfrm>
          <a:prstGeom prst="rect">
            <a:avLst/>
          </a:prstGeom>
        </p:spPr>
      </p:pic>
      <p:sp>
        <p:nvSpPr>
          <p:cNvPr id="66" name="Shape 66"/>
          <p:cNvSpPr/>
          <p:nvPr/>
        </p:nvSpPr>
        <p:spPr>
          <a:xfrm rot="18448148">
            <a:off x="-1330157" y="3323978"/>
            <a:ext cx="900395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8000" b="1" cap="all" spc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4000" b="0" spc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Scan coupon barcode</a:t>
            </a:r>
            <a:endParaRPr sz="4000" b="0" spc="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8494951">
            <a:off x="-674817" y="1807985"/>
            <a:ext cx="52463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Century Gothic" panose="020B0502020202020204" pitchFamily="34" charset="0"/>
              </a:rPr>
              <a:t>Step1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170" y="5545718"/>
            <a:ext cx="9025629" cy="5840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60" y="3391183"/>
            <a:ext cx="6447662" cy="9863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448" y="3683051"/>
            <a:ext cx="21578221" cy="132971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8537129">
            <a:off x="1114097" y="4376564"/>
            <a:ext cx="960805" cy="10206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536468812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3"/>
          <a:stretch/>
        </p:blipFill>
        <p:spPr>
          <a:xfrm>
            <a:off x="0" y="1"/>
            <a:ext cx="24389526" cy="137922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2527" t="15958"/>
          <a:stretch/>
        </p:blipFill>
        <p:spPr>
          <a:xfrm>
            <a:off x="-89652" y="-32066"/>
            <a:ext cx="8720636" cy="10585053"/>
          </a:xfrm>
          <a:prstGeom prst="rect">
            <a:avLst/>
          </a:prstGeom>
        </p:spPr>
      </p:pic>
      <p:sp>
        <p:nvSpPr>
          <p:cNvPr id="66" name="Shape 66"/>
          <p:cNvSpPr/>
          <p:nvPr/>
        </p:nvSpPr>
        <p:spPr>
          <a:xfrm rot="18482428">
            <a:off x="-1545989" y="3244167"/>
            <a:ext cx="9455923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8000" b="1" cap="all" spc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4000" b="0" spc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Coupon automatically added to customer’s </a:t>
            </a:r>
            <a:r>
              <a:rPr lang="en-US" sz="4400" b="0" cap="none" spc="0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DigiFSI</a:t>
            </a:r>
            <a:r>
              <a:rPr lang="en-US" sz="4000" b="0" spc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 queue</a:t>
            </a:r>
            <a:endParaRPr sz="4000" b="0" spc="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 rot="18572133">
            <a:off x="-708211" y="1513582"/>
            <a:ext cx="5246326" cy="1945456"/>
            <a:chOff x="9739732" y="3159576"/>
            <a:chExt cx="5246326" cy="1945456"/>
          </a:xfrm>
        </p:grpSpPr>
        <p:sp>
          <p:nvSpPr>
            <p:cNvPr id="22" name="TextBox 21"/>
            <p:cNvSpPr txBox="1"/>
            <p:nvPr/>
          </p:nvSpPr>
          <p:spPr>
            <a:xfrm rot="21415119">
              <a:off x="9739732" y="3159576"/>
              <a:ext cx="524632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atin typeface="Century Gothic" panose="020B0502020202020204" pitchFamily="34" charset="0"/>
                </a:rPr>
                <a:t>Step 2</a:t>
              </a:r>
              <a:endParaRPr lang="en-US" sz="8800" dirty="0">
                <a:latin typeface="Century Gothic" panose="020B0502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rot="21490790">
              <a:off x="10142439" y="4948353"/>
              <a:ext cx="1137204" cy="156679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uFillTx/>
                <a:latin typeface="Palatino"/>
                <a:ea typeface="Palatino"/>
                <a:cs typeface="Palatino"/>
                <a:sym typeface="Palatino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85" y="952537"/>
            <a:ext cx="7130180" cy="14063787"/>
          </a:xfrm>
          <a:prstGeom prst="rect">
            <a:avLst/>
          </a:prstGeom>
        </p:spPr>
      </p:pic>
      <p:sp>
        <p:nvSpPr>
          <p:cNvPr id="18" name="Shape 66"/>
          <p:cNvSpPr/>
          <p:nvPr/>
        </p:nvSpPr>
        <p:spPr>
          <a:xfrm>
            <a:off x="17880695" y="9497196"/>
            <a:ext cx="2979403" cy="53347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8000" b="1" cap="all" spc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endParaRPr lang="en-US" sz="2800" b="0" cap="none" spc="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10726841" y="10469577"/>
              <a:ext cx="1083240" cy="432577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90841" y="10397481"/>
                <a:ext cx="1155240" cy="576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/>
              <p14:cNvContentPartPr/>
              <p14:nvPr/>
            </p14:nvContentPartPr>
            <p14:xfrm>
              <a:off x="11746535" y="10455066"/>
              <a:ext cx="497520" cy="705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710535" y="10383066"/>
                <a:ext cx="56952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/>
              <p14:cNvContentPartPr/>
              <p14:nvPr/>
            </p14:nvContentPartPr>
            <p14:xfrm>
              <a:off x="11844455" y="10524186"/>
              <a:ext cx="77400" cy="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808622" y="10452186"/>
                <a:ext cx="149067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/>
              <p14:cNvContentPartPr/>
              <p14:nvPr/>
            </p14:nvContentPartPr>
            <p14:xfrm flipV="1">
              <a:off x="11279948" y="10129304"/>
              <a:ext cx="3899350" cy="509893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 flipV="1">
                <a:off x="11260862" y="10090392"/>
                <a:ext cx="3937522" cy="587717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/>
          <p:cNvSpPr/>
          <p:nvPr/>
        </p:nvSpPr>
        <p:spPr>
          <a:xfrm>
            <a:off x="10896738" y="10303926"/>
            <a:ext cx="1483744" cy="44018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16908" y="10421655"/>
            <a:ext cx="2550226" cy="36536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368346" y="3056273"/>
            <a:ext cx="4796258" cy="177104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357658" y="3325091"/>
            <a:ext cx="128926" cy="202830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486584" y="4827318"/>
            <a:ext cx="4688708" cy="4097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993414" y="3638834"/>
            <a:ext cx="244910" cy="159818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4" name="yui_3_5_1_1_1487213732849_1264" descr="https://tse1.mm.bing.net/th?id=OIP.Mba0b994c5ea5dc04cef3e04063ea8b70o0&amp;pid=15.1&amp;P=0&amp;w=197&amp;h=137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164" y="3145372"/>
            <a:ext cx="3679109" cy="2091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73537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wholefoods checkou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1"/>
          <a:stretch/>
        </p:blipFill>
        <p:spPr bwMode="auto">
          <a:xfrm>
            <a:off x="5526" y="-57149"/>
            <a:ext cx="24384000" cy="138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5420" y="499936"/>
            <a:ext cx="7149230" cy="14083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2527" t="15958"/>
          <a:stretch/>
        </p:blipFill>
        <p:spPr>
          <a:xfrm>
            <a:off x="0" y="-57149"/>
            <a:ext cx="8396009" cy="10191023"/>
          </a:xfrm>
          <a:prstGeom prst="rect">
            <a:avLst/>
          </a:prstGeom>
        </p:spPr>
      </p:pic>
      <p:sp>
        <p:nvSpPr>
          <p:cNvPr id="66" name="Shape 66"/>
          <p:cNvSpPr/>
          <p:nvPr/>
        </p:nvSpPr>
        <p:spPr>
          <a:xfrm rot="18494577">
            <a:off x="-1145629" y="3279761"/>
            <a:ext cx="858886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8000" b="1" cap="all" spc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4000" b="0" spc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CHECK OUT</a:t>
            </a:r>
            <a:endParaRPr sz="4000" b="0" spc="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 rot="18681290">
            <a:off x="-765735" y="1681057"/>
            <a:ext cx="5246326" cy="1862048"/>
            <a:chOff x="9610856" y="3249715"/>
            <a:chExt cx="5246326" cy="1862048"/>
          </a:xfrm>
        </p:grpSpPr>
        <p:sp>
          <p:nvSpPr>
            <p:cNvPr id="22" name="TextBox 21"/>
            <p:cNvSpPr txBox="1"/>
            <p:nvPr/>
          </p:nvSpPr>
          <p:spPr>
            <a:xfrm rot="21380235">
              <a:off x="9610856" y="3249715"/>
              <a:ext cx="524632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atin typeface="Century Gothic" panose="020B0502020202020204" pitchFamily="34" charset="0"/>
                </a:rPr>
                <a:t>Step3</a:t>
              </a:r>
              <a:endParaRPr lang="en-US" sz="8800" dirty="0">
                <a:latin typeface="Century Gothic" panose="020B0502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rot="21410179" flipV="1">
              <a:off x="10336169" y="4940662"/>
              <a:ext cx="1254576" cy="13417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uFillTx/>
                <a:latin typeface="Palatino"/>
                <a:ea typeface="Palatino"/>
                <a:cs typeface="Palatino"/>
                <a:sym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258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wholefoods checkou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1"/>
          <a:stretch/>
        </p:blipFill>
        <p:spPr bwMode="auto">
          <a:xfrm>
            <a:off x="0" y="-14329"/>
            <a:ext cx="24384000" cy="138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2527" t="15958"/>
          <a:stretch/>
        </p:blipFill>
        <p:spPr>
          <a:xfrm>
            <a:off x="27709" y="59241"/>
            <a:ext cx="8502408" cy="10320169"/>
          </a:xfrm>
          <a:prstGeom prst="rect">
            <a:avLst/>
          </a:prstGeom>
        </p:spPr>
      </p:pic>
      <p:pic>
        <p:nvPicPr>
          <p:cNvPr id="1030" name="Picture 6" descr="Image result for point of sale scann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1728" y="405860"/>
            <a:ext cx="6137538" cy="877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5484" y="-224881"/>
            <a:ext cx="7149230" cy="14083984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sp>
        <p:nvSpPr>
          <p:cNvPr id="2" name="Rectangle 1"/>
          <p:cNvSpPr/>
          <p:nvPr/>
        </p:nvSpPr>
        <p:spPr>
          <a:xfrm rot="18464229">
            <a:off x="-1559355" y="3217093"/>
            <a:ext cx="943253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cap="all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Single scan loads coupons </a:t>
            </a:r>
          </a:p>
          <a:p>
            <a:r>
              <a:rPr lang="en-US" sz="3800" cap="all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directly to </a:t>
            </a:r>
            <a:r>
              <a:rPr lang="en-US" sz="3800" cap="all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caputo’s</a:t>
            </a:r>
            <a:r>
              <a:rPr lang="en-US" sz="3800" cap="all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 POS</a:t>
            </a:r>
          </a:p>
        </p:txBody>
      </p:sp>
      <p:grpSp>
        <p:nvGrpSpPr>
          <p:cNvPr id="12" name="Group 11"/>
          <p:cNvGrpSpPr/>
          <p:nvPr/>
        </p:nvGrpSpPr>
        <p:grpSpPr>
          <a:xfrm rot="18394933">
            <a:off x="-1076848" y="951474"/>
            <a:ext cx="5246326" cy="2912211"/>
            <a:chOff x="9939584" y="2157230"/>
            <a:chExt cx="5246326" cy="2912211"/>
          </a:xfrm>
        </p:grpSpPr>
        <p:sp>
          <p:nvSpPr>
            <p:cNvPr id="13" name="Freeform 9"/>
            <p:cNvSpPr/>
            <p:nvPr/>
          </p:nvSpPr>
          <p:spPr>
            <a:xfrm>
              <a:off x="10760275" y="2157230"/>
              <a:ext cx="3646222" cy="2636907"/>
            </a:xfrm>
            <a:custGeom>
              <a:avLst/>
              <a:gdLst>
                <a:gd name="connsiteX0" fmla="*/ 0 w 3646222"/>
                <a:gd name="connsiteY0" fmla="*/ 2636907 h 2636907"/>
                <a:gd name="connsiteX1" fmla="*/ 3341077 w 3646222"/>
                <a:gd name="connsiteY1" fmla="*/ 34384 h 2636907"/>
                <a:gd name="connsiteX2" fmla="*/ 3499338 w 3646222"/>
                <a:gd name="connsiteY2" fmla="*/ 1159800 h 2636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6222" h="2636907">
                  <a:moveTo>
                    <a:pt x="0" y="2636907"/>
                  </a:moveTo>
                  <a:cubicBezTo>
                    <a:pt x="1378927" y="1458737"/>
                    <a:pt x="2757854" y="280568"/>
                    <a:pt x="3341077" y="34384"/>
                  </a:cubicBezTo>
                  <a:cubicBezTo>
                    <a:pt x="3924300" y="-211800"/>
                    <a:pt x="3490546" y="937062"/>
                    <a:pt x="3499338" y="1159800"/>
                  </a:cubicBezTo>
                </a:path>
              </a:pathLst>
            </a:custGeom>
            <a:ln w="762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9939584" y="3179666"/>
              <a:ext cx="5246326" cy="1889775"/>
              <a:chOff x="9763736" y="3086845"/>
              <a:chExt cx="5246326" cy="1889775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4442677" y="3086845"/>
                <a:ext cx="54673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™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763736" y="3114572"/>
                <a:ext cx="5246326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500" b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DigiFSI</a:t>
                </a:r>
                <a:endParaRPr lang="en-US" sz="8800" b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249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wholefoods checkout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91"/>
          <a:stretch/>
        </p:blipFill>
        <p:spPr bwMode="auto">
          <a:xfrm>
            <a:off x="0" y="-133350"/>
            <a:ext cx="24384000" cy="138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2527" t="15958"/>
          <a:stretch/>
        </p:blipFill>
        <p:spPr>
          <a:xfrm>
            <a:off x="-54122" y="-90476"/>
            <a:ext cx="8824970" cy="10711693"/>
          </a:xfrm>
          <a:prstGeom prst="rect">
            <a:avLst/>
          </a:prstGeom>
        </p:spPr>
      </p:pic>
      <p:sp>
        <p:nvSpPr>
          <p:cNvPr id="66" name="Shape 66"/>
          <p:cNvSpPr/>
          <p:nvPr/>
        </p:nvSpPr>
        <p:spPr>
          <a:xfrm rot="18506271">
            <a:off x="-1107258" y="3127169"/>
            <a:ext cx="8781399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8000" b="1" cap="all" spc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3800" b="0" spc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manages coupon redemption process for </a:t>
            </a:r>
            <a:r>
              <a:rPr lang="en-US" sz="3800" b="0" spc="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caputo’s</a:t>
            </a:r>
            <a:endParaRPr sz="3800" b="0" spc="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 rot="18577499">
            <a:off x="-822055" y="954806"/>
            <a:ext cx="5269417" cy="2933244"/>
            <a:chOff x="9895843" y="2235686"/>
            <a:chExt cx="5269417" cy="2933244"/>
          </a:xfrm>
        </p:grpSpPr>
        <p:sp>
          <p:nvSpPr>
            <p:cNvPr id="9" name="Freeform 9"/>
            <p:cNvSpPr/>
            <p:nvPr/>
          </p:nvSpPr>
          <p:spPr>
            <a:xfrm>
              <a:off x="10724399" y="2235686"/>
              <a:ext cx="3646222" cy="2636907"/>
            </a:xfrm>
            <a:custGeom>
              <a:avLst/>
              <a:gdLst>
                <a:gd name="connsiteX0" fmla="*/ 0 w 3646222"/>
                <a:gd name="connsiteY0" fmla="*/ 2636907 h 2636907"/>
                <a:gd name="connsiteX1" fmla="*/ 3341077 w 3646222"/>
                <a:gd name="connsiteY1" fmla="*/ 34384 h 2636907"/>
                <a:gd name="connsiteX2" fmla="*/ 3499338 w 3646222"/>
                <a:gd name="connsiteY2" fmla="*/ 1159800 h 2636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6222" h="2636907">
                  <a:moveTo>
                    <a:pt x="0" y="2636907"/>
                  </a:moveTo>
                  <a:cubicBezTo>
                    <a:pt x="1378927" y="1458737"/>
                    <a:pt x="2757854" y="280568"/>
                    <a:pt x="3341077" y="34384"/>
                  </a:cubicBezTo>
                  <a:cubicBezTo>
                    <a:pt x="3924300" y="-211800"/>
                    <a:pt x="3490546" y="937062"/>
                    <a:pt x="3499338" y="1159800"/>
                  </a:cubicBezTo>
                </a:path>
              </a:pathLst>
            </a:custGeom>
            <a:ln w="762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895843" y="3179666"/>
              <a:ext cx="5269417" cy="1989264"/>
              <a:chOff x="9719995" y="3086845"/>
              <a:chExt cx="5269417" cy="1989264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4442677" y="3086845"/>
                <a:ext cx="54673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™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21563103">
                <a:off x="9719995" y="3214061"/>
                <a:ext cx="5246326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DigiFSI</a:t>
                </a:r>
                <a:endParaRPr lang="en-US" sz="8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8770848" y="5403687"/>
            <a:ext cx="10265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79187" y="2771904"/>
            <a:ext cx="11885904" cy="8812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endParaRPr lang="en-US" sz="4800" b="1" dirty="0">
              <a:solidFill>
                <a:srgbClr val="002060"/>
              </a:solidFill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Increased</a:t>
            </a:r>
            <a:r>
              <a:rPr kumimoji="0" lang="en-US" sz="4800" b="1" i="0" u="none" strike="noStrike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foot-traffic 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b="1" baseline="0" dirty="0">
                <a:solidFill>
                  <a:srgbClr val="002060"/>
                </a:solidFill>
              </a:rPr>
              <a:t>Higher</a:t>
            </a:r>
            <a:r>
              <a:rPr lang="en-US" sz="4800" b="1" dirty="0">
                <a:solidFill>
                  <a:srgbClr val="002060"/>
                </a:solidFill>
              </a:rPr>
              <a:t> in-cart purchases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Real-Time Monitoring of Coupon </a:t>
            </a:r>
            <a:r>
              <a:rPr lang="en-US" sz="4800" b="1" dirty="0">
                <a:solidFill>
                  <a:srgbClr val="002060"/>
                </a:solidFill>
              </a:rPr>
              <a:t>Usage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b="1" dirty="0">
                <a:solidFill>
                  <a:srgbClr val="002060"/>
                </a:solidFill>
              </a:rPr>
              <a:t>Reports of Coupon Activity 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b="1" dirty="0">
                <a:solidFill>
                  <a:srgbClr val="002060"/>
                </a:solidFill>
              </a:rPr>
              <a:t>Smooth Coupon Redemption Managed by </a:t>
            </a:r>
            <a:r>
              <a:rPr lang="en-US" sz="4800" b="1" dirty="0" err="1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DigiFSI</a:t>
            </a:r>
            <a:endParaRPr lang="en-US" sz="4800" b="1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b="1" dirty="0">
                <a:solidFill>
                  <a:srgbClr val="002060"/>
                </a:solidFill>
              </a:rPr>
              <a:t>Faster Payment for Coupons after Redemption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024529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102</Words>
  <Application>Microsoft Office PowerPoint</Application>
  <PresentationFormat>Custom</PresentationFormat>
  <Paragraphs>40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Bodoni SvtyTwo ITC TT-Book</vt:lpstr>
      <vt:lpstr>Century Gothic</vt:lpstr>
      <vt:lpstr>Helvetica</vt:lpstr>
      <vt:lpstr>Helvetica Light</vt:lpstr>
      <vt:lpstr>Helvetica Neue</vt:lpstr>
      <vt:lpstr>Palatino</vt:lpstr>
      <vt:lpstr>Times New Roman</vt:lpstr>
      <vt:lpstr>Zapf Dingbats</vt:lpstr>
      <vt:lpstr>New_Template4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Flame</dc:creator>
  <cp:lastModifiedBy>cantrelljones@gmail.com</cp:lastModifiedBy>
  <cp:revision>56</cp:revision>
  <dcterms:modified xsi:type="dcterms:W3CDTF">2017-04-06T10:01:43Z</dcterms:modified>
</cp:coreProperties>
</file>