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4"/>
  </p:notesMasterIdLst>
  <p:sldIdLst>
    <p:sldId id="257" r:id="rId3"/>
    <p:sldId id="272" r:id="rId4"/>
    <p:sldId id="268" r:id="rId5"/>
    <p:sldId id="259" r:id="rId6"/>
    <p:sldId id="274" r:id="rId7"/>
    <p:sldId id="260" r:id="rId8"/>
    <p:sldId id="261" r:id="rId9"/>
    <p:sldId id="263" r:id="rId10"/>
    <p:sldId id="264" r:id="rId11"/>
    <p:sldId id="275" r:id="rId12"/>
    <p:sldId id="265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C7"/>
    <a:srgbClr val="224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82"/>
    <p:restoredTop sz="95768"/>
  </p:normalViewPr>
  <p:slideViewPr>
    <p:cSldViewPr snapToGrid="0" snapToObjects="1">
      <p:cViewPr>
        <p:scale>
          <a:sx n="131" d="100"/>
          <a:sy n="131" d="100"/>
        </p:scale>
        <p:origin x="-104" y="440"/>
      </p:cViewPr>
      <p:guideLst/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03C63-CF7C-B74A-87F5-5EDFB7C18366}" type="doc">
      <dgm:prSet loTypeId="urn:microsoft.com/office/officeart/2005/8/layout/gear1" loCatId="" qsTypeId="urn:microsoft.com/office/officeart/2005/8/quickstyle/simple1" qsCatId="simple" csTypeId="urn:microsoft.com/office/officeart/2005/8/colors/accent5_3" csCatId="accent5" phldr="1"/>
      <dgm:spPr/>
    </dgm:pt>
    <dgm:pt modelId="{F2C91856-B144-FA4D-8027-C11D48D022F6}">
      <dgm:prSet phldrT="[Text]"/>
      <dgm:spPr/>
      <dgm:t>
        <a:bodyPr/>
        <a:lstStyle/>
        <a:p>
          <a:r>
            <a:rPr lang="en-US" dirty="0" smtClean="0"/>
            <a:t>Shifting</a:t>
          </a:r>
          <a:r>
            <a:rPr lang="en-US" baseline="0" dirty="0" smtClean="0"/>
            <a:t> </a:t>
          </a:r>
          <a:r>
            <a:rPr lang="en-US" dirty="0" smtClean="0"/>
            <a:t>Customer Expectation</a:t>
          </a:r>
          <a:endParaRPr lang="en-US" dirty="0"/>
        </a:p>
      </dgm:t>
    </dgm:pt>
    <dgm:pt modelId="{0C3893F7-E0CA-AB4B-859D-1E7C9D717B48}" type="parTrans" cxnId="{C5F650BB-121D-4543-9150-9BDA0A63CE7D}">
      <dgm:prSet/>
      <dgm:spPr/>
      <dgm:t>
        <a:bodyPr/>
        <a:lstStyle/>
        <a:p>
          <a:endParaRPr lang="en-US"/>
        </a:p>
      </dgm:t>
    </dgm:pt>
    <dgm:pt modelId="{D39ABE31-F93F-C047-94C4-6688CD4A9261}" type="sibTrans" cxnId="{C5F650BB-121D-4543-9150-9BDA0A63CE7D}">
      <dgm:prSet/>
      <dgm:spPr/>
      <dgm:t>
        <a:bodyPr/>
        <a:lstStyle/>
        <a:p>
          <a:endParaRPr lang="en-US"/>
        </a:p>
      </dgm:t>
    </dgm:pt>
    <dgm:pt modelId="{3FBB4E10-5172-354D-AEEC-C297D24E12F8}">
      <dgm:prSet phldrT="[Text]"/>
      <dgm:spPr/>
      <dgm:t>
        <a:bodyPr/>
        <a:lstStyle/>
        <a:p>
          <a:r>
            <a:rPr lang="en-US" baseline="0" dirty="0" smtClean="0"/>
            <a:t>Simple Global </a:t>
          </a:r>
          <a:r>
            <a:rPr lang="en-US" dirty="0" smtClean="0"/>
            <a:t>Deployment</a:t>
          </a:r>
          <a:endParaRPr lang="en-US" dirty="0"/>
        </a:p>
      </dgm:t>
    </dgm:pt>
    <dgm:pt modelId="{6737C693-AF0B-F44F-B85F-61843047F120}" type="parTrans" cxnId="{58EAA90F-37CC-3447-9010-C05E69BD2C33}">
      <dgm:prSet/>
      <dgm:spPr/>
      <dgm:t>
        <a:bodyPr/>
        <a:lstStyle/>
        <a:p>
          <a:endParaRPr lang="en-US"/>
        </a:p>
      </dgm:t>
    </dgm:pt>
    <dgm:pt modelId="{428D2FED-22ED-584C-89CD-0D69AE97F46E}" type="sibTrans" cxnId="{58EAA90F-37CC-3447-9010-C05E69BD2C33}">
      <dgm:prSet/>
      <dgm:spPr/>
      <dgm:t>
        <a:bodyPr/>
        <a:lstStyle/>
        <a:p>
          <a:endParaRPr lang="en-US"/>
        </a:p>
      </dgm:t>
    </dgm:pt>
    <dgm:pt modelId="{284F5F64-4F52-1045-89C1-DEAE316EA221}">
      <dgm:prSet phldrT="[Text]"/>
      <dgm:spPr/>
      <dgm:t>
        <a:bodyPr/>
        <a:lstStyle/>
        <a:p>
          <a:r>
            <a:rPr lang="en-US" baseline="0" dirty="0" smtClean="0"/>
            <a:t>Success of </a:t>
          </a:r>
          <a:r>
            <a:rPr lang="en-US" baseline="0" dirty="0" smtClean="0"/>
            <a:t>best-in-class integration</a:t>
          </a:r>
          <a:endParaRPr lang="en-US" dirty="0"/>
        </a:p>
      </dgm:t>
    </dgm:pt>
    <dgm:pt modelId="{95F11485-CD25-A141-A152-991BD99A1953}" type="parTrans" cxnId="{D7B3CF42-5206-4641-9EB5-025973715537}">
      <dgm:prSet/>
      <dgm:spPr/>
      <dgm:t>
        <a:bodyPr/>
        <a:lstStyle/>
        <a:p>
          <a:endParaRPr lang="en-US"/>
        </a:p>
      </dgm:t>
    </dgm:pt>
    <dgm:pt modelId="{5A8434A6-1CB3-F24F-8A49-A7F034423D15}" type="sibTrans" cxnId="{D7B3CF42-5206-4641-9EB5-025973715537}">
      <dgm:prSet/>
      <dgm:spPr/>
      <dgm:t>
        <a:bodyPr/>
        <a:lstStyle/>
        <a:p>
          <a:endParaRPr lang="en-US"/>
        </a:p>
      </dgm:t>
    </dgm:pt>
    <dgm:pt modelId="{E5A9DCAE-9331-2A45-9E69-29479957F74C}" type="pres">
      <dgm:prSet presAssocID="{30803C63-CF7C-B74A-87F5-5EDFB7C1836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EEAD0C8-E600-6845-9250-0FC15A44D043}" type="pres">
      <dgm:prSet presAssocID="{F2C91856-B144-FA4D-8027-C11D48D022F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F86B3-1CBB-E247-A415-AABB9D284714}" type="pres">
      <dgm:prSet presAssocID="{F2C91856-B144-FA4D-8027-C11D48D022F6}" presName="gear1srcNode" presStyleLbl="node1" presStyleIdx="0" presStyleCnt="3"/>
      <dgm:spPr/>
      <dgm:t>
        <a:bodyPr/>
        <a:lstStyle/>
        <a:p>
          <a:endParaRPr lang="en-US"/>
        </a:p>
      </dgm:t>
    </dgm:pt>
    <dgm:pt modelId="{50C5028D-2593-A848-A8E0-9AF2A3A6FB9C}" type="pres">
      <dgm:prSet presAssocID="{F2C91856-B144-FA4D-8027-C11D48D022F6}" presName="gear1dstNode" presStyleLbl="node1" presStyleIdx="0" presStyleCnt="3"/>
      <dgm:spPr/>
      <dgm:t>
        <a:bodyPr/>
        <a:lstStyle/>
        <a:p>
          <a:endParaRPr lang="en-US"/>
        </a:p>
      </dgm:t>
    </dgm:pt>
    <dgm:pt modelId="{B638C021-88D2-5642-8A14-086CA79DF73E}" type="pres">
      <dgm:prSet presAssocID="{284F5F64-4F52-1045-89C1-DEAE316EA22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A50AD-41C2-C749-BA34-67234696BEB4}" type="pres">
      <dgm:prSet presAssocID="{284F5F64-4F52-1045-89C1-DEAE316EA221}" presName="gear2srcNode" presStyleLbl="node1" presStyleIdx="1" presStyleCnt="3"/>
      <dgm:spPr/>
      <dgm:t>
        <a:bodyPr/>
        <a:lstStyle/>
        <a:p>
          <a:endParaRPr lang="en-US"/>
        </a:p>
      </dgm:t>
    </dgm:pt>
    <dgm:pt modelId="{30CE5E2E-7E81-6C41-B2B2-B33F1D4D9E7C}" type="pres">
      <dgm:prSet presAssocID="{284F5F64-4F52-1045-89C1-DEAE316EA221}" presName="gear2dstNode" presStyleLbl="node1" presStyleIdx="1" presStyleCnt="3"/>
      <dgm:spPr/>
      <dgm:t>
        <a:bodyPr/>
        <a:lstStyle/>
        <a:p>
          <a:endParaRPr lang="en-US"/>
        </a:p>
      </dgm:t>
    </dgm:pt>
    <dgm:pt modelId="{9FD0A973-F57C-1549-8286-9660C826FB60}" type="pres">
      <dgm:prSet presAssocID="{3FBB4E10-5172-354D-AEEC-C297D24E12F8}" presName="gear3" presStyleLbl="node1" presStyleIdx="2" presStyleCnt="3" custLinFactNeighborX="550" custLinFactNeighborY="-7870"/>
      <dgm:spPr/>
      <dgm:t>
        <a:bodyPr/>
        <a:lstStyle/>
        <a:p>
          <a:endParaRPr lang="en-US"/>
        </a:p>
      </dgm:t>
    </dgm:pt>
    <dgm:pt modelId="{6C7FD0C6-47FA-D447-87E3-71D944ED9B83}" type="pres">
      <dgm:prSet presAssocID="{3FBB4E10-5172-354D-AEEC-C297D24E12F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FD094-62F5-434B-99B5-00EC0DD2CE62}" type="pres">
      <dgm:prSet presAssocID="{3FBB4E10-5172-354D-AEEC-C297D24E12F8}" presName="gear3srcNode" presStyleLbl="node1" presStyleIdx="2" presStyleCnt="3"/>
      <dgm:spPr/>
      <dgm:t>
        <a:bodyPr/>
        <a:lstStyle/>
        <a:p>
          <a:endParaRPr lang="en-US"/>
        </a:p>
      </dgm:t>
    </dgm:pt>
    <dgm:pt modelId="{B36BF74A-589B-7246-B523-CA0556CC72D2}" type="pres">
      <dgm:prSet presAssocID="{3FBB4E10-5172-354D-AEEC-C297D24E12F8}" presName="gear3dstNode" presStyleLbl="node1" presStyleIdx="2" presStyleCnt="3"/>
      <dgm:spPr/>
      <dgm:t>
        <a:bodyPr/>
        <a:lstStyle/>
        <a:p>
          <a:endParaRPr lang="en-US"/>
        </a:p>
      </dgm:t>
    </dgm:pt>
    <dgm:pt modelId="{79E5D724-F1D0-6445-821F-C47FA549FB4A}" type="pres">
      <dgm:prSet presAssocID="{D39ABE31-F93F-C047-94C4-6688CD4A9261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E70E6C1C-7E8B-694F-9399-4D7A4544E4F9}" type="pres">
      <dgm:prSet presAssocID="{5A8434A6-1CB3-F24F-8A49-A7F034423D1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F43FB645-33F2-2B43-BC29-424B6F05D5D0}" type="pres">
      <dgm:prSet presAssocID="{428D2FED-22ED-584C-89CD-0D69AE97F46E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2A5FF70-ED4B-004C-A620-BEDEE2935AED}" type="presOf" srcId="{D39ABE31-F93F-C047-94C4-6688CD4A9261}" destId="{79E5D724-F1D0-6445-821F-C47FA549FB4A}" srcOrd="0" destOrd="0" presId="urn:microsoft.com/office/officeart/2005/8/layout/gear1"/>
    <dgm:cxn modelId="{3A6D39EC-44F2-FC40-A186-A32B64D122CC}" type="presOf" srcId="{428D2FED-22ED-584C-89CD-0D69AE97F46E}" destId="{F43FB645-33F2-2B43-BC29-424B6F05D5D0}" srcOrd="0" destOrd="0" presId="urn:microsoft.com/office/officeart/2005/8/layout/gear1"/>
    <dgm:cxn modelId="{91597236-8976-F446-BAA5-BE786F2C2509}" type="presOf" srcId="{284F5F64-4F52-1045-89C1-DEAE316EA221}" destId="{30CE5E2E-7E81-6C41-B2B2-B33F1D4D9E7C}" srcOrd="2" destOrd="0" presId="urn:microsoft.com/office/officeart/2005/8/layout/gear1"/>
    <dgm:cxn modelId="{5FD21E28-CF93-DE46-B849-48EEE4B94D0C}" type="presOf" srcId="{3FBB4E10-5172-354D-AEEC-C297D24E12F8}" destId="{9FD0A973-F57C-1549-8286-9660C826FB60}" srcOrd="0" destOrd="0" presId="urn:microsoft.com/office/officeart/2005/8/layout/gear1"/>
    <dgm:cxn modelId="{2F71D3C1-B280-2E4A-9BEF-151BC6584985}" type="presOf" srcId="{5A8434A6-1CB3-F24F-8A49-A7F034423D15}" destId="{E70E6C1C-7E8B-694F-9399-4D7A4544E4F9}" srcOrd="0" destOrd="0" presId="urn:microsoft.com/office/officeart/2005/8/layout/gear1"/>
    <dgm:cxn modelId="{D7B3CF42-5206-4641-9EB5-025973715537}" srcId="{30803C63-CF7C-B74A-87F5-5EDFB7C18366}" destId="{284F5F64-4F52-1045-89C1-DEAE316EA221}" srcOrd="1" destOrd="0" parTransId="{95F11485-CD25-A141-A152-991BD99A1953}" sibTransId="{5A8434A6-1CB3-F24F-8A49-A7F034423D15}"/>
    <dgm:cxn modelId="{7F45C1A1-2A34-8844-9A8F-D8EB664AD748}" type="presOf" srcId="{284F5F64-4F52-1045-89C1-DEAE316EA221}" destId="{215A50AD-41C2-C749-BA34-67234696BEB4}" srcOrd="1" destOrd="0" presId="urn:microsoft.com/office/officeart/2005/8/layout/gear1"/>
    <dgm:cxn modelId="{EB06B7B7-45E7-2D42-A004-CB23FCDACAFE}" type="presOf" srcId="{284F5F64-4F52-1045-89C1-DEAE316EA221}" destId="{B638C021-88D2-5642-8A14-086CA79DF73E}" srcOrd="0" destOrd="0" presId="urn:microsoft.com/office/officeart/2005/8/layout/gear1"/>
    <dgm:cxn modelId="{415A48F3-E25B-8A46-A75E-6E372629DC70}" type="presOf" srcId="{3FBB4E10-5172-354D-AEEC-C297D24E12F8}" destId="{B36BF74A-589B-7246-B523-CA0556CC72D2}" srcOrd="3" destOrd="0" presId="urn:microsoft.com/office/officeart/2005/8/layout/gear1"/>
    <dgm:cxn modelId="{FAFDD1BA-982E-2742-89D3-D18918C53AE8}" type="presOf" srcId="{F2C91856-B144-FA4D-8027-C11D48D022F6}" destId="{0EEAD0C8-E600-6845-9250-0FC15A44D043}" srcOrd="0" destOrd="0" presId="urn:microsoft.com/office/officeart/2005/8/layout/gear1"/>
    <dgm:cxn modelId="{977FDE62-19EE-DD4D-8500-7C4C69F3846F}" type="presOf" srcId="{F2C91856-B144-FA4D-8027-C11D48D022F6}" destId="{37DF86B3-1CBB-E247-A415-AABB9D284714}" srcOrd="1" destOrd="0" presId="urn:microsoft.com/office/officeart/2005/8/layout/gear1"/>
    <dgm:cxn modelId="{67C723D6-7191-5C4D-984A-CEBF76457F04}" type="presOf" srcId="{30803C63-CF7C-B74A-87F5-5EDFB7C18366}" destId="{E5A9DCAE-9331-2A45-9E69-29479957F74C}" srcOrd="0" destOrd="0" presId="urn:microsoft.com/office/officeart/2005/8/layout/gear1"/>
    <dgm:cxn modelId="{D14194C1-7790-B845-B3BF-5A0E316EDE21}" type="presOf" srcId="{F2C91856-B144-FA4D-8027-C11D48D022F6}" destId="{50C5028D-2593-A848-A8E0-9AF2A3A6FB9C}" srcOrd="2" destOrd="0" presId="urn:microsoft.com/office/officeart/2005/8/layout/gear1"/>
    <dgm:cxn modelId="{E69BB398-79A2-ED47-8D70-B469271C45C1}" type="presOf" srcId="{3FBB4E10-5172-354D-AEEC-C297D24E12F8}" destId="{6C7FD0C6-47FA-D447-87E3-71D944ED9B83}" srcOrd="1" destOrd="0" presId="urn:microsoft.com/office/officeart/2005/8/layout/gear1"/>
    <dgm:cxn modelId="{C5F650BB-121D-4543-9150-9BDA0A63CE7D}" srcId="{30803C63-CF7C-B74A-87F5-5EDFB7C18366}" destId="{F2C91856-B144-FA4D-8027-C11D48D022F6}" srcOrd="0" destOrd="0" parTransId="{0C3893F7-E0CA-AB4B-859D-1E7C9D717B48}" sibTransId="{D39ABE31-F93F-C047-94C4-6688CD4A9261}"/>
    <dgm:cxn modelId="{58EAA90F-37CC-3447-9010-C05E69BD2C33}" srcId="{30803C63-CF7C-B74A-87F5-5EDFB7C18366}" destId="{3FBB4E10-5172-354D-AEEC-C297D24E12F8}" srcOrd="2" destOrd="0" parTransId="{6737C693-AF0B-F44F-B85F-61843047F120}" sibTransId="{428D2FED-22ED-584C-89CD-0D69AE97F46E}"/>
    <dgm:cxn modelId="{7A2563F9-8BEA-EA44-8C78-69385449FD13}" type="presOf" srcId="{3FBB4E10-5172-354D-AEEC-C297D24E12F8}" destId="{AF4FD094-62F5-434B-99B5-00EC0DD2CE62}" srcOrd="2" destOrd="0" presId="urn:microsoft.com/office/officeart/2005/8/layout/gear1"/>
    <dgm:cxn modelId="{34CFD2E4-69BB-7B44-8E0F-E622E5C14DDB}" type="presParOf" srcId="{E5A9DCAE-9331-2A45-9E69-29479957F74C}" destId="{0EEAD0C8-E600-6845-9250-0FC15A44D043}" srcOrd="0" destOrd="0" presId="urn:microsoft.com/office/officeart/2005/8/layout/gear1"/>
    <dgm:cxn modelId="{3531E75F-DF21-B84E-8525-01959175AB97}" type="presParOf" srcId="{E5A9DCAE-9331-2A45-9E69-29479957F74C}" destId="{37DF86B3-1CBB-E247-A415-AABB9D284714}" srcOrd="1" destOrd="0" presId="urn:microsoft.com/office/officeart/2005/8/layout/gear1"/>
    <dgm:cxn modelId="{BDE113DB-FD4F-DD4B-865D-D0B43C59E06C}" type="presParOf" srcId="{E5A9DCAE-9331-2A45-9E69-29479957F74C}" destId="{50C5028D-2593-A848-A8E0-9AF2A3A6FB9C}" srcOrd="2" destOrd="0" presId="urn:microsoft.com/office/officeart/2005/8/layout/gear1"/>
    <dgm:cxn modelId="{CD4BFDA8-D67C-8240-8595-ADF0C308B33F}" type="presParOf" srcId="{E5A9DCAE-9331-2A45-9E69-29479957F74C}" destId="{B638C021-88D2-5642-8A14-086CA79DF73E}" srcOrd="3" destOrd="0" presId="urn:microsoft.com/office/officeart/2005/8/layout/gear1"/>
    <dgm:cxn modelId="{77CD16BC-706A-8D44-A890-AF15A288D370}" type="presParOf" srcId="{E5A9DCAE-9331-2A45-9E69-29479957F74C}" destId="{215A50AD-41C2-C749-BA34-67234696BEB4}" srcOrd="4" destOrd="0" presId="urn:microsoft.com/office/officeart/2005/8/layout/gear1"/>
    <dgm:cxn modelId="{2F6477E1-1071-7A4E-A506-D9F51AFBAFB6}" type="presParOf" srcId="{E5A9DCAE-9331-2A45-9E69-29479957F74C}" destId="{30CE5E2E-7E81-6C41-B2B2-B33F1D4D9E7C}" srcOrd="5" destOrd="0" presId="urn:microsoft.com/office/officeart/2005/8/layout/gear1"/>
    <dgm:cxn modelId="{FA7697B8-4F4B-D24A-BFDC-65746E34B237}" type="presParOf" srcId="{E5A9DCAE-9331-2A45-9E69-29479957F74C}" destId="{9FD0A973-F57C-1549-8286-9660C826FB60}" srcOrd="6" destOrd="0" presId="urn:microsoft.com/office/officeart/2005/8/layout/gear1"/>
    <dgm:cxn modelId="{C28A3A64-3815-874A-8114-20928FAC0116}" type="presParOf" srcId="{E5A9DCAE-9331-2A45-9E69-29479957F74C}" destId="{6C7FD0C6-47FA-D447-87E3-71D944ED9B83}" srcOrd="7" destOrd="0" presId="urn:microsoft.com/office/officeart/2005/8/layout/gear1"/>
    <dgm:cxn modelId="{9D952DA0-D7E6-3544-BC41-96CBEB025E61}" type="presParOf" srcId="{E5A9DCAE-9331-2A45-9E69-29479957F74C}" destId="{AF4FD094-62F5-434B-99B5-00EC0DD2CE62}" srcOrd="8" destOrd="0" presId="urn:microsoft.com/office/officeart/2005/8/layout/gear1"/>
    <dgm:cxn modelId="{86667CAD-C2B0-0F43-A7A9-BA1975CE044C}" type="presParOf" srcId="{E5A9DCAE-9331-2A45-9E69-29479957F74C}" destId="{B36BF74A-589B-7246-B523-CA0556CC72D2}" srcOrd="9" destOrd="0" presId="urn:microsoft.com/office/officeart/2005/8/layout/gear1"/>
    <dgm:cxn modelId="{05EA47ED-93F1-2449-A15D-DFC14BE5C486}" type="presParOf" srcId="{E5A9DCAE-9331-2A45-9E69-29479957F74C}" destId="{79E5D724-F1D0-6445-821F-C47FA549FB4A}" srcOrd="10" destOrd="0" presId="urn:microsoft.com/office/officeart/2005/8/layout/gear1"/>
    <dgm:cxn modelId="{10321043-0636-2D40-8F9F-70DC8CD79D8D}" type="presParOf" srcId="{E5A9DCAE-9331-2A45-9E69-29479957F74C}" destId="{E70E6C1C-7E8B-694F-9399-4D7A4544E4F9}" srcOrd="11" destOrd="0" presId="urn:microsoft.com/office/officeart/2005/8/layout/gear1"/>
    <dgm:cxn modelId="{548CE475-DACC-6143-A0AD-8BA641534753}" type="presParOf" srcId="{E5A9DCAE-9331-2A45-9E69-29479957F74C}" destId="{F43FB645-33F2-2B43-BC29-424B6F05D5D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AD0C8-E600-6845-9250-0FC15A44D043}">
      <dsp:nvSpPr>
        <dsp:cNvPr id="0" name=""/>
        <dsp:cNvSpPr/>
      </dsp:nvSpPr>
      <dsp:spPr>
        <a:xfrm>
          <a:off x="3712346" y="2383155"/>
          <a:ext cx="2912745" cy="2912745"/>
        </a:xfrm>
        <a:prstGeom prst="gear9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Shifting</a:t>
          </a:r>
          <a:r>
            <a:rPr lang="en-US" sz="1600" kern="1200" baseline="0" dirty="0" smtClean="0"/>
            <a:t> </a:t>
          </a:r>
          <a:r>
            <a:rPr lang="en-US" sz="1600" kern="1200" dirty="0" smtClean="0"/>
            <a:t>Customer Expectation</a:t>
          </a:r>
          <a:endParaRPr lang="en-US" sz="1600" kern="1200" dirty="0"/>
        </a:p>
      </dsp:txBody>
      <dsp:txXfrm>
        <a:off x="4297937" y="3065452"/>
        <a:ext cx="1741563" cy="1497211"/>
      </dsp:txXfrm>
    </dsp:sp>
    <dsp:sp modelId="{B638C021-88D2-5642-8A14-086CA79DF73E}">
      <dsp:nvSpPr>
        <dsp:cNvPr id="0" name=""/>
        <dsp:cNvSpPr/>
      </dsp:nvSpPr>
      <dsp:spPr>
        <a:xfrm>
          <a:off x="2017658" y="1694688"/>
          <a:ext cx="2118360" cy="2118360"/>
        </a:xfrm>
        <a:prstGeom prst="gear6">
          <a:avLst/>
        </a:prstGeom>
        <a:solidFill>
          <a:schemeClr val="accent5">
            <a:shade val="80000"/>
            <a:hueOff val="136321"/>
            <a:satOff val="-34581"/>
            <a:lumOff val="192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Success of </a:t>
          </a:r>
          <a:r>
            <a:rPr lang="en-US" sz="1600" kern="1200" baseline="0" dirty="0" smtClean="0"/>
            <a:t>best-in-class integration</a:t>
          </a:r>
          <a:endParaRPr lang="en-US" sz="1600" kern="1200" dirty="0"/>
        </a:p>
      </dsp:txBody>
      <dsp:txXfrm>
        <a:off x="2550962" y="2231215"/>
        <a:ext cx="1051752" cy="1045306"/>
      </dsp:txXfrm>
    </dsp:sp>
    <dsp:sp modelId="{9FD0A973-F57C-1549-8286-9660C826FB60}">
      <dsp:nvSpPr>
        <dsp:cNvPr id="0" name=""/>
        <dsp:cNvSpPr/>
      </dsp:nvSpPr>
      <dsp:spPr>
        <a:xfrm rot="20700000">
          <a:off x="3218137" y="233235"/>
          <a:ext cx="2075560" cy="2075560"/>
        </a:xfrm>
        <a:prstGeom prst="gear6">
          <a:avLst/>
        </a:prstGeom>
        <a:solidFill>
          <a:schemeClr val="accent5">
            <a:shade val="80000"/>
            <a:hueOff val="272641"/>
            <a:satOff val="-69162"/>
            <a:lumOff val="38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Simple Global </a:t>
          </a:r>
          <a:r>
            <a:rPr lang="en-US" sz="1600" kern="1200" dirty="0" smtClean="0"/>
            <a:t>Deployment</a:t>
          </a:r>
          <a:endParaRPr lang="en-US" sz="1600" kern="1200" dirty="0"/>
        </a:p>
      </dsp:txBody>
      <dsp:txXfrm rot="-20700000">
        <a:off x="3673369" y="688467"/>
        <a:ext cx="1165098" cy="1165098"/>
      </dsp:txXfrm>
    </dsp:sp>
    <dsp:sp modelId="{79E5D724-F1D0-6445-821F-C47FA549FB4A}">
      <dsp:nvSpPr>
        <dsp:cNvPr id="0" name=""/>
        <dsp:cNvSpPr/>
      </dsp:nvSpPr>
      <dsp:spPr>
        <a:xfrm>
          <a:off x="3500658" y="1936607"/>
          <a:ext cx="3728314" cy="3728314"/>
        </a:xfrm>
        <a:prstGeom prst="circularArrow">
          <a:avLst>
            <a:gd name="adj1" fmla="val 4687"/>
            <a:gd name="adj2" fmla="val 299029"/>
            <a:gd name="adj3" fmla="val 2537414"/>
            <a:gd name="adj4" fmla="val 15816239"/>
            <a:gd name="adj5" fmla="val 5469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E6C1C-7E8B-694F-9399-4D7A4544E4F9}">
      <dsp:nvSpPr>
        <dsp:cNvPr id="0" name=""/>
        <dsp:cNvSpPr/>
      </dsp:nvSpPr>
      <dsp:spPr>
        <a:xfrm>
          <a:off x="1642501" y="1221247"/>
          <a:ext cx="2708853" cy="27088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shade val="90000"/>
            <a:hueOff val="137055"/>
            <a:satOff val="-34581"/>
            <a:lumOff val="184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FB645-33F2-2B43-BC29-424B6F05D5D0}">
      <dsp:nvSpPr>
        <dsp:cNvPr id="0" name=""/>
        <dsp:cNvSpPr/>
      </dsp:nvSpPr>
      <dsp:spPr>
        <a:xfrm>
          <a:off x="2724058" y="-226117"/>
          <a:ext cx="2920689" cy="292068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shade val="90000"/>
            <a:hueOff val="274110"/>
            <a:satOff val="-69162"/>
            <a:lumOff val="369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8966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AU" dirty="0" smtClean="0"/>
              <a:t>My</a:t>
            </a:r>
            <a:r>
              <a:rPr lang="en-AU" baseline="0" dirty="0" smtClean="0"/>
              <a:t> name is Andrew Walker, Founder and CEO of Fleet Engineering.</a:t>
            </a:r>
          </a:p>
          <a:p>
            <a:pPr lvl="0">
              <a:spcBef>
                <a:spcPts val="0"/>
              </a:spcBef>
              <a:buNone/>
            </a:pPr>
            <a:endParaRPr lang="en-AU" baseline="0" dirty="0"/>
          </a:p>
          <a:p>
            <a:pPr lvl="0">
              <a:spcBef>
                <a:spcPts val="0"/>
              </a:spcBef>
              <a:buNone/>
            </a:pPr>
            <a:r>
              <a:rPr lang="en-AU" baseline="0" dirty="0" smtClean="0"/>
              <a:t>A week or two ago, I took the morning off work </a:t>
            </a:r>
          </a:p>
        </p:txBody>
      </p:sp>
    </p:spTree>
    <p:extLst>
      <p:ext uri="{BB962C8B-B14F-4D97-AF65-F5344CB8AC3E}">
        <p14:creationId xmlns:p14="http://schemas.microsoft.com/office/powerpoint/2010/main" val="1428881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192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6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4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AU" dirty="0" smtClean="0"/>
              <a:t>3 forces</a:t>
            </a:r>
            <a:endParaRPr lang="en" dirty="0" smtClean="0"/>
          </a:p>
          <a:p>
            <a:pPr marL="457200" lvl="0" indent="-228600" rtl="0">
              <a:spcBef>
                <a:spcPts val="0"/>
              </a:spcBef>
              <a:buAutoNum type="arabicParenR"/>
            </a:pPr>
            <a:r>
              <a:rPr lang="en-AU" b="1" dirty="0" smtClean="0"/>
              <a:t>Modular Tech</a:t>
            </a:r>
            <a:r>
              <a:rPr lang="en" dirty="0" smtClean="0"/>
              <a:t>: </a:t>
            </a:r>
            <a:r>
              <a:rPr lang="en-AU" dirty="0" smtClean="0"/>
              <a:t>because</a:t>
            </a:r>
            <a:r>
              <a:rPr lang="en-AU" baseline="0" dirty="0" smtClean="0"/>
              <a:t> there are so many great software products for specific functions, those that have a clear place, that meet that requirement beautifully, and that integrate seamlessly so that other products become their features. They win. Think </a:t>
            </a:r>
            <a:r>
              <a:rPr lang="en-AU" baseline="0" dirty="0" err="1" smtClean="0"/>
              <a:t>Xero</a:t>
            </a:r>
            <a:r>
              <a:rPr lang="en-AU" baseline="0" dirty="0" smtClean="0"/>
              <a:t>, Slack, Stripe</a:t>
            </a:r>
            <a:endParaRPr lang="en" dirty="0" smtClean="0"/>
          </a:p>
          <a:p>
            <a:pPr marL="457200" lvl="0" indent="-228600">
              <a:spcBef>
                <a:spcPts val="0"/>
              </a:spcBef>
              <a:buAutoNum type="arabicParenR"/>
            </a:pPr>
            <a:r>
              <a:rPr lang="en-AU" b="1" dirty="0" smtClean="0"/>
              <a:t>Low</a:t>
            </a:r>
            <a:r>
              <a:rPr lang="en-AU" b="1" baseline="0" dirty="0" smtClean="0"/>
              <a:t> Cost of Deployment</a:t>
            </a:r>
            <a:r>
              <a:rPr lang="en" b="1" dirty="0" smtClean="0"/>
              <a:t>: </a:t>
            </a:r>
            <a:r>
              <a:rPr lang="en" dirty="0" smtClean="0"/>
              <a:t>smartphones are ubiquitous. </a:t>
            </a:r>
            <a:r>
              <a:rPr lang="en-AU" dirty="0" smtClean="0"/>
              <a:t>Phone</a:t>
            </a:r>
            <a:r>
              <a:rPr lang="en-AU" baseline="0" dirty="0" smtClean="0"/>
              <a:t> coverage is broad and cheap. Global data centres make it lightning fast and cheap to deploy globally</a:t>
            </a:r>
            <a:endParaRPr lang="en-AU" dirty="0" smtClean="0"/>
          </a:p>
          <a:p>
            <a:pPr marL="457200" lvl="0" indent="-228600">
              <a:spcBef>
                <a:spcPts val="0"/>
              </a:spcBef>
              <a:buAutoNum type="arabicParenR"/>
            </a:pPr>
            <a:r>
              <a:rPr lang="en" b="1" dirty="0" smtClean="0"/>
              <a:t>Social: </a:t>
            </a:r>
            <a:r>
              <a:rPr lang="en" dirty="0" smtClean="0"/>
              <a:t>customer expectations have shifted, because in some areas of the economy companies are getting this right. </a:t>
            </a:r>
            <a:r>
              <a:rPr lang="en-AU" dirty="0" smtClean="0"/>
              <a:t>You can track a $20 pizza with</a:t>
            </a:r>
            <a:r>
              <a:rPr lang="en-AU" baseline="0" dirty="0" smtClean="0"/>
              <a:t> dominos</a:t>
            </a:r>
            <a:r>
              <a:rPr lang="en-AU" dirty="0" smtClean="0"/>
              <a:t>,</a:t>
            </a:r>
            <a:r>
              <a:rPr lang="en-AU" baseline="0" dirty="0" smtClean="0"/>
              <a:t> but </a:t>
            </a:r>
            <a:r>
              <a:rPr lang="en-AU" dirty="0" smtClean="0"/>
              <a:t>y</a:t>
            </a:r>
            <a:r>
              <a:rPr lang="en" dirty="0" err="1" smtClean="0"/>
              <a:t>ou</a:t>
            </a:r>
            <a:r>
              <a:rPr lang="en" dirty="0" smtClean="0"/>
              <a:t> can’t track </a:t>
            </a:r>
            <a:r>
              <a:rPr lang="en-AU" dirty="0" smtClean="0"/>
              <a:t>an incoming hotshot delivery</a:t>
            </a:r>
            <a:r>
              <a:rPr lang="en" dirty="0" smtClean="0"/>
              <a:t>. You can track a</a:t>
            </a:r>
            <a:r>
              <a:rPr lang="en-AU" baseline="0" dirty="0" smtClean="0"/>
              <a:t> $5 felafel with Uber Eats, but not a $500,000 </a:t>
            </a:r>
            <a:r>
              <a:rPr lang="en" dirty="0" smtClean="0"/>
              <a:t> incoming $12,000 mission critical piece of machinery, but you can track a $12 pizza beautifully. You can continue to have your coffee meeting right up until your Uber pulls up, rather than waiting out front for your taxi. </a:t>
            </a:r>
          </a:p>
          <a:p>
            <a:pPr marL="457200" lvl="0" indent="-228600">
              <a:spcBef>
                <a:spcPts val="0"/>
              </a:spcBef>
              <a:buAutoNum type="arabicParenR"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8686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For companies where last-mile logistics is critical to success, who are dissatisfied with their options - antiquated legacy systems, smartphone alternatives like GetSwift and Bringg, or adding a location service like Glympse, Spatula brings an integration-first technology suite that comes at the existing system like a Swiss Army Knife to get the best result, fastest, for the smallest implementation pains </a:t>
            </a:r>
          </a:p>
        </p:txBody>
      </p:sp>
    </p:spTree>
    <p:extLst>
      <p:ext uri="{BB962C8B-B14F-4D97-AF65-F5344CB8AC3E}">
        <p14:creationId xmlns:p14="http://schemas.microsoft.com/office/powerpoint/2010/main" val="412000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28600">
              <a:spcBef>
                <a:spcPts val="0"/>
              </a:spcBef>
              <a:buAutoNum type="arabicParenR"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8837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8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5192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Background in management consulting - project lead in Singapore, Hong Kong, Jakarta. Using data to drive productivity improvements. Achieved over 30% for every project over 4 years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Mech Eng degree (smashed it, obviously). Looked at connected fleet tech for honours thesis.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Identified lots of uptake of the tech, but poorly run implementations that didn’t generate real improvements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Established an innovation partnership with UWA and colocated on campus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Member of the UWA ROSL group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402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88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6000"/>
            </a:lvl1pPr>
            <a:lvl2pPr lvl="1" rtl="0">
              <a:spcBef>
                <a:spcPts val="0"/>
              </a:spcBef>
              <a:buSzPct val="100000"/>
              <a:defRPr sz="6000"/>
            </a:lvl2pPr>
            <a:lvl3pPr lvl="2" rtl="0">
              <a:spcBef>
                <a:spcPts val="0"/>
              </a:spcBef>
              <a:buSzPct val="100000"/>
              <a:defRPr sz="6000"/>
            </a:lvl3pPr>
            <a:lvl4pPr lvl="3" rtl="0">
              <a:spcBef>
                <a:spcPts val="0"/>
              </a:spcBef>
              <a:buSzPct val="100000"/>
              <a:defRPr sz="6000"/>
            </a:lvl4pPr>
            <a:lvl5pPr lvl="4" rtl="0">
              <a:spcBef>
                <a:spcPts val="0"/>
              </a:spcBef>
              <a:buSzPct val="100000"/>
              <a:defRPr sz="6000"/>
            </a:lvl5pPr>
            <a:lvl6pPr lvl="5" rtl="0">
              <a:spcBef>
                <a:spcPts val="0"/>
              </a:spcBef>
              <a:buSzPct val="100000"/>
              <a:defRPr sz="6000"/>
            </a:lvl6pPr>
            <a:lvl7pPr lvl="6" rtl="0">
              <a:spcBef>
                <a:spcPts val="0"/>
              </a:spcBef>
              <a:buSzPct val="100000"/>
              <a:defRPr sz="6000"/>
            </a:lvl7pPr>
            <a:lvl8pPr lvl="7" rtl="0">
              <a:spcBef>
                <a:spcPts val="0"/>
              </a:spcBef>
              <a:buSzPct val="100000"/>
              <a:defRPr sz="6000"/>
            </a:lvl8pPr>
            <a:lvl9pPr lvl="8" rtl="0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tiff"/><Relationship Id="rId12" Type="http://schemas.openxmlformats.org/officeDocument/2006/relationships/image" Target="../media/image7.tiff"/><Relationship Id="rId13" Type="http://schemas.openxmlformats.org/officeDocument/2006/relationships/image" Target="../media/image8.tiff"/><Relationship Id="rId14" Type="http://schemas.openxmlformats.org/officeDocument/2006/relationships/image" Target="../media/image9.tiff"/><Relationship Id="rId15" Type="http://schemas.openxmlformats.org/officeDocument/2006/relationships/image" Target="../media/image10.tiff"/><Relationship Id="rId16" Type="http://schemas.openxmlformats.org/officeDocument/2006/relationships/image" Target="../media/image11.tiff"/><Relationship Id="rId17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.png"/><Relationship Id="rId9" Type="http://schemas.openxmlformats.org/officeDocument/2006/relationships/image" Target="../media/image4.tiff"/><Relationship Id="rId10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9" Type="http://schemas.openxmlformats.org/officeDocument/2006/relationships/image" Target="../media/image17.png"/><Relationship Id="rId10" Type="http://schemas.openxmlformats.org/officeDocument/2006/relationships/image" Target="../media/image18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hyperlink" Target="https://www.home.barclays/content/dam/barclayspublic/docs/BarclaysNews/2014/September/the-last-mile-report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2521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808549" y="1763100"/>
            <a:ext cx="6341537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AU" sz="4800" b="1" dirty="0" smtClean="0">
                <a:solidFill>
                  <a:srgbClr val="F9F9F9"/>
                </a:solidFill>
              </a:rPr>
              <a:t>Spatula</a:t>
            </a:r>
            <a:br>
              <a:rPr lang="en-AU" sz="4800" b="1" dirty="0" smtClean="0">
                <a:solidFill>
                  <a:srgbClr val="F9F9F9"/>
                </a:solidFill>
              </a:rPr>
            </a:br>
            <a:r>
              <a:rPr lang="en-AU" sz="2400" b="1" dirty="0" smtClean="0">
                <a:solidFill>
                  <a:srgbClr val="F9F9F9"/>
                </a:solidFill>
              </a:rPr>
              <a:t>Waiting sucks. Spatula makes it better.</a:t>
            </a:r>
            <a:endParaRPr lang="en" sz="2400" b="1" dirty="0">
              <a:solidFill>
                <a:srgbClr val="F9F9F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3000" dirty="0">
              <a:solidFill>
                <a:srgbClr val="F9F9F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655" y="4577372"/>
            <a:ext cx="473765" cy="4027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8550" y="3054927"/>
            <a:ext cx="557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Andrew Walker | Founder @ Fleet Engineering | </a:t>
            </a:r>
            <a:r>
              <a:rPr lang="en-US" dirty="0" err="1" smtClean="0">
                <a:solidFill>
                  <a:schemeClr val="bg1"/>
                </a:solidFill>
              </a:rPr>
              <a:t>andrew@spatula.io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38"/>
                    </a14:imgEffect>
                    <a14:imgEffect>
                      <a14:saturation sat="5500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67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0000" y="360000"/>
            <a:ext cx="8222100" cy="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AU" sz="4800" dirty="0" smtClean="0"/>
              <a:t>How to Fuel Growth</a:t>
            </a:r>
            <a:endParaRPr lang="en" sz="4800" dirty="0"/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20000" y="1440000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/>
            <a:r>
              <a:rPr lang="en-AU" sz="3600" dirty="0" smtClean="0">
                <a:solidFill>
                  <a:schemeClr val="lt1"/>
                </a:solidFill>
              </a:rPr>
              <a:t>Ramp up UX efforts</a:t>
            </a:r>
            <a:endParaRPr lang="en-AU" sz="3600" dirty="0">
              <a:solidFill>
                <a:schemeClr val="lt1"/>
              </a:solidFill>
            </a:endParaRPr>
          </a:p>
          <a:p>
            <a:pPr marL="38100"/>
            <a:r>
              <a:rPr lang="en-AU" sz="3600" dirty="0" smtClean="0">
                <a:solidFill>
                  <a:schemeClr val="lt1"/>
                </a:solidFill>
              </a:rPr>
              <a:t>Customer </a:t>
            </a:r>
            <a:r>
              <a:rPr lang="en-AU" sz="3600" dirty="0">
                <a:solidFill>
                  <a:schemeClr val="lt1"/>
                </a:solidFill>
              </a:rPr>
              <a:t>journey </a:t>
            </a:r>
            <a:r>
              <a:rPr lang="en-AU" sz="3600" dirty="0" smtClean="0">
                <a:solidFill>
                  <a:schemeClr val="lt1"/>
                </a:solidFill>
              </a:rPr>
              <a:t>management</a:t>
            </a:r>
            <a:endParaRPr lang="en-AU" sz="3600" dirty="0">
              <a:solidFill>
                <a:schemeClr val="lt1"/>
              </a:solidFill>
            </a:endParaRPr>
          </a:p>
          <a:p>
            <a:pPr marL="38100"/>
            <a:r>
              <a:rPr lang="en-AU" sz="3600" dirty="0">
                <a:solidFill>
                  <a:schemeClr val="lt1"/>
                </a:solidFill>
              </a:rPr>
              <a:t>Digital marketing expertise</a:t>
            </a:r>
          </a:p>
          <a:p>
            <a:pPr marL="38100"/>
            <a:r>
              <a:rPr lang="en-AU" sz="3600" dirty="0">
                <a:solidFill>
                  <a:schemeClr val="lt1"/>
                </a:solidFill>
              </a:rPr>
              <a:t>Activation of digital campaign</a:t>
            </a:r>
          </a:p>
          <a:p>
            <a:pPr lvl="0" rtl="0">
              <a:spcBef>
                <a:spcPts val="0"/>
              </a:spcBef>
              <a:buNone/>
            </a:pPr>
            <a:endParaRPr sz="2400" dirty="0"/>
          </a:p>
          <a:p>
            <a:pPr lvl="0" rtl="0"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655" y="4577372"/>
            <a:ext cx="473765" cy="4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888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38"/>
                    </a14:imgEffect>
                    <a14:imgEffect>
                      <a14:saturation sat="5500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67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0000" y="360000"/>
            <a:ext cx="8222100" cy="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/>
              <a:t>Summary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20000" y="1440000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419100">
              <a:buClr>
                <a:schemeClr val="lt1"/>
              </a:buClr>
            </a:pPr>
            <a:r>
              <a:rPr lang="en" sz="2000" dirty="0" smtClean="0">
                <a:solidFill>
                  <a:schemeClr val="lt1"/>
                </a:solidFill>
                <a:sym typeface="Arial"/>
              </a:rPr>
              <a:t>A </a:t>
            </a:r>
            <a:r>
              <a:rPr lang="en-AU" sz="2000" dirty="0" smtClean="0">
                <a:solidFill>
                  <a:schemeClr val="lt1"/>
                </a:solidFill>
                <a:sym typeface="Arial"/>
              </a:rPr>
              <a:t>clear problem </a:t>
            </a:r>
            <a:r>
              <a:rPr lang="en-AU" sz="2000" dirty="0" smtClean="0">
                <a:solidFill>
                  <a:schemeClr val="lt1"/>
                </a:solidFill>
                <a:sym typeface="Arial"/>
              </a:rPr>
              <a:t>for a big market</a:t>
            </a:r>
            <a:endParaRPr lang="en-AU" sz="2000" dirty="0" smtClean="0">
              <a:solidFill>
                <a:schemeClr val="lt1"/>
              </a:solidFill>
              <a:sym typeface="Arial"/>
            </a:endParaRPr>
          </a:p>
          <a:p>
            <a:pPr marL="457200" indent="-419100">
              <a:buClr>
                <a:schemeClr val="lt1"/>
              </a:buClr>
            </a:pPr>
            <a:r>
              <a:rPr lang="en-AU" sz="2000" dirty="0" smtClean="0">
                <a:solidFill>
                  <a:schemeClr val="lt1"/>
                </a:solidFill>
                <a:sym typeface="Arial"/>
              </a:rPr>
              <a:t>The right people and a great pipeline of talent</a:t>
            </a:r>
          </a:p>
          <a:p>
            <a:pPr marL="457200" indent="-419100">
              <a:buClr>
                <a:schemeClr val="lt1"/>
              </a:buClr>
            </a:pPr>
            <a:r>
              <a:rPr lang="en-AU" sz="2000" dirty="0" smtClean="0">
                <a:solidFill>
                  <a:schemeClr val="lt1"/>
                </a:solidFill>
                <a:sym typeface="Arial"/>
              </a:rPr>
              <a:t>Great technology foundation and technical skills</a:t>
            </a:r>
            <a:endParaRPr lang="en-AU" sz="2000" dirty="0" smtClean="0">
              <a:solidFill>
                <a:schemeClr val="lt1"/>
              </a:solidFill>
              <a:sym typeface="Arial"/>
            </a:endParaRPr>
          </a:p>
          <a:p>
            <a:pPr marL="457200" indent="-419100">
              <a:buClr>
                <a:schemeClr val="lt1"/>
              </a:buClr>
            </a:pPr>
            <a:r>
              <a:rPr lang="en-AU" sz="2000" dirty="0" smtClean="0">
                <a:solidFill>
                  <a:schemeClr val="lt1"/>
                </a:solidFill>
                <a:sym typeface="Arial"/>
              </a:rPr>
              <a:t>Paying </a:t>
            </a:r>
            <a:r>
              <a:rPr lang="en-AU" sz="2000" dirty="0" smtClean="0">
                <a:solidFill>
                  <a:schemeClr val="lt1"/>
                </a:solidFill>
                <a:sym typeface="Arial"/>
              </a:rPr>
              <a:t>customers in multiple countries</a:t>
            </a:r>
          </a:p>
          <a:p>
            <a:pPr marL="457200" indent="-419100">
              <a:buClr>
                <a:schemeClr val="lt1"/>
              </a:buClr>
            </a:pPr>
            <a:r>
              <a:rPr lang="en-AU" sz="2000" dirty="0" smtClean="0">
                <a:solidFill>
                  <a:schemeClr val="lt1"/>
                </a:solidFill>
                <a:sym typeface="Arial"/>
              </a:rPr>
              <a:t>A clear opportunity for capital to create and drive the growth engine</a:t>
            </a:r>
            <a:endParaRPr lang="en-AU" sz="2000" dirty="0">
              <a:solidFill>
                <a:schemeClr val="lt1"/>
              </a:solidFill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2000" dirty="0"/>
          </a:p>
          <a:p>
            <a:pPr lvl="0" rtl="0">
              <a:spcBef>
                <a:spcPts val="0"/>
              </a:spcBef>
              <a:buNone/>
            </a:pPr>
            <a:endParaRPr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655" y="4577372"/>
            <a:ext cx="473765" cy="40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834" y="343140"/>
            <a:ext cx="7045037" cy="468507"/>
          </a:xfrm>
        </p:spPr>
        <p:txBody>
          <a:bodyPr/>
          <a:lstStyle/>
          <a:p>
            <a:pPr algn="ctr"/>
            <a:r>
              <a:rPr lang="en-US" sz="3200" b="1" dirty="0" smtClean="0"/>
              <a:t>The Big Idea in </a:t>
            </a:r>
            <a:r>
              <a:rPr lang="en-US" sz="3200" b="1" dirty="0" smtClean="0"/>
              <a:t>125 words</a:t>
            </a:r>
            <a:endParaRPr lang="en-US" sz="3200" b="1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26827" y="1102469"/>
            <a:ext cx="8103140" cy="3195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500" dirty="0" smtClean="0">
                <a:solidFill>
                  <a:srgbClr val="224A86"/>
                </a:solidFill>
              </a:rPr>
              <a:t>Waiting sucks. Live tracking </a:t>
            </a:r>
            <a:r>
              <a:rPr lang="en-US" sz="2500" dirty="0" smtClean="0">
                <a:solidFill>
                  <a:srgbClr val="224A86"/>
                </a:solidFill>
              </a:rPr>
              <a:t>makes </a:t>
            </a:r>
            <a:r>
              <a:rPr lang="en-US" sz="2500" dirty="0" smtClean="0">
                <a:solidFill>
                  <a:srgbClr val="224A86"/>
                </a:solidFill>
              </a:rPr>
              <a:t>waiting for deliveries and services less </a:t>
            </a:r>
            <a:r>
              <a:rPr lang="en-US" sz="2500" dirty="0" smtClean="0">
                <a:solidFill>
                  <a:srgbClr val="224A86"/>
                </a:solidFill>
              </a:rPr>
              <a:t>painful. Spatula </a:t>
            </a:r>
            <a:r>
              <a:rPr lang="en-US" sz="2500" dirty="0" smtClean="0">
                <a:solidFill>
                  <a:srgbClr val="224A86"/>
                </a:solidFill>
              </a:rPr>
              <a:t>makes </a:t>
            </a:r>
            <a:r>
              <a:rPr lang="en-US" sz="2500" dirty="0" smtClean="0">
                <a:solidFill>
                  <a:srgbClr val="224A86"/>
                </a:solidFill>
              </a:rPr>
              <a:t>it easy. </a:t>
            </a:r>
            <a:endParaRPr lang="en-US" sz="2500" dirty="0" smtClean="0">
              <a:solidFill>
                <a:srgbClr val="224A86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2022" y="2235272"/>
            <a:ext cx="8372750" cy="519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00" dirty="0"/>
              <a:t>You could track your pizza in </a:t>
            </a:r>
            <a:r>
              <a:rPr lang="en-US" sz="1300" dirty="0" err="1"/>
              <a:t>realtime</a:t>
            </a:r>
            <a:r>
              <a:rPr lang="en-US" sz="1300" dirty="0"/>
              <a:t> since </a:t>
            </a:r>
            <a:r>
              <a:rPr lang="en-US" sz="1300" dirty="0" smtClean="0"/>
              <a:t>2015. Now business that still make people wait without a live tracking link are giving </a:t>
            </a:r>
            <a:r>
              <a:rPr lang="en-US" sz="1300" dirty="0" smtClean="0"/>
              <a:t>an unnecessarily poor </a:t>
            </a:r>
            <a:r>
              <a:rPr lang="en-US" sz="1300" dirty="0" smtClean="0"/>
              <a:t>customer experience and their </a:t>
            </a:r>
            <a:r>
              <a:rPr lang="en-US" sz="1300" dirty="0" smtClean="0"/>
              <a:t>brand </a:t>
            </a:r>
            <a:r>
              <a:rPr lang="en-US" sz="1300" dirty="0" smtClean="0"/>
              <a:t>suffers </a:t>
            </a:r>
            <a:r>
              <a:rPr lang="en-US" sz="1300" dirty="0" smtClean="0"/>
              <a:t>greatly. </a:t>
            </a:r>
          </a:p>
          <a:p>
            <a:r>
              <a:rPr lang="en-US" sz="1300" dirty="0" smtClean="0"/>
              <a:t>Why </a:t>
            </a:r>
            <a:r>
              <a:rPr lang="en-US" sz="1300" dirty="0" smtClean="0"/>
              <a:t>doesn’t everyone send tracking links now? </a:t>
            </a:r>
            <a:r>
              <a:rPr lang="en-US" sz="1300" dirty="0" smtClean="0"/>
              <a:t>Why can’t we track important things like emergency services or mission-critical business deliveries? Legacy processes</a:t>
            </a:r>
            <a:r>
              <a:rPr lang="en-US" sz="1300" dirty="0" smtClean="0"/>
              <a:t>, </a:t>
            </a:r>
            <a:r>
              <a:rPr lang="en-US" sz="1300" dirty="0" smtClean="0"/>
              <a:t>complex last-mile arrangements through multiple providers, lack </a:t>
            </a:r>
            <a:r>
              <a:rPr lang="en-US" sz="1300" dirty="0" smtClean="0"/>
              <a:t>of </a:t>
            </a:r>
            <a:r>
              <a:rPr lang="en-US" sz="1300" dirty="0" smtClean="0"/>
              <a:t>a cheap </a:t>
            </a:r>
            <a:r>
              <a:rPr lang="en-US" sz="1300" dirty="0" smtClean="0"/>
              <a:t>and easy </a:t>
            </a:r>
            <a:r>
              <a:rPr lang="en-US" sz="1300" dirty="0" smtClean="0"/>
              <a:t>solution.</a:t>
            </a:r>
          </a:p>
          <a:p>
            <a:r>
              <a:rPr lang="en-US" sz="1300" dirty="0" smtClean="0"/>
              <a:t>Spatula </a:t>
            </a:r>
            <a:r>
              <a:rPr lang="en-US" sz="1300" dirty="0" smtClean="0"/>
              <a:t>is </a:t>
            </a:r>
            <a:r>
              <a:rPr lang="en-US" sz="1300" dirty="0" smtClean="0"/>
              <a:t>the </a:t>
            </a:r>
            <a:r>
              <a:rPr lang="en-US" sz="1300" dirty="0" smtClean="0"/>
              <a:t>cleanest, simplest way to give customers a tracking link, while giving </a:t>
            </a:r>
            <a:r>
              <a:rPr lang="en-US" sz="1300" dirty="0" smtClean="0"/>
              <a:t>managers</a:t>
            </a:r>
            <a:r>
              <a:rPr lang="en-US" sz="1300" dirty="0" smtClean="0"/>
              <a:t>, drivers and developers the best possible tools to provide a great last-mile service cheaply and </a:t>
            </a:r>
            <a:r>
              <a:rPr lang="en-US" sz="1300" dirty="0" smtClean="0"/>
              <a:t>easily while promoting and reinforcing their brand and getting customer feedback.</a:t>
            </a:r>
            <a:endParaRPr lang="en-US" sz="1300" dirty="0" smtClean="0"/>
          </a:p>
          <a:p>
            <a:endParaRPr lang="en-US" sz="1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466" y="4510879"/>
            <a:ext cx="955032" cy="8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76227485"/>
              </p:ext>
            </p:extLst>
          </p:nvPr>
        </p:nvGraphicFramePr>
        <p:xfrm>
          <a:off x="1163214" y="-152401"/>
          <a:ext cx="7954284" cy="5295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466" y="4510879"/>
            <a:ext cx="955032" cy="860843"/>
          </a:xfrm>
          <a:prstGeom prst="rect">
            <a:avLst/>
          </a:prstGeom>
        </p:spPr>
      </p:pic>
      <p:sp>
        <p:nvSpPr>
          <p:cNvPr id="5" name="Shape 142"/>
          <p:cNvSpPr txBox="1">
            <a:spLocks/>
          </p:cNvSpPr>
          <p:nvPr/>
        </p:nvSpPr>
        <p:spPr>
          <a:xfrm>
            <a:off x="575535" y="274626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AU" sz="4800" dirty="0" smtClean="0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Why Now?</a:t>
            </a:r>
            <a:endParaRPr lang="en" sz="4800" dirty="0">
              <a:solidFill>
                <a:schemeClr val="bg1">
                  <a:lumMod val="6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082" y="381106"/>
            <a:ext cx="1258404" cy="554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2429" y="935846"/>
            <a:ext cx="703746" cy="527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5247" y="3347826"/>
            <a:ext cx="966216" cy="677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7675" y="3347826"/>
            <a:ext cx="902528" cy="361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1473" y="3129660"/>
            <a:ext cx="927466" cy="316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8121" y="3772439"/>
            <a:ext cx="889089" cy="6236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8353" y="4361560"/>
            <a:ext cx="1597715" cy="992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0203" y="4396128"/>
            <a:ext cx="987635" cy="714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7620" y="4430696"/>
            <a:ext cx="713787" cy="2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412" y="2024721"/>
            <a:ext cx="1735398" cy="1206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327" y="1943971"/>
            <a:ext cx="2620464" cy="1413905"/>
          </a:xfrm>
          <a:prstGeom prst="rect">
            <a:avLst/>
          </a:prstGeom>
        </p:spPr>
      </p:pic>
      <p:sp>
        <p:nvSpPr>
          <p:cNvPr id="3" name="Shape 142"/>
          <p:cNvSpPr txBox="1">
            <a:spLocks/>
          </p:cNvSpPr>
          <p:nvPr/>
        </p:nvSpPr>
        <p:spPr>
          <a:xfrm>
            <a:off x="720000" y="360000"/>
            <a:ext cx="8222100" cy="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AU" sz="4800" dirty="0" smtClean="0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The Solution</a:t>
            </a:r>
            <a:endParaRPr lang="en" sz="4800" dirty="0">
              <a:solidFill>
                <a:schemeClr val="bg1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372" y="982667"/>
            <a:ext cx="2601503" cy="2601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733" y="982667"/>
            <a:ext cx="2601503" cy="2601503"/>
          </a:xfrm>
          <a:prstGeom prst="rect">
            <a:avLst/>
          </a:prstGeom>
        </p:spPr>
      </p:pic>
      <p:sp>
        <p:nvSpPr>
          <p:cNvPr id="11" name="Shape 142"/>
          <p:cNvSpPr txBox="1">
            <a:spLocks/>
          </p:cNvSpPr>
          <p:nvPr/>
        </p:nvSpPr>
        <p:spPr>
          <a:xfrm>
            <a:off x="2777495" y="3679475"/>
            <a:ext cx="163183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AU" dirty="0">
                <a:sym typeface="Roboto"/>
              </a:rPr>
              <a:t>Simple web portal for keeping track of staff and jobs in </a:t>
            </a:r>
            <a:r>
              <a:rPr lang="en-AU" dirty="0" err="1">
                <a:sym typeface="Roboto"/>
              </a:rPr>
              <a:t>realtime</a:t>
            </a:r>
            <a:endParaRPr lang="en" dirty="0">
              <a:sym typeface="Roboto"/>
            </a:endParaRPr>
          </a:p>
        </p:txBody>
      </p:sp>
      <p:sp>
        <p:nvSpPr>
          <p:cNvPr id="12" name="Shape 142"/>
          <p:cNvSpPr txBox="1">
            <a:spLocks/>
          </p:cNvSpPr>
          <p:nvPr/>
        </p:nvSpPr>
        <p:spPr>
          <a:xfrm>
            <a:off x="5072668" y="3675426"/>
            <a:ext cx="163183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AU" dirty="0">
                <a:sym typeface="Roboto"/>
              </a:rPr>
              <a:t>A clean, intuitive driver </a:t>
            </a:r>
            <a:r>
              <a:rPr lang="en-AU" dirty="0" smtClean="0">
                <a:sym typeface="Roboto"/>
              </a:rPr>
              <a:t>app with 1 click to deliver the tracking link</a:t>
            </a:r>
            <a:endParaRPr lang="en" dirty="0">
              <a:sym typeface="Roboto"/>
            </a:endParaRPr>
          </a:p>
        </p:txBody>
      </p:sp>
      <p:sp>
        <p:nvSpPr>
          <p:cNvPr id="13" name="Shape 142"/>
          <p:cNvSpPr txBox="1">
            <a:spLocks/>
          </p:cNvSpPr>
          <p:nvPr/>
        </p:nvSpPr>
        <p:spPr>
          <a:xfrm>
            <a:off x="7367841" y="3675426"/>
            <a:ext cx="163183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AU" dirty="0">
                <a:sym typeface="Roboto"/>
              </a:rPr>
              <a:t>A customer tracking link, sent via SMS and opened with 1 click </a:t>
            </a:r>
            <a:endParaRPr lang="en" dirty="0">
              <a:sym typeface="Robot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2997" y="3661649"/>
            <a:ext cx="1701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Integrations with common sources of jobs and automation tools like </a:t>
            </a:r>
            <a:r>
              <a:rPr lang="en-AU" dirty="0" err="1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Zapier</a:t>
            </a:r>
            <a:endParaRPr lang="en-US" dirty="0">
              <a:solidFill>
                <a:schemeClr val="bg1">
                  <a:lumMod val="65000"/>
                </a:schemeClr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22" y="2115150"/>
            <a:ext cx="1565639" cy="1242726"/>
          </a:xfrm>
          <a:prstGeom prst="rect">
            <a:avLst/>
          </a:prstGeom>
        </p:spPr>
      </p:pic>
      <p:pic>
        <p:nvPicPr>
          <p:cNvPr id="19" name="Updated Tracking Link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7011" y="1412435"/>
            <a:ext cx="975995" cy="17286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064" y="1414499"/>
            <a:ext cx="977533" cy="173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466" y="4510879"/>
            <a:ext cx="955032" cy="860843"/>
          </a:xfrm>
          <a:prstGeom prst="rect">
            <a:avLst/>
          </a:prstGeom>
        </p:spPr>
      </p:pic>
      <p:sp>
        <p:nvSpPr>
          <p:cNvPr id="5" name="Shape 142"/>
          <p:cNvSpPr txBox="1">
            <a:spLocks/>
          </p:cNvSpPr>
          <p:nvPr/>
        </p:nvSpPr>
        <p:spPr>
          <a:xfrm>
            <a:off x="575535" y="274626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AU" sz="4800" dirty="0" smtClean="0">
                <a:solidFill>
                  <a:schemeClr val="bg1">
                    <a:lumMod val="6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Market Size</a:t>
            </a:r>
            <a:endParaRPr lang="en" sz="4800" dirty="0">
              <a:solidFill>
                <a:schemeClr val="bg1">
                  <a:lumMod val="6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411" y="895174"/>
            <a:ext cx="4068608" cy="3107874"/>
          </a:xfrm>
          <a:prstGeom prst="rect">
            <a:avLst/>
          </a:prstGeom>
        </p:spPr>
      </p:pic>
      <p:sp>
        <p:nvSpPr>
          <p:cNvPr id="6" name="Shape 143"/>
          <p:cNvSpPr txBox="1">
            <a:spLocks noGrp="1"/>
          </p:cNvSpPr>
          <p:nvPr>
            <p:ph type="body" idx="1"/>
          </p:nvPr>
        </p:nvSpPr>
        <p:spPr>
          <a:xfrm>
            <a:off x="505295" y="1462125"/>
            <a:ext cx="4366116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charset="0"/>
              <a:buChar char="•"/>
            </a:pP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1.35</a:t>
            </a:r>
            <a:r>
              <a:rPr lang="en-A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billion annual deliveries from ecommerce by 2020 in UK</a:t>
            </a:r>
          </a:p>
          <a:p>
            <a:pPr marL="495300" lvl="0" indent="-457200"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</a:pP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global e-commerce deliveries expected to exceed 24 billion* </a:t>
            </a:r>
          </a:p>
          <a:p>
            <a:pPr marL="495300" lvl="0" indent="-457200"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</a:pP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Based on our bulk discount effective rate of USD12c per job total market will be USD2.8bn in 2018</a:t>
            </a:r>
            <a:endParaRPr lang="e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AU" sz="800" dirty="0" smtClean="0">
                <a:solidFill>
                  <a:schemeClr val="bg1">
                    <a:lumMod val="65000"/>
                  </a:schemeClr>
                </a:solidFill>
              </a:rPr>
              <a:t>*assuming UK 3.5</a:t>
            </a:r>
            <a:r>
              <a:rPr lang="en-AU" sz="800" dirty="0">
                <a:solidFill>
                  <a:schemeClr val="bg1">
                    <a:lumMod val="65000"/>
                  </a:schemeClr>
                </a:solidFill>
              </a:rPr>
              <a:t>% of world </a:t>
            </a:r>
            <a:r>
              <a:rPr lang="en-AU" sz="800" dirty="0" smtClean="0">
                <a:solidFill>
                  <a:schemeClr val="bg1">
                    <a:lumMod val="65000"/>
                  </a:schemeClr>
                </a:solidFill>
              </a:rPr>
              <a:t>deliveries (in line with GDP %)</a:t>
            </a:r>
            <a:endParaRPr lang="en-AU" sz="800" dirty="0">
              <a:solidFill>
                <a:schemeClr val="bg1">
                  <a:lumMod val="6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28935" y="4172325"/>
            <a:ext cx="2868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u="sng" dirty="0">
                <a:solidFill>
                  <a:srgbClr val="1155CC"/>
                </a:solidFill>
                <a:latin typeface="arial" charset="0"/>
                <a:hlinkClick r:id="rId5"/>
              </a:rPr>
              <a:t>https://www.home.barclays/content/dam/barclayspublic/docs/BarclaysNews/2014/September/the-last-mile-report.pdf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272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888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8" b="1086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720000" y="360000"/>
            <a:ext cx="8222100" cy="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/>
              <a:t>Business Model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20000" y="1440000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F9F9F9"/>
              </a:buClr>
              <a:buSzPct val="100000"/>
            </a:pPr>
            <a:r>
              <a:rPr lang="en" sz="3000" dirty="0">
                <a:solidFill>
                  <a:srgbClr val="F9F9F9"/>
                </a:solidFill>
              </a:rPr>
              <a:t>Transactional pricing</a:t>
            </a:r>
          </a:p>
          <a:p>
            <a:pPr marL="457200" lvl="0" indent="-419100" rtl="0">
              <a:spcBef>
                <a:spcPts val="0"/>
              </a:spcBef>
              <a:buClr>
                <a:srgbClr val="F9F9F9"/>
              </a:buClr>
              <a:buSzPct val="100000"/>
            </a:pPr>
            <a:r>
              <a:rPr lang="en" sz="3000" dirty="0">
                <a:solidFill>
                  <a:srgbClr val="F9F9F9"/>
                </a:solidFill>
              </a:rPr>
              <a:t>Spatula: 19c per task (USD)</a:t>
            </a:r>
          </a:p>
          <a:p>
            <a:pPr marL="457200" lvl="0" indent="-419100" rtl="0">
              <a:spcBef>
                <a:spcPts val="0"/>
              </a:spcBef>
              <a:buClr>
                <a:srgbClr val="F9F9F9"/>
              </a:buClr>
              <a:buSzPct val="100000"/>
            </a:pPr>
            <a:r>
              <a:rPr lang="en" sz="3000" dirty="0">
                <a:solidFill>
                  <a:srgbClr val="F9F9F9"/>
                </a:solidFill>
              </a:rPr>
              <a:t>Credit and top </a:t>
            </a:r>
            <a:r>
              <a:rPr lang="en" sz="3000" dirty="0" smtClean="0">
                <a:solidFill>
                  <a:srgbClr val="F9F9F9"/>
                </a:solidFill>
              </a:rPr>
              <a:t>up</a:t>
            </a:r>
            <a:r>
              <a:rPr lang="en-AU" sz="3000" dirty="0" smtClean="0">
                <a:solidFill>
                  <a:srgbClr val="F9F9F9"/>
                </a:solidFill>
              </a:rPr>
              <a:t> like a pre-paid phone card</a:t>
            </a:r>
            <a:endParaRPr lang="en" sz="3000" dirty="0">
              <a:solidFill>
                <a:srgbClr val="F9F9F9"/>
              </a:solidFill>
            </a:endParaRPr>
          </a:p>
          <a:p>
            <a:pPr marL="457200" lvl="0" indent="-419100" rtl="0">
              <a:spcBef>
                <a:spcPts val="0"/>
              </a:spcBef>
              <a:buClr>
                <a:srgbClr val="F9F9F9"/>
              </a:buClr>
              <a:buSzPct val="100000"/>
            </a:pPr>
            <a:r>
              <a:rPr lang="en-AU" sz="3000" dirty="0" smtClean="0">
                <a:solidFill>
                  <a:srgbClr val="F9F9F9"/>
                </a:solidFill>
              </a:rPr>
              <a:t>Bonus credit for higher top up amounts</a:t>
            </a:r>
            <a:endParaRPr lang="en" sz="3000" dirty="0">
              <a:solidFill>
                <a:srgbClr val="F9F9F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9F9F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9F9F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655" y="4577372"/>
            <a:ext cx="473765" cy="40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888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81" b="23414"/>
          <a:stretch/>
        </p:blipFill>
        <p:spPr>
          <a:xfrm>
            <a:off x="7782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720000" y="360000"/>
            <a:ext cx="8222100" cy="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/>
              <a:t>Go to Market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20000" y="1440000"/>
            <a:ext cx="8034894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419100">
              <a:buClr>
                <a:schemeClr val="lt1"/>
              </a:buClr>
            </a:pPr>
            <a:r>
              <a:rPr lang="en-AU" sz="1300" dirty="0" smtClean="0">
                <a:solidFill>
                  <a:schemeClr val="lt1"/>
                </a:solidFill>
              </a:rPr>
              <a:t>Spatula has recently achieved market fit, with </a:t>
            </a:r>
            <a:r>
              <a:rPr lang="en-AU" sz="1300" dirty="0" smtClean="0">
                <a:solidFill>
                  <a:schemeClr val="lt1"/>
                </a:solidFill>
              </a:rPr>
              <a:t>8 paying SME customers in 4 countries</a:t>
            </a:r>
            <a:r>
              <a:rPr lang="en-AU" sz="1300" dirty="0">
                <a:solidFill>
                  <a:schemeClr val="lt1"/>
                </a:solidFill>
              </a:rPr>
              <a:t>.</a:t>
            </a:r>
            <a:r>
              <a:rPr lang="en-AU" sz="1300" dirty="0" smtClean="0">
                <a:solidFill>
                  <a:schemeClr val="lt1"/>
                </a:solidFill>
              </a:rPr>
              <a:t> A pilot project is also in progress with a major WA Insurer</a:t>
            </a:r>
            <a:r>
              <a:rPr lang="en-AU" sz="1300" dirty="0">
                <a:solidFill>
                  <a:schemeClr val="lt1"/>
                </a:solidFill>
              </a:rPr>
              <a:t>. Spatula is a naturally viral product, with our customers sending an effective demonstration of Spatula to their customers. Multiple of our paying users are customers of other customers.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AU" sz="1300" dirty="0" smtClean="0">
                <a:solidFill>
                  <a:schemeClr val="lt1"/>
                </a:solidFill>
              </a:rPr>
              <a:t>Our go-to-market plan now is to establish a repeatable sales process:</a:t>
            </a:r>
          </a:p>
          <a:p>
            <a:pPr marL="457200" indent="-419100">
              <a:buClr>
                <a:schemeClr val="lt1"/>
              </a:buClr>
              <a:buFont typeface="Arial" charset="0"/>
              <a:buChar char="•"/>
            </a:pPr>
            <a:r>
              <a:rPr lang="en-AU" sz="1300" dirty="0" smtClean="0">
                <a:solidFill>
                  <a:schemeClr val="lt1"/>
                </a:solidFill>
              </a:rPr>
              <a:t>Target specific geographic regions to maximise network effect, starting with Australia, Singapore and London</a:t>
            </a:r>
          </a:p>
          <a:p>
            <a:pPr marL="457200" indent="-419100">
              <a:buClr>
                <a:schemeClr val="lt1"/>
              </a:buClr>
              <a:buFont typeface="Arial" charset="0"/>
              <a:buChar char="•"/>
            </a:pPr>
            <a:r>
              <a:rPr lang="en-AU" sz="1300" dirty="0" smtClean="0">
                <a:solidFill>
                  <a:schemeClr val="lt1"/>
                </a:solidFill>
              </a:rPr>
              <a:t>Establish a revised automated online funnel targeting customers similar to those for whom we have demonstrated that Spatula solves a problem worth paying for</a:t>
            </a:r>
            <a:r>
              <a:rPr lang="en" sz="1300" dirty="0" smtClean="0">
                <a:solidFill>
                  <a:schemeClr val="lt1"/>
                </a:solidFill>
              </a:rPr>
              <a:t> </a:t>
            </a:r>
            <a:endParaRPr lang="en-AU" sz="1300" dirty="0" smtClean="0">
              <a:solidFill>
                <a:schemeClr val="lt1"/>
              </a:solidFill>
            </a:endParaRPr>
          </a:p>
          <a:p>
            <a:pPr marL="457200" indent="-419100">
              <a:buClr>
                <a:schemeClr val="lt1"/>
              </a:buClr>
              <a:buFont typeface="Arial" charset="0"/>
              <a:buChar char="•"/>
            </a:pPr>
            <a:r>
              <a:rPr lang="en-AU" sz="1300" dirty="0" smtClean="0">
                <a:solidFill>
                  <a:schemeClr val="lt1"/>
                </a:solidFill>
              </a:rPr>
              <a:t>Target m</a:t>
            </a:r>
            <a:r>
              <a:rPr lang="en" sz="1300" dirty="0" err="1" smtClean="0">
                <a:solidFill>
                  <a:schemeClr val="lt1"/>
                </a:solidFill>
              </a:rPr>
              <a:t>edium</a:t>
            </a:r>
            <a:r>
              <a:rPr lang="en" sz="1300" dirty="0" smtClean="0">
                <a:solidFill>
                  <a:schemeClr val="lt1"/>
                </a:solidFill>
              </a:rPr>
              <a:t>-large firms</a:t>
            </a:r>
            <a:r>
              <a:rPr lang="en-AU" sz="1300" dirty="0" smtClean="0">
                <a:solidFill>
                  <a:schemeClr val="lt1"/>
                </a:solidFill>
              </a:rPr>
              <a:t> in market segments where there is an existing pilot or where interest has been expressed by stakeholders including retail, mining, insurance repairs and healthcare through a multi-channel sales mix</a:t>
            </a:r>
            <a:endParaRPr sz="1300" dirty="0"/>
          </a:p>
          <a:p>
            <a:pPr lvl="0" rtl="0">
              <a:spcBef>
                <a:spcPts val="0"/>
              </a:spcBef>
              <a:buNone/>
            </a:pPr>
            <a:endParaRPr sz="1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655" y="4577372"/>
            <a:ext cx="473765" cy="40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888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 descr="IMG_0017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51" b="23951"/>
          <a:stretch/>
        </p:blipFill>
        <p:spPr>
          <a:xfrm>
            <a:off x="1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720000" y="360000"/>
            <a:ext cx="8222100" cy="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/>
              <a:t>Our Team</a:t>
            </a:r>
          </a:p>
        </p:txBody>
      </p:sp>
      <p:sp>
        <p:nvSpPr>
          <p:cNvPr id="6" name="Shape 174"/>
          <p:cNvSpPr txBox="1">
            <a:spLocks/>
          </p:cNvSpPr>
          <p:nvPr/>
        </p:nvSpPr>
        <p:spPr>
          <a:xfrm>
            <a:off x="720000" y="1440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457200" indent="-419100">
              <a:lnSpc>
                <a:spcPct val="115000"/>
              </a:lnSpc>
              <a:spcAft>
                <a:spcPts val="1600"/>
              </a:spcAft>
            </a:pPr>
            <a:r>
              <a:rPr lang="en-AU" sz="3000" dirty="0" smtClean="0"/>
              <a:t>Unique access to technical talent pipeline from our partnership with and colocation at  UWA</a:t>
            </a:r>
          </a:p>
          <a:p>
            <a:pPr marL="457200" indent="-419100">
              <a:lnSpc>
                <a:spcPct val="115000"/>
              </a:lnSpc>
              <a:spcAft>
                <a:spcPts val="1600"/>
              </a:spcAft>
            </a:pPr>
            <a:r>
              <a:rPr lang="en-AU" sz="3000" dirty="0" smtClean="0"/>
              <a:t>Battle hardened from bootstrapping for 3 years</a:t>
            </a:r>
          </a:p>
          <a:p>
            <a:pPr marL="457200" indent="-419100">
              <a:lnSpc>
                <a:spcPct val="115000"/>
              </a:lnSpc>
              <a:spcAft>
                <a:spcPts val="1600"/>
              </a:spcAft>
            </a:pPr>
            <a:r>
              <a:rPr lang="en-AU" sz="3000" dirty="0" smtClean="0"/>
              <a:t>All key players have skin in the game</a:t>
            </a:r>
          </a:p>
          <a:p>
            <a:pPr marL="457200" indent="-419100">
              <a:lnSpc>
                <a:spcPct val="115000"/>
              </a:lnSpc>
              <a:spcAft>
                <a:spcPts val="1600"/>
              </a:spcAft>
            </a:pPr>
            <a:r>
              <a:rPr lang="en-AU" sz="3000" dirty="0" smtClean="0"/>
              <a:t>Founder &amp; board’s commercial experience </a:t>
            </a:r>
            <a:endParaRPr lang="en-AU" sz="3000" dirty="0"/>
          </a:p>
          <a:p>
            <a:pPr marL="457200" indent="-419100">
              <a:lnSpc>
                <a:spcPct val="115000"/>
              </a:lnSpc>
              <a:spcAft>
                <a:spcPts val="1600"/>
              </a:spcAft>
            </a:pPr>
            <a:endParaRPr lang="en-AU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655" y="4577372"/>
            <a:ext cx="473765" cy="40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888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170"/>
            <a:ext cx="9144000" cy="514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720000" y="1440000"/>
            <a:ext cx="8481129" cy="25505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buClr>
                <a:schemeClr val="lt1"/>
              </a:buClr>
            </a:pPr>
            <a:r>
              <a:rPr lang="en-AU" sz="30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AU" sz="3000" dirty="0" smtClean="0">
                <a:solidFill>
                  <a:schemeClr val="bg1">
                    <a:lumMod val="65000"/>
                  </a:schemeClr>
                </a:solidFill>
              </a:rPr>
              <a:t>2016		</a:t>
            </a:r>
            <a:r>
              <a:rPr lang="en" sz="3000" dirty="0" smtClean="0">
                <a:solidFill>
                  <a:schemeClr val="bg1">
                    <a:lumMod val="65000"/>
                  </a:schemeClr>
                </a:solidFill>
              </a:rPr>
              <a:t>$</a:t>
            </a:r>
            <a:r>
              <a:rPr lang="en-AU" sz="3000" dirty="0" smtClean="0">
                <a:solidFill>
                  <a:schemeClr val="bg1">
                    <a:lumMod val="65000"/>
                  </a:schemeClr>
                </a:solidFill>
              </a:rPr>
              <a:t>250k ‘FFF’</a:t>
            </a:r>
            <a:endParaRPr lang="en" sz="3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AU" sz="3000" dirty="0" smtClean="0">
                <a:solidFill>
                  <a:schemeClr val="lt1"/>
                </a:solidFill>
              </a:rPr>
              <a:t>Now 		</a:t>
            </a:r>
            <a:r>
              <a:rPr lang="en-AU" sz="3000" smtClean="0">
                <a:solidFill>
                  <a:schemeClr val="lt1"/>
                </a:solidFill>
              </a:rPr>
              <a:t>	</a:t>
            </a:r>
            <a:r>
              <a:rPr lang="en-AU" sz="3000" smtClean="0">
                <a:solidFill>
                  <a:schemeClr val="lt1"/>
                </a:solidFill>
              </a:rPr>
              <a:t>Deal details</a:t>
            </a:r>
            <a:r>
              <a:rPr lang="en-AU" sz="3000" dirty="0" smtClean="0">
                <a:solidFill>
                  <a:schemeClr val="lt1"/>
                </a:solidFill>
              </a:rPr>
              <a:t>	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AU" sz="3000" dirty="0" smtClean="0">
                <a:solidFill>
                  <a:schemeClr val="lt1"/>
                </a:solidFill>
              </a:rPr>
              <a:t>6-8 months		</a:t>
            </a:r>
            <a:r>
              <a:rPr lang="en-AU" sz="3000" dirty="0" smtClean="0">
                <a:solidFill>
                  <a:schemeClr val="lt1"/>
                </a:solidFill>
              </a:rPr>
              <a:t>Planned raise</a:t>
            </a:r>
            <a:endParaRPr lang="en-AU" sz="3000" dirty="0" smtClean="0">
              <a:solidFill>
                <a:schemeClr val="lt1"/>
              </a:solidFill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1706025" y="1120375"/>
            <a:ext cx="2775300" cy="66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720000" y="360000"/>
            <a:ext cx="6430207" cy="7319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AU" sz="48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Finance &amp; Opportunity</a:t>
            </a:r>
            <a:endParaRPr lang="en" sz="4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655" y="4577372"/>
            <a:ext cx="473765" cy="402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433" y="1585377"/>
            <a:ext cx="390851" cy="452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9626</TotalTime>
  <Words>904</Words>
  <Application>Microsoft Macintosh PowerPoint</Application>
  <PresentationFormat>On-screen Show (16:9)</PresentationFormat>
  <Paragraphs>66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Roboto</vt:lpstr>
      <vt:lpstr>Arial</vt:lpstr>
      <vt:lpstr>Arial</vt:lpstr>
      <vt:lpstr>simple-light-2</vt:lpstr>
      <vt:lpstr>material</vt:lpstr>
      <vt:lpstr>Spatula Waiting sucks. Spatula makes it better. </vt:lpstr>
      <vt:lpstr>PowerPoint Presentation</vt:lpstr>
      <vt:lpstr>PowerPoint Presentation</vt:lpstr>
      <vt:lpstr>PowerPoint Presentation</vt:lpstr>
      <vt:lpstr>PowerPoint Presentation</vt:lpstr>
      <vt:lpstr>Business Model</vt:lpstr>
      <vt:lpstr>Go to Market</vt:lpstr>
      <vt:lpstr>Our Team</vt:lpstr>
      <vt:lpstr>PowerPoint Presentation</vt:lpstr>
      <vt:lpstr>How to Fuel Growth</vt:lpstr>
      <vt:lpstr>Summary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FleetEngineering </dc:title>
  <cp:lastModifiedBy>Andrew Walker</cp:lastModifiedBy>
  <cp:revision>89</cp:revision>
  <cp:lastPrinted>2017-03-30T06:05:00Z</cp:lastPrinted>
  <dcterms:modified xsi:type="dcterms:W3CDTF">2017-03-30T11:57:24Z</dcterms:modified>
</cp:coreProperties>
</file>